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anose="020B0604020202020204" charset="-79"/>
      <p:bold r:id="rId15"/>
    </p:embeddedFont>
    <p:embeddedFont>
      <p:font typeface="Trebuchet MS" panose="020B0603020202020204" pitchFamily="34" charset="0"/>
      <p:regular r:id="rId16"/>
      <p:bold r:id="rId17"/>
      <p:italic r:id="rId18"/>
      <p:boldItalic r:id="rId19"/>
    </p:embeddedFont>
    <p:embeddedFont>
      <p:font typeface="Source Code Pro" panose="020B0604020202020204" charset="0"/>
      <p:regular r:id="rId20"/>
      <p:bold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ne Combs - QSC" initials="" lastIdx="2" clrIdx="0"/>
  <p:cmAuthor id="1" name="Corey Tilley - QSCB" initials="" lastIdx="4" clrIdx="1"/>
  <p:cmAuthor id="2" name="Christina Shaw - 3QSC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21"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22T18:36:10.706" idx="1">
    <p:pos x="6000" y="0"/>
    <p:text>Isn't IPAC just for Fed Gov; does this chart also include DOD process?  If so is the DOD interfund?  I think Karen mentioned they  had issues with reimbursements to DOD because it goes into a general fund and hard to get it to the actual reimbursed office so they have to work with DOD's financial office?  I could be wrong here.</p:text>
  </p:cm>
  <p:cm authorId="0" dt="2018-03-21T14:06:11.791" idx="2">
    <p:pos x="6000" y="100"/>
    <p:text>but if we are targeting DOD exchange sales, do we have enough information to ensure they get their money?  I thought Mike said that was one of the concerns in getting this type of business - timeliness in processing reimbursements for DOD side - again I could have misunderstood.</p:text>
  </p:cm>
  <p:cm authorId="1" dt="2018-03-21T14:16:12.298" idx="1">
    <p:pos x="6000" y="200"/>
    <p:text>hmm, I thought they were still reimbursed via IPAC, they just have additional financial codes which we explain in the previous slide.  +christina.shaw@gsa.gov, do you know the answer to this?</p:text>
  </p:cm>
  <p:cm authorId="1" dt="2018-03-21T14:21:07.585" idx="2">
    <p:pos x="6000" y="300"/>
    <p:text>I have in my notes: Not having the FSN will process through treasury, however, DFAS will reject the funds on their end.  So, I believe it is sent via IPAC, but DoD requires the FSN as well to be able to directly send the payment to the right branch (which would occur after our process)</p:text>
  </p:cm>
  <p:cm authorId="2" dt="2018-03-21T19:22:18.763" idx="1">
    <p:pos x="6000" y="400"/>
    <p:text>To be honest, I haven't the slightest clue. Finance is a mystery to me. I can ask around though.</p:text>
  </p:cm>
  <p:cm authorId="1" dt="2018-03-21T19:48:40.368" idx="3">
    <p:pos x="6000" y="500"/>
    <p:text>I should be meeting with Ryan either tomorrow or Friday, so I will clarify.  Thanks!</p:text>
  </p:cm>
  <p:cm authorId="1" dt="2018-03-22T18:36:10.706" idx="4">
    <p:pos x="6000" y="600"/>
    <p:text>Ryan confirmed that we do IPAC DoD.  The FSN helps DFAS further direct the payment to the right branch.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30897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ldcentral.usalearning.net/mod/page/view.php?id=1553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fiscal.treasury.gov/fsservices/gov/acctg/cars/factsheet_betc.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187200"/>
            <a:ext cx="8520600" cy="269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7200"/>
              <a:t>Agency Reimbursement 101</a:t>
            </a:r>
            <a:endParaRPr sz="7200"/>
          </a:p>
          <a:p>
            <a:pPr marL="0" lvl="0" indent="0">
              <a:spcBef>
                <a:spcPts val="0"/>
              </a:spcBef>
              <a:spcAft>
                <a:spcPts val="0"/>
              </a:spcAft>
              <a:buNone/>
            </a:pPr>
            <a:r>
              <a:rPr lang="en" sz="3000"/>
              <a:t>	</a:t>
            </a:r>
            <a:endParaRPr sz="3000"/>
          </a:p>
        </p:txBody>
      </p:sp>
      <p:sp>
        <p:nvSpPr>
          <p:cNvPr id="57" name="Shape 5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1200"/>
              <a:t>This training takes you through the flow of financial information during the various phases of Personal Property.  Reporting officials can ensure a smooth and timely reimbursement by following the recommended steps in this slidedeck.</a:t>
            </a:r>
            <a:endParaRPr sz="1200"/>
          </a:p>
        </p:txBody>
      </p:sp>
      <p:pic>
        <p:nvPicPr>
          <p:cNvPr id="58" name="Shape 58"/>
          <p:cNvPicPr preferRelativeResize="0"/>
          <p:nvPr/>
        </p:nvPicPr>
        <p:blipFill>
          <a:blip r:embed="rId3">
            <a:alphaModFix/>
          </a:blip>
          <a:stretch>
            <a:fillRect/>
          </a:stretch>
        </p:blipFill>
        <p:spPr>
          <a:xfrm>
            <a:off x="3578522" y="1741072"/>
            <a:ext cx="1570400" cy="1570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U&amp;D Process</a:t>
            </a:r>
            <a:endParaRPr/>
          </a:p>
        </p:txBody>
      </p:sp>
      <p:sp>
        <p:nvSpPr>
          <p:cNvPr id="114" name="Shape 1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 transfers of Exchange Sale items:</a:t>
            </a:r>
            <a:endParaRPr/>
          </a:p>
          <a:p>
            <a:pPr marL="457200" lvl="0" indent="-342900">
              <a:spcBef>
                <a:spcPts val="1600"/>
              </a:spcBef>
              <a:spcAft>
                <a:spcPts val="0"/>
              </a:spcAft>
              <a:buSzPts val="1800"/>
              <a:buChar char="●"/>
            </a:pPr>
            <a:r>
              <a:rPr lang="en"/>
              <a:t>For transfers made between federal agencies, GSA doesn't handle the financial piece - we rely on the federal agencies to arrange and complete the payment process.</a:t>
            </a:r>
            <a:endParaRPr/>
          </a:p>
          <a:p>
            <a:pPr marL="0" lvl="0" indent="0">
              <a:spcBef>
                <a:spcPts val="1600"/>
              </a:spcBef>
              <a:spcAft>
                <a:spcPts val="0"/>
              </a:spcAft>
              <a:buNone/>
            </a:pPr>
            <a:r>
              <a:rPr lang="en"/>
              <a:t>For donations of Exchange Sale items:</a:t>
            </a:r>
            <a:endParaRPr/>
          </a:p>
          <a:p>
            <a:pPr marL="457200" lvl="0" indent="-342900">
              <a:spcBef>
                <a:spcPts val="1600"/>
              </a:spcBef>
              <a:spcAft>
                <a:spcPts val="0"/>
              </a:spcAft>
              <a:buSzPts val="1800"/>
              <a:buChar char="●"/>
            </a:pPr>
            <a:r>
              <a:rPr lang="en"/>
              <a:t>Exchange sale property cannot be donated. However, in certain circumstances, GSA can conduct a direct sale to an interested public body. The process as described for sales would apply.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75"/>
            <a:ext cx="8520600" cy="98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                          SalES (PAYMENT PROCESS)</a:t>
            </a:r>
            <a:endParaRPr/>
          </a:p>
          <a:p>
            <a:pPr marL="0" lvl="0" indent="0" rtl="0">
              <a:spcBef>
                <a:spcPts val="0"/>
              </a:spcBef>
              <a:spcAft>
                <a:spcPts val="0"/>
              </a:spcAft>
              <a:buNone/>
            </a:pPr>
            <a:r>
              <a:rPr lang="en" sz="1400"/>
              <a:t>                                                                                               Once Payment HAS been made by successful buyer...</a:t>
            </a:r>
            <a:endParaRPr sz="1400"/>
          </a:p>
          <a:p>
            <a:pPr marL="3200400" lvl="0" indent="0" rtl="0">
              <a:spcBef>
                <a:spcPts val="0"/>
              </a:spcBef>
              <a:spcAft>
                <a:spcPts val="0"/>
              </a:spcAft>
              <a:buNone/>
            </a:pPr>
            <a:r>
              <a:rPr lang="en"/>
              <a:t> </a:t>
            </a:r>
            <a:endParaRPr sz="1400"/>
          </a:p>
          <a:p>
            <a:pPr marL="3200400" lvl="0" indent="0">
              <a:spcBef>
                <a:spcPts val="0"/>
              </a:spcBef>
              <a:spcAft>
                <a:spcPts val="0"/>
              </a:spcAft>
              <a:buNone/>
            </a:pPr>
            <a:r>
              <a:rPr lang="en"/>
              <a:t>	</a:t>
            </a:r>
            <a:endParaRPr/>
          </a:p>
        </p:txBody>
      </p:sp>
      <p:sp>
        <p:nvSpPr>
          <p:cNvPr id="120" name="Shape 120"/>
          <p:cNvSpPr/>
          <p:nvPr/>
        </p:nvSpPr>
        <p:spPr>
          <a:xfrm>
            <a:off x="3470475" y="974725"/>
            <a:ext cx="2621700" cy="37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900" b="1">
                <a:latin typeface="Trebuchet MS"/>
                <a:ea typeface="Trebuchet MS"/>
                <a:cs typeface="Trebuchet MS"/>
                <a:sym typeface="Trebuchet MS"/>
              </a:rPr>
              <a:t>Purchaser’s Receipt generated to Buyer, Property Custodian and the Agency’s ALC Point of Contact.</a:t>
            </a:r>
            <a:endParaRPr sz="900" b="1">
              <a:latin typeface="Trebuchet MS"/>
              <a:ea typeface="Trebuchet MS"/>
              <a:cs typeface="Trebuchet MS"/>
              <a:sym typeface="Trebuchet MS"/>
            </a:endParaRPr>
          </a:p>
        </p:txBody>
      </p:sp>
      <p:sp>
        <p:nvSpPr>
          <p:cNvPr id="121" name="Shape 121"/>
          <p:cNvSpPr/>
          <p:nvPr/>
        </p:nvSpPr>
        <p:spPr>
          <a:xfrm>
            <a:off x="4669675" y="1404225"/>
            <a:ext cx="69600" cy="22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3470475" y="1671000"/>
            <a:ext cx="2508600" cy="49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txBox="1"/>
          <p:nvPr/>
        </p:nvSpPr>
        <p:spPr>
          <a:xfrm>
            <a:off x="3516775" y="1626300"/>
            <a:ext cx="2621700" cy="55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b="1">
                <a:latin typeface="Trebuchet MS"/>
                <a:ea typeface="Trebuchet MS"/>
                <a:cs typeface="Trebuchet MS"/>
                <a:sym typeface="Trebuchet MS"/>
              </a:rPr>
              <a:t>Register package is put together by GSA’s Collection Officer.</a:t>
            </a:r>
            <a:endParaRPr sz="1000" b="1">
              <a:latin typeface="Trebuchet MS"/>
              <a:ea typeface="Trebuchet MS"/>
              <a:cs typeface="Trebuchet MS"/>
              <a:sym typeface="Trebuchet MS"/>
            </a:endParaRPr>
          </a:p>
        </p:txBody>
      </p:sp>
      <p:sp>
        <p:nvSpPr>
          <p:cNvPr id="124" name="Shape 124"/>
          <p:cNvSpPr/>
          <p:nvPr/>
        </p:nvSpPr>
        <p:spPr>
          <a:xfrm rot="-1467865">
            <a:off x="4792854" y="2785324"/>
            <a:ext cx="69544" cy="273607"/>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3822688" y="3076213"/>
            <a:ext cx="722400" cy="557100"/>
          </a:xfrm>
          <a:prstGeom prst="octagon">
            <a:avLst>
              <a:gd name="adj" fmla="val 29289"/>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txBox="1"/>
          <p:nvPr/>
        </p:nvSpPr>
        <p:spPr>
          <a:xfrm>
            <a:off x="3854650" y="3081850"/>
            <a:ext cx="658500" cy="378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800" b="1" u="sng"/>
              <a:t>Missing</a:t>
            </a:r>
            <a:r>
              <a:rPr lang="en" sz="800" b="1"/>
              <a:t> ALC or TAS</a:t>
            </a:r>
            <a:endParaRPr sz="800" b="1"/>
          </a:p>
        </p:txBody>
      </p:sp>
      <p:sp>
        <p:nvSpPr>
          <p:cNvPr id="127" name="Shape 127"/>
          <p:cNvSpPr/>
          <p:nvPr/>
        </p:nvSpPr>
        <p:spPr>
          <a:xfrm rot="10350465">
            <a:off x="2723811" y="1890955"/>
            <a:ext cx="621204" cy="1550285"/>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440475" y="1875300"/>
            <a:ext cx="2158200" cy="1581600"/>
          </a:xfrm>
          <a:prstGeom prst="noSmoking">
            <a:avLst>
              <a:gd name="adj" fmla="val 18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txBox="1"/>
          <p:nvPr/>
        </p:nvSpPr>
        <p:spPr>
          <a:xfrm>
            <a:off x="841200" y="2175750"/>
            <a:ext cx="1610100" cy="12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b="1">
                <a:latin typeface="Trebuchet MS"/>
                <a:ea typeface="Trebuchet MS"/>
                <a:cs typeface="Trebuchet MS"/>
                <a:sym typeface="Trebuchet MS"/>
              </a:rPr>
              <a:t>Missing information prevents a register from being sent to finance for reimbursement. </a:t>
            </a:r>
            <a:endParaRPr sz="1200" b="1">
              <a:latin typeface="Trebuchet MS"/>
              <a:ea typeface="Trebuchet MS"/>
              <a:cs typeface="Trebuchet MS"/>
              <a:sym typeface="Trebuchet MS"/>
            </a:endParaRPr>
          </a:p>
        </p:txBody>
      </p:sp>
      <p:sp>
        <p:nvSpPr>
          <p:cNvPr id="130" name="Shape 130"/>
          <p:cNvSpPr/>
          <p:nvPr/>
        </p:nvSpPr>
        <p:spPr>
          <a:xfrm>
            <a:off x="4739275" y="3076000"/>
            <a:ext cx="1239500" cy="6057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p:nvPr/>
        </p:nvSpPr>
        <p:spPr>
          <a:xfrm>
            <a:off x="4466975" y="3032300"/>
            <a:ext cx="1784100" cy="4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Trebuchet MS"/>
                <a:ea typeface="Trebuchet MS"/>
                <a:cs typeface="Trebuchet MS"/>
                <a:sym typeface="Trebuchet MS"/>
              </a:rPr>
              <a:t>Register sent to </a:t>
            </a:r>
            <a:endParaRPr sz="900" b="1">
              <a:latin typeface="Trebuchet MS"/>
              <a:ea typeface="Trebuchet MS"/>
              <a:cs typeface="Trebuchet MS"/>
              <a:sym typeface="Trebuchet MS"/>
            </a:endParaRPr>
          </a:p>
          <a:p>
            <a:pPr marL="0" lvl="0" indent="0" algn="ctr" rtl="0">
              <a:spcBef>
                <a:spcPts val="0"/>
              </a:spcBef>
              <a:spcAft>
                <a:spcPts val="0"/>
              </a:spcAft>
              <a:buNone/>
            </a:pPr>
            <a:r>
              <a:rPr lang="en" sz="900" b="1">
                <a:latin typeface="Trebuchet MS"/>
                <a:ea typeface="Trebuchet MS"/>
                <a:cs typeface="Trebuchet MS"/>
                <a:sym typeface="Trebuchet MS"/>
              </a:rPr>
              <a:t>finance </a:t>
            </a:r>
            <a:endParaRPr sz="900" b="1">
              <a:latin typeface="Trebuchet MS"/>
              <a:ea typeface="Trebuchet MS"/>
              <a:cs typeface="Trebuchet MS"/>
              <a:sym typeface="Trebuchet MS"/>
            </a:endParaRPr>
          </a:p>
          <a:p>
            <a:pPr marL="0" lvl="0" indent="0" algn="ctr" rtl="0">
              <a:spcBef>
                <a:spcPts val="0"/>
              </a:spcBef>
              <a:spcAft>
                <a:spcPts val="0"/>
              </a:spcAft>
              <a:buNone/>
            </a:pPr>
            <a:r>
              <a:rPr lang="en" sz="900" b="1">
                <a:latin typeface="Trebuchet MS"/>
                <a:ea typeface="Trebuchet MS"/>
                <a:cs typeface="Trebuchet MS"/>
                <a:sym typeface="Trebuchet MS"/>
              </a:rPr>
              <a:t>for reconciliation &amp; </a:t>
            </a:r>
            <a:endParaRPr sz="900" b="1">
              <a:latin typeface="Trebuchet MS"/>
              <a:ea typeface="Trebuchet MS"/>
              <a:cs typeface="Trebuchet MS"/>
              <a:sym typeface="Trebuchet MS"/>
            </a:endParaRPr>
          </a:p>
          <a:p>
            <a:pPr marL="0" lvl="0" indent="0" algn="ctr">
              <a:spcBef>
                <a:spcPts val="0"/>
              </a:spcBef>
              <a:spcAft>
                <a:spcPts val="0"/>
              </a:spcAft>
              <a:buNone/>
            </a:pPr>
            <a:r>
              <a:rPr lang="en" sz="900" b="1">
                <a:latin typeface="Trebuchet MS"/>
                <a:ea typeface="Trebuchet MS"/>
                <a:cs typeface="Trebuchet MS"/>
                <a:sym typeface="Trebuchet MS"/>
              </a:rPr>
              <a:t>reimbursement</a:t>
            </a:r>
            <a:endParaRPr sz="900" b="1">
              <a:latin typeface="Trebuchet MS"/>
              <a:ea typeface="Trebuchet MS"/>
              <a:cs typeface="Trebuchet MS"/>
              <a:sym typeface="Trebuchet MS"/>
            </a:endParaRPr>
          </a:p>
        </p:txBody>
      </p:sp>
      <p:sp>
        <p:nvSpPr>
          <p:cNvPr id="132" name="Shape 132"/>
          <p:cNvSpPr/>
          <p:nvPr/>
        </p:nvSpPr>
        <p:spPr>
          <a:xfrm>
            <a:off x="4669675" y="2205075"/>
            <a:ext cx="69600" cy="22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3470175" y="2456975"/>
            <a:ext cx="2508600" cy="33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000" b="1">
                <a:latin typeface="Trebuchet MS"/>
                <a:ea typeface="Trebuchet MS"/>
                <a:cs typeface="Trebuchet MS"/>
                <a:sym typeface="Trebuchet MS"/>
              </a:rPr>
              <a:t>ALC and TAS information present?</a:t>
            </a:r>
            <a:endParaRPr/>
          </a:p>
        </p:txBody>
      </p:sp>
      <p:sp>
        <p:nvSpPr>
          <p:cNvPr id="134" name="Shape 134"/>
          <p:cNvSpPr txBox="1"/>
          <p:nvPr/>
        </p:nvSpPr>
        <p:spPr>
          <a:xfrm>
            <a:off x="4807425" y="2737713"/>
            <a:ext cx="722400" cy="14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b="1">
                <a:latin typeface="Trebuchet MS"/>
                <a:ea typeface="Trebuchet MS"/>
                <a:cs typeface="Trebuchet MS"/>
                <a:sym typeface="Trebuchet MS"/>
              </a:rPr>
              <a:t>Yes</a:t>
            </a:r>
            <a:endParaRPr sz="1000" b="1">
              <a:latin typeface="Trebuchet MS"/>
              <a:ea typeface="Trebuchet MS"/>
              <a:cs typeface="Trebuchet MS"/>
              <a:sym typeface="Trebuchet MS"/>
            </a:endParaRPr>
          </a:p>
        </p:txBody>
      </p:sp>
      <p:sp>
        <p:nvSpPr>
          <p:cNvPr id="135" name="Shape 135"/>
          <p:cNvSpPr txBox="1"/>
          <p:nvPr/>
        </p:nvSpPr>
        <p:spPr>
          <a:xfrm>
            <a:off x="4225200" y="2737725"/>
            <a:ext cx="435300" cy="22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b="1">
                <a:latin typeface="Trebuchet MS"/>
                <a:ea typeface="Trebuchet MS"/>
                <a:cs typeface="Trebuchet MS"/>
                <a:sym typeface="Trebuchet MS"/>
              </a:rPr>
              <a:t>No</a:t>
            </a:r>
            <a:endParaRPr sz="1000" b="1">
              <a:latin typeface="Trebuchet MS"/>
              <a:ea typeface="Trebuchet MS"/>
              <a:cs typeface="Trebuchet MS"/>
              <a:sym typeface="Trebuchet MS"/>
            </a:endParaRPr>
          </a:p>
        </p:txBody>
      </p:sp>
      <p:sp>
        <p:nvSpPr>
          <p:cNvPr id="136" name="Shape 136"/>
          <p:cNvSpPr/>
          <p:nvPr/>
        </p:nvSpPr>
        <p:spPr>
          <a:xfrm rot="1467865">
            <a:off x="4537236" y="2785384"/>
            <a:ext cx="69544" cy="273458"/>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5324084" y="3713677"/>
            <a:ext cx="69900" cy="22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4735250" y="3971838"/>
            <a:ext cx="1239600" cy="42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p:nvPr/>
        </p:nvSpPr>
        <p:spPr>
          <a:xfrm>
            <a:off x="4692150" y="3987825"/>
            <a:ext cx="1431300" cy="4245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 sz="900" b="1">
                <a:latin typeface="Trebuchet MS"/>
                <a:ea typeface="Trebuchet MS"/>
                <a:cs typeface="Trebuchet MS"/>
                <a:sym typeface="Trebuchet MS"/>
              </a:rPr>
              <a:t>IPAC created and submitted to Treasury</a:t>
            </a:r>
            <a:endParaRPr sz="900" b="1">
              <a:latin typeface="Trebuchet MS"/>
              <a:ea typeface="Trebuchet MS"/>
              <a:cs typeface="Trebuchet MS"/>
              <a:sym typeface="Trebuchet MS"/>
            </a:endParaRPr>
          </a:p>
        </p:txBody>
      </p:sp>
      <p:sp>
        <p:nvSpPr>
          <p:cNvPr id="140" name="Shape 140"/>
          <p:cNvSpPr/>
          <p:nvPr/>
        </p:nvSpPr>
        <p:spPr>
          <a:xfrm>
            <a:off x="5320401" y="4460275"/>
            <a:ext cx="69600" cy="22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4650600" y="4702175"/>
            <a:ext cx="1514400" cy="37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b="1">
                <a:latin typeface="Trebuchet MS"/>
                <a:ea typeface="Trebuchet MS"/>
                <a:cs typeface="Trebuchet MS"/>
                <a:sym typeface="Trebuchet MS"/>
              </a:rPr>
              <a:t>Was IPAC Rejected?</a:t>
            </a:r>
            <a:endParaRPr sz="1000" b="1">
              <a:latin typeface="Trebuchet MS"/>
              <a:ea typeface="Trebuchet MS"/>
              <a:cs typeface="Trebuchet MS"/>
              <a:sym typeface="Trebuchet MS"/>
            </a:endParaRPr>
          </a:p>
        </p:txBody>
      </p:sp>
      <p:sp>
        <p:nvSpPr>
          <p:cNvPr id="142" name="Shape 142"/>
          <p:cNvSpPr/>
          <p:nvPr/>
        </p:nvSpPr>
        <p:spPr>
          <a:xfrm>
            <a:off x="3121400" y="4702175"/>
            <a:ext cx="961500" cy="378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4149100" y="4773475"/>
            <a:ext cx="435300" cy="78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txBox="1"/>
          <p:nvPr/>
        </p:nvSpPr>
        <p:spPr>
          <a:xfrm>
            <a:off x="3032600" y="4681550"/>
            <a:ext cx="1050300" cy="226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latin typeface="Trebuchet MS"/>
                <a:ea typeface="Trebuchet MS"/>
                <a:cs typeface="Trebuchet MS"/>
                <a:sym typeface="Trebuchet MS"/>
              </a:rPr>
              <a:t>Reimbursement Complete</a:t>
            </a:r>
            <a:endParaRPr sz="900" b="1">
              <a:latin typeface="Trebuchet MS"/>
              <a:ea typeface="Trebuchet MS"/>
              <a:cs typeface="Trebuchet MS"/>
              <a:sym typeface="Trebuchet MS"/>
            </a:endParaRPr>
          </a:p>
        </p:txBody>
      </p:sp>
      <p:sp>
        <p:nvSpPr>
          <p:cNvPr id="145" name="Shape 145"/>
          <p:cNvSpPr txBox="1"/>
          <p:nvPr/>
        </p:nvSpPr>
        <p:spPr>
          <a:xfrm>
            <a:off x="4188400" y="4545025"/>
            <a:ext cx="356700" cy="22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b="1">
                <a:latin typeface="Trebuchet MS"/>
                <a:ea typeface="Trebuchet MS"/>
                <a:cs typeface="Trebuchet MS"/>
                <a:sym typeface="Trebuchet MS"/>
              </a:rPr>
              <a:t>No</a:t>
            </a:r>
            <a:r>
              <a:rPr lang="en" sz="900" b="1">
                <a:latin typeface="Trebuchet MS"/>
                <a:ea typeface="Trebuchet MS"/>
                <a:cs typeface="Trebuchet MS"/>
                <a:sym typeface="Trebuchet MS"/>
              </a:rPr>
              <a:t> </a:t>
            </a:r>
            <a:endParaRPr sz="900" b="1">
              <a:latin typeface="Trebuchet MS"/>
              <a:ea typeface="Trebuchet MS"/>
              <a:cs typeface="Trebuchet MS"/>
              <a:sym typeface="Trebuchet MS"/>
            </a:endParaRPr>
          </a:p>
        </p:txBody>
      </p:sp>
      <p:sp>
        <p:nvSpPr>
          <p:cNvPr id="146" name="Shape 146"/>
          <p:cNvSpPr/>
          <p:nvPr/>
        </p:nvSpPr>
        <p:spPr>
          <a:xfrm rot="10792892">
            <a:off x="6231201" y="4773618"/>
            <a:ext cx="435301" cy="7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txBox="1"/>
          <p:nvPr/>
        </p:nvSpPr>
        <p:spPr>
          <a:xfrm>
            <a:off x="6165000" y="4498525"/>
            <a:ext cx="435300" cy="14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b="1">
                <a:latin typeface="Trebuchet MS"/>
                <a:ea typeface="Trebuchet MS"/>
                <a:cs typeface="Trebuchet MS"/>
                <a:sym typeface="Trebuchet MS"/>
              </a:rPr>
              <a:t>Yes</a:t>
            </a:r>
            <a:endParaRPr sz="1000" b="1">
              <a:latin typeface="Trebuchet MS"/>
              <a:ea typeface="Trebuchet MS"/>
              <a:cs typeface="Trebuchet MS"/>
              <a:sym typeface="Trebuchet MS"/>
            </a:endParaRPr>
          </a:p>
        </p:txBody>
      </p:sp>
      <p:sp>
        <p:nvSpPr>
          <p:cNvPr id="148" name="Shape 148"/>
          <p:cNvSpPr/>
          <p:nvPr/>
        </p:nvSpPr>
        <p:spPr>
          <a:xfrm>
            <a:off x="6727075" y="4554825"/>
            <a:ext cx="722400" cy="557100"/>
          </a:xfrm>
          <a:prstGeom prst="octagon">
            <a:avLst>
              <a:gd name="adj" fmla="val 29289"/>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p:nvPr/>
        </p:nvSpPr>
        <p:spPr>
          <a:xfrm>
            <a:off x="6801038" y="4628450"/>
            <a:ext cx="574500" cy="33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u="sng">
                <a:latin typeface="Trebuchet MS"/>
                <a:ea typeface="Trebuchet MS"/>
                <a:cs typeface="Trebuchet MS"/>
                <a:sym typeface="Trebuchet MS"/>
              </a:rPr>
              <a:t>Invalid </a:t>
            </a:r>
            <a:r>
              <a:rPr lang="en" sz="800" b="1">
                <a:latin typeface="Trebuchet MS"/>
                <a:ea typeface="Trebuchet MS"/>
                <a:cs typeface="Trebuchet MS"/>
                <a:sym typeface="Trebuchet MS"/>
              </a:rPr>
              <a:t>ALC or TAS</a:t>
            </a:r>
            <a:endParaRPr sz="800" b="1">
              <a:latin typeface="Trebuchet MS"/>
              <a:ea typeface="Trebuchet MS"/>
              <a:cs typeface="Trebuchet MS"/>
              <a:sym typeface="Trebuchet MS"/>
            </a:endParaRPr>
          </a:p>
        </p:txBody>
      </p:sp>
      <p:sp>
        <p:nvSpPr>
          <p:cNvPr id="150" name="Shape 150"/>
          <p:cNvSpPr/>
          <p:nvPr/>
        </p:nvSpPr>
        <p:spPr>
          <a:xfrm rot="5400000" flipH="1">
            <a:off x="6549752" y="2975900"/>
            <a:ext cx="2958300" cy="905400"/>
          </a:xfrm>
          <a:prstGeom prst="uturnArrow">
            <a:avLst>
              <a:gd name="adj1" fmla="val 25000"/>
              <a:gd name="adj2" fmla="val 25000"/>
              <a:gd name="adj3" fmla="val 25000"/>
              <a:gd name="adj4" fmla="val 43750"/>
              <a:gd name="adj5" fmla="val 557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5916500" y="1140100"/>
            <a:ext cx="2086398" cy="2863296"/>
          </a:xfrm>
          <a:prstGeom prst="irregularSeal1">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txBox="1"/>
          <p:nvPr/>
        </p:nvSpPr>
        <p:spPr>
          <a:xfrm>
            <a:off x="6212400" y="2084913"/>
            <a:ext cx="1827600" cy="87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The Sales Office will attempt to contact the owning agency to </a:t>
            </a:r>
            <a:endParaRPr sz="800" b="1"/>
          </a:p>
          <a:p>
            <a:pPr marL="0" lvl="0" indent="0">
              <a:spcBef>
                <a:spcPts val="0"/>
              </a:spcBef>
              <a:spcAft>
                <a:spcPts val="0"/>
              </a:spcAft>
              <a:buNone/>
            </a:pPr>
            <a:r>
              <a:rPr lang="en" sz="800" b="1"/>
              <a:t>find out what the correct information should be.  The process starts all over again.</a:t>
            </a:r>
            <a:endParaRPr sz="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37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Agency reconciliation	</a:t>
            </a:r>
            <a:endParaRPr/>
          </a:p>
        </p:txBody>
      </p:sp>
      <p:sp>
        <p:nvSpPr>
          <p:cNvPr id="158" name="Shape 15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Purchaser’s Receipt + IPAC =  Match</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Each Purchaser’s Receipt includes a </a:t>
            </a:r>
            <a:r>
              <a:rPr lang="en" b="1">
                <a:solidFill>
                  <a:srgbClr val="000000"/>
                </a:solidFill>
              </a:rPr>
              <a:t>Register Number</a:t>
            </a:r>
            <a:r>
              <a:rPr lang="en">
                <a:solidFill>
                  <a:srgbClr val="000000"/>
                </a:solidFill>
              </a:rPr>
              <a:t> (included in subject line of email and in body of email).</a:t>
            </a:r>
            <a:endParaRPr>
              <a:solidFill>
                <a:srgbClr val="000000"/>
              </a:solidFill>
            </a:endParaRPr>
          </a:p>
          <a:p>
            <a:pPr marL="457200" lvl="0" indent="-342900">
              <a:spcBef>
                <a:spcPts val="0"/>
              </a:spcBef>
              <a:spcAft>
                <a:spcPts val="0"/>
              </a:spcAft>
              <a:buClr>
                <a:srgbClr val="000000"/>
              </a:buClr>
              <a:buSzPts val="1800"/>
              <a:buChar char="●"/>
            </a:pPr>
            <a:r>
              <a:rPr lang="en">
                <a:solidFill>
                  <a:srgbClr val="000000"/>
                </a:solidFill>
              </a:rPr>
              <a:t>Each IPAC includes a </a:t>
            </a:r>
            <a:r>
              <a:rPr lang="en" b="1">
                <a:solidFill>
                  <a:srgbClr val="000000"/>
                </a:solidFill>
              </a:rPr>
              <a:t>Register Number.</a:t>
            </a:r>
            <a:endParaRPr b="1">
              <a:solidFill>
                <a:srgbClr val="000000"/>
              </a:solidFill>
            </a:endParaRPr>
          </a:p>
        </p:txBody>
      </p:sp>
      <p:pic>
        <p:nvPicPr>
          <p:cNvPr id="159" name="Shape 159"/>
          <p:cNvPicPr preferRelativeResize="0"/>
          <p:nvPr/>
        </p:nvPicPr>
        <p:blipFill>
          <a:blip r:embed="rId3">
            <a:alphaModFix/>
          </a:blip>
          <a:stretch>
            <a:fillRect/>
          </a:stretch>
        </p:blipFill>
        <p:spPr>
          <a:xfrm>
            <a:off x="5732675" y="1270650"/>
            <a:ext cx="318974" cy="313324"/>
          </a:xfrm>
          <a:prstGeom prst="rect">
            <a:avLst/>
          </a:prstGeom>
          <a:noFill/>
          <a:ln>
            <a:noFill/>
          </a:ln>
        </p:spPr>
      </p:pic>
      <p:pic>
        <p:nvPicPr>
          <p:cNvPr id="160" name="Shape 160"/>
          <p:cNvPicPr preferRelativeResize="0"/>
          <p:nvPr/>
        </p:nvPicPr>
        <p:blipFill rotWithShape="1">
          <a:blip r:embed="rId4">
            <a:alphaModFix/>
          </a:blip>
          <a:srcRect l="10688" t="22431" r="52604" b="36121"/>
          <a:stretch/>
        </p:blipFill>
        <p:spPr>
          <a:xfrm>
            <a:off x="431400" y="2739575"/>
            <a:ext cx="3800923" cy="2403926"/>
          </a:xfrm>
          <a:prstGeom prst="rect">
            <a:avLst/>
          </a:prstGeom>
          <a:noFill/>
          <a:ln>
            <a:noFill/>
          </a:ln>
        </p:spPr>
      </p:pic>
      <p:sp>
        <p:nvSpPr>
          <p:cNvPr id="161" name="Shape 161"/>
          <p:cNvSpPr/>
          <p:nvPr/>
        </p:nvSpPr>
        <p:spPr>
          <a:xfrm>
            <a:off x="3107475" y="2721425"/>
            <a:ext cx="1251900" cy="31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1672375" y="4261775"/>
            <a:ext cx="863700" cy="264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3" name="Shape 163"/>
          <p:cNvPicPr preferRelativeResize="0"/>
          <p:nvPr/>
        </p:nvPicPr>
        <p:blipFill rotWithShape="1">
          <a:blip r:embed="rId5">
            <a:alphaModFix/>
          </a:blip>
          <a:srcRect l="11779" t="19431" r="23533" b="50937"/>
          <a:stretch/>
        </p:blipFill>
        <p:spPr>
          <a:xfrm>
            <a:off x="4359375" y="3510650"/>
            <a:ext cx="4698998" cy="1523999"/>
          </a:xfrm>
          <a:prstGeom prst="rect">
            <a:avLst/>
          </a:prstGeom>
          <a:noFill/>
          <a:ln>
            <a:noFill/>
          </a:ln>
        </p:spPr>
      </p:pic>
      <p:pic>
        <p:nvPicPr>
          <p:cNvPr id="164" name="Shape 164"/>
          <p:cNvPicPr preferRelativeResize="0"/>
          <p:nvPr/>
        </p:nvPicPr>
        <p:blipFill rotWithShape="1">
          <a:blip r:embed="rId6">
            <a:alphaModFix/>
          </a:blip>
          <a:srcRect l="30312" t="19575" r="43298" b="69841"/>
          <a:stretch/>
        </p:blipFill>
        <p:spPr>
          <a:xfrm>
            <a:off x="5732675" y="2848425"/>
            <a:ext cx="2412998" cy="544301"/>
          </a:xfrm>
          <a:prstGeom prst="rect">
            <a:avLst/>
          </a:prstGeom>
          <a:noFill/>
          <a:ln>
            <a:noFill/>
          </a:ln>
        </p:spPr>
      </p:pic>
      <p:sp>
        <p:nvSpPr>
          <p:cNvPr id="165" name="Shape 165"/>
          <p:cNvSpPr/>
          <p:nvPr/>
        </p:nvSpPr>
        <p:spPr>
          <a:xfrm>
            <a:off x="4232325" y="4526675"/>
            <a:ext cx="2286000" cy="544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6772375" y="4490450"/>
            <a:ext cx="2286000" cy="544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Property types</a:t>
            </a:r>
            <a:endParaRPr/>
          </a:p>
        </p:txBody>
      </p:sp>
      <p:sp>
        <p:nvSpPr>
          <p:cNvPr id="64" name="Shape 6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900">
                <a:solidFill>
                  <a:srgbClr val="000000"/>
                </a:solidFill>
                <a:latin typeface="Verdana"/>
                <a:ea typeface="Verdana"/>
                <a:cs typeface="Verdana"/>
                <a:sym typeface="Verdana"/>
              </a:rPr>
              <a:t>Property Type is intended to assist the user in identifying the property being reported using the Regular Utilization and Donation Screening or Exception Process, in terms of its reimbursability, and in terms of the user's intent to retain sales proceeds.</a:t>
            </a:r>
            <a:endParaRPr sz="900">
              <a:solidFill>
                <a:srgbClr val="000000"/>
              </a:solidFill>
              <a:latin typeface="Verdana"/>
              <a:ea typeface="Verdana"/>
              <a:cs typeface="Verdana"/>
              <a:sym typeface="Verdana"/>
            </a:endParaRPr>
          </a:p>
          <a:p>
            <a:pPr marL="0" lvl="0" indent="0" rtl="0">
              <a:lnSpc>
                <a:spcPct val="100000"/>
              </a:lnSpc>
              <a:spcBef>
                <a:spcPts val="1600"/>
              </a:spcBef>
              <a:spcAft>
                <a:spcPts val="0"/>
              </a:spcAft>
              <a:buNone/>
            </a:pPr>
            <a:r>
              <a:rPr lang="en" sz="900" b="1">
                <a:solidFill>
                  <a:srgbClr val="000000"/>
                </a:solidFill>
                <a:latin typeface="Verdana"/>
                <a:ea typeface="Verdana"/>
                <a:cs typeface="Verdana"/>
                <a:sym typeface="Verdana"/>
              </a:rPr>
              <a:t>REGULAR UTILIZATION AND DONATION SCREENING OPTIONS</a:t>
            </a:r>
            <a:endParaRPr sz="900" b="1">
              <a:solidFill>
                <a:srgbClr val="000000"/>
              </a:solidFill>
              <a:latin typeface="Verdana"/>
              <a:ea typeface="Verdana"/>
              <a:cs typeface="Verdana"/>
              <a:sym typeface="Verdana"/>
            </a:endParaRPr>
          </a:p>
          <a:p>
            <a:pPr marL="0" lvl="0" indent="0">
              <a:lnSpc>
                <a:spcPct val="100000"/>
              </a:lnSpc>
              <a:spcBef>
                <a:spcPts val="0"/>
              </a:spcBef>
              <a:spcAft>
                <a:spcPts val="0"/>
              </a:spcAft>
              <a:buNone/>
            </a:pPr>
            <a:r>
              <a:rPr lang="en" sz="900">
                <a:solidFill>
                  <a:srgbClr val="000000"/>
                </a:solidFill>
                <a:latin typeface="Verdana"/>
                <a:ea typeface="Verdana"/>
                <a:cs typeface="Verdana"/>
                <a:sym typeface="Verdana"/>
              </a:rPr>
              <a:t>To select Regular Utilization and Donation Screening, you must select one of the three radio buttons:</a:t>
            </a:r>
            <a:endParaRPr sz="900">
              <a:solidFill>
                <a:srgbClr val="000000"/>
              </a:solidFill>
              <a:latin typeface="Verdana"/>
              <a:ea typeface="Verdana"/>
              <a:cs typeface="Verdana"/>
              <a:sym typeface="Verdana"/>
            </a:endParaRPr>
          </a:p>
          <a:p>
            <a:pPr marL="457200" lvl="0" indent="-285750" rtl="0">
              <a:lnSpc>
                <a:spcPct val="100000"/>
              </a:lnSpc>
              <a:spcBef>
                <a:spcPts val="160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No Special Requirements</a:t>
            </a:r>
            <a:endParaRPr sz="900">
              <a:solidFill>
                <a:srgbClr val="000000"/>
              </a:solidFill>
              <a:latin typeface="Verdana"/>
              <a:ea typeface="Verdana"/>
              <a:cs typeface="Verdana"/>
              <a:sym typeface="Verdana"/>
            </a:endParaRPr>
          </a:p>
          <a:p>
            <a:pPr marL="457200" lvl="0" indent="-285750" rtl="0">
              <a:lnSpc>
                <a:spcPct val="100000"/>
              </a:lnSpc>
              <a:spcBef>
                <a:spcPts val="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Surplus Sales Proceeds Retention</a:t>
            </a:r>
            <a:endParaRPr sz="900">
              <a:solidFill>
                <a:srgbClr val="000000"/>
              </a:solidFill>
              <a:latin typeface="Verdana"/>
              <a:ea typeface="Verdana"/>
              <a:cs typeface="Verdana"/>
              <a:sym typeface="Verdana"/>
            </a:endParaRPr>
          </a:p>
          <a:p>
            <a:pPr marL="457200" lvl="0" indent="-285750" rtl="0">
              <a:lnSpc>
                <a:spcPct val="100000"/>
              </a:lnSpc>
              <a:spcBef>
                <a:spcPts val="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Property Was Purchased With Working Capital or Revolving Funds</a:t>
            </a:r>
            <a:endParaRPr sz="900">
              <a:solidFill>
                <a:srgbClr val="000000"/>
              </a:solidFill>
              <a:latin typeface="Verdana"/>
              <a:ea typeface="Verdana"/>
              <a:cs typeface="Verdana"/>
              <a:sym typeface="Verdana"/>
            </a:endParaRPr>
          </a:p>
          <a:p>
            <a:pPr marL="0" lvl="0" indent="0" rtl="0">
              <a:lnSpc>
                <a:spcPct val="100000"/>
              </a:lnSpc>
              <a:spcBef>
                <a:spcPts val="0"/>
              </a:spcBef>
              <a:spcAft>
                <a:spcPts val="0"/>
              </a:spcAft>
              <a:buNone/>
            </a:pPr>
            <a:endParaRPr sz="900">
              <a:solidFill>
                <a:srgbClr val="000000"/>
              </a:solidFill>
              <a:latin typeface="Verdana"/>
              <a:ea typeface="Verdana"/>
              <a:cs typeface="Verdana"/>
              <a:sym typeface="Verdana"/>
            </a:endParaRPr>
          </a:p>
          <a:p>
            <a:pPr marL="0" lvl="0" indent="0" rtl="0">
              <a:lnSpc>
                <a:spcPct val="100000"/>
              </a:lnSpc>
              <a:spcBef>
                <a:spcPts val="0"/>
              </a:spcBef>
              <a:spcAft>
                <a:spcPts val="0"/>
              </a:spcAft>
              <a:buNone/>
            </a:pPr>
            <a:endParaRPr sz="900">
              <a:solidFill>
                <a:srgbClr val="000000"/>
              </a:solidFill>
              <a:latin typeface="Verdana"/>
              <a:ea typeface="Verdana"/>
              <a:cs typeface="Verdana"/>
              <a:sym typeface="Verdana"/>
            </a:endParaRPr>
          </a:p>
          <a:p>
            <a:pPr marL="0" lvl="0" indent="0" rtl="0">
              <a:lnSpc>
                <a:spcPct val="100000"/>
              </a:lnSpc>
              <a:spcBef>
                <a:spcPts val="0"/>
              </a:spcBef>
              <a:spcAft>
                <a:spcPts val="0"/>
              </a:spcAft>
              <a:buNone/>
            </a:pPr>
            <a:r>
              <a:rPr lang="en" sz="900" b="1">
                <a:solidFill>
                  <a:srgbClr val="000000"/>
                </a:solidFill>
                <a:latin typeface="Verdana"/>
                <a:ea typeface="Verdana"/>
                <a:cs typeface="Verdana"/>
                <a:sym typeface="Verdana"/>
              </a:rPr>
              <a:t>EXCEPTIONS OPTIONS</a:t>
            </a:r>
            <a:endParaRPr sz="900" b="1">
              <a:solidFill>
                <a:srgbClr val="000000"/>
              </a:solidFill>
              <a:latin typeface="Verdana"/>
              <a:ea typeface="Verdana"/>
              <a:cs typeface="Verdana"/>
              <a:sym typeface="Verdana"/>
            </a:endParaRPr>
          </a:p>
          <a:p>
            <a:pPr marL="0" lvl="0" indent="0">
              <a:lnSpc>
                <a:spcPct val="100000"/>
              </a:lnSpc>
              <a:spcBef>
                <a:spcPts val="0"/>
              </a:spcBef>
              <a:spcAft>
                <a:spcPts val="0"/>
              </a:spcAft>
              <a:buNone/>
            </a:pPr>
            <a:r>
              <a:rPr lang="en" sz="900">
                <a:solidFill>
                  <a:srgbClr val="000000"/>
                </a:solidFill>
                <a:latin typeface="Verdana"/>
                <a:ea typeface="Verdana"/>
                <a:cs typeface="Verdana"/>
                <a:sym typeface="Verdana"/>
              </a:rPr>
              <a:t>To select Exception options, you must select one of the four radio buttons</a:t>
            </a:r>
            <a:endParaRPr sz="900">
              <a:solidFill>
                <a:srgbClr val="000000"/>
              </a:solidFill>
              <a:latin typeface="Verdana"/>
              <a:ea typeface="Verdana"/>
              <a:cs typeface="Verdana"/>
              <a:sym typeface="Verdana"/>
            </a:endParaRPr>
          </a:p>
          <a:p>
            <a:pPr marL="457200" lvl="0" indent="-285750" rtl="0">
              <a:lnSpc>
                <a:spcPct val="100000"/>
              </a:lnSpc>
              <a:spcBef>
                <a:spcPts val="160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Exchange Sale (Replacement Authority)</a:t>
            </a:r>
            <a:endParaRPr sz="900">
              <a:solidFill>
                <a:srgbClr val="000000"/>
              </a:solidFill>
              <a:latin typeface="Verdana"/>
              <a:ea typeface="Verdana"/>
              <a:cs typeface="Verdana"/>
              <a:sym typeface="Verdana"/>
            </a:endParaRPr>
          </a:p>
          <a:p>
            <a:pPr marL="457200" lvl="0" indent="-285750" rtl="0">
              <a:lnSpc>
                <a:spcPct val="100000"/>
              </a:lnSpc>
              <a:spcBef>
                <a:spcPts val="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Special legislative authority</a:t>
            </a:r>
            <a:endParaRPr sz="900">
              <a:solidFill>
                <a:srgbClr val="000000"/>
              </a:solidFill>
              <a:latin typeface="Verdana"/>
              <a:ea typeface="Verdana"/>
              <a:cs typeface="Verdana"/>
              <a:sym typeface="Verdana"/>
            </a:endParaRPr>
          </a:p>
          <a:p>
            <a:pPr marL="457200" lvl="0" indent="-285750" rtl="0">
              <a:lnSpc>
                <a:spcPct val="100000"/>
              </a:lnSpc>
              <a:spcBef>
                <a:spcPts val="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Property was purchased with non-appropriated funds</a:t>
            </a:r>
            <a:endParaRPr sz="900">
              <a:solidFill>
                <a:srgbClr val="000000"/>
              </a:solidFill>
              <a:latin typeface="Verdana"/>
              <a:ea typeface="Verdana"/>
              <a:cs typeface="Verdana"/>
              <a:sym typeface="Verdana"/>
            </a:endParaRPr>
          </a:p>
          <a:p>
            <a:pPr marL="457200" lvl="0" indent="-285750" rtl="0">
              <a:lnSpc>
                <a:spcPct val="100000"/>
              </a:lnSpc>
              <a:spcBef>
                <a:spcPts val="0"/>
              </a:spcBef>
              <a:spcAft>
                <a:spcPts val="0"/>
              </a:spcAft>
              <a:buClr>
                <a:srgbClr val="000000"/>
              </a:buClr>
              <a:buSzPts val="900"/>
              <a:buFont typeface="Verdana"/>
              <a:buChar char="●"/>
            </a:pPr>
            <a:r>
              <a:rPr lang="en" sz="900">
                <a:solidFill>
                  <a:srgbClr val="000000"/>
                </a:solidFill>
                <a:latin typeface="Verdana"/>
                <a:ea typeface="Verdana"/>
                <a:cs typeface="Verdana"/>
                <a:sym typeface="Verdana"/>
              </a:rPr>
              <a:t>Property is reported by a wholly owned or mixed-ownership Government corporation</a:t>
            </a:r>
            <a:endParaRPr sz="900">
              <a:solidFill>
                <a:srgbClr val="000000"/>
              </a:solidFill>
              <a:latin typeface="Verdana"/>
              <a:ea typeface="Verdana"/>
              <a:cs typeface="Verdana"/>
              <a:sym typeface="Verdana"/>
            </a:endParaRPr>
          </a:p>
          <a:p>
            <a:pPr marL="0" lvl="0" indent="0" rtl="0">
              <a:lnSpc>
                <a:spcPct val="100000"/>
              </a:lnSpc>
              <a:spcBef>
                <a:spcPts val="0"/>
              </a:spcBef>
              <a:spcAft>
                <a:spcPts val="0"/>
              </a:spcAft>
              <a:buNone/>
            </a:pPr>
            <a:endParaRPr sz="900">
              <a:solidFill>
                <a:srgbClr val="000000"/>
              </a:solidFill>
              <a:latin typeface="Verdana"/>
              <a:ea typeface="Verdana"/>
              <a:cs typeface="Verdana"/>
              <a:sym typeface="Verdana"/>
            </a:endParaRPr>
          </a:p>
          <a:p>
            <a:pPr marL="0" lvl="0" indent="0" rtl="0">
              <a:lnSpc>
                <a:spcPct val="100000"/>
              </a:lnSpc>
              <a:spcBef>
                <a:spcPts val="1600"/>
              </a:spcBef>
              <a:spcAft>
                <a:spcPts val="0"/>
              </a:spcAft>
              <a:buNone/>
            </a:pPr>
            <a:r>
              <a:rPr lang="en" sz="900" b="1">
                <a:solidFill>
                  <a:srgbClr val="000000"/>
                </a:solidFill>
                <a:latin typeface="Verdana"/>
                <a:ea typeface="Verdana"/>
                <a:cs typeface="Verdana"/>
                <a:sym typeface="Verdana"/>
              </a:rPr>
              <a:t>For ALL options except "No Special Requirements" the associated financial information (Appropriation Code or Fund To Be Reimbursed and the Agency Location Code) must be provided. Agencies are also encouraged to report the fair market value for reimbursable sales.</a:t>
            </a:r>
            <a:endParaRPr sz="900">
              <a:solidFill>
                <a:srgbClr val="000000"/>
              </a:solidFill>
              <a:latin typeface="Verdana"/>
              <a:ea typeface="Verdana"/>
              <a:cs typeface="Verdana"/>
              <a:sym typeface="Verdana"/>
            </a:endParaRPr>
          </a:p>
          <a:p>
            <a:pPr marL="0" lvl="0" indent="0">
              <a:lnSpc>
                <a:spcPct val="100000"/>
              </a:lnSpc>
              <a:spcBef>
                <a:spcPts val="0"/>
              </a:spcBef>
              <a:spcAft>
                <a:spcPts val="1600"/>
              </a:spcAft>
              <a:buNone/>
            </a:pPr>
            <a:endParaRPr sz="900">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are the most common Property types?</a:t>
            </a:r>
            <a:endParaRPr/>
          </a:p>
        </p:txBody>
      </p:sp>
      <p:sp>
        <p:nvSpPr>
          <p:cNvPr id="70" name="Shape 7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No Special Requirements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Regular excess property; the agency just needs to get rid of it. In this case, no reimbursement is offered to the agency. </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Exchange Sale</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Property that the agency has a continuing need for (i.e. replacement property).</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Surplus Sale Proceeds Retention</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Property where the agency can be reimbursed for cost associated with preparing an item for sale.</a:t>
            </a:r>
            <a:endParaRPr sz="1400" i="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to select your sale type in gsaxcess</a:t>
            </a:r>
            <a:endParaRPr/>
          </a:p>
        </p:txBody>
      </p:sp>
      <p:sp>
        <p:nvSpPr>
          <p:cNvPr id="76" name="Shape 7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Exchange Sale</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From the Create Property Report Screen:</a:t>
            </a:r>
            <a:endParaRPr>
              <a:solidFill>
                <a:srgbClr val="000000"/>
              </a:solidFill>
            </a:endParaRPr>
          </a:p>
          <a:p>
            <a:pPr marL="1371600" lvl="2" indent="-317500" rtl="0">
              <a:spcBef>
                <a:spcPts val="0"/>
              </a:spcBef>
              <a:spcAft>
                <a:spcPts val="0"/>
              </a:spcAft>
              <a:buClr>
                <a:srgbClr val="000000"/>
              </a:buClr>
              <a:buSzPts val="1400"/>
              <a:buChar char="■"/>
            </a:pPr>
            <a:r>
              <a:rPr lang="en">
                <a:solidFill>
                  <a:srgbClr val="000000"/>
                </a:solidFill>
              </a:rPr>
              <a:t>Scroll down to “Property Type”</a:t>
            </a:r>
            <a:endParaRPr>
              <a:solidFill>
                <a:srgbClr val="000000"/>
              </a:solidFill>
            </a:endParaRPr>
          </a:p>
          <a:p>
            <a:pPr marL="1371600" lvl="2" indent="-317500" rtl="0">
              <a:spcBef>
                <a:spcPts val="0"/>
              </a:spcBef>
              <a:spcAft>
                <a:spcPts val="0"/>
              </a:spcAft>
              <a:buClr>
                <a:srgbClr val="000000"/>
              </a:buClr>
              <a:buSzPts val="1400"/>
              <a:buChar char="■"/>
            </a:pPr>
            <a:r>
              <a:rPr lang="en">
                <a:solidFill>
                  <a:srgbClr val="000000"/>
                </a:solidFill>
              </a:rPr>
              <a:t>Click the radio button for “Exceptions” - this will show a drop down with addition options.</a:t>
            </a:r>
            <a:endParaRPr>
              <a:solidFill>
                <a:srgbClr val="000000"/>
              </a:solidFill>
            </a:endParaRPr>
          </a:p>
          <a:p>
            <a:pPr marL="1371600" lvl="2" indent="-317500" rtl="0">
              <a:spcBef>
                <a:spcPts val="0"/>
              </a:spcBef>
              <a:spcAft>
                <a:spcPts val="0"/>
              </a:spcAft>
              <a:buClr>
                <a:srgbClr val="000000"/>
              </a:buClr>
              <a:buSzPts val="1400"/>
              <a:buChar char="■"/>
            </a:pPr>
            <a:r>
              <a:rPr lang="en">
                <a:solidFill>
                  <a:srgbClr val="000000"/>
                </a:solidFill>
              </a:rPr>
              <a:t>Select “Exchange Sale”</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Surplus Sale Proceeds Retention</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From the Create Property Report Screen:</a:t>
            </a:r>
            <a:endParaRPr>
              <a:solidFill>
                <a:srgbClr val="000000"/>
              </a:solidFill>
            </a:endParaRPr>
          </a:p>
          <a:p>
            <a:pPr marL="1371600" lvl="2" indent="-317500" rtl="0">
              <a:spcBef>
                <a:spcPts val="0"/>
              </a:spcBef>
              <a:spcAft>
                <a:spcPts val="0"/>
              </a:spcAft>
              <a:buClr>
                <a:srgbClr val="000000"/>
              </a:buClr>
              <a:buSzPts val="1400"/>
              <a:buChar char="■"/>
            </a:pPr>
            <a:r>
              <a:rPr lang="en">
                <a:solidFill>
                  <a:srgbClr val="000000"/>
                </a:solidFill>
              </a:rPr>
              <a:t>Scroll down to “Property Type”</a:t>
            </a:r>
            <a:endParaRPr>
              <a:solidFill>
                <a:srgbClr val="000000"/>
              </a:solidFill>
            </a:endParaRPr>
          </a:p>
          <a:p>
            <a:pPr marL="1371600" lvl="2" indent="-317500" rtl="0">
              <a:spcBef>
                <a:spcPts val="0"/>
              </a:spcBef>
              <a:spcAft>
                <a:spcPts val="0"/>
              </a:spcAft>
              <a:buClr>
                <a:srgbClr val="000000"/>
              </a:buClr>
              <a:buSzPts val="1400"/>
              <a:buChar char="■"/>
            </a:pPr>
            <a:r>
              <a:rPr lang="en">
                <a:solidFill>
                  <a:srgbClr val="000000"/>
                </a:solidFill>
              </a:rPr>
              <a:t>Select “Surplus sale proceeds retention”</a:t>
            </a:r>
            <a:endParaRPr>
              <a:solidFill>
                <a:srgbClr val="000000"/>
              </a:solidFill>
            </a:endParaRPr>
          </a:p>
          <a:p>
            <a:pPr marL="0" lvl="0" indent="0" rtl="0">
              <a:spcBef>
                <a:spcPts val="1600"/>
              </a:spcBef>
              <a:spcAft>
                <a:spcPts val="0"/>
              </a:spcAft>
              <a:buNone/>
            </a:pPr>
            <a:r>
              <a:rPr lang="en">
                <a:solidFill>
                  <a:srgbClr val="000000"/>
                </a:solidFill>
              </a:rPr>
              <a:t>In BOTH cases, you must enter the appropriate financial data in order to ensure timely reimbursement to your agency.</a:t>
            </a:r>
            <a:endParaRPr>
              <a:solidFill>
                <a:srgbClr val="000000"/>
              </a:solidFill>
            </a:endParaRPr>
          </a:p>
          <a:p>
            <a:pPr marL="0" lvl="0" indent="0" algn="ctr" rtl="0">
              <a:spcBef>
                <a:spcPts val="1600"/>
              </a:spcBef>
              <a:spcAft>
                <a:spcPts val="1600"/>
              </a:spcAft>
              <a:buNone/>
            </a:pPr>
            <a:endParaRPr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2" y="0"/>
            <a:ext cx="8205774" cy="5143499"/>
          </a:xfrm>
          <a:prstGeom prst="rect">
            <a:avLst/>
          </a:prstGeom>
          <a:noFill/>
          <a:ln>
            <a:noFill/>
          </a:ln>
        </p:spPr>
      </p:pic>
      <p:pic>
        <p:nvPicPr>
          <p:cNvPr id="82" name="Shape 82"/>
          <p:cNvPicPr preferRelativeResize="0"/>
          <p:nvPr/>
        </p:nvPicPr>
        <p:blipFill>
          <a:blip r:embed="rId4">
            <a:alphaModFix/>
          </a:blip>
          <a:stretch>
            <a:fillRect/>
          </a:stretch>
        </p:blipFill>
        <p:spPr>
          <a:xfrm>
            <a:off x="1717850" y="1153075"/>
            <a:ext cx="7426150" cy="1615450"/>
          </a:xfrm>
          <a:prstGeom prst="rect">
            <a:avLst/>
          </a:prstGeom>
          <a:noFill/>
          <a:ln w="19050" cap="flat" cmpd="sng">
            <a:solidFill>
              <a:srgbClr val="FF0000"/>
            </a:solidFill>
            <a:prstDash val="solid"/>
            <a:round/>
            <a:headEnd type="none" w="sm" len="sm"/>
            <a:tailEnd type="none" w="sm" len="sm"/>
          </a:ln>
        </p:spPr>
      </p:pic>
      <p:cxnSp>
        <p:nvCxnSpPr>
          <p:cNvPr id="83" name="Shape 83"/>
          <p:cNvCxnSpPr/>
          <p:nvPr/>
        </p:nvCxnSpPr>
        <p:spPr>
          <a:xfrm rot="10800000" flipH="1">
            <a:off x="703325" y="1335650"/>
            <a:ext cx="959100" cy="2379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financial information is required?	</a:t>
            </a:r>
            <a:endParaRPr/>
          </a:p>
        </p:txBody>
      </p:sp>
      <p:sp>
        <p:nvSpPr>
          <p:cNvPr id="89" name="Shape 8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Agency Location Code (ALC)</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Treasury Accounting Symbol (TAS) or Appropriation Fund Symbol (AFS)</a:t>
            </a:r>
            <a:endParaRPr>
              <a:solidFill>
                <a:srgbClr val="000000"/>
              </a:solidFill>
            </a:endParaRPr>
          </a:p>
          <a:p>
            <a:pPr marL="457200" lvl="0" indent="-342900" rtl="0">
              <a:spcBef>
                <a:spcPts val="0"/>
              </a:spcBef>
              <a:spcAft>
                <a:spcPts val="0"/>
              </a:spcAft>
              <a:buClr>
                <a:srgbClr val="000000"/>
              </a:buClr>
              <a:buSzPts val="1800"/>
              <a:buChar char="●"/>
            </a:pPr>
            <a:r>
              <a:rPr lang="en" u="sng">
                <a:solidFill>
                  <a:srgbClr val="000000"/>
                </a:solidFill>
              </a:rPr>
              <a:t>For Military only</a:t>
            </a:r>
            <a:r>
              <a:rPr lang="en">
                <a:solidFill>
                  <a:srgbClr val="000000"/>
                </a:solidFill>
              </a:rPr>
              <a:t>:</a:t>
            </a:r>
            <a:r>
              <a:rPr lang="en">
                <a:solidFill>
                  <a:srgbClr val="000000"/>
                </a:solidFill>
                <a:highlight>
                  <a:srgbClr val="FFFFFF"/>
                </a:highlight>
              </a:rPr>
              <a:t>Fiscal Station Number (FSN)</a:t>
            </a:r>
            <a:endParaRPr>
              <a:solidFill>
                <a:srgbClr val="000000"/>
              </a:solidFill>
            </a:endParaRPr>
          </a:p>
          <a:p>
            <a:pPr marL="457200" lvl="0" indent="-342900" rtl="0">
              <a:spcBef>
                <a:spcPts val="0"/>
              </a:spcBef>
              <a:spcAft>
                <a:spcPts val="0"/>
              </a:spcAft>
              <a:buClr>
                <a:srgbClr val="000000"/>
              </a:buClr>
              <a:buSzPts val="1800"/>
              <a:buChar char="●"/>
            </a:pPr>
            <a:r>
              <a:rPr lang="en" b="1" u="sng">
                <a:solidFill>
                  <a:srgbClr val="000000"/>
                </a:solidFill>
              </a:rPr>
              <a:t>Do NOT</a:t>
            </a:r>
            <a:endParaRPr b="1" u="sng">
              <a:solidFill>
                <a:srgbClr val="000000"/>
              </a:solidFill>
            </a:endParaRPr>
          </a:p>
          <a:p>
            <a:pPr marL="914400" lvl="1" indent="-317500" rtl="0">
              <a:spcBef>
                <a:spcPts val="0"/>
              </a:spcBef>
              <a:spcAft>
                <a:spcPts val="0"/>
              </a:spcAft>
              <a:buClr>
                <a:srgbClr val="000000"/>
              </a:buClr>
              <a:buSzPts val="1400"/>
              <a:buChar char="○"/>
            </a:pPr>
            <a:r>
              <a:rPr lang="en" b="1">
                <a:solidFill>
                  <a:srgbClr val="000000"/>
                </a:solidFill>
              </a:rPr>
              <a:t>Report the item if this information is not 100% accurate or valid</a:t>
            </a:r>
            <a:endParaRPr b="1">
              <a:solidFill>
                <a:srgbClr val="000000"/>
              </a:solidFill>
            </a:endParaRPr>
          </a:p>
          <a:p>
            <a:pPr marL="914400" lvl="1" indent="-317500" rtl="0">
              <a:spcBef>
                <a:spcPts val="0"/>
              </a:spcBef>
              <a:spcAft>
                <a:spcPts val="0"/>
              </a:spcAft>
              <a:buClr>
                <a:srgbClr val="000000"/>
              </a:buClr>
              <a:buSzPts val="1400"/>
              <a:buChar char="○"/>
            </a:pPr>
            <a:r>
              <a:rPr lang="en" b="1">
                <a:solidFill>
                  <a:srgbClr val="000000"/>
                </a:solidFill>
              </a:rPr>
              <a:t>Input random characters just to satisfy the field requirements. </a:t>
            </a:r>
            <a:endParaRPr sz="1400"/>
          </a:p>
          <a:p>
            <a:pPr marL="0" lvl="0" indent="0" algn="ctr" rtl="0">
              <a:spcBef>
                <a:spcPts val="1600"/>
              </a:spcBef>
              <a:spcAft>
                <a:spcPts val="1600"/>
              </a:spcAft>
              <a:buNone/>
            </a:pPr>
            <a:r>
              <a:rPr lang="en" sz="1400" i="1">
                <a:solidFill>
                  <a:srgbClr val="000000"/>
                </a:solidFill>
              </a:rPr>
              <a:t>Reporting invalid or inaccurate information will </a:t>
            </a:r>
            <a:r>
              <a:rPr lang="en" sz="1400" b="1" i="1">
                <a:solidFill>
                  <a:srgbClr val="000000"/>
                </a:solidFill>
              </a:rPr>
              <a:t>delay</a:t>
            </a:r>
            <a:r>
              <a:rPr lang="en" sz="1400" i="1">
                <a:solidFill>
                  <a:srgbClr val="000000"/>
                </a:solidFill>
              </a:rPr>
              <a:t> or </a:t>
            </a:r>
            <a:r>
              <a:rPr lang="en" sz="1400" b="1" i="1">
                <a:solidFill>
                  <a:srgbClr val="000000"/>
                </a:solidFill>
              </a:rPr>
              <a:t>prohibit</a:t>
            </a:r>
            <a:r>
              <a:rPr lang="en" sz="1400" i="1">
                <a:solidFill>
                  <a:srgbClr val="000000"/>
                </a:solidFill>
              </a:rPr>
              <a:t> reimbursement back to your agency and will require additional time and resources to fix.</a:t>
            </a:r>
            <a:endParaRPr sz="1400" i="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an Agency Location Code (ALC)?</a:t>
            </a:r>
            <a:endParaRPr/>
          </a:p>
        </p:txBody>
      </p:sp>
      <p:sp>
        <p:nvSpPr>
          <p:cNvPr id="95" name="Shape 95"/>
          <p:cNvSpPr txBox="1">
            <a:spLocks noGrp="1"/>
          </p:cNvSpPr>
          <p:nvPr>
            <p:ph type="body" idx="1"/>
          </p:nvPr>
        </p:nvSpPr>
        <p:spPr>
          <a:xfrm>
            <a:off x="311700" y="1228675"/>
            <a:ext cx="8520600" cy="3340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rtl="0">
              <a:spcBef>
                <a:spcPts val="0"/>
              </a:spcBef>
              <a:spcAft>
                <a:spcPts val="0"/>
              </a:spcAft>
              <a:buSzPts val="1200"/>
              <a:buFont typeface="Trebuchet MS"/>
              <a:buChar char="●"/>
            </a:pPr>
            <a:r>
              <a:rPr lang="en" sz="1200" b="1">
                <a:latin typeface="Trebuchet MS"/>
                <a:ea typeface="Trebuchet MS"/>
                <a:cs typeface="Trebuchet MS"/>
                <a:sym typeface="Trebuchet MS"/>
              </a:rPr>
              <a:t>An ALC </a:t>
            </a:r>
            <a:r>
              <a:rPr lang="en" sz="1200" b="1">
                <a:solidFill>
                  <a:srgbClr val="545454"/>
                </a:solidFill>
                <a:highlight>
                  <a:srgbClr val="FFFFFF"/>
                </a:highlight>
                <a:latin typeface="Trebuchet MS"/>
                <a:ea typeface="Trebuchet MS"/>
                <a:cs typeface="Trebuchet MS"/>
                <a:sym typeface="Trebuchet MS"/>
              </a:rPr>
              <a:t>is an eight digit identifier that is used to define </a:t>
            </a:r>
            <a:r>
              <a:rPr lang="en" sz="1200" b="1">
                <a:solidFill>
                  <a:srgbClr val="6A6A6A"/>
                </a:solidFill>
                <a:highlight>
                  <a:srgbClr val="FFFFFF"/>
                </a:highlight>
                <a:latin typeface="Trebuchet MS"/>
                <a:ea typeface="Trebuchet MS"/>
                <a:cs typeface="Trebuchet MS"/>
                <a:sym typeface="Trebuchet MS"/>
              </a:rPr>
              <a:t>agencies</a:t>
            </a:r>
            <a:r>
              <a:rPr lang="en" sz="1200" b="1">
                <a:solidFill>
                  <a:srgbClr val="545454"/>
                </a:solidFill>
                <a:highlight>
                  <a:srgbClr val="FFFFFF"/>
                </a:highlight>
                <a:latin typeface="Trebuchet MS"/>
                <a:ea typeface="Trebuchet MS"/>
                <a:cs typeface="Trebuchet MS"/>
                <a:sym typeface="Trebuchet MS"/>
              </a:rPr>
              <a:t> by setID for federal payment schedules and reporting purposes.  This number acts as your payment’s routing number and is necessary for reimbursement.</a:t>
            </a:r>
            <a:endParaRPr sz="1200" b="1">
              <a:solidFill>
                <a:srgbClr val="545454"/>
              </a:solidFill>
              <a:highlight>
                <a:srgbClr val="FFFFFF"/>
              </a:highlight>
              <a:latin typeface="Trebuchet MS"/>
              <a:ea typeface="Trebuchet MS"/>
              <a:cs typeface="Trebuchet MS"/>
              <a:sym typeface="Trebuchet MS"/>
            </a:endParaRPr>
          </a:p>
          <a:p>
            <a:pPr marL="457200" lvl="0" indent="-304800" rtl="0">
              <a:spcBef>
                <a:spcPts val="0"/>
              </a:spcBef>
              <a:spcAft>
                <a:spcPts val="0"/>
              </a:spcAft>
              <a:buClr>
                <a:srgbClr val="545454"/>
              </a:buClr>
              <a:buSzPts val="1200"/>
              <a:buFont typeface="Trebuchet MS"/>
              <a:buChar char="●"/>
            </a:pPr>
            <a:r>
              <a:rPr lang="en" sz="1200" b="1">
                <a:solidFill>
                  <a:srgbClr val="545454"/>
                </a:solidFill>
                <a:highlight>
                  <a:srgbClr val="FFFFFF"/>
                </a:highlight>
                <a:latin typeface="Trebuchet MS"/>
                <a:ea typeface="Trebuchet MS"/>
                <a:cs typeface="Trebuchet MS"/>
                <a:sym typeface="Trebuchet MS"/>
              </a:rPr>
              <a:t>Find your ALC here: </a:t>
            </a:r>
            <a:r>
              <a:rPr lang="en" sz="1200" b="1" u="sng">
                <a:solidFill>
                  <a:srgbClr val="1155CC"/>
                </a:solidFill>
                <a:latin typeface="Trebuchet MS"/>
                <a:ea typeface="Trebuchet MS"/>
                <a:cs typeface="Trebuchet MS"/>
                <a:sym typeface="Trebuchet MS"/>
                <a:hlinkClick r:id="rId3"/>
              </a:rPr>
              <a:t>https://cldcentral.usalearning.net/mod/page/view.php?id=15538</a:t>
            </a:r>
            <a:endParaRPr sz="1200" b="1">
              <a:solidFill>
                <a:srgbClr val="545454"/>
              </a:solidFill>
              <a:highlight>
                <a:srgbClr val="FFFFFF"/>
              </a:highlight>
              <a:latin typeface="Trebuchet MS"/>
              <a:ea typeface="Trebuchet MS"/>
              <a:cs typeface="Trebuchet MS"/>
              <a:sym typeface="Trebuchet MS"/>
            </a:endParaRPr>
          </a:p>
        </p:txBody>
      </p:sp>
      <p:pic>
        <p:nvPicPr>
          <p:cNvPr id="96" name="Shape 96"/>
          <p:cNvPicPr preferRelativeResize="0"/>
          <p:nvPr/>
        </p:nvPicPr>
        <p:blipFill rotWithShape="1">
          <a:blip r:embed="rId4">
            <a:alphaModFix/>
          </a:blip>
          <a:srcRect t="34708" r="37280" b="23545"/>
          <a:stretch/>
        </p:blipFill>
        <p:spPr>
          <a:xfrm>
            <a:off x="1660050" y="2331400"/>
            <a:ext cx="5112250" cy="1914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 Treasury Account Symbol (TAS)?</a:t>
            </a:r>
            <a:endParaRPr/>
          </a:p>
        </p:txBody>
      </p:sp>
      <p:sp>
        <p:nvSpPr>
          <p:cNvPr id="102" name="Shape 10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2E2E2E"/>
              </a:buClr>
              <a:buSzPts val="1400"/>
              <a:buFont typeface="Trebuchet MS"/>
              <a:buChar char="●"/>
            </a:pPr>
            <a:r>
              <a:rPr lang="en" sz="1400">
                <a:solidFill>
                  <a:srgbClr val="2E2E2E"/>
                </a:solidFill>
                <a:latin typeface="Trebuchet MS"/>
                <a:ea typeface="Trebuchet MS"/>
                <a:cs typeface="Trebuchet MS"/>
                <a:sym typeface="Trebuchet MS"/>
              </a:rPr>
              <a:t>A Treasury Account Symbol (TAS) is a code that allows us to identify critical information about each transaction that you report.</a:t>
            </a:r>
            <a:endParaRPr sz="1400">
              <a:solidFill>
                <a:srgbClr val="2E2E2E"/>
              </a:solidFill>
              <a:latin typeface="Trebuchet MS"/>
              <a:ea typeface="Trebuchet MS"/>
              <a:cs typeface="Trebuchet MS"/>
              <a:sym typeface="Trebuchet MS"/>
            </a:endParaRPr>
          </a:p>
          <a:p>
            <a:pPr marL="457200" lvl="0" indent="-317500" rtl="0">
              <a:spcBef>
                <a:spcPts val="0"/>
              </a:spcBef>
              <a:spcAft>
                <a:spcPts val="0"/>
              </a:spcAft>
              <a:buClr>
                <a:srgbClr val="2E2E2E"/>
              </a:buClr>
              <a:buSzPts val="1400"/>
              <a:buFont typeface="Trebuchet MS"/>
              <a:buChar char="●"/>
            </a:pPr>
            <a:r>
              <a:rPr lang="en" sz="1400">
                <a:solidFill>
                  <a:srgbClr val="2E2E2E"/>
                </a:solidFill>
                <a:latin typeface="Trebuchet MS"/>
                <a:ea typeface="Trebuchet MS"/>
                <a:cs typeface="Trebuchet MS"/>
                <a:sym typeface="Trebuchet MS"/>
              </a:rPr>
              <a:t>A TAS includes eight meaningful pieces of data (for example, agency identifier, fiscal year, main account number, sub-account number, and so on).</a:t>
            </a:r>
            <a:endParaRPr sz="1400">
              <a:solidFill>
                <a:srgbClr val="2E2E2E"/>
              </a:solidFill>
              <a:latin typeface="Trebuchet MS"/>
              <a:ea typeface="Trebuchet MS"/>
              <a:cs typeface="Trebuchet MS"/>
              <a:sym typeface="Trebuchet MS"/>
            </a:endParaRPr>
          </a:p>
          <a:p>
            <a:pPr marL="457200" lvl="0" indent="-317500" rtl="0">
              <a:spcBef>
                <a:spcPts val="0"/>
              </a:spcBef>
              <a:spcAft>
                <a:spcPts val="0"/>
              </a:spcAft>
              <a:buClr>
                <a:srgbClr val="2E2E2E"/>
              </a:buClr>
              <a:buSzPts val="1400"/>
              <a:buFont typeface="Trebuchet MS"/>
              <a:buChar char="●"/>
            </a:pPr>
            <a:r>
              <a:rPr lang="en" sz="1400">
                <a:solidFill>
                  <a:srgbClr val="2E2E2E"/>
                </a:solidFill>
                <a:highlight>
                  <a:srgbClr val="FFFFFF"/>
                </a:highlight>
                <a:latin typeface="Trebuchet MS"/>
                <a:ea typeface="Trebuchet MS"/>
                <a:cs typeface="Trebuchet MS"/>
                <a:sym typeface="Trebuchet MS"/>
              </a:rPr>
              <a:t>Federal Program Agencies that must report transactions to Treasury's Bureau of Fiscal Services through a system like IPAC or FMS 224 must give both a TAS and a </a:t>
            </a:r>
            <a:r>
              <a:rPr lang="en" sz="1400" u="sng">
                <a:solidFill>
                  <a:srgbClr val="333333"/>
                </a:solidFill>
                <a:highlight>
                  <a:srgbClr val="FFFFFF"/>
                </a:highlight>
                <a:latin typeface="Trebuchet MS"/>
                <a:ea typeface="Trebuchet MS"/>
                <a:cs typeface="Trebuchet MS"/>
                <a:sym typeface="Trebuchet MS"/>
                <a:hlinkClick r:id="rId3"/>
              </a:rPr>
              <a:t>Business Event Type Code (BETC)</a:t>
            </a:r>
            <a:r>
              <a:rPr lang="en" sz="1400">
                <a:solidFill>
                  <a:srgbClr val="2E2E2E"/>
                </a:solidFill>
                <a:highlight>
                  <a:srgbClr val="FFFFFF"/>
                </a:highlight>
                <a:latin typeface="Trebuchet MS"/>
                <a:ea typeface="Trebuchet MS"/>
                <a:cs typeface="Trebuchet MS"/>
                <a:sym typeface="Trebuchet MS"/>
              </a:rPr>
              <a:t> for each transaction.</a:t>
            </a:r>
            <a:endParaRPr sz="1400">
              <a:solidFill>
                <a:srgbClr val="2E2E2E"/>
              </a:solidFill>
              <a:highlight>
                <a:srgbClr val="FFFFFF"/>
              </a:highlight>
              <a:latin typeface="Trebuchet MS"/>
              <a:ea typeface="Trebuchet MS"/>
              <a:cs typeface="Trebuchet MS"/>
              <a:sym typeface="Trebuchet MS"/>
            </a:endParaRPr>
          </a:p>
          <a:p>
            <a:pPr marL="457200" lvl="0" indent="-317500" rtl="0">
              <a:spcBef>
                <a:spcPts val="0"/>
              </a:spcBef>
              <a:spcAft>
                <a:spcPts val="0"/>
              </a:spcAft>
              <a:buClr>
                <a:srgbClr val="2E2E2E"/>
              </a:buClr>
              <a:buSzPts val="1400"/>
              <a:buFont typeface="Trebuchet MS"/>
              <a:buChar char="●"/>
            </a:pPr>
            <a:r>
              <a:rPr lang="en" sz="1400">
                <a:solidFill>
                  <a:srgbClr val="2E2E2E"/>
                </a:solidFill>
                <a:highlight>
                  <a:srgbClr val="FFFFFF"/>
                </a:highlight>
                <a:latin typeface="Trebuchet MS"/>
                <a:ea typeface="Trebuchet MS"/>
                <a:cs typeface="Trebuchet MS"/>
                <a:sym typeface="Trebuchet MS"/>
              </a:rPr>
              <a:t>Do you need help finding your TAS?  Find your agencies point of contact here: https://www.fiscal.treasury.gov/fsservices/gov/acctg/gtas/contacts.htm</a:t>
            </a:r>
            <a:endParaRPr sz="1400">
              <a:solidFill>
                <a:srgbClr val="2E2E2E"/>
              </a:solidFill>
              <a:highlight>
                <a:srgbClr val="FFFFFF"/>
              </a:highlight>
              <a:latin typeface="Trebuchet MS"/>
              <a:ea typeface="Trebuchet MS"/>
              <a:cs typeface="Trebuchet MS"/>
              <a:sym typeface="Trebuchet MS"/>
            </a:endParaRPr>
          </a:p>
          <a:p>
            <a:pPr marL="0" lvl="0" indent="0" rtl="0">
              <a:spcBef>
                <a:spcPts val="1600"/>
              </a:spcBef>
              <a:spcAft>
                <a:spcPts val="0"/>
              </a:spcAft>
              <a:buNone/>
            </a:pPr>
            <a:endParaRPr sz="1400">
              <a:solidFill>
                <a:srgbClr val="2E2E2E"/>
              </a:solidFill>
              <a:highlight>
                <a:srgbClr val="FFFFFF"/>
              </a:highlight>
              <a:latin typeface="Trebuchet MS"/>
              <a:ea typeface="Trebuchet MS"/>
              <a:cs typeface="Trebuchet MS"/>
              <a:sym typeface="Trebuchet MS"/>
            </a:endParaRPr>
          </a:p>
          <a:p>
            <a:pPr marL="0" lv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  </a:t>
            </a:r>
            <a:r>
              <a:rPr lang="en">
                <a:solidFill>
                  <a:srgbClr val="000000"/>
                </a:solidFill>
                <a:highlight>
                  <a:srgbClr val="FFFFFF"/>
                </a:highlight>
              </a:rPr>
              <a:t>Fiscal Station Number (FSN)?</a:t>
            </a:r>
            <a:endParaRPr/>
          </a:p>
        </p:txBody>
      </p:sp>
      <p:sp>
        <p:nvSpPr>
          <p:cNvPr id="108" name="Shape 10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Font typeface="Trebuchet MS"/>
              <a:buChar char="●"/>
            </a:pPr>
            <a:r>
              <a:rPr lang="en" sz="1400">
                <a:solidFill>
                  <a:srgbClr val="000000"/>
                </a:solidFill>
                <a:highlight>
                  <a:srgbClr val="FFFFFF"/>
                </a:highlight>
                <a:latin typeface="Trebuchet MS"/>
                <a:ea typeface="Trebuchet MS"/>
                <a:cs typeface="Trebuchet MS"/>
                <a:sym typeface="Trebuchet MS"/>
              </a:rPr>
              <a:t>The Fiscal Station Number (FSN) is used for branches of the military only.</a:t>
            </a:r>
            <a:endParaRPr sz="1400">
              <a:solidFill>
                <a:srgbClr val="000000"/>
              </a:solidFill>
              <a:highlight>
                <a:srgbClr val="FFFFFF"/>
              </a:highlight>
              <a:latin typeface="Trebuchet MS"/>
              <a:ea typeface="Trebuchet MS"/>
              <a:cs typeface="Trebuchet MS"/>
              <a:sym typeface="Trebuchet MS"/>
            </a:endParaRPr>
          </a:p>
          <a:p>
            <a:pPr marL="0" lvl="0" indent="0" rtl="0">
              <a:spcBef>
                <a:spcPts val="1600"/>
              </a:spcBef>
              <a:spcAft>
                <a:spcPts val="0"/>
              </a:spcAft>
              <a:buNone/>
            </a:pPr>
            <a:endParaRPr sz="1400">
              <a:solidFill>
                <a:srgbClr val="000000"/>
              </a:solidFill>
              <a:highlight>
                <a:srgbClr val="FFFFFF"/>
              </a:highlight>
              <a:latin typeface="Trebuchet MS"/>
              <a:ea typeface="Trebuchet MS"/>
              <a:cs typeface="Trebuchet MS"/>
              <a:sym typeface="Trebuchet MS"/>
            </a:endParaRPr>
          </a:p>
          <a:p>
            <a:pPr marL="457200" lvl="0" indent="-317500" rtl="0">
              <a:spcBef>
                <a:spcPts val="1600"/>
              </a:spcBef>
              <a:spcAft>
                <a:spcPts val="0"/>
              </a:spcAft>
              <a:buClr>
                <a:srgbClr val="000000"/>
              </a:buClr>
              <a:buSzPts val="1400"/>
              <a:buFont typeface="Trebuchet MS"/>
              <a:buChar char="●"/>
            </a:pPr>
            <a:r>
              <a:rPr lang="en" sz="1400">
                <a:solidFill>
                  <a:srgbClr val="222222"/>
                </a:solidFill>
                <a:highlight>
                  <a:srgbClr val="FFFFFF"/>
                </a:highlight>
                <a:latin typeface="Trebuchet MS"/>
                <a:ea typeface="Trebuchet MS"/>
                <a:cs typeface="Trebuchet MS"/>
                <a:sym typeface="Trebuchet MS"/>
              </a:rPr>
              <a:t>The FSN is six character figure that helps DFAS determine which office is handling the funds.  </a:t>
            </a:r>
            <a:endParaRPr sz="1400">
              <a:solidFill>
                <a:srgbClr val="222222"/>
              </a:solidFill>
              <a:highlight>
                <a:srgbClr val="FFFFFF"/>
              </a:highlight>
              <a:latin typeface="Trebuchet MS"/>
              <a:ea typeface="Trebuchet MS"/>
              <a:cs typeface="Trebuchet MS"/>
              <a:sym typeface="Trebuchet MS"/>
            </a:endParaRPr>
          </a:p>
          <a:p>
            <a:pPr marL="0" lvl="0" indent="0" rtl="0">
              <a:spcBef>
                <a:spcPts val="1600"/>
              </a:spcBef>
              <a:spcAft>
                <a:spcPts val="0"/>
              </a:spcAft>
              <a:buNone/>
            </a:pPr>
            <a:endParaRPr sz="1400">
              <a:solidFill>
                <a:srgbClr val="222222"/>
              </a:solidFill>
              <a:highlight>
                <a:srgbClr val="FFFFFF"/>
              </a:highlight>
              <a:latin typeface="Trebuchet MS"/>
              <a:ea typeface="Trebuchet MS"/>
              <a:cs typeface="Trebuchet MS"/>
              <a:sym typeface="Trebuchet MS"/>
            </a:endParaRPr>
          </a:p>
          <a:p>
            <a:pPr marL="457200" lvl="0" indent="-317500" rtl="0">
              <a:spcBef>
                <a:spcPts val="1600"/>
              </a:spcBef>
              <a:spcAft>
                <a:spcPts val="0"/>
              </a:spcAft>
              <a:buClr>
                <a:srgbClr val="222222"/>
              </a:buClr>
              <a:buSzPts val="1400"/>
              <a:buFont typeface="Trebuchet MS"/>
              <a:buChar char="●"/>
            </a:pPr>
            <a:r>
              <a:rPr lang="en" sz="1400">
                <a:solidFill>
                  <a:srgbClr val="222222"/>
                </a:solidFill>
                <a:highlight>
                  <a:srgbClr val="FFFFFF"/>
                </a:highlight>
                <a:latin typeface="Trebuchet MS"/>
                <a:ea typeface="Trebuchet MS"/>
                <a:cs typeface="Trebuchet MS"/>
                <a:sym typeface="Trebuchet MS"/>
              </a:rPr>
              <a:t>Not having the FSN will process through treasury, however, DFAS will reject the funds on their end.</a:t>
            </a:r>
            <a:endParaRPr sz="1400">
              <a:solidFill>
                <a:srgbClr val="222222"/>
              </a:solidFill>
              <a:highlight>
                <a:srgbClr val="FFFFFF"/>
              </a:highlight>
              <a:latin typeface="Trebuchet MS"/>
              <a:ea typeface="Trebuchet MS"/>
              <a:cs typeface="Trebuchet MS"/>
              <a:sym typeface="Trebuchet MS"/>
            </a:endParaRPr>
          </a:p>
          <a:p>
            <a:pPr marL="0" lvl="0" indent="0" rtl="0">
              <a:spcBef>
                <a:spcPts val="1600"/>
              </a:spcBef>
              <a:spcAft>
                <a:spcPts val="1600"/>
              </a:spcAft>
              <a:buNone/>
            </a:pPr>
            <a:endParaRPr sz="1400">
              <a:solidFill>
                <a:srgbClr val="000000"/>
              </a:solidFill>
              <a:highlight>
                <a:srgbClr val="FFFFFF"/>
              </a:highlight>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On-screen Show (16:9)</PresentationFormat>
  <Paragraphs>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Amatic SC</vt:lpstr>
      <vt:lpstr>Trebuchet MS</vt:lpstr>
      <vt:lpstr>Source Code Pro</vt:lpstr>
      <vt:lpstr>Verdana</vt:lpstr>
      <vt:lpstr>Beach Day</vt:lpstr>
      <vt:lpstr>Agency Reimbursement 101  </vt:lpstr>
      <vt:lpstr>Property types</vt:lpstr>
      <vt:lpstr>What are the most common Property types?</vt:lpstr>
      <vt:lpstr>How to select your sale type in gsaxcess</vt:lpstr>
      <vt:lpstr>PowerPoint Presentation</vt:lpstr>
      <vt:lpstr>What financial information is required? </vt:lpstr>
      <vt:lpstr>What is an Agency Location Code (ALC)?</vt:lpstr>
      <vt:lpstr>What is a Treasury Account Symbol (TAS)?</vt:lpstr>
      <vt:lpstr>What is a  Fiscal Station Number (FSN)?</vt:lpstr>
      <vt:lpstr>U&amp;D Process</vt:lpstr>
      <vt:lpstr>                          SalES (PAYMENT PROCESS)                                                                                                Once Payment HAS been made by successful buyer...    </vt:lpstr>
      <vt:lpstr>Agency reconciliation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Reimbursement 101  </dc:title>
  <dc:creator>BrentCCrawley</dc:creator>
  <cp:lastModifiedBy>BrentCCrawley</cp:lastModifiedBy>
  <cp:revision>1</cp:revision>
  <dcterms:modified xsi:type="dcterms:W3CDTF">2018-05-24T19:02:05Z</dcterms:modified>
</cp:coreProperties>
</file>