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3" r:id="rId3"/>
    <p:sldId id="301" r:id="rId4"/>
    <p:sldId id="327" r:id="rId5"/>
    <p:sldId id="326" r:id="rId6"/>
    <p:sldId id="322" r:id="rId7"/>
    <p:sldId id="328" r:id="rId8"/>
    <p:sldId id="329" r:id="rId9"/>
    <p:sldId id="331" r:id="rId10"/>
    <p:sldId id="332" r:id="rId11"/>
    <p:sldId id="333" r:id="rId12"/>
    <p:sldId id="335" r:id="rId13"/>
    <p:sldId id="337" r:id="rId14"/>
    <p:sldId id="338" r:id="rId15"/>
    <p:sldId id="325" r:id="rId16"/>
    <p:sldId id="324" r:id="rId17"/>
    <p:sldId id="318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665C85-B870-4D66-91AD-3934C28B21A1}">
          <p14:sldIdLst>
            <p14:sldId id="256"/>
            <p14:sldId id="303"/>
            <p14:sldId id="301"/>
            <p14:sldId id="327"/>
            <p14:sldId id="326"/>
            <p14:sldId id="322"/>
            <p14:sldId id="328"/>
            <p14:sldId id="329"/>
            <p14:sldId id="331"/>
            <p14:sldId id="332"/>
            <p14:sldId id="333"/>
            <p14:sldId id="335"/>
            <p14:sldId id="337"/>
            <p14:sldId id="338"/>
            <p14:sldId id="325"/>
            <p14:sldId id="324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283BE"/>
    <a:srgbClr val="990033"/>
    <a:srgbClr val="990000"/>
    <a:srgbClr val="FFFFFF"/>
    <a:srgbClr val="5F93D3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9502" autoAdjust="0"/>
  </p:normalViewPr>
  <p:slideViewPr>
    <p:cSldViewPr>
      <p:cViewPr>
        <p:scale>
          <a:sx n="70" d="100"/>
          <a:sy n="70" d="100"/>
        </p:scale>
        <p:origin x="-1709" y="-461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0D941A-0D37-42CC-8434-0279AAFD3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7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5157"/>
            <a:ext cx="5140749" cy="41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7F0D6D8-52A3-4A9A-AA4E-607CC7812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4FFF3-021B-4B7E-A1A5-9C5FBC65B97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90EC1-3F93-4C47-AB2D-BA54F34BBC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8591A-EF9C-4BB7-BD4D-851DCF79D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USGSA-11197_FAS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5975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>
              <a:defRPr/>
            </a:pPr>
            <a:r>
              <a:rPr lang="en-US" sz="36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</a:p>
        </p:txBody>
      </p:sp>
      <p:sp>
        <p:nvSpPr>
          <p:cNvPr id="4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15D5A90-2632-4062-9B18-19C92E6AC9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9F96-D8A7-4B35-AB38-BF900DC3F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027C3-84F0-482A-B5C9-9ED318414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9D7B0-DB5D-4BD1-A080-FF896D53AA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3286-EA03-41CC-987F-2D5C66B25F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FEFB1E-7012-440C-B839-4D173AA83B2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0" y="8382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Times" pitchFamily="18" charset="0"/>
            </a:endParaRPr>
          </a:p>
        </p:txBody>
      </p:sp>
      <p:pic>
        <p:nvPicPr>
          <p:cNvPr id="15" name="Picture 4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>
              <a:defRPr/>
            </a:pPr>
            <a:r>
              <a:rPr lang="en-US" sz="20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60960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  <a:defRPr/>
            </a:pPr>
            <a:endParaRPr lang="en-US" sz="2000" dirty="0">
              <a:solidFill>
                <a:srgbClr val="F5F5F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438" y="2971800"/>
            <a:ext cx="7769225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en-US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124200"/>
            <a:ext cx="9143999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Gifts &amp; Decorations</a:t>
            </a:r>
          </a:p>
          <a:p>
            <a:pPr marL="0" indent="0" algn="r"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5 </a:t>
            </a:r>
            <a:r>
              <a:rPr lang="en-US" alt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7342 &amp; FMR 102-42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en-US" sz="3600" b="1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Tran, CPPA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Gifts GSA Won’t Accept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Alcohol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- Tobacco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-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Firearms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disposed IAW CFR 101-42.</a:t>
            </a:r>
            <a:endParaRPr lang="en-U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most expensive louis cog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5" y="2133600"/>
            <a:ext cx="32918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st cuban cig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" y="4495800"/>
            <a:ext cx="4329820" cy="18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892990" cy="18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transfer 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approved by GSA.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 may request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display and/or bona-fide agency official display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SF-122 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the following statement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8640" lvl="2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i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“Foreign Gifts/Decorations, at such time as these items are no longer required, they will be reported to the General Services Administration, Utilization &amp; Donation Program Division (QSCC), 6808 Loisdale Road, Springfield, VA 22150 and will be identified as foreign gift items and cross reference to this transfer order number.”</a:t>
            </a:r>
          </a:p>
          <a:p>
            <a:pPr marL="548640" lvl="2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requirements &amp; recipient does 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want to purchase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GSA may offer to SASPs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SF-123 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submitted to: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GSA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Property Management Division, Foreign Gifts Program, 6808 Loisdale Rd, Springfield, VA </a:t>
            </a:r>
            <a:r>
              <a:rPr lang="en-US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22150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</a:t>
            </a:r>
            <a:r>
              <a:rPr lang="en-US" alt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signed &amp; dated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representative of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agency.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restriction is 10 years.</a:t>
            </a: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sold to the public on GSAAuctions after: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process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purchased by recipient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Presidential administration term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by Secretary of State</a:t>
            </a:r>
            <a:endParaRPr lang="en-US" alt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 Stats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Reported: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FY19: 144 (YTD)</a:t>
            </a:r>
            <a:endParaRPr lang="en-US" altLang="en-US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FY18: 347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FY17: 486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FY16: 310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3 Gifts: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Watches (FY18: 72 lines)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Jewelry (FY18: 66 lines)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Collector/Historical (FY18: 36 lines)</a:t>
            </a: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556564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Donors: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Qatar (FY18: 57 lines)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Saudi Arabia (FY18: 48 lines)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Jordan (FY18: 19 lines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48640" lvl="2">
              <a:spcBef>
                <a:spcPct val="50000"/>
              </a:spcBef>
              <a:buClr>
                <a:schemeClr val="accent1"/>
              </a:buClr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 Recipients:</a:t>
            </a:r>
          </a:p>
          <a:p>
            <a:pPr marL="662940" lvl="2" indent="-342900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State Department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(FY18: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114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62940" lvl="2" indent="-342900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Air Force (FY18: 53 lines)</a:t>
            </a:r>
          </a:p>
          <a:p>
            <a:pPr marL="662940" lvl="2" indent="-342900">
              <a:spcBef>
                <a:spcPct val="50000"/>
              </a:spcBef>
              <a:buClr>
                <a:schemeClr val="accent1"/>
              </a:buClr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CIA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(FY18: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lines)</a:t>
            </a:r>
          </a:p>
          <a:p>
            <a:pPr marL="662940" lvl="2" indent="-342900">
              <a:spcBef>
                <a:spcPct val="50000"/>
              </a:spcBef>
              <a:buClr>
                <a:schemeClr val="accent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940" lvl="2" indent="-342900">
              <a:spcBef>
                <a:spcPct val="50000"/>
              </a:spcBef>
              <a:buClr>
                <a:schemeClr val="accent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1" indent="0">
              <a:spcBef>
                <a:spcPct val="50000"/>
              </a:spcBef>
              <a:buClr>
                <a:schemeClr val="accent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Gifts Screen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7030" r="16535" b="7491"/>
          <a:stretch/>
        </p:blipFill>
        <p:spPr bwMode="auto">
          <a:xfrm>
            <a:off x="5281" y="21336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Paula Hardiman, CPPM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 Program Manager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703-605-2909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aula.hardiman@gsa.gov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exam…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4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of Foreign Gifts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of Foreign Gifts to Politicians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Gifts GSA Won’t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Gifts Stats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Gifts Screen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Gift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tangible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 intangible present received from 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overnment.</a:t>
            </a:r>
          </a:p>
          <a:p>
            <a:pPr>
              <a:buClr>
                <a:schemeClr val="tx1"/>
              </a:buClr>
            </a:pPr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Decoration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order, device, medal, badge, insignia, emblem, or award tendered by, or received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foreign government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79271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96" y="4279270"/>
            <a:ext cx="2777904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gsaxcess.gov/img/1931820266004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6" y="4279269"/>
            <a:ext cx="27431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Government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unit of foreign governmental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authority. </a:t>
            </a:r>
          </a:p>
          <a:p>
            <a:pPr lvl="2">
              <a:buClr>
                <a:schemeClr val="tx1"/>
              </a:buClr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local, &amp;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municipal.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multi-national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 whose membership is composed of any unit of foreign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government.</a:t>
            </a:r>
          </a:p>
          <a:p>
            <a:pPr lvl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agent or representative of any such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unit/organization while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acting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their behalf.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spcBef>
                <a:spcPct val="50000"/>
              </a:spcBef>
            </a:pP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gift value establishes dollar threshold.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$390 (FY19)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retain a gift less than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minimum value upon internal agency approval.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Gifts above minimum value are considered gifts to the agency, 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the employee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agencies have lower thresholds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 your OIG or NUO.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of Foreign Gifts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 internal agency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directive,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&amp; procedures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 retained for official agency purposes.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 LOJ to GSA Foreign Gift PM. 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to GSA within 30 days 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terminating use.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to GSA as excess.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purchase (appraised value).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of Foreign Gift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Monetary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gifts 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possible historic or collectible value 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reported to GSA.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Monetary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gifts of 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historic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collectible value 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deposited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Treasury.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gsaxcess.gov/img/1931821054004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1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Bef>
                <a:spcPct val="50000"/>
              </a:spcBef>
              <a:buNone/>
            </a:pPr>
            <a:endParaRPr lang="en-US" sz="10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</a:rPr>
              <a:t>information:</a:t>
            </a: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Name of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ID of government,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&amp; title of person who presented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gift.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Date of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acceptance.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Presidential administration at time of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gift.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Indicate if employee is interested in purchasing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gift.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50000"/>
              </a:spcBef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If yes, commercial appraisal </a:t>
            </a:r>
            <a:r>
              <a:rPr lang="en-US" sz="8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be prepared in U.S. 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complete SF-120.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Processing of Foreign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Gifts to Politicians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274320" lvl="1">
              <a:spcBef>
                <a:spcPct val="50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gifts to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Pres., VP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are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handled by National Archives and Records Administration (NARA).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GSA processes sale if they want to purchase.</a:t>
            </a:r>
          </a:p>
          <a:p>
            <a:pPr>
              <a:buClr>
                <a:schemeClr val="tx1"/>
              </a:buClr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gifts to members of Congress are handled by Commission of Arts &amp; Antiquities of the U.S. Senate.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/>
          <a:stretch/>
        </p:blipFill>
        <p:spPr bwMode="auto">
          <a:xfrm>
            <a:off x="6019800" y="4800600"/>
            <a:ext cx="264738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800600"/>
            <a:ext cx="26193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1187" y="5181600"/>
            <a:ext cx="28813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9596</TotalTime>
  <Words>721</Words>
  <Application>Microsoft Office PowerPoint</Application>
  <PresentationFormat>On-screen Show (4:3)</PresentationFormat>
  <Paragraphs>195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PowerPoint Presentation</vt:lpstr>
      <vt:lpstr>Agenda</vt:lpstr>
      <vt:lpstr>Definitions</vt:lpstr>
      <vt:lpstr>Definitions</vt:lpstr>
      <vt:lpstr>Retention</vt:lpstr>
      <vt:lpstr>Processing of Foreign Gifts</vt:lpstr>
      <vt:lpstr>Processing of Foreign Gift</vt:lpstr>
      <vt:lpstr>Reporting</vt:lpstr>
      <vt:lpstr>Processing of Foreign  Gifts to Politicians</vt:lpstr>
      <vt:lpstr>Gifts GSA Won’t Accept</vt:lpstr>
      <vt:lpstr>Transfer</vt:lpstr>
      <vt:lpstr>Donation</vt:lpstr>
      <vt:lpstr>Sale</vt:lpstr>
      <vt:lpstr>Foreign Gift Stats</vt:lpstr>
      <vt:lpstr>Foreign Gifts Screen</vt:lpstr>
      <vt:lpstr>POC</vt:lpstr>
      <vt:lpstr>Before the exam…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BrentCCrawley</cp:lastModifiedBy>
  <cp:revision>551</cp:revision>
  <cp:lastPrinted>2000-10-09T13:28:30Z</cp:lastPrinted>
  <dcterms:created xsi:type="dcterms:W3CDTF">2000-04-20T12:10:32Z</dcterms:created>
  <dcterms:modified xsi:type="dcterms:W3CDTF">2019-08-27T15:59:53Z</dcterms:modified>
</cp:coreProperties>
</file>