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6"/>
  </p:notesMasterIdLst>
  <p:sldIdLst>
    <p:sldId id="277" r:id="rId3"/>
    <p:sldId id="278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7" autoAdjust="0"/>
  </p:normalViewPr>
  <p:slideViewPr>
    <p:cSldViewPr>
      <p:cViewPr varScale="1">
        <p:scale>
          <a:sx n="102" d="100"/>
          <a:sy n="102" d="100"/>
        </p:scale>
        <p:origin x="-12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848A-549E-44CF-B015-A4CDABEEA4EC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94070-64E3-4DCC-9AF9-FBAF28E2C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7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16DE6-4F8B-4F03-8CBF-53D34814EF9F}" type="slidenum">
              <a:rPr lang="en-US"/>
              <a:pPr/>
              <a:t>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52B16-6E3A-47BE-8EA4-4AF9BC246E58}" type="slidenum">
              <a:rPr lang="en-US" smtClean="0">
                <a:latin typeface="Times" charset="0"/>
              </a:rPr>
              <a:pPr/>
              <a:t>10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use this link to change your password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3E82E-3865-4C24-9DF8-938C17B3B279}" type="slidenum">
              <a:rPr lang="en-US" smtClean="0">
                <a:latin typeface="Times" charset="0"/>
              </a:rPr>
              <a:pPr/>
              <a:t>11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Change password,</a:t>
            </a:r>
            <a:r>
              <a:rPr lang="en-US" baseline="0" dirty="0" smtClean="0">
                <a:latin typeface="Times" charset="0"/>
              </a:rPr>
              <a:t> then submit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1B422-FB0C-407E-9952-47F1572CEC27}" type="slidenum">
              <a:rPr lang="en-US" smtClean="0">
                <a:latin typeface="Times" charset="0"/>
              </a:rPr>
              <a:pPr/>
              <a:t>12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Use this link to review all current</a:t>
            </a:r>
            <a:r>
              <a:rPr lang="en-US" baseline="0" dirty="0" smtClean="0">
                <a:latin typeface="Times" charset="0"/>
              </a:rPr>
              <a:t> and past sales items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B53C1-92C6-4F21-A0DA-C84E7593A18C}" type="slidenum">
              <a:rPr lang="en-US" smtClean="0">
                <a:latin typeface="Times" charset="0"/>
              </a:rPr>
              <a:pPr/>
              <a:t>13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You can narrow your results</a:t>
            </a:r>
            <a:r>
              <a:rPr lang="en-US" baseline="0" dirty="0" smtClean="0">
                <a:latin typeface="Times" charset="0"/>
              </a:rPr>
              <a:t> by searching for specific items based on the item’s status.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FC228-075C-4C8E-AB92-EB76F88D4077}" type="slidenum">
              <a:rPr lang="en-US" smtClean="0">
                <a:latin typeface="Times" charset="0"/>
              </a:rPr>
              <a:pPr/>
              <a:t>14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Click</a:t>
            </a:r>
            <a:r>
              <a:rPr lang="en-US" baseline="0" dirty="0" smtClean="0">
                <a:latin typeface="Times" charset="0"/>
              </a:rPr>
              <a:t> the search drop down menu, make a selection.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2B088-1025-4993-A03B-C006E216B81D}" type="slidenum">
              <a:rPr lang="en-US" smtClean="0">
                <a:latin typeface="Times" charset="0"/>
              </a:rPr>
              <a:pPr/>
              <a:t>15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Results</a:t>
            </a:r>
            <a:r>
              <a:rPr lang="en-US" baseline="0" dirty="0" smtClean="0">
                <a:latin typeface="Times" charset="0"/>
              </a:rPr>
              <a:t> will display for the option you chose.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5654A-7648-4615-96D6-F429247F4071}" type="slidenum">
              <a:rPr lang="en-US" smtClean="0">
                <a:latin typeface="Times" charset="0"/>
              </a:rPr>
              <a:pPr/>
              <a:t>16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Click on item of interest.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7C56D-457C-4D3F-85AA-714B9DCFE0E3}" type="slidenum">
              <a:rPr lang="en-US" smtClean="0">
                <a:latin typeface="Times" charset="0"/>
              </a:rPr>
              <a:pPr/>
              <a:t>17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Will show</a:t>
            </a:r>
            <a:r>
              <a:rPr lang="en-US" baseline="0" dirty="0" smtClean="0">
                <a:latin typeface="Times" charset="0"/>
              </a:rPr>
              <a:t> all d</a:t>
            </a:r>
            <a:r>
              <a:rPr lang="en-US" dirty="0" smtClean="0">
                <a:latin typeface="Times" charset="0"/>
              </a:rPr>
              <a:t>etails</a:t>
            </a:r>
            <a:r>
              <a:rPr lang="en-US" baseline="0" dirty="0" smtClean="0">
                <a:latin typeface="Times" charset="0"/>
              </a:rPr>
              <a:t> about the item.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3BCCF-F7AC-47CD-A73F-0BB0E7E37385}" type="slidenum">
              <a:rPr lang="en-US" smtClean="0">
                <a:latin typeface="Times" charset="0"/>
              </a:rPr>
              <a:pPr/>
              <a:t>18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Here</a:t>
            </a:r>
            <a:r>
              <a:rPr lang="en-US" baseline="0" dirty="0" smtClean="0">
                <a:latin typeface="Times" charset="0"/>
              </a:rPr>
              <a:t> is where you can withdraw your property from the sales process.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11B6B-BBB6-41DE-AAA7-BA49F86883FB}" type="slidenum">
              <a:rPr lang="en-US" smtClean="0">
                <a:latin typeface="Times" charset="0"/>
              </a:rPr>
              <a:pPr/>
              <a:t>19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Only the items that are available</a:t>
            </a:r>
            <a:r>
              <a:rPr lang="en-US" baseline="0" dirty="0" smtClean="0">
                <a:latin typeface="Times" charset="0"/>
              </a:rPr>
              <a:t> for sales will display and can be withdrawn; meaning items that have rolled over to sales from gsaxcess and have not been </a:t>
            </a:r>
            <a:r>
              <a:rPr lang="en-US" baseline="0" dirty="0" err="1" smtClean="0">
                <a:latin typeface="Times" charset="0"/>
              </a:rPr>
              <a:t>lotted</a:t>
            </a:r>
            <a:r>
              <a:rPr lang="en-US" baseline="0" dirty="0" smtClean="0">
                <a:latin typeface="Times" charset="0"/>
              </a:rPr>
              <a:t> or posted to a sale yet.  You can not withdraw any items that have already begun the sales process, like being </a:t>
            </a:r>
            <a:r>
              <a:rPr lang="en-US" baseline="0" dirty="0" err="1" smtClean="0">
                <a:latin typeface="Times" charset="0"/>
              </a:rPr>
              <a:t>lotted</a:t>
            </a:r>
            <a:r>
              <a:rPr lang="en-US" baseline="0" dirty="0" smtClean="0">
                <a:latin typeface="Times" charset="0"/>
              </a:rPr>
              <a:t> to a sale or posted live on the sales website.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E558D-F8D8-4851-94CA-3BD7F6941FA9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2"/>
            <a:ext cx="5029200" cy="4113213"/>
          </a:xfrm>
        </p:spPr>
        <p:txBody>
          <a:bodyPr/>
          <a:lstStyle/>
          <a:p>
            <a:r>
              <a:rPr lang="en-US"/>
              <a:t>My Sales – affords federal agencies the means to maintain status of their property reported to GSA to sell and feature to withdraw items.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7D6B49-FFC0-43DE-9049-9CE614DEE52C}" type="slidenum">
              <a:rPr lang="en-US" smtClean="0">
                <a:latin typeface="Times" charset="0"/>
              </a:rPr>
              <a:pPr/>
              <a:t>20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Confirm</a:t>
            </a:r>
            <a:r>
              <a:rPr lang="en-US" baseline="0" dirty="0" smtClean="0">
                <a:latin typeface="Times" charset="0"/>
              </a:rPr>
              <a:t> that you want to withdraw this item from sales.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1FD6D-474A-41EC-ACA9-83E2259BF18A}" type="slidenum">
              <a:rPr lang="en-US" smtClean="0">
                <a:latin typeface="Times" charset="0"/>
              </a:rPr>
              <a:pPr/>
              <a:t>21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Status will</a:t>
            </a:r>
            <a:r>
              <a:rPr lang="en-US" baseline="0" dirty="0" smtClean="0">
                <a:latin typeface="Times" charset="0"/>
              </a:rPr>
              <a:t> reflect that the item was withdrawn.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E8804-EBAA-4C23-B456-511D535DB9C9}" type="slidenum">
              <a:rPr lang="en-US" smtClean="0">
                <a:latin typeface="Times" charset="0"/>
              </a:rPr>
              <a:pPr/>
              <a:t>22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You</a:t>
            </a:r>
            <a:r>
              <a:rPr lang="en-US" baseline="0" dirty="0" smtClean="0">
                <a:latin typeface="Times" charset="0"/>
              </a:rPr>
              <a:t> can also search for paid and removed items and view details about payment and removal.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5EE84-C77D-4962-B33F-13F3C8241513}" type="slidenum">
              <a:rPr lang="en-US" smtClean="0">
                <a:latin typeface="Times" charset="0"/>
              </a:rPr>
              <a:pPr/>
              <a:t>23</a:t>
            </a:fld>
            <a:endParaRPr lang="en-US" dirty="0" smtClean="0">
              <a:latin typeface="Times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</a:t>
            </a:r>
            <a:r>
              <a:rPr lang="en-US" baseline="0" dirty="0" smtClean="0"/>
              <a:t> about </a:t>
            </a:r>
            <a:r>
              <a:rPr lang="en-US" baseline="0" dirty="0" err="1" smtClean="0"/>
              <a:t>mysales</a:t>
            </a:r>
            <a:r>
              <a:rPr lang="en-US" baseline="0" smtClean="0"/>
              <a:t>?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75606-856E-42E1-ACAC-D97372BC1CFD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2"/>
            <a:ext cx="5029200" cy="4113213"/>
          </a:xfrm>
        </p:spPr>
        <p:txBody>
          <a:bodyPr/>
          <a:lstStyle/>
          <a:p>
            <a:r>
              <a:rPr lang="en-US"/>
              <a:t>My Sales – affords federal agencies the means to maintain status of their property reported to GSA to sell and feature to withdraw items.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2B9DC-6979-4015-993A-03B277AED96F}" type="slidenum">
              <a:rPr lang="en-US" smtClean="0">
                <a:latin typeface="Times" charset="0"/>
              </a:rPr>
              <a:pPr/>
              <a:t>4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Log in homepage for my</a:t>
            </a:r>
            <a:r>
              <a:rPr lang="en-US" baseline="0" dirty="0" smtClean="0">
                <a:latin typeface="Times" charset="0"/>
              </a:rPr>
              <a:t> sales; and link to access request form.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0E94E-32A9-4DF0-AE20-4C57C5F904FF}" type="slidenum">
              <a:rPr lang="en-US" smtClean="0">
                <a:latin typeface="Times" charset="0"/>
              </a:rPr>
              <a:pPr/>
              <a:t>5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Where</a:t>
            </a:r>
            <a:r>
              <a:rPr lang="en-US" baseline="0" dirty="0" smtClean="0">
                <a:latin typeface="Times" charset="0"/>
              </a:rPr>
              <a:t> and whom to send completed form.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2632E-282B-4192-8566-245C414232F9}" type="slidenum">
              <a:rPr lang="en-US" smtClean="0">
                <a:latin typeface="Times" charset="0"/>
              </a:rPr>
              <a:pPr/>
              <a:t>6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go</a:t>
            </a:r>
            <a:r>
              <a:rPr lang="en-US" baseline="0" dirty="0" smtClean="0">
                <a:latin typeface="Times" charset="0"/>
              </a:rPr>
              <a:t> to custodial user maintenance to enter info for agency property custodian.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F1700-13B7-48D7-9E46-B4ED7C78DE0A}" type="slidenum">
              <a:rPr lang="en-US" smtClean="0">
                <a:latin typeface="Times" charset="0"/>
              </a:rPr>
              <a:pPr/>
              <a:t>7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Fill out information and click “Add”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7A274-A846-4B79-AC29-144DB631CBCD}" type="slidenum">
              <a:rPr lang="en-US" smtClean="0">
                <a:latin typeface="Times" charset="0"/>
              </a:rPr>
              <a:pPr/>
              <a:t>8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Use this link if you need to update or change your user info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A3377-1496-48A2-A708-D7264F640211}" type="slidenum">
              <a:rPr lang="en-US" smtClean="0">
                <a:latin typeface="Times" charset="0"/>
              </a:rPr>
              <a:pPr/>
              <a:t>9</a:t>
            </a:fld>
            <a:endParaRPr lang="en-US" dirty="0" smtClean="0">
              <a:latin typeface="Times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2926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</a:rPr>
              <a:t>Your user information</a:t>
            </a:r>
            <a:r>
              <a:rPr lang="en-US" baseline="0" dirty="0" smtClean="0">
                <a:latin typeface="Times" charset="0"/>
              </a:rPr>
              <a:t> will be displayed for you to make changes. Make changes, then click “change”</a:t>
            </a: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5613" y="1479550"/>
            <a:ext cx="7770812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AF313-D37E-4C12-9980-87D61B810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64" name="Picture 68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</p:spPr>
      </p:pic>
      <p:sp>
        <p:nvSpPr>
          <p:cNvPr id="208949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48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/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208950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</p:spPr>
      </p:pic>
      <p:sp>
        <p:nvSpPr>
          <p:cNvPr id="208951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/>
            <a:r>
              <a:rPr lang="en-US" sz="1400" b="1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8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FFFF"/>
              </a:solidFill>
              <a:ea typeface="ヒラギノ角ゴ Pro W3" pitchFamily="1" charset="-128"/>
            </a:endParaRPr>
          </a:p>
        </p:txBody>
      </p:sp>
      <p:pic>
        <p:nvPicPr>
          <p:cNvPr id="5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 sz="2400">
              <a:solidFill>
                <a:srgbClr val="000000"/>
              </a:solidFill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F72B-2F70-4631-929D-EDC85EFA0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20F8D-C68C-432A-A70F-531987029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B9E8-56C8-40E8-8F9E-1D462A454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5C60A-007B-40F2-BBA6-01EBA03BD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CFCF8-AA8E-4205-B3B6-6CBD01E2C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540A1-4FA8-46F5-BB9F-8C076A501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87B76-3915-4374-BA63-777CC7ED1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EEF46-34A7-4B59-8EE7-14CA97055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1385C-B556-4A86-B347-8590EF624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25B00-F0E2-42E8-A328-C976EC7D0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550"/>
            <a:ext cx="7769225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16425" y="2393950"/>
            <a:ext cx="3808413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16425" y="3994150"/>
            <a:ext cx="3808413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9072D-F4B2-458A-B22F-2DFE9FE19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5613" y="1479550"/>
            <a:ext cx="7770812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B7E68-46B8-4F75-A1CD-F58CBC6F4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550"/>
            <a:ext cx="77692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FEE4DF-2FD4-49CF-9C28-1FF802E51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89262-F9FB-467A-BE3A-CA9E834573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DE57-F1C6-4F93-A41D-1688E0BDC27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DE57-F1C6-4F93-A41D-1688E0BDC27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AB417-C348-47AC-AC7F-7A91A29A77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9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13C88"/>
                </a:solidFill>
                <a:latin typeface="Arial" pitchFamily="34" charset="0"/>
                <a:ea typeface="ヒラギノ角ゴ Pro W3" pitchFamily="1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AC5AAD-7D78-4307-B4A7-3E30DBF6D2C6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207920" name="Rectangle 48"/>
          <p:cNvSpPr>
            <a:spLocks noChangeArrowheads="1"/>
          </p:cNvSpPr>
          <p:nvPr userDrawn="1"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6150" name="Picture 55" descr="1239"/>
          <p:cNvPicPr>
            <a:picLocks noChangeAspect="1" noChangeArrowheads="1"/>
          </p:cNvPicPr>
          <p:nvPr userDrawn="1"/>
        </p:nvPicPr>
        <p:blipFill>
          <a:blip r:embed="rId17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  <a:ea typeface="+mn-ea"/>
          <a:cs typeface="+mn-cs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"/>
        <a:defRPr sz="2400">
          <a:solidFill>
            <a:srgbClr val="013C8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400">
          <a:solidFill>
            <a:srgbClr val="013C8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rgbClr val="013C8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57200" y="4572000"/>
            <a:ext cx="7827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/>
          <a:lstStyle/>
          <a:p>
            <a:pPr>
              <a:spcBef>
                <a:spcPct val="1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Deone McMillan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Sales Program Manager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Federal Acquisition Service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457200" y="5784850"/>
            <a:ext cx="782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b"/>
          <a:lstStyle/>
          <a:p>
            <a:pPr>
              <a:spcBef>
                <a:spcPct val="150000"/>
              </a:spcBef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685800" y="2895601"/>
            <a:ext cx="7772400" cy="914399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0" tIns="0" rIns="0" bIns="0"/>
          <a:lstStyle/>
          <a:p>
            <a:pPr>
              <a:spcBef>
                <a:spcPct val="1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My Sales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Screenshot from GSA MySales website. And an arrow poiniting to &quot;Change Your Password&quot;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1676400" y="41910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Change Your Password</a:t>
            </a: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5715000" y="1524000"/>
            <a:ext cx="1143000" cy="3810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Screenshot from GSA MySales website. And an arrow pointing to the form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6324600" y="1524000"/>
            <a:ext cx="1143000" cy="3810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 descr="Screenshot from GSA MySales website. And an arrow pointing to &quot;Review Your Sale Item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2362200" y="4572000"/>
            <a:ext cx="4800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Review Your Sale Items</a:t>
            </a:r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2286000" y="14478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Screenshot from GSA Mysales website. And an oval circling the &quot;Search&quot; field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2590800" y="2209800"/>
            <a:ext cx="464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Listing of all items</a:t>
            </a:r>
          </a:p>
        </p:txBody>
      </p:sp>
      <p:sp>
        <p:nvSpPr>
          <p:cNvPr id="84997" name="Oval 5"/>
          <p:cNvSpPr>
            <a:spLocks noChangeArrowheads="1"/>
          </p:cNvSpPr>
          <p:nvPr/>
        </p:nvSpPr>
        <p:spPr bwMode="auto">
          <a:xfrm>
            <a:off x="0" y="1066800"/>
            <a:ext cx="1981200" cy="3048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Screenshot from GSA MySales website. An arrow points to &quot;Search&quot; field options in drop down menu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6021" name="WordArt 5"/>
          <p:cNvSpPr>
            <a:spLocks noChangeArrowheads="1" noChangeShapeType="1" noTextEdit="1"/>
          </p:cNvSpPr>
          <p:nvPr/>
        </p:nvSpPr>
        <p:spPr bwMode="auto">
          <a:xfrm>
            <a:off x="3429000" y="1905000"/>
            <a:ext cx="441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Search Options to List</a:t>
            </a: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 rot="-9398666">
            <a:off x="1828800" y="1447800"/>
            <a:ext cx="1295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 descr="Screenshot from GSA MySales website. And an arrow points to &quot;Search&quot; field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49"/>
          <a:stretch>
            <a:fillRect/>
          </a:stretch>
        </p:blipFill>
        <p:spPr>
          <a:xfrm>
            <a:off x="0" y="0"/>
            <a:ext cx="9145588" cy="6858000"/>
          </a:xfrm>
          <a:noFill/>
        </p:spPr>
      </p:pic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3733800" y="3886200"/>
            <a:ext cx="441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Available Items ONLY</a:t>
            </a: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 rot="-9398666">
            <a:off x="1447800" y="1219200"/>
            <a:ext cx="1295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 descr="Screenshot from GSA MySales website. An arrow points to one of the item control number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49"/>
          <a:stretch>
            <a:fillRect/>
          </a:stretch>
        </p:blipFill>
        <p:spPr>
          <a:xfrm>
            <a:off x="0" y="0"/>
            <a:ext cx="9145588" cy="6858000"/>
          </a:xfrm>
          <a:noFill/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733800" y="4038600"/>
            <a:ext cx="441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Select item to view</a:t>
            </a:r>
            <a:endParaRPr lang="en-US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 rot="-9398666">
            <a:off x="914400" y="1828800"/>
            <a:ext cx="1295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Screenshot from GSA MySales website. 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49"/>
          <a:stretch>
            <a:fillRect/>
          </a:stretch>
        </p:blipFill>
        <p:spPr>
          <a:xfrm>
            <a:off x="0" y="0"/>
            <a:ext cx="9145588" cy="6858000"/>
          </a:xfrm>
          <a:noFill/>
        </p:spPr>
      </p:pic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4038600" y="2057400"/>
            <a:ext cx="472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Detail Item page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image of MySales website with arrow pointing to a &quot;Withdraw your property items from the sales process&quot; link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49"/>
          <a:stretch>
            <a:fillRect/>
          </a:stretch>
        </p:blipFill>
        <p:spPr>
          <a:xfrm>
            <a:off x="0" y="0"/>
            <a:ext cx="9145588" cy="6858000"/>
          </a:xfrm>
          <a:noFill/>
        </p:spPr>
      </p:pic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2743200" y="3962400"/>
            <a:ext cx="3429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Withdraw Option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 rot="-9646096">
            <a:off x="3505200" y="1905000"/>
            <a:ext cx="9144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Image of MySales displaying (using arrows and ovals) items to withdraw from the sales process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49"/>
          <a:stretch>
            <a:fillRect/>
          </a:stretch>
        </p:blipFill>
        <p:spPr>
          <a:xfrm>
            <a:off x="0" y="0"/>
            <a:ext cx="9145588" cy="6858000"/>
          </a:xfrm>
          <a:noFill/>
        </p:spPr>
      </p:pic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914400" y="1828800"/>
            <a:ext cx="609600" cy="152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 rot="-9905599">
            <a:off x="1600200" y="1905000"/>
            <a:ext cx="9144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42" name="WordArt 6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Select items to withdraw</a:t>
            </a:r>
          </a:p>
        </p:txBody>
      </p:sp>
      <p:sp>
        <p:nvSpPr>
          <p:cNvPr id="91143" name="WordArt 7"/>
          <p:cNvSpPr>
            <a:spLocks noChangeArrowheads="1" noChangeShapeType="1" noTextEdit="1"/>
          </p:cNvSpPr>
          <p:nvPr/>
        </p:nvSpPr>
        <p:spPr bwMode="auto">
          <a:xfrm>
            <a:off x="1905000" y="4648200"/>
            <a:ext cx="381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Only AVAILABLE items</a:t>
            </a:r>
          </a:p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listed to withdraw</a:t>
            </a: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 rot="-2618476">
            <a:off x="5791200" y="4267200"/>
            <a:ext cx="9144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145" name="Oval 9"/>
          <p:cNvSpPr>
            <a:spLocks noChangeArrowheads="1"/>
          </p:cNvSpPr>
          <p:nvPr/>
        </p:nvSpPr>
        <p:spPr bwMode="auto">
          <a:xfrm>
            <a:off x="6400800" y="3886200"/>
            <a:ext cx="1295400" cy="228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80808"/>
              </a:solidFill>
            </a:endParaRPr>
          </a:p>
        </p:txBody>
      </p:sp>
      <p:pic>
        <p:nvPicPr>
          <p:cNvPr id="100356" name="Picture 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 l="38281" t="58333" r="40892" b="13542"/>
          <a:stretch>
            <a:fillRect/>
          </a:stretch>
        </p:blipFill>
        <p:spPr bwMode="auto">
          <a:xfrm>
            <a:off x="381000" y="381000"/>
            <a:ext cx="792163" cy="762000"/>
          </a:xfrm>
          <a:prstGeom prst="rect">
            <a:avLst/>
          </a:prstGeom>
          <a:noFill/>
          <a:ln/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133600" y="914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What does ‘MySales’ Do?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2362200" y="1905000"/>
            <a:ext cx="4038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0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</a:rPr>
              <a:t> Provides status of property for sale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0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</a:rPr>
              <a:t> Withdraw property from sale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0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</a:rPr>
              <a:t> Helps with inventory management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0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</a:rPr>
              <a:t> Respond to email messages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0000"/>
              <a:buFont typeface="Wingdings" pitchFamily="2" charset="2"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Image of MySales website showing confirming withdraw property from the sales process 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49"/>
          <a:stretch>
            <a:fillRect/>
          </a:stretch>
        </p:blipFill>
        <p:spPr>
          <a:xfrm>
            <a:off x="0" y="0"/>
            <a:ext cx="9145588" cy="6858000"/>
          </a:xfrm>
          <a:noFill/>
        </p:spPr>
      </p:pic>
      <p:sp>
        <p:nvSpPr>
          <p:cNvPr id="92164" name="AutoShape 4"/>
          <p:cNvSpPr>
            <a:spLocks noChangeArrowheads="1"/>
          </p:cNvSpPr>
          <p:nvPr/>
        </p:nvSpPr>
        <p:spPr bwMode="auto">
          <a:xfrm>
            <a:off x="4038600" y="4267200"/>
            <a:ext cx="2209800" cy="381000"/>
          </a:xfrm>
          <a:prstGeom prst="wedgeRectCallout">
            <a:avLst>
              <a:gd name="adj1" fmla="val -37787"/>
              <a:gd name="adj2" fmla="val -15291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800" dirty="0"/>
              <a:t>Confirm withdraw.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2" descr="Image of MySales website (using an arrow and oval to point to...) confirming property withdrawal&#10;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r="2812" b="42755"/>
          <a:stretch>
            <a:fillRect/>
          </a:stretch>
        </p:blipFill>
        <p:spPr>
          <a:xfrm>
            <a:off x="0" y="0"/>
            <a:ext cx="9140825" cy="6851650"/>
          </a:xfrm>
          <a:noFill/>
        </p:spPr>
      </p:pic>
      <p:sp>
        <p:nvSpPr>
          <p:cNvPr id="93188" name="Oval 3"/>
          <p:cNvSpPr>
            <a:spLocks noChangeArrowheads="1"/>
          </p:cNvSpPr>
          <p:nvPr/>
        </p:nvSpPr>
        <p:spPr bwMode="auto">
          <a:xfrm>
            <a:off x="6553200" y="4267200"/>
            <a:ext cx="1447800" cy="3810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189" name="WordArt 4"/>
          <p:cNvSpPr>
            <a:spLocks noChangeArrowheads="1" noChangeShapeType="1" noTextEdit="1"/>
          </p:cNvSpPr>
          <p:nvPr/>
        </p:nvSpPr>
        <p:spPr bwMode="auto">
          <a:xfrm>
            <a:off x="2743200" y="4800600"/>
            <a:ext cx="2819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itchFamily="34" charset="0"/>
                <a:cs typeface="Times New Roman" pitchFamily="18" charset="0"/>
              </a:rPr>
              <a:t>Confirmation</a:t>
            </a:r>
          </a:p>
        </p:txBody>
      </p:sp>
      <p:sp>
        <p:nvSpPr>
          <p:cNvPr id="93190" name="AutoShape 5"/>
          <p:cNvSpPr>
            <a:spLocks noChangeArrowheads="1"/>
          </p:cNvSpPr>
          <p:nvPr/>
        </p:nvSpPr>
        <p:spPr bwMode="auto">
          <a:xfrm rot="-1755592">
            <a:off x="5638800" y="4648200"/>
            <a:ext cx="9144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4" descr="Screenshot from GSA MySales Practice website. And a coupl of ovals circling &quot;Payment&quot; &amp; &quot;Removed&quot;.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 r="1875" b="49506"/>
          <a:stretch>
            <a:fillRect/>
          </a:stretch>
        </p:blipFill>
        <p:spPr>
          <a:xfrm>
            <a:off x="0" y="0"/>
            <a:ext cx="9142413" cy="3502025"/>
          </a:xfrm>
          <a:noFill/>
        </p:spPr>
      </p:pic>
      <p:pic>
        <p:nvPicPr>
          <p:cNvPr id="94212" name="Picture 5" descr="Image of MySales Website with a paid and unpaid sales items&#10;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b="57257"/>
          <a:stretch>
            <a:fillRect/>
          </a:stretch>
        </p:blipFill>
        <p:spPr>
          <a:xfrm>
            <a:off x="0" y="3505200"/>
            <a:ext cx="9144000" cy="3351213"/>
          </a:xfrm>
          <a:noFill/>
        </p:spPr>
      </p:pic>
      <p:sp>
        <p:nvSpPr>
          <p:cNvPr id="94213" name="WordArt 6"/>
          <p:cNvSpPr>
            <a:spLocks noChangeArrowheads="1" noChangeShapeType="1" noTextEdit="1"/>
          </p:cNvSpPr>
          <p:nvPr/>
        </p:nvSpPr>
        <p:spPr bwMode="auto">
          <a:xfrm>
            <a:off x="3581400" y="1447800"/>
            <a:ext cx="8477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PAID</a:t>
            </a:r>
          </a:p>
        </p:txBody>
      </p:sp>
      <p:sp>
        <p:nvSpPr>
          <p:cNvPr id="94214" name="WordArt 7"/>
          <p:cNvSpPr>
            <a:spLocks noChangeArrowheads="1" noChangeShapeType="1" noTextEdit="1"/>
          </p:cNvSpPr>
          <p:nvPr/>
        </p:nvSpPr>
        <p:spPr bwMode="auto">
          <a:xfrm>
            <a:off x="1752600" y="4953000"/>
            <a:ext cx="16859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REMOVED</a:t>
            </a:r>
          </a:p>
        </p:txBody>
      </p:sp>
      <p:sp>
        <p:nvSpPr>
          <p:cNvPr id="94215" name="WordArt 8"/>
          <p:cNvSpPr>
            <a:spLocks noChangeArrowheads="1" noChangeShapeType="1" noTextEdit="1"/>
          </p:cNvSpPr>
          <p:nvPr/>
        </p:nvSpPr>
        <p:spPr bwMode="auto">
          <a:xfrm>
            <a:off x="838200" y="3048000"/>
            <a:ext cx="7010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Ultimate Success of Disposal</a:t>
            </a:r>
          </a:p>
        </p:txBody>
      </p:sp>
      <p:sp>
        <p:nvSpPr>
          <p:cNvPr id="94216" name="Oval 9"/>
          <p:cNvSpPr>
            <a:spLocks noChangeArrowheads="1"/>
          </p:cNvSpPr>
          <p:nvPr/>
        </p:nvSpPr>
        <p:spPr bwMode="auto">
          <a:xfrm>
            <a:off x="4343400" y="5943600"/>
            <a:ext cx="17526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217" name="Oval 10"/>
          <p:cNvSpPr>
            <a:spLocks noChangeArrowheads="1"/>
          </p:cNvSpPr>
          <p:nvPr/>
        </p:nvSpPr>
        <p:spPr bwMode="auto">
          <a:xfrm>
            <a:off x="4648200" y="2362200"/>
            <a:ext cx="17526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6" descr="Picture of a question mark&#10;"/>
          <p:cNvGraphicFramePr>
            <a:graphicFrameLocks noChangeAspect="1"/>
          </p:cNvGraphicFramePr>
          <p:nvPr/>
        </p:nvGraphicFramePr>
        <p:xfrm>
          <a:off x="0" y="0"/>
          <a:ext cx="914400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4" imgW="5714286" imgH="4076190" progId="">
                  <p:embed/>
                </p:oleObj>
              </mc:Choice>
              <mc:Fallback>
                <p:oleObj name="Clip" r:id="rId4" imgW="5714286" imgH="4076190" progId="">
                  <p:embed/>
                  <p:pic>
                    <p:nvPicPr>
                      <p:cNvPr id="0" name="Object 6" descr="Picture of a question mark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70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2057400" y="304800"/>
            <a:ext cx="502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80808"/>
              </a:solidFill>
            </a:endParaRPr>
          </a:p>
        </p:txBody>
      </p:sp>
      <p:pic>
        <p:nvPicPr>
          <p:cNvPr id="102403" name="Picture 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/>
          <a:srcRect l="38281" t="58333" r="40892" b="13542"/>
          <a:stretch>
            <a:fillRect/>
          </a:stretch>
        </p:blipFill>
        <p:spPr bwMode="auto">
          <a:xfrm>
            <a:off x="381000" y="381000"/>
            <a:ext cx="792163" cy="762000"/>
          </a:xfrm>
          <a:prstGeom prst="rect">
            <a:avLst/>
          </a:prstGeom>
          <a:noFill/>
          <a:ln/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133600" y="914400"/>
            <a:ext cx="5011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Gaining Access to ‘MySales’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905000" y="1905000"/>
            <a:ext cx="52959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0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</a:rPr>
              <a:t> You Need Access code &amp; password</a:t>
            </a:r>
          </a:p>
          <a:p>
            <a:pPr lvl="1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0000"/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</a:rPr>
              <a:t> Access code same as GSAXcess user code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0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</a:rPr>
              <a:t> Complete Access Request Form &amp; submit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30000"/>
              <a:buFont typeface="Wingdings" pitchFamily="2" charset="2"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Screenshot from GSA MySales website. and an arrow pointing to &quot;Access Request Form&quot;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1752600" y="5486400"/>
            <a:ext cx="55626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www.mysales.fss.gsa.gov</a:t>
            </a: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 rot="8038981">
            <a:off x="1143000" y="914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WordArt 5"/>
          <p:cNvSpPr>
            <a:spLocks noChangeArrowheads="1" noChangeShapeType="1" noTextEdit="1"/>
          </p:cNvSpPr>
          <p:nvPr/>
        </p:nvSpPr>
        <p:spPr bwMode="auto">
          <a:xfrm>
            <a:off x="5410200" y="1219200"/>
            <a:ext cx="3581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Access Request Form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800" dirty="0" smtClean="0"/>
              <a:t> </a:t>
            </a:r>
            <a:endParaRPr lang="en-US" sz="800" b="1" dirty="0" smtClean="0"/>
          </a:p>
          <a:p>
            <a:pPr>
              <a:lnSpc>
                <a:spcPct val="80000"/>
              </a:lnSpc>
            </a:pPr>
            <a:r>
              <a:rPr lang="en-US" sz="800" b="1" dirty="0" smtClean="0"/>
              <a:t> MySales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                                        </a:t>
            </a:r>
            <a:endParaRPr lang="en-US" sz="800" dirty="0" smtClean="0"/>
          </a:p>
          <a:p>
            <a:pPr>
              <a:lnSpc>
                <a:spcPct val="80000"/>
              </a:lnSpc>
            </a:pPr>
            <a:r>
              <a:rPr lang="en-US" sz="800" dirty="0" smtClean="0"/>
              <a:t>					</a:t>
            </a:r>
            <a:r>
              <a:rPr lang="en-US" sz="800" b="1" dirty="0" smtClean="0"/>
              <a:t>MySales Access</a:t>
            </a:r>
            <a:endParaRPr lang="en-US" sz="800" dirty="0" smtClean="0"/>
          </a:p>
          <a:p>
            <a:pPr>
              <a:lnSpc>
                <a:spcPct val="80000"/>
              </a:lnSpc>
            </a:pPr>
            <a:r>
              <a:rPr lang="en-US" sz="800" dirty="0" smtClean="0"/>
              <a:t>					 </a:t>
            </a:r>
            <a:r>
              <a:rPr lang="en-US" sz="800" b="1" dirty="0" smtClean="0"/>
              <a:t>Request Form</a:t>
            </a:r>
            <a:endParaRPr lang="en-US" sz="800" dirty="0" smtClean="0"/>
          </a:p>
          <a:p>
            <a:pPr>
              <a:lnSpc>
                <a:spcPct val="80000"/>
              </a:lnSpc>
            </a:pPr>
            <a:r>
              <a:rPr lang="en-US" sz="800" dirty="0" smtClean="0"/>
              <a:t> </a:t>
            </a:r>
            <a:endParaRPr lang="en-US" sz="800" b="1" dirty="0" smtClean="0"/>
          </a:p>
          <a:p>
            <a:pPr>
              <a:lnSpc>
                <a:spcPct val="80000"/>
              </a:lnSpc>
            </a:pPr>
            <a:r>
              <a:rPr lang="en-US" sz="800" b="1" dirty="0" smtClean="0"/>
              <a:t>PLEASE PRINT:</a:t>
            </a:r>
            <a:endParaRPr lang="en-US" sz="800" dirty="0" smtClean="0"/>
          </a:p>
          <a:p>
            <a:pPr>
              <a:lnSpc>
                <a:spcPct val="80000"/>
              </a:lnSpc>
            </a:pPr>
            <a:r>
              <a:rPr lang="en-US" sz="800" dirty="0" smtClean="0"/>
              <a:t>Agency Name:                       ____________________________________________________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Agency/Bureau Code:                     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     (2-Digit Agency Code)    (2-Digit Bureau Code)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Activity Address Code (6-Digits):  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REQUESTING ACCESS FOR:</a:t>
            </a:r>
            <a:endParaRPr lang="en-US" sz="800" dirty="0" smtClean="0"/>
          </a:p>
          <a:p>
            <a:pPr>
              <a:lnSpc>
                <a:spcPct val="80000"/>
              </a:lnSpc>
            </a:pPr>
            <a:r>
              <a:rPr lang="en-US" sz="800" dirty="0" smtClean="0"/>
              <a:t>Name:                                   ____________________________________________________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Mailing Address:                   ____________________________________________________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City </a:t>
            </a:r>
            <a:r>
              <a:rPr lang="en-US" sz="800" u="sng" dirty="0" smtClean="0"/>
              <a:t>_</a:t>
            </a:r>
            <a:r>
              <a:rPr lang="en-US" sz="800" dirty="0" smtClean="0"/>
              <a:t>______________________________ State  ______________ Zip Code _____________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   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Telephone Number (Including Area Code):  _________________________________________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Fax Number (Including Area Code):      _____________________________________________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Email Address:     ______________________________________________________________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If you have an access code for GSAXcess and would like to use the same access code for MySales, please enter it here:  </a:t>
            </a:r>
            <a:r>
              <a:rPr lang="en-US" sz="800" u="sng" dirty="0" smtClean="0"/>
              <a:t>_________</a:t>
            </a:r>
            <a:r>
              <a:rPr lang="en-US" sz="800" dirty="0" smtClean="0"/>
              <a:t> ,otherwise, you will be issued a new access code for MySales.</a:t>
            </a:r>
            <a:endParaRPr lang="en-US" sz="800" b="1" dirty="0" smtClean="0"/>
          </a:p>
          <a:p>
            <a:pPr>
              <a:lnSpc>
                <a:spcPct val="80000"/>
              </a:lnSpc>
            </a:pPr>
            <a:r>
              <a:rPr lang="en-US" sz="800" b="1" dirty="0" smtClean="0"/>
              <a:t>Select Screens to Access:</a:t>
            </a:r>
            <a:endParaRPr lang="en-US" sz="800" dirty="0" smtClean="0"/>
          </a:p>
          <a:p>
            <a:pPr>
              <a:lnSpc>
                <a:spcPct val="80000"/>
              </a:lnSpc>
            </a:pPr>
            <a:r>
              <a:rPr lang="en-US" sz="800" dirty="0" smtClean="0"/>
              <a:t>Review Your Sale Items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Withdraw Your Property Items From The Sales Process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Update Your User Information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Authorizing Official’s Name:  ____________________________________________________</a:t>
            </a:r>
          </a:p>
          <a:p>
            <a:pPr>
              <a:lnSpc>
                <a:spcPct val="80000"/>
              </a:lnSpc>
            </a:pPr>
            <a:r>
              <a:rPr lang="en-US" sz="800" dirty="0" smtClean="0"/>
              <a:t>Title (Area Property Officer or National Utilization Officer):  ____________________________</a:t>
            </a:r>
            <a:endParaRPr lang="en-US" sz="800" u="sng" dirty="0" smtClean="0"/>
          </a:p>
          <a:p>
            <a:pPr>
              <a:lnSpc>
                <a:spcPct val="80000"/>
              </a:lnSpc>
            </a:pPr>
            <a:r>
              <a:rPr lang="en-US" sz="800" u="sng" dirty="0" smtClean="0"/>
              <a:t>           </a:t>
            </a:r>
            <a:endParaRPr lang="en-US" sz="800" b="1" dirty="0" smtClean="0"/>
          </a:p>
          <a:p>
            <a:pPr>
              <a:lnSpc>
                <a:spcPct val="80000"/>
              </a:lnSpc>
            </a:pPr>
            <a:r>
              <a:rPr lang="en-US" sz="800" b="1" dirty="0" smtClean="0"/>
              <a:t>_______________________________________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Authorizing Official’s Signature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Please send your form to:   Deborah Leith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                                               MySales Coordinator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                                               2200 Crystal Drive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                                               Crystal Plaza 4, Room 706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                                               Arlington, VA  20406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                                               Telephone Number:  (703) 605-2913 or (703) 605-5610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                                               Fax Number:  (703) 605-9833</a:t>
            </a:r>
          </a:p>
          <a:p>
            <a:pPr>
              <a:lnSpc>
                <a:spcPct val="80000"/>
              </a:lnSpc>
            </a:pPr>
            <a:r>
              <a:rPr lang="en-US" sz="800" b="1" dirty="0" smtClean="0"/>
              <a:t>                                               Email Address:  deborah.leith@gsa.gov</a:t>
            </a:r>
          </a:p>
        </p:txBody>
      </p:sp>
      <p:sp>
        <p:nvSpPr>
          <p:cNvPr id="76804" name="WordArt 3"/>
          <p:cNvSpPr>
            <a:spLocks noChangeArrowheads="1" noChangeShapeType="1" noTextEdit="1"/>
          </p:cNvSpPr>
          <p:nvPr/>
        </p:nvSpPr>
        <p:spPr bwMode="auto">
          <a:xfrm>
            <a:off x="5410200" y="4953000"/>
            <a:ext cx="3200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Send or Fax</a:t>
            </a:r>
          </a:p>
        </p:txBody>
      </p:sp>
      <p:sp>
        <p:nvSpPr>
          <p:cNvPr id="76805" name="AutoShape 4"/>
          <p:cNvSpPr>
            <a:spLocks noChangeArrowheads="1"/>
          </p:cNvSpPr>
          <p:nvPr/>
        </p:nvSpPr>
        <p:spPr bwMode="auto">
          <a:xfrm rot="10800000">
            <a:off x="3810000" y="4876800"/>
            <a:ext cx="1295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Screenshot from GSA MySales website. And an arrow pointing to &quot;Custodial User Maintenance&quot;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1524000" y="4038600"/>
            <a:ext cx="6096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Persons Designated by Agency</a:t>
            </a: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 rot="1930334">
            <a:off x="5791200" y="1524000"/>
            <a:ext cx="12954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Screenshot from GSA MySales website. And an arrow pointing to &#10;&quot;Permissions&quot;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2209800" y="5715000"/>
            <a:ext cx="441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Permission Levels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4876800" y="3810000"/>
            <a:ext cx="1295400" cy="533400"/>
          </a:xfrm>
          <a:prstGeom prst="leftArrow">
            <a:avLst>
              <a:gd name="adj1" fmla="val 50000"/>
              <a:gd name="adj2" fmla="val 60714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Screenshot from GSA MySales website. And an Arrow pointing to &quot;Update Your User Information&quot; link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1447800" y="4191000"/>
            <a:ext cx="5867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Update Your User Information</a:t>
            </a: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6019800" y="1371600"/>
            <a:ext cx="1143000" cy="3810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Screenshot from GSA MySales website. And an arrow pointing to the form.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r="1666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1828800" y="4648200"/>
            <a:ext cx="4876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User Updates</a:t>
            </a: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6248400" y="2133600"/>
            <a:ext cx="1143000" cy="3810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SA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476</Words>
  <Application>Microsoft Office PowerPoint</Application>
  <PresentationFormat>On-screen Show (4:3)</PresentationFormat>
  <Paragraphs>117</Paragraphs>
  <Slides>23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16_GSA Powerpoint template</vt:lpstr>
      <vt:lpstr>Clip</vt:lpstr>
      <vt:lpstr>My Sales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CandiceJWaddles</dc:creator>
  <cp:lastModifiedBy>BrentCCrawley</cp:lastModifiedBy>
  <cp:revision>21</cp:revision>
  <dcterms:created xsi:type="dcterms:W3CDTF">2011-07-13T20:21:31Z</dcterms:created>
  <dcterms:modified xsi:type="dcterms:W3CDTF">2015-10-30T15:04:08Z</dcterms:modified>
</cp:coreProperties>
</file>