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64" r:id="rId2"/>
    <p:sldMasterId id="2147483681" r:id="rId3"/>
  </p:sldMasterIdLst>
  <p:notesMasterIdLst>
    <p:notesMasterId r:id="rId54"/>
  </p:notesMasterIdLst>
  <p:handoutMasterIdLst>
    <p:handoutMasterId r:id="rId55"/>
  </p:handoutMasterIdLst>
  <p:sldIdLst>
    <p:sldId id="256" r:id="rId4"/>
    <p:sldId id="355" r:id="rId5"/>
    <p:sldId id="356" r:id="rId6"/>
    <p:sldId id="259" r:id="rId7"/>
    <p:sldId id="260" r:id="rId8"/>
    <p:sldId id="262" r:id="rId9"/>
    <p:sldId id="350" r:id="rId10"/>
    <p:sldId id="263" r:id="rId11"/>
    <p:sldId id="357" r:id="rId12"/>
    <p:sldId id="264" r:id="rId13"/>
    <p:sldId id="265" r:id="rId14"/>
    <p:sldId id="351" r:id="rId15"/>
    <p:sldId id="352" r:id="rId16"/>
    <p:sldId id="353" r:id="rId17"/>
    <p:sldId id="354" r:id="rId18"/>
    <p:sldId id="270" r:id="rId19"/>
    <p:sldId id="266" r:id="rId20"/>
    <p:sldId id="267" r:id="rId21"/>
    <p:sldId id="269" r:id="rId22"/>
    <p:sldId id="339" r:id="rId23"/>
    <p:sldId id="363" r:id="rId24"/>
    <p:sldId id="340" r:id="rId25"/>
    <p:sldId id="341" r:id="rId26"/>
    <p:sldId id="342" r:id="rId27"/>
    <p:sldId id="343" r:id="rId28"/>
    <p:sldId id="364" r:id="rId29"/>
    <p:sldId id="365" r:id="rId30"/>
    <p:sldId id="366" r:id="rId31"/>
    <p:sldId id="367" r:id="rId32"/>
    <p:sldId id="272" r:id="rId33"/>
    <p:sldId id="345" r:id="rId34"/>
    <p:sldId id="347" r:id="rId35"/>
    <p:sldId id="346" r:id="rId36"/>
    <p:sldId id="273" r:id="rId37"/>
    <p:sldId id="278" r:id="rId38"/>
    <p:sldId id="369" r:id="rId39"/>
    <p:sldId id="370" r:id="rId40"/>
    <p:sldId id="371" r:id="rId41"/>
    <p:sldId id="282" r:id="rId42"/>
    <p:sldId id="283" r:id="rId43"/>
    <p:sldId id="274" r:id="rId44"/>
    <p:sldId id="277" r:id="rId45"/>
    <p:sldId id="368" r:id="rId46"/>
    <p:sldId id="311" r:id="rId47"/>
    <p:sldId id="312" r:id="rId48"/>
    <p:sldId id="372" r:id="rId49"/>
    <p:sldId id="314" r:id="rId50"/>
    <p:sldId id="315" r:id="rId51"/>
    <p:sldId id="316" r:id="rId52"/>
    <p:sldId id="338" r:id="rId53"/>
  </p:sldIdLst>
  <p:sldSz cx="9144000" cy="6858000" type="screen4x3"/>
  <p:notesSz cx="7035800" cy="93345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13C88"/>
    <a:srgbClr val="FFFFFF"/>
    <a:srgbClr val="5F93D3"/>
    <a:srgbClr val="4283BE"/>
    <a:srgbClr val="336699"/>
    <a:srgbClr val="FF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415" autoAdjust="0"/>
  </p:normalViewPr>
  <p:slideViewPr>
    <p:cSldViewPr>
      <p:cViewPr>
        <p:scale>
          <a:sx n="82" d="100"/>
          <a:sy n="82" d="100"/>
        </p:scale>
        <p:origin x="-1330" y="-58"/>
      </p:cViewPr>
      <p:guideLst>
        <p:guide orient="horz" pos="1092"/>
        <p:guide pos="516"/>
      </p:guideLst>
    </p:cSldViewPr>
  </p:slideViewPr>
  <p:outlineViewPr>
    <p:cViewPr>
      <p:scale>
        <a:sx n="33" d="100"/>
        <a:sy n="33" d="100"/>
      </p:scale>
      <p:origin x="48"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94" y="-78"/>
      </p:cViewPr>
      <p:guideLst>
        <p:guide orient="horz" pos="2940"/>
        <p:guide pos="22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78851" name="Rectangle 3"/>
          <p:cNvSpPr>
            <a:spLocks noGrp="1" noChangeArrowheads="1"/>
          </p:cNvSpPr>
          <p:nvPr>
            <p:ph type="dt" sz="quarter"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78852" name="Rectangle 4"/>
          <p:cNvSpPr>
            <a:spLocks noGrp="1" noChangeArrowheads="1"/>
          </p:cNvSpPr>
          <p:nvPr>
            <p:ph type="ftr" sz="quarter" idx="2"/>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78853" name="Rectangle 5"/>
          <p:cNvSpPr>
            <a:spLocks noGrp="1" noChangeArrowheads="1"/>
          </p:cNvSpPr>
          <p:nvPr>
            <p:ph type="sldNum" sz="quarter" idx="3"/>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New Roman" pitchFamily="18" charset="0"/>
              </a:defRPr>
            </a:lvl1pPr>
          </a:lstStyle>
          <a:p>
            <a:fld id="{75380004-3411-4FA8-9C9F-E0D706A087F1}" type="slidenum">
              <a:rPr lang="en-US"/>
              <a:pPr/>
              <a:t>‹#›</a:t>
            </a:fld>
            <a:endParaRPr lang="en-US"/>
          </a:p>
        </p:txBody>
      </p:sp>
    </p:spTree>
    <p:extLst>
      <p:ext uri="{BB962C8B-B14F-4D97-AF65-F5344CB8AC3E}">
        <p14:creationId xmlns:p14="http://schemas.microsoft.com/office/powerpoint/2010/main" val="2789817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pitchFamily="18" charset="0"/>
              </a:defRPr>
            </a:lvl1pPr>
          </a:lstStyle>
          <a:p>
            <a:endParaRPr lang="en-US"/>
          </a:p>
        </p:txBody>
      </p:sp>
      <p:sp>
        <p:nvSpPr>
          <p:cNvPr id="6147" name="Rectangle 3"/>
          <p:cNvSpPr>
            <a:spLocks noGrp="1" noChangeArrowheads="1"/>
          </p:cNvSpPr>
          <p:nvPr>
            <p:ph type="dt"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184275" y="700088"/>
            <a:ext cx="4667250" cy="350043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8213" y="4433888"/>
            <a:ext cx="5159375" cy="42005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pitchFamily="18" charset="0"/>
              </a:defRPr>
            </a:lvl1pPr>
          </a:lstStyle>
          <a:p>
            <a:endParaRPr lang="en-US"/>
          </a:p>
        </p:txBody>
      </p:sp>
      <p:sp>
        <p:nvSpPr>
          <p:cNvPr id="6151" name="Rectangle 7"/>
          <p:cNvSpPr>
            <a:spLocks noGrp="1" noChangeArrowheads="1"/>
          </p:cNvSpPr>
          <p:nvPr>
            <p:ph type="sldNum" sz="quarter" idx="5"/>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pitchFamily="18" charset="0"/>
              </a:defRPr>
            </a:lvl1pPr>
          </a:lstStyle>
          <a:p>
            <a:fld id="{BA0E1374-4574-4D8A-8584-918267CBCC12}" type="slidenum">
              <a:rPr lang="en-US"/>
              <a:pPr/>
              <a:t>‹#›</a:t>
            </a:fld>
            <a:endParaRPr lang="en-US"/>
          </a:p>
        </p:txBody>
      </p:sp>
    </p:spTree>
    <p:extLst>
      <p:ext uri="{BB962C8B-B14F-4D97-AF65-F5344CB8AC3E}">
        <p14:creationId xmlns:p14="http://schemas.microsoft.com/office/powerpoint/2010/main" val="13856589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a:t>
            </a: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14</a:t>
            </a:fld>
            <a:endParaRPr lang="en-US"/>
          </a:p>
        </p:txBody>
      </p:sp>
    </p:spTree>
    <p:extLst>
      <p:ext uri="{BB962C8B-B14F-4D97-AF65-F5344CB8AC3E}">
        <p14:creationId xmlns:p14="http://schemas.microsoft.com/office/powerpoint/2010/main" val="3402809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962BCF3-0FD6-4A7D-A904-517DAF835471}" type="slidenum">
              <a:rPr lang="en-US" smtClean="0">
                <a:solidFill>
                  <a:prstClr val="black"/>
                </a:solidFill>
              </a:rPr>
              <a:pPr/>
              <a:t>15</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xfrm>
            <a:off x="1185863" y="701675"/>
            <a:ext cx="4665662" cy="3498850"/>
          </a:xfrm>
          <a:ln/>
        </p:spPr>
      </p:sp>
      <p:sp>
        <p:nvSpPr>
          <p:cNvPr id="86020" name="Rectangle 3"/>
          <p:cNvSpPr>
            <a:spLocks noGrp="1" noChangeArrowheads="1"/>
          </p:cNvSpPr>
          <p:nvPr>
            <p:ph type="body" idx="1"/>
          </p:nvPr>
        </p:nvSpPr>
        <p:spPr>
          <a:xfrm>
            <a:off x="938427" y="4434526"/>
            <a:ext cx="5158950" cy="4198612"/>
          </a:xfrm>
          <a:noFill/>
          <a:ln/>
        </p:spPr>
        <p:txBody>
          <a:bodyPr/>
          <a:lstStyle/>
          <a:p>
            <a:pPr eaLnBrk="1" hangingPunct="1"/>
            <a:r>
              <a:rPr lang="en-US" dirty="0" smtClean="0"/>
              <a:t>Update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6D918FA-5864-4701-A35D-1DB05D24A3CB}" type="slidenum">
              <a:rPr lang="en-US" smtClean="0">
                <a:latin typeface="Times" charset="0"/>
              </a:rPr>
              <a:pPr/>
              <a:t>16</a:t>
            </a:fld>
            <a:endParaRPr lang="en-US" smtClean="0">
              <a:latin typeface="Times" charset="0"/>
            </a:endParaRPr>
          </a:p>
        </p:txBody>
      </p:sp>
      <p:sp>
        <p:nvSpPr>
          <p:cNvPr id="81923" name="Rectangle 2"/>
          <p:cNvSpPr>
            <a:spLocks noGrp="1" noRot="1" noChangeAspect="1" noChangeArrowheads="1" noTextEdit="1"/>
          </p:cNvSpPr>
          <p:nvPr>
            <p:ph type="sldImg"/>
          </p:nvPr>
        </p:nvSpPr>
        <p:spPr>
          <a:xfrm>
            <a:off x="1169988" y="706438"/>
            <a:ext cx="4695825" cy="3522662"/>
          </a:xfrm>
          <a:ln/>
        </p:spPr>
      </p:sp>
      <p:sp>
        <p:nvSpPr>
          <p:cNvPr id="81924" name="Rectangle 3"/>
          <p:cNvSpPr>
            <a:spLocks noGrp="1" noChangeArrowheads="1"/>
          </p:cNvSpPr>
          <p:nvPr>
            <p:ph type="body" idx="1"/>
          </p:nvPr>
        </p:nvSpPr>
        <p:spPr>
          <a:xfrm>
            <a:off x="936832" y="4463217"/>
            <a:ext cx="5162136" cy="4150792"/>
          </a:xfrm>
          <a:noFill/>
          <a:ln/>
        </p:spPr>
        <p:txBody>
          <a:bodyPr/>
          <a:lstStyle/>
          <a:p>
            <a:r>
              <a:rPr lang="en-US" dirty="0" smtClean="0">
                <a:latin typeface="Times" charset="0"/>
              </a:rPr>
              <a:t>Update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636FA38-38AF-4CC0-8A9B-61AD95113CFF}" type="slidenum">
              <a:rPr lang="en-US" smtClean="0">
                <a:latin typeface="Times" charset="0"/>
              </a:rPr>
              <a:pPr/>
              <a:t>17</a:t>
            </a:fld>
            <a:endParaRPr lang="en-US" smtClean="0">
              <a:latin typeface="Times" charset="0"/>
            </a:endParaRPr>
          </a:p>
        </p:txBody>
      </p:sp>
      <p:sp>
        <p:nvSpPr>
          <p:cNvPr id="77827" name="Rectangle 2"/>
          <p:cNvSpPr>
            <a:spLocks noGrp="1" noRot="1" noChangeAspect="1" noChangeArrowheads="1" noTextEdit="1"/>
          </p:cNvSpPr>
          <p:nvPr>
            <p:ph type="sldImg"/>
          </p:nvPr>
        </p:nvSpPr>
        <p:spPr>
          <a:xfrm>
            <a:off x="1187450" y="701675"/>
            <a:ext cx="4662488" cy="3498850"/>
          </a:xfrm>
          <a:ln/>
        </p:spPr>
      </p:sp>
      <p:sp>
        <p:nvSpPr>
          <p:cNvPr id="77828" name="Rectangle 3"/>
          <p:cNvSpPr>
            <a:spLocks noGrp="1" noChangeArrowheads="1"/>
          </p:cNvSpPr>
          <p:nvPr>
            <p:ph type="body" idx="1"/>
          </p:nvPr>
        </p:nvSpPr>
        <p:spPr>
          <a:xfrm>
            <a:off x="938427" y="4434526"/>
            <a:ext cx="5158949" cy="4198612"/>
          </a:xfrm>
          <a:noFill/>
          <a:ln/>
        </p:spPr>
        <p:txBody>
          <a:bodyPr/>
          <a:lstStyle/>
          <a:p>
            <a:pPr eaLnBrk="1" hangingPunct="1"/>
            <a:r>
              <a:rPr lang="en-US" dirty="0" smtClean="0">
                <a:latin typeface="Times" charset="0"/>
              </a:rPr>
              <a:t>List of services offered included with agency’s fee for GSA to sell their surplus property.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DBEBB06-6969-4B7B-992C-D7CDC2992414}" type="slidenum">
              <a:rPr lang="en-US" smtClean="0">
                <a:latin typeface="Times" charset="0"/>
              </a:rPr>
              <a:pPr/>
              <a:t>18</a:t>
            </a:fld>
            <a:endParaRPr lang="en-US" smtClean="0">
              <a:latin typeface="Times" charset="0"/>
            </a:endParaRPr>
          </a:p>
        </p:txBody>
      </p:sp>
      <p:sp>
        <p:nvSpPr>
          <p:cNvPr id="78851" name="Rectangle 2"/>
          <p:cNvSpPr>
            <a:spLocks noGrp="1" noRot="1" noChangeAspect="1" noChangeArrowheads="1" noTextEdit="1"/>
          </p:cNvSpPr>
          <p:nvPr>
            <p:ph type="sldImg"/>
          </p:nvPr>
        </p:nvSpPr>
        <p:spPr>
          <a:xfrm>
            <a:off x="1187450" y="701675"/>
            <a:ext cx="4662488" cy="3498850"/>
          </a:xfrm>
          <a:ln/>
        </p:spPr>
      </p:sp>
      <p:sp>
        <p:nvSpPr>
          <p:cNvPr id="78852" name="Rectangle 3"/>
          <p:cNvSpPr>
            <a:spLocks noGrp="1" noChangeArrowheads="1"/>
          </p:cNvSpPr>
          <p:nvPr>
            <p:ph type="body" idx="1"/>
          </p:nvPr>
        </p:nvSpPr>
        <p:spPr>
          <a:xfrm>
            <a:off x="938427" y="4434526"/>
            <a:ext cx="5158949" cy="4198612"/>
          </a:xfrm>
          <a:noFill/>
          <a:ln/>
        </p:spPr>
        <p:txBody>
          <a:bodyPr/>
          <a:lstStyle/>
          <a:p>
            <a:pPr lvl="1" algn="l"/>
            <a:r>
              <a:rPr lang="en-US" dirty="0" smtClean="0">
                <a:latin typeface="Times" charset="0"/>
              </a:rPr>
              <a:t>Services provided for on-line sales</a:t>
            </a:r>
            <a:r>
              <a:rPr lang="en-US" baseline="0" dirty="0" smtClean="0">
                <a:latin typeface="Times" charset="0"/>
              </a:rPr>
              <a:t> include secure internet website, posting of items and photos, electronic payment, and collection of bids.</a:t>
            </a:r>
            <a:endParaRPr lang="en-US" dirty="0"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0665A2E-2AA5-4691-96B0-148A6DA83D4C}" type="slidenum">
              <a:rPr lang="en-US" smtClean="0">
                <a:latin typeface="Times" charset="0"/>
              </a:rPr>
              <a:pPr/>
              <a:t>19</a:t>
            </a:fld>
            <a:endParaRPr lang="en-US" smtClean="0">
              <a:latin typeface="Times" charset="0"/>
            </a:endParaRPr>
          </a:p>
        </p:txBody>
      </p:sp>
      <p:sp>
        <p:nvSpPr>
          <p:cNvPr id="80899" name="Rectangle 2"/>
          <p:cNvSpPr>
            <a:spLocks noGrp="1" noRot="1" noChangeAspect="1" noChangeArrowheads="1" noTextEdit="1"/>
          </p:cNvSpPr>
          <p:nvPr>
            <p:ph type="sldImg"/>
          </p:nvPr>
        </p:nvSpPr>
        <p:spPr>
          <a:xfrm>
            <a:off x="1187450" y="701675"/>
            <a:ext cx="4662488" cy="3498850"/>
          </a:xfrm>
          <a:ln/>
        </p:spPr>
      </p:sp>
      <p:sp>
        <p:nvSpPr>
          <p:cNvPr id="80900" name="Rectangle 3"/>
          <p:cNvSpPr>
            <a:spLocks noGrp="1" noChangeArrowheads="1"/>
          </p:cNvSpPr>
          <p:nvPr>
            <p:ph type="body" idx="1"/>
          </p:nvPr>
        </p:nvSpPr>
        <p:spPr>
          <a:xfrm>
            <a:off x="938427" y="4434526"/>
            <a:ext cx="5158949" cy="4198612"/>
          </a:xfrm>
          <a:noFill/>
          <a:ln/>
        </p:spPr>
        <p:txBody>
          <a:bodyPr/>
          <a:lstStyle/>
          <a:p>
            <a:pPr eaLnBrk="1" hangingPunct="1"/>
            <a:r>
              <a:rPr lang="en-US" dirty="0" smtClean="0">
                <a:latin typeface="Times" charset="0"/>
              </a:rPr>
              <a:t>Brian Slides 12 -19</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6419D-1A3D-4EE9-B0F7-DA2CF1E0B179}" type="slidenum">
              <a:rPr lang="en-US"/>
              <a:pPr/>
              <a:t>20</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E79C7-6A47-41DA-9327-B1A5519C3C20}" type="slidenum">
              <a:rPr lang="en-US"/>
              <a:pPr/>
              <a:t>22</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118B1-EBAB-4C29-9B37-B2CDC24FD613}" type="slidenum">
              <a:rPr lang="en-US"/>
              <a:pPr/>
              <a:t>23</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49090-1081-4107-9101-3CD14B8687C5}" type="slidenum">
              <a:rPr lang="en-US"/>
              <a:pPr/>
              <a:t>24</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A765509-E5C0-4FF9-8637-E7F6D66B72FD}" type="slidenum">
              <a:rPr lang="en-US" smtClean="0">
                <a:latin typeface="Times" charset="0"/>
              </a:rPr>
              <a:pPr/>
              <a:t>4</a:t>
            </a:fld>
            <a:endParaRPr lang="en-US" smtClean="0">
              <a:latin typeface="Times" charset="0"/>
            </a:endParaRPr>
          </a:p>
        </p:txBody>
      </p:sp>
      <p:sp>
        <p:nvSpPr>
          <p:cNvPr id="70659" name="Rectangle 2"/>
          <p:cNvSpPr>
            <a:spLocks noGrp="1" noRot="1" noChangeAspect="1" noChangeArrowheads="1" noTextEdit="1"/>
          </p:cNvSpPr>
          <p:nvPr>
            <p:ph type="sldImg"/>
          </p:nvPr>
        </p:nvSpPr>
        <p:spPr>
          <a:xfrm>
            <a:off x="1187450" y="701675"/>
            <a:ext cx="4662488" cy="3498850"/>
          </a:xfrm>
          <a:ln/>
        </p:spPr>
      </p:sp>
      <p:sp>
        <p:nvSpPr>
          <p:cNvPr id="70660" name="Rectangle 3"/>
          <p:cNvSpPr>
            <a:spLocks noGrp="1" noChangeArrowheads="1"/>
          </p:cNvSpPr>
          <p:nvPr>
            <p:ph type="body" idx="1"/>
          </p:nvPr>
        </p:nvSpPr>
        <p:spPr>
          <a:xfrm>
            <a:off x="938427" y="4434526"/>
            <a:ext cx="5158949" cy="4198612"/>
          </a:xfrm>
          <a:noFill/>
          <a:ln/>
        </p:spPr>
        <p:txBody>
          <a:bodyPr/>
          <a:lstStyle/>
          <a:p>
            <a:pPr eaLnBrk="1" hangingPunct="1"/>
            <a:r>
              <a:rPr lang="en-US" dirty="0" smtClean="0">
                <a:latin typeface="Times" charset="0"/>
              </a:rPr>
              <a:t>Some benefits of selling used government property include additional disposal option; taxpayer benefits by</a:t>
            </a:r>
            <a:r>
              <a:rPr lang="en-US" baseline="0" dirty="0" smtClean="0">
                <a:latin typeface="Times" charset="0"/>
              </a:rPr>
              <a:t> getting surplus property at a great price </a:t>
            </a:r>
            <a:r>
              <a:rPr lang="en-US" dirty="0" smtClean="0">
                <a:latin typeface="Times" charset="0"/>
              </a:rPr>
              <a:t>and the government benefits by sell of surplus property.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390A1-78A6-4115-A4ED-C36EEF0C8AB1}" type="slidenum">
              <a:rPr lang="en-US"/>
              <a:pPr/>
              <a:t>25</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F8C71-FF34-4360-B8ED-C7DDC5102C6C}" type="slidenum">
              <a:rPr lang="en-US">
                <a:solidFill>
                  <a:prstClr val="black"/>
                </a:solidFill>
              </a:rPr>
              <a:pPr/>
              <a:t>26</a:t>
            </a:fld>
            <a:endParaRPr lang="en-US">
              <a:solidFill>
                <a:prstClr val="black"/>
              </a:solidFill>
            </a:endParaRP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4278D-58C9-4C0B-A707-8484D72C525D}" type="slidenum">
              <a:rPr lang="en-US">
                <a:solidFill>
                  <a:prstClr val="black"/>
                </a:solidFill>
              </a:rPr>
              <a:pPr/>
              <a:t>27</a:t>
            </a:fld>
            <a:endParaRPr lang="en-US">
              <a:solidFill>
                <a:prstClr val="black"/>
              </a:solidFill>
            </a:endParaRPr>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7C04C6-385B-459F-BB55-A0DF9FC64524}" type="slidenum">
              <a:rPr lang="en-US">
                <a:solidFill>
                  <a:prstClr val="black"/>
                </a:solidFill>
              </a:rPr>
              <a:pPr/>
              <a:t>28</a:t>
            </a:fld>
            <a:endParaRPr lang="en-US">
              <a:solidFill>
                <a:prstClr val="black"/>
              </a:solidFill>
            </a:endParaRPr>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7BA6D53-DD3A-4885-9275-D0A7DED2CE2D}" type="slidenum">
              <a:rPr lang="en-US" smtClean="0">
                <a:latin typeface="Times" charset="0"/>
              </a:rPr>
              <a:pPr/>
              <a:t>30</a:t>
            </a:fld>
            <a:endParaRPr lang="en-US" smtClean="0">
              <a:latin typeface="Times" charset="0"/>
            </a:endParaRPr>
          </a:p>
        </p:txBody>
      </p:sp>
      <p:sp>
        <p:nvSpPr>
          <p:cNvPr id="83971" name="Rectangle 2"/>
          <p:cNvSpPr>
            <a:spLocks noGrp="1" noRot="1" noChangeAspect="1" noChangeArrowheads="1" noTextEdit="1"/>
          </p:cNvSpPr>
          <p:nvPr>
            <p:ph type="sldImg"/>
          </p:nvPr>
        </p:nvSpPr>
        <p:spPr>
          <a:xfrm>
            <a:off x="1187450" y="701675"/>
            <a:ext cx="4662488" cy="3498850"/>
          </a:xfrm>
          <a:ln/>
        </p:spPr>
      </p:sp>
      <p:sp>
        <p:nvSpPr>
          <p:cNvPr id="83972" name="Rectangle 3"/>
          <p:cNvSpPr>
            <a:spLocks noGrp="1" noChangeArrowheads="1"/>
          </p:cNvSpPr>
          <p:nvPr>
            <p:ph type="body" idx="1"/>
          </p:nvPr>
        </p:nvSpPr>
        <p:spPr>
          <a:xfrm>
            <a:off x="938427" y="4434526"/>
            <a:ext cx="5158949" cy="4198612"/>
          </a:xfrm>
          <a:noFill/>
          <a:ln/>
        </p:spPr>
        <p:txBody>
          <a:bodyPr/>
          <a:lstStyle/>
          <a:p>
            <a:pPr eaLnBrk="1" hangingPunct="1"/>
            <a:r>
              <a:rPr lang="en-US" dirty="0" smtClean="0">
                <a:latin typeface="Times" charset="0"/>
              </a:rPr>
              <a:t>Adrian Slides 20 -30</a:t>
            </a:r>
          </a:p>
          <a:p>
            <a:pPr eaLnBrk="1" hangingPunct="1"/>
            <a:endParaRPr lang="en-US" dirty="0"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CB6E37-AB99-46CF-86FB-0543A18AEFFC}" type="slidenum">
              <a:rPr lang="en-US"/>
              <a:pPr/>
              <a:t>31</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1F792-5534-40E3-BBD8-CAAF098E77D1}" type="slidenum">
              <a:rPr lang="en-US"/>
              <a:pPr/>
              <a:t>32</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a:xfrm>
            <a:off x="938427" y="4434525"/>
            <a:ext cx="5158949" cy="4200207"/>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9A51768-E655-4816-A130-4666D11350B8}" type="slidenum">
              <a:rPr lang="en-US" smtClean="0">
                <a:latin typeface="Times" charset="0"/>
              </a:rPr>
              <a:pPr/>
              <a:t>34</a:t>
            </a:fld>
            <a:endParaRPr lang="en-US" smtClean="0">
              <a:latin typeface="Times" charset="0"/>
            </a:endParaRPr>
          </a:p>
        </p:txBody>
      </p:sp>
      <p:sp>
        <p:nvSpPr>
          <p:cNvPr id="84995" name="Rectangle 2"/>
          <p:cNvSpPr>
            <a:spLocks noGrp="1" noRot="1" noChangeAspect="1" noChangeArrowheads="1" noTextEdit="1"/>
          </p:cNvSpPr>
          <p:nvPr>
            <p:ph type="sldImg"/>
          </p:nvPr>
        </p:nvSpPr>
        <p:spPr>
          <a:xfrm>
            <a:off x="1187450" y="701675"/>
            <a:ext cx="4662488" cy="3498850"/>
          </a:xfrm>
          <a:ln/>
        </p:spPr>
      </p:sp>
      <p:sp>
        <p:nvSpPr>
          <p:cNvPr id="84996" name="Rectangle 3"/>
          <p:cNvSpPr>
            <a:spLocks noGrp="1" noChangeArrowheads="1"/>
          </p:cNvSpPr>
          <p:nvPr>
            <p:ph type="body" idx="1"/>
          </p:nvPr>
        </p:nvSpPr>
        <p:spPr>
          <a:xfrm>
            <a:off x="938427" y="4434526"/>
            <a:ext cx="5158949" cy="4198612"/>
          </a:xfrm>
          <a:noFill/>
          <a:ln/>
        </p:spPr>
        <p:txBody>
          <a:bodyPr/>
          <a:lstStyle/>
          <a:p>
            <a:pPr eaLnBrk="1" hangingPunct="1"/>
            <a:r>
              <a:rPr lang="en-US" dirty="0" smtClean="0">
                <a:latin typeface="Times" charset="0"/>
              </a:rPr>
              <a:t>Things agency custodian needs to do to get items ready for sale; provide </a:t>
            </a:r>
            <a:r>
              <a:rPr lang="en-US" dirty="0" err="1" smtClean="0">
                <a:latin typeface="Times" charset="0"/>
              </a:rPr>
              <a:t>poc</a:t>
            </a:r>
            <a:r>
              <a:rPr lang="en-US" dirty="0" smtClean="0">
                <a:latin typeface="Times" charset="0"/>
              </a:rPr>
              <a:t> info, inspection dates/times, account for item before removal.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dirty="0" smtClean="0">
                <a:latin typeface="Times" charset="0"/>
              </a:rPr>
              <a:t>Explain process for property that completes </a:t>
            </a:r>
            <a:r>
              <a:rPr lang="en-US" dirty="0" err="1" smtClean="0">
                <a:latin typeface="Times" charset="0"/>
              </a:rPr>
              <a:t>u&amp;d</a:t>
            </a:r>
            <a:r>
              <a:rPr lang="en-US" dirty="0" smtClean="0">
                <a:latin typeface="Times" charset="0"/>
              </a:rPr>
              <a:t> screening w</a:t>
            </a:r>
            <a:r>
              <a:rPr lang="en-US" baseline="0" dirty="0" smtClean="0">
                <a:latin typeface="Times" charset="0"/>
              </a:rPr>
              <a:t>ith no requests. Property is made available for sell to the public on online auction website.  Item will transmit from gsaxcess.gov to SASy, our sales system.</a:t>
            </a:r>
            <a:endParaRPr lang="en-US" dirty="0" smtClean="0">
              <a:latin typeface="Times" charset="0"/>
            </a:endParaRPr>
          </a:p>
        </p:txBody>
      </p:sp>
      <p:sp>
        <p:nvSpPr>
          <p:cNvPr id="90116" name="Slide Number Placeholder 3"/>
          <p:cNvSpPr>
            <a:spLocks noGrp="1"/>
          </p:cNvSpPr>
          <p:nvPr>
            <p:ph type="sldNum" sz="quarter" idx="5"/>
          </p:nvPr>
        </p:nvSpPr>
        <p:spPr>
          <a:noFill/>
        </p:spPr>
        <p:txBody>
          <a:bodyPr/>
          <a:lstStyle/>
          <a:p>
            <a:fld id="{51559A10-21CE-4EDB-9686-714CE06C5D81}" type="slidenum">
              <a:rPr lang="en-US" smtClean="0">
                <a:latin typeface="Times" charset="0"/>
              </a:rPr>
              <a:pPr/>
              <a:t>35</a:t>
            </a:fld>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IFB will tell you the custodian contact information, sale date, removal information,</a:t>
            </a:r>
            <a:r>
              <a:rPr lang="en-US" baseline="0" dirty="0" smtClean="0"/>
              <a:t> and property description. Custodian should read the IFB in entirety to check for accuracy and let the SCO know of any discrepancies before the item is placed online.</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6B0E341-7B74-4235-8787-7CCE58D236F4}" type="slidenum">
              <a:rPr lang="en-US" smtClean="0">
                <a:latin typeface="Times" charset="0"/>
              </a:rPr>
              <a:pPr/>
              <a:t>5</a:t>
            </a:fld>
            <a:endParaRPr lang="en-US" smtClean="0">
              <a:latin typeface="Times" charset="0"/>
            </a:endParaRPr>
          </a:p>
        </p:txBody>
      </p:sp>
      <p:sp>
        <p:nvSpPr>
          <p:cNvPr id="71683" name="Rectangle 2"/>
          <p:cNvSpPr>
            <a:spLocks noGrp="1" noRot="1" noChangeAspect="1" noChangeArrowheads="1" noTextEdit="1"/>
          </p:cNvSpPr>
          <p:nvPr>
            <p:ph type="sldImg"/>
          </p:nvPr>
        </p:nvSpPr>
        <p:spPr>
          <a:xfrm>
            <a:off x="1187450" y="700088"/>
            <a:ext cx="4667250" cy="3500437"/>
          </a:xfrm>
          <a:ln/>
        </p:spPr>
      </p:sp>
      <p:sp>
        <p:nvSpPr>
          <p:cNvPr id="71684" name="Rectangle 3"/>
          <p:cNvSpPr>
            <a:spLocks noGrp="1" noChangeArrowheads="1"/>
          </p:cNvSpPr>
          <p:nvPr>
            <p:ph type="body" idx="1"/>
          </p:nvPr>
        </p:nvSpPr>
        <p:spPr>
          <a:xfrm>
            <a:off x="704218" y="4434525"/>
            <a:ext cx="5627365" cy="4200207"/>
          </a:xfrm>
          <a:noFill/>
          <a:ln/>
        </p:spPr>
        <p:txBody>
          <a:bodyPr/>
          <a:lstStyle/>
          <a:p>
            <a:pPr eaLnBrk="1" hangingPunct="1"/>
            <a:r>
              <a:rPr lang="en-US" dirty="0" smtClean="0">
                <a:latin typeface="Times" charset="0"/>
              </a:rPr>
              <a:t>Explains who must use a Federal asset sales center;</a:t>
            </a:r>
            <a:r>
              <a:rPr lang="en-US" baseline="0" dirty="0" smtClean="0">
                <a:latin typeface="Times" charset="0"/>
              </a:rPr>
              <a:t> all federal agencies unless that agency has an approved waiver that allows them to sell their agency’s property.</a:t>
            </a:r>
            <a:endParaRPr lang="en-US" dirty="0"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A025B05-D982-4DDB-872C-4BD428AE58B6}" type="slidenum">
              <a:rPr lang="en-US" smtClean="0">
                <a:latin typeface="Times" charset="0"/>
              </a:rPr>
              <a:pPr/>
              <a:t>40</a:t>
            </a:fld>
            <a:endParaRPr lang="en-US" smtClean="0">
              <a:latin typeface="Times"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smtClean="0">
                <a:latin typeface="Times" charset="0"/>
              </a:rPr>
              <a:t>Joel 31- 40</a:t>
            </a:r>
          </a:p>
          <a:p>
            <a:pPr eaLnBrk="1" hangingPunct="1"/>
            <a:endParaRPr lang="en-US" dirty="0"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3DAC08F-6677-4203-B54E-CF5CB0F361A4}" type="slidenum">
              <a:rPr lang="en-US" smtClean="0">
                <a:latin typeface="Times" charset="0"/>
              </a:rPr>
              <a:pPr/>
              <a:t>41</a:t>
            </a:fld>
            <a:endParaRPr lang="en-US" smtClean="0">
              <a:latin typeface="Times" charset="0"/>
            </a:endParaRPr>
          </a:p>
        </p:txBody>
      </p:sp>
      <p:sp>
        <p:nvSpPr>
          <p:cNvPr id="86019" name="Rectangle 2"/>
          <p:cNvSpPr>
            <a:spLocks noGrp="1" noRot="1" noChangeAspect="1" noChangeArrowheads="1" noTextEdit="1"/>
          </p:cNvSpPr>
          <p:nvPr>
            <p:ph type="sldImg"/>
          </p:nvPr>
        </p:nvSpPr>
        <p:spPr>
          <a:xfrm>
            <a:off x="1187450" y="701675"/>
            <a:ext cx="4662488" cy="3498850"/>
          </a:xfrm>
          <a:ln/>
        </p:spPr>
      </p:sp>
      <p:sp>
        <p:nvSpPr>
          <p:cNvPr id="86020" name="Rectangle 3"/>
          <p:cNvSpPr>
            <a:spLocks noGrp="1" noChangeArrowheads="1"/>
          </p:cNvSpPr>
          <p:nvPr>
            <p:ph type="body" idx="1"/>
          </p:nvPr>
        </p:nvSpPr>
        <p:spPr>
          <a:xfrm>
            <a:off x="938427" y="4434526"/>
            <a:ext cx="5158949" cy="4198612"/>
          </a:xfrm>
          <a:noFill/>
          <a:ln/>
        </p:spPr>
        <p:txBody>
          <a:bodyPr/>
          <a:lstStyle/>
          <a:p>
            <a:pPr eaLnBrk="1" hangingPunct="1"/>
            <a:r>
              <a:rPr lang="en-US" dirty="0" smtClean="0">
                <a:latin typeface="Times" charset="0"/>
              </a:rPr>
              <a:t>explanation of upset prices and sales timeframes</a:t>
            </a:r>
            <a:r>
              <a:rPr lang="en-US" baseline="0" dirty="0" smtClean="0">
                <a:latin typeface="Times" charset="0"/>
              </a:rPr>
              <a:t> for online auctions.</a:t>
            </a:r>
            <a:endParaRPr lang="en-US" dirty="0"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A5DA7B8-34C7-4CE2-992A-7C80D6C6C748}" type="slidenum">
              <a:rPr lang="en-US" smtClean="0">
                <a:latin typeface="Times" charset="0"/>
              </a:rPr>
              <a:pPr/>
              <a:t>42</a:t>
            </a:fld>
            <a:endParaRPr lang="en-US" smtClean="0">
              <a:latin typeface="Times" charset="0"/>
            </a:endParaRPr>
          </a:p>
        </p:txBody>
      </p:sp>
      <p:sp>
        <p:nvSpPr>
          <p:cNvPr id="89091" name="Rectangle 2"/>
          <p:cNvSpPr>
            <a:spLocks noGrp="1" noRot="1" noChangeAspect="1" noChangeArrowheads="1" noTextEdit="1"/>
          </p:cNvSpPr>
          <p:nvPr>
            <p:ph type="sldImg"/>
          </p:nvPr>
        </p:nvSpPr>
        <p:spPr>
          <a:xfrm>
            <a:off x="1187450" y="701675"/>
            <a:ext cx="4662488" cy="3498850"/>
          </a:xfrm>
          <a:ln/>
        </p:spPr>
      </p:sp>
      <p:sp>
        <p:nvSpPr>
          <p:cNvPr id="89092" name="Rectangle 3"/>
          <p:cNvSpPr>
            <a:spLocks noGrp="1" noChangeArrowheads="1"/>
          </p:cNvSpPr>
          <p:nvPr>
            <p:ph type="body" idx="1"/>
          </p:nvPr>
        </p:nvSpPr>
        <p:spPr>
          <a:xfrm>
            <a:off x="938427" y="4434526"/>
            <a:ext cx="5158949" cy="4198612"/>
          </a:xfrm>
          <a:noFill/>
          <a:ln/>
        </p:spPr>
        <p:txBody>
          <a:bodyPr/>
          <a:lstStyle/>
          <a:p>
            <a:pPr eaLnBrk="1" hangingPunct="1"/>
            <a:r>
              <a:rPr lang="en-US" dirty="0" smtClean="0">
                <a:latin typeface="Times" charset="0"/>
              </a:rPr>
              <a:t>Facts and benefits about how gsaauctions.gov works; online registration/verification, proxy bidding, bid deposit option and online payment.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Things you should expect if the item does not sell</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if the bidder</a:t>
            </a:r>
            <a:r>
              <a:rPr lang="en-US" baseline="0" dirty="0" smtClean="0"/>
              <a:t> doesn’t pay for or pick up the property? You should contact your SCO as soon as possible, do not let time pass before you notify your SCO that the bidder has not picked up the property.  </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Mis</a:t>
            </a:r>
            <a:r>
              <a:rPr lang="en-US" baseline="0" dirty="0" smtClean="0"/>
              <a:t>-descriptions lead to Alternative Dispute Resolutions and Claims. ADR usually leads to Refunds.</a:t>
            </a: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Brian 41 -47</a:t>
            </a:r>
          </a:p>
          <a:p>
            <a:endParaRPr lang="en-US" baseline="0" dirty="0" smtClean="0"/>
          </a:p>
        </p:txBody>
      </p:sp>
      <p:sp>
        <p:nvSpPr>
          <p:cNvPr id="4" name="Slide Number Placeholder 3"/>
          <p:cNvSpPr>
            <a:spLocks noGrp="1"/>
          </p:cNvSpPr>
          <p:nvPr>
            <p:ph type="sldNum" sz="quarter" idx="10"/>
          </p:nvPr>
        </p:nvSpPr>
        <p:spPr/>
        <p:txBody>
          <a:bodyPr/>
          <a:lstStyle/>
          <a:p>
            <a:fld id="{BA0E1374-4574-4D8A-8584-918267CBCC12}" type="slidenum">
              <a:rPr lang="en-US" smtClean="0"/>
              <a:pPr/>
              <a:t>47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 of abandonment and destruction.</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Explanation of A&amp;D process, regulations. In</a:t>
            </a:r>
            <a:r>
              <a:rPr lang="en-US" baseline="0" dirty="0" smtClean="0"/>
              <a:t> lieu of A/D, the item can be donated to a public body only, abandoned in place if prior approval is given by building management or landlord, or destroyed in a safe manner.</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7075EE84-C77D-4962-B33F-13F3C8241513}" type="slidenum">
              <a:rPr lang="en-US" smtClean="0">
                <a:latin typeface="Times" charset="0"/>
              </a:rPr>
              <a:pPr/>
              <a:t>50</a:t>
            </a:fld>
            <a:endParaRPr lang="en-US" dirty="0" smtClean="0">
              <a:latin typeface="Times" charset="0"/>
            </a:endParaRPr>
          </a:p>
        </p:txBody>
      </p:sp>
      <p:sp>
        <p:nvSpPr>
          <p:cNvPr id="3" name="Notes Placeholder 2"/>
          <p:cNvSpPr>
            <a:spLocks noGrp="1"/>
          </p:cNvSpPr>
          <p:nvPr>
            <p:ph type="body" idx="1"/>
          </p:nvPr>
        </p:nvSpPr>
        <p:spPr/>
        <p:txBody>
          <a:bodyPr>
            <a:normAutofit/>
          </a:bodyPr>
          <a:lstStyle/>
          <a:p>
            <a:r>
              <a:rPr lang="en-US" smtClean="0"/>
              <a:t>Adrian 48 -50</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1678DB9-0483-48DD-8A56-6E450CD39688}" type="slidenum">
              <a:rPr lang="en-US" smtClean="0">
                <a:latin typeface="Times" charset="0"/>
              </a:rPr>
              <a:pPr/>
              <a:t>6</a:t>
            </a:fld>
            <a:endParaRPr lang="en-US" smtClean="0">
              <a:latin typeface="Times"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latin typeface="Times" charset="0"/>
              </a:rPr>
              <a:t>These are the recognized and approved personal property sales centers that are allowed to sell govt surplus assets.  All sales posted by these agencies can be accessed via govsales.gov</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DB87738-B9B8-437A-9B39-595CA4A618AA}" type="slidenum">
              <a:rPr lang="en-US" smtClean="0">
                <a:solidFill>
                  <a:prstClr val="black"/>
                </a:solidFill>
              </a:rPr>
              <a:pPr/>
              <a:t>7</a:t>
            </a:fld>
            <a:endParaRPr lang="en-US" smtClean="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9711D55-62B3-4B03-9815-2AED8EC69011}" type="slidenum">
              <a:rPr lang="en-US" smtClean="0">
                <a:latin typeface="Times" charset="0"/>
              </a:rPr>
              <a:pPr/>
              <a:t>8</a:t>
            </a:fld>
            <a:endParaRPr lang="en-US" smtClean="0">
              <a:latin typeface="Times"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smtClean="0">
                <a:latin typeface="Times" charset="0"/>
              </a:rPr>
              <a:t>Facts about govsales.gov; linked to usa.gov, can</a:t>
            </a:r>
            <a:r>
              <a:rPr lang="en-US" baseline="0" dirty="0" smtClean="0">
                <a:latin typeface="Times" charset="0"/>
              </a:rPr>
              <a:t> view all govt assets for sale, real and personal property.</a:t>
            </a:r>
            <a:endParaRPr lang="en-US" dirty="0"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8FCB8B1-FE80-489A-B1CE-64DC7B557A81}" type="slidenum">
              <a:rPr lang="en-US">
                <a:solidFill>
                  <a:prstClr val="black"/>
                </a:solidFill>
              </a:rPr>
              <a:pPr/>
              <a:t>9</a:t>
            </a:fld>
            <a:endParaRPr lang="en-US">
              <a:solidFill>
                <a:prstClr val="black"/>
              </a:solidFill>
            </a:endParaRPr>
          </a:p>
        </p:txBody>
      </p:sp>
      <p:sp>
        <p:nvSpPr>
          <p:cNvPr id="77827" name="Rectangle 2"/>
          <p:cNvSpPr>
            <a:spLocks noGrp="1" noRot="1" noChangeAspect="1" noChangeArrowheads="1" noTextEdit="1"/>
          </p:cNvSpPr>
          <p:nvPr>
            <p:ph type="sldImg"/>
          </p:nvPr>
        </p:nvSpPr>
        <p:spPr>
          <a:xfrm>
            <a:off x="1187450" y="700088"/>
            <a:ext cx="4667250" cy="3500437"/>
          </a:xfrm>
          <a:ln/>
        </p:spPr>
      </p:sp>
      <p:sp>
        <p:nvSpPr>
          <p:cNvPr id="77828" name="Rectangle 3"/>
          <p:cNvSpPr>
            <a:spLocks noGrp="1" noChangeArrowheads="1"/>
          </p:cNvSpPr>
          <p:nvPr>
            <p:ph type="body" idx="1"/>
          </p:nvPr>
        </p:nvSpPr>
        <p:spPr>
          <a:xfrm>
            <a:off x="704217" y="4434525"/>
            <a:ext cx="5627366" cy="4200207"/>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latin typeface="Times" charset="0"/>
              </a:rPr>
              <a:t>Facts about gsaauctions.gov; full service</a:t>
            </a:r>
            <a:r>
              <a:rPr lang="en-US" baseline="0" dirty="0" smtClean="0">
                <a:latin typeface="Times" charset="0"/>
              </a:rPr>
              <a:t> provider, online sales, we sell all commodities, nationwide.</a:t>
            </a:r>
            <a:endParaRPr lang="en-US" dirty="0" smtClean="0">
              <a:latin typeface="Times" charset="0"/>
            </a:endParaRPr>
          </a:p>
        </p:txBody>
      </p:sp>
      <p:sp>
        <p:nvSpPr>
          <p:cNvPr id="75780" name="Slide Number Placeholder 3"/>
          <p:cNvSpPr>
            <a:spLocks noGrp="1"/>
          </p:cNvSpPr>
          <p:nvPr>
            <p:ph type="sldNum" sz="quarter" idx="5"/>
          </p:nvPr>
        </p:nvSpPr>
        <p:spPr>
          <a:noFill/>
        </p:spPr>
        <p:txBody>
          <a:bodyPr/>
          <a:lstStyle/>
          <a:p>
            <a:fld id="{374B9A91-AEDB-4091-9518-583999EA1B93}" type="slidenum">
              <a:rPr lang="en-US" smtClean="0">
                <a:latin typeface="Times" charset="0"/>
              </a:rPr>
              <a:pPr/>
              <a:t>10</a:t>
            </a:fld>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E711B61-DB7A-4997-B3FF-A21C332F2B4B}" type="slidenum">
              <a:rPr lang="en-US" smtClean="0">
                <a:latin typeface="Times" charset="0"/>
              </a:rPr>
              <a:pPr/>
              <a:t>11</a:t>
            </a:fld>
            <a:endParaRPr lang="en-US" smtClean="0">
              <a:latin typeface="Times"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err="1" smtClean="0">
                <a:latin typeface="Times" charset="0"/>
              </a:rPr>
              <a:t>Deone</a:t>
            </a:r>
            <a:r>
              <a:rPr lang="en-US" dirty="0" smtClean="0">
                <a:latin typeface="Times" charset="0"/>
              </a:rPr>
              <a:t> Slides 1 - 11</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a:solidFill>
                  <a:srgbClr val="4C4C4C"/>
                </a:solidFill>
                <a:ea typeface="ヒラギノ角ゴ Pro W3" pitchFamily="1" charset="-128"/>
              </a:rPr>
              <a:t>U.S. General Services Administration</a:t>
            </a:r>
            <a:endParaRPr lang="en-US">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65C1A7E-BFAA-4BDC-BD37-76E69B7ABFAE}" type="slidenum">
              <a:rPr lang="en-US"/>
              <a:pPr>
                <a:defRPr/>
              </a:pPr>
              <a:t>‹#›</a:t>
            </a:fld>
            <a:endParaRPr lang="en-US" dirty="0"/>
          </a:p>
        </p:txBody>
      </p:sp>
    </p:spTree>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a:ln w="9525">
            <a:noFill/>
            <a:miter lim="800000"/>
            <a:headEnd/>
            <a:tailEnd/>
          </a:ln>
        </p:spPr>
      </p:pic>
      <p:sp>
        <p:nvSpPr>
          <p:cNvPr id="3"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pPr>
              <a:defRPr/>
            </a:pPr>
            <a:endParaRPr lang="en-US">
              <a:solidFill>
                <a:srgbClr val="000000"/>
              </a:solidFill>
              <a:latin typeface="Arial"/>
            </a:endParaRPr>
          </a:p>
        </p:txBody>
      </p:sp>
      <p:sp>
        <p:nvSpPr>
          <p:cNvPr id="4"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defRPr/>
            </a:pPr>
            <a:endParaRPr lang="en-US" sz="3600">
              <a:solidFill>
                <a:srgbClr val="FFFFFF"/>
              </a:solidFill>
              <a:latin typeface="Arial"/>
              <a:ea typeface="ヒラギノ角ゴ Pro W3" pitchFamily="1" charset="-128"/>
            </a:endParaRPr>
          </a:p>
        </p:txBody>
      </p:sp>
      <p:pic>
        <p:nvPicPr>
          <p:cNvPr id="5"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defRPr/>
            </a:pPr>
            <a:r>
              <a:rPr lang="en-US" sz="1400" b="1">
                <a:solidFill>
                  <a:srgbClr val="4C4C4C"/>
                </a:solidFill>
                <a:latin typeface="Arial"/>
                <a:ea typeface="ヒラギノ角ゴ Pro W3" pitchFamily="1" charset="-128"/>
              </a:rPr>
              <a:t>U.S. General Services Administration</a:t>
            </a:r>
            <a:endParaRPr lang="en-US">
              <a:solidFill>
                <a:srgbClr val="000000"/>
              </a:solidFill>
              <a:latin typeface="Franklin Gothic Medium" pitchFamily="34" charset="0"/>
              <a:ea typeface="ヒラギノ角ゴ Pro W3" pitchFamily="1" charset="-128"/>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6BC0F72B-2F70-4631-929D-EDC85EFA02D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6"/>
          <p:cNvSpPr>
            <a:spLocks noGrp="1" noChangeArrowheads="1"/>
          </p:cNvSpPr>
          <p:nvPr>
            <p:ph type="sldNum" sz="quarter" idx="10"/>
          </p:nvPr>
        </p:nvSpPr>
        <p:spPr>
          <a:ln/>
        </p:spPr>
        <p:txBody>
          <a:bodyPr/>
          <a:lstStyle>
            <a:lvl1pPr>
              <a:defRPr/>
            </a:lvl1pPr>
          </a:lstStyle>
          <a:p>
            <a:pPr>
              <a:defRPr/>
            </a:pPr>
            <a:fld id="{D9220F8D-C68C-432A-A70F-53198702945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6"/>
          <p:cNvSpPr>
            <a:spLocks noGrp="1" noChangeArrowheads="1"/>
          </p:cNvSpPr>
          <p:nvPr>
            <p:ph type="sldNum" sz="quarter" idx="10"/>
          </p:nvPr>
        </p:nvSpPr>
        <p:spPr>
          <a:ln/>
        </p:spPr>
        <p:txBody>
          <a:bodyPr/>
          <a:lstStyle>
            <a:lvl1pPr>
              <a:defRPr/>
            </a:lvl1pPr>
          </a:lstStyle>
          <a:p>
            <a:pPr>
              <a:defRPr/>
            </a:pPr>
            <a:fld id="{367BB9E8-56C8-40E8-8F9E-1D462A45411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6"/>
          <p:cNvSpPr>
            <a:spLocks noGrp="1" noChangeArrowheads="1"/>
          </p:cNvSpPr>
          <p:nvPr>
            <p:ph type="sldNum" sz="quarter" idx="10"/>
          </p:nvPr>
        </p:nvSpPr>
        <p:spPr>
          <a:ln/>
        </p:spPr>
        <p:txBody>
          <a:bodyPr/>
          <a:lstStyle>
            <a:lvl1pPr>
              <a:defRPr/>
            </a:lvl1pPr>
          </a:lstStyle>
          <a:p>
            <a:pPr>
              <a:defRPr/>
            </a:pPr>
            <a:fld id="{DC35C60A-007B-40F2-BBA6-01EBA03BD62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6"/>
          <p:cNvSpPr>
            <a:spLocks noGrp="1" noChangeArrowheads="1"/>
          </p:cNvSpPr>
          <p:nvPr>
            <p:ph type="sldNum" sz="quarter" idx="10"/>
          </p:nvPr>
        </p:nvSpPr>
        <p:spPr>
          <a:ln/>
        </p:spPr>
        <p:txBody>
          <a:bodyPr/>
          <a:lstStyle>
            <a:lvl1pPr>
              <a:defRPr/>
            </a:lvl1pPr>
          </a:lstStyle>
          <a:p>
            <a:pPr>
              <a:defRPr/>
            </a:pPr>
            <a:fld id="{259CFCF8-AA8E-4205-B3B6-6CBD01E2C0D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6"/>
          <p:cNvSpPr>
            <a:spLocks noGrp="1" noChangeArrowheads="1"/>
          </p:cNvSpPr>
          <p:nvPr>
            <p:ph type="sldNum" sz="quarter" idx="10"/>
          </p:nvPr>
        </p:nvSpPr>
        <p:spPr>
          <a:ln/>
        </p:spPr>
        <p:txBody>
          <a:bodyPr/>
          <a:lstStyle>
            <a:lvl1pPr>
              <a:defRPr/>
            </a:lvl1pPr>
          </a:lstStyle>
          <a:p>
            <a:pPr>
              <a:defRPr/>
            </a:pPr>
            <a:fld id="{739540A1-4FA8-46F5-BB9F-8C076A501F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F1A87B76-3915-4374-BA63-777CC7ED145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547EEF46-34A7-4B59-8EE7-14CA970553B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9B71385C-B556-4A86-B347-8590EF624E5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7AB25B00-F0E2-42E8-A328-C976EC7D079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6425" y="2393950"/>
            <a:ext cx="3808413"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16425" y="3994150"/>
            <a:ext cx="3808413"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6"/>
          <p:cNvSpPr>
            <a:spLocks noGrp="1" noChangeArrowheads="1"/>
          </p:cNvSpPr>
          <p:nvPr>
            <p:ph type="sldNum" sz="quarter" idx="10"/>
          </p:nvPr>
        </p:nvSpPr>
        <p:spPr>
          <a:ln/>
        </p:spPr>
        <p:txBody>
          <a:bodyPr/>
          <a:lstStyle>
            <a:lvl1pPr>
              <a:defRPr/>
            </a:lvl1pPr>
          </a:lstStyle>
          <a:p>
            <a:pPr>
              <a:defRPr/>
            </a:pPr>
            <a:fld id="{23C9072D-F4B2-458A-B22F-2DFE9FE19C6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1479550"/>
            <a:ext cx="777081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6"/>
          <p:cNvSpPr>
            <a:spLocks noGrp="1" noChangeArrowheads="1"/>
          </p:cNvSpPr>
          <p:nvPr>
            <p:ph type="sldNum" sz="quarter" idx="10"/>
          </p:nvPr>
        </p:nvSpPr>
        <p:spPr>
          <a:ln/>
        </p:spPr>
        <p:txBody>
          <a:bodyPr/>
          <a:lstStyle>
            <a:lvl1pPr>
              <a:defRPr/>
            </a:lvl1pPr>
          </a:lstStyle>
          <a:p>
            <a:pPr>
              <a:defRPr/>
            </a:pPr>
            <a:fld id="{27EB7E68-46B8-4F75-A1CD-F58CBC6F47D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2393950"/>
            <a:ext cx="3808412"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fld id="{6EFEE4DF-2FD4-49CF-9C28-1FF802E51357}"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000000"/>
              </a:solidFill>
              <a:latin typeface="Aria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3FB89262-F9FB-467A-BE3A-CA9E83457328}"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1" descr="USGSA-11197_FAS_PPT"/>
          <p:cNvPicPr>
            <a:picLocks noChangeAspect="1" noChangeArrowheads="1"/>
          </p:cNvPicPr>
          <p:nvPr userDrawn="1"/>
        </p:nvPicPr>
        <p:blipFill>
          <a:blip r:embed="rId2" cstate="print"/>
          <a:srcRect/>
          <a:stretch>
            <a:fillRect/>
          </a:stretch>
        </p:blipFill>
        <p:spPr bwMode="auto">
          <a:xfrm>
            <a:off x="0" y="2085975"/>
            <a:ext cx="9144000" cy="4800600"/>
          </a:xfrm>
          <a:prstGeom prst="rect">
            <a:avLst/>
          </a:prstGeom>
          <a:noFill/>
          <a:ln w="9525">
            <a:noFill/>
            <a:miter lim="800000"/>
            <a:headEnd/>
            <a:tailEnd/>
          </a:ln>
        </p:spPr>
      </p:pic>
      <p:sp>
        <p:nvSpPr>
          <p:cNvPr id="3" name="Rectangle 52"/>
          <p:cNvSpPr>
            <a:spLocks noChangeArrowheads="1"/>
          </p:cNvSpPr>
          <p:nvPr userDrawn="1"/>
        </p:nvSpPr>
        <p:spPr bwMode="auto">
          <a:xfrm>
            <a:off x="0" y="1708150"/>
            <a:ext cx="9144000" cy="850900"/>
          </a:xfrm>
          <a:prstGeom prst="rect">
            <a:avLst/>
          </a:prstGeom>
          <a:solidFill>
            <a:srgbClr val="990033"/>
          </a:solidFill>
          <a:ln w="9525">
            <a:noFill/>
            <a:miter lim="800000"/>
            <a:headEnd/>
            <a:tailEnd/>
          </a:ln>
          <a:effectLst/>
        </p:spPr>
        <p:txBody>
          <a:bodyPr wrap="none" anchor="ctr"/>
          <a:lstStyle/>
          <a:p>
            <a:pPr marL="404813">
              <a:defRPr/>
            </a:pPr>
            <a:r>
              <a:rPr lang="en-US" sz="3600">
                <a:solidFill>
                  <a:srgbClr val="FFFFFF"/>
                </a:solidFill>
                <a:latin typeface="Arial"/>
                <a:ea typeface="ヒラギノ角ゴ Pro W3" pitchFamily="1" charset="-128"/>
              </a:rPr>
              <a:t>Federal Acquisition Service</a:t>
            </a:r>
          </a:p>
        </p:txBody>
      </p:sp>
      <p:sp>
        <p:nvSpPr>
          <p:cNvPr id="4" name="Rectangle 53"/>
          <p:cNvSpPr>
            <a:spLocks noChangeArrowheads="1"/>
          </p:cNvSpPr>
          <p:nvPr userDrawn="1"/>
        </p:nvSpPr>
        <p:spPr bwMode="auto">
          <a:xfrm>
            <a:off x="0" y="2514600"/>
            <a:ext cx="9144000" cy="420688"/>
          </a:xfrm>
          <a:prstGeom prst="rect">
            <a:avLst/>
          </a:prstGeom>
          <a:solidFill>
            <a:srgbClr val="005390"/>
          </a:solidFill>
          <a:ln w="9525">
            <a:noFill/>
            <a:miter lim="800000"/>
            <a:headEnd/>
            <a:tailEnd/>
          </a:ln>
          <a:effectLst/>
        </p:spPr>
        <p:txBody>
          <a:bodyPr wrap="none" anchor="ctr"/>
          <a:lstStyle/>
          <a:p>
            <a:pPr>
              <a:defRPr/>
            </a:pPr>
            <a:endParaRPr lang="en-US">
              <a:solidFill>
                <a:srgbClr val="000000"/>
              </a:solidFill>
              <a:latin typeface="Arial"/>
            </a:endParaRPr>
          </a:p>
        </p:txBody>
      </p:sp>
      <p:pic>
        <p:nvPicPr>
          <p:cNvPr id="5"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defRPr/>
            </a:pPr>
            <a:r>
              <a:rPr lang="en-US" sz="1400" b="1">
                <a:solidFill>
                  <a:srgbClr val="4C4C4C"/>
                </a:solidFill>
                <a:latin typeface="Arial"/>
                <a:ea typeface="ヒラギノ角ゴ Pro W3" pitchFamily="1" charset="-128"/>
              </a:rPr>
              <a:t>U.S. General Services Administration</a:t>
            </a:r>
            <a:endParaRPr lang="en-US">
              <a:solidFill>
                <a:srgbClr val="000000"/>
              </a:solidFill>
              <a:latin typeface="Franklin Gothic Medium" pitchFamily="34" charset="0"/>
              <a:ea typeface="ヒラギノ角ゴ Pro W3" pitchFamily="1" charset="-128"/>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A0B85AD9-DA0E-4A54-AE14-3E1F8B04BE4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6"/>
          <p:cNvSpPr>
            <a:spLocks noGrp="1" noChangeArrowheads="1"/>
          </p:cNvSpPr>
          <p:nvPr>
            <p:ph type="sldNum" sz="quarter" idx="10"/>
          </p:nvPr>
        </p:nvSpPr>
        <p:spPr>
          <a:ln/>
        </p:spPr>
        <p:txBody>
          <a:bodyPr/>
          <a:lstStyle>
            <a:lvl1pPr>
              <a:defRPr/>
            </a:lvl1pPr>
          </a:lstStyle>
          <a:p>
            <a:pPr>
              <a:defRPr/>
            </a:pPr>
            <a:fld id="{215D5A90-2632-4062-9B18-19C92E6AC97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320040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320040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6"/>
          <p:cNvSpPr>
            <a:spLocks noGrp="1" noChangeArrowheads="1"/>
          </p:cNvSpPr>
          <p:nvPr>
            <p:ph type="sldNum" sz="quarter" idx="10"/>
          </p:nvPr>
        </p:nvSpPr>
        <p:spPr>
          <a:ln/>
        </p:spPr>
        <p:txBody>
          <a:bodyPr/>
          <a:lstStyle>
            <a:lvl1pPr>
              <a:defRPr/>
            </a:lvl1pPr>
          </a:lstStyle>
          <a:p>
            <a:pPr>
              <a:defRPr/>
            </a:pPr>
            <a:fld id="{49B49F96-D8A7-4B35-AB38-BF900DC3F62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6"/>
          <p:cNvSpPr>
            <a:spLocks noGrp="1" noChangeArrowheads="1"/>
          </p:cNvSpPr>
          <p:nvPr>
            <p:ph type="sldNum" sz="quarter" idx="10"/>
          </p:nvPr>
        </p:nvSpPr>
        <p:spPr>
          <a:ln/>
        </p:spPr>
        <p:txBody>
          <a:bodyPr/>
          <a:lstStyle>
            <a:lvl1pPr>
              <a:defRPr/>
            </a:lvl1pPr>
          </a:lstStyle>
          <a:p>
            <a:pPr>
              <a:defRPr/>
            </a:pPr>
            <a:fld id="{AD8027C3-84F0-482A-B5C9-9ED3184145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6"/>
          <p:cNvSpPr>
            <a:spLocks noGrp="1" noChangeArrowheads="1"/>
          </p:cNvSpPr>
          <p:nvPr>
            <p:ph type="sldNum" sz="quarter" idx="10"/>
          </p:nvPr>
        </p:nvSpPr>
        <p:spPr>
          <a:ln/>
        </p:spPr>
        <p:txBody>
          <a:bodyPr/>
          <a:lstStyle>
            <a:lvl1pPr>
              <a:defRPr/>
            </a:lvl1pPr>
          </a:lstStyle>
          <a:p>
            <a:pPr>
              <a:defRPr/>
            </a:pPr>
            <a:fld id="{67BD6EED-D83E-40FD-9E8F-5F459C706EA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6"/>
          <p:cNvSpPr>
            <a:spLocks noGrp="1" noChangeArrowheads="1"/>
          </p:cNvSpPr>
          <p:nvPr>
            <p:ph type="sldNum" sz="quarter" idx="10"/>
          </p:nvPr>
        </p:nvSpPr>
        <p:spPr>
          <a:ln/>
        </p:spPr>
        <p:txBody>
          <a:bodyPr/>
          <a:lstStyle>
            <a:lvl1pPr>
              <a:defRPr/>
            </a:lvl1pPr>
          </a:lstStyle>
          <a:p>
            <a:pPr>
              <a:defRPr/>
            </a:pPr>
            <a:fld id="{D5A27783-2284-4B6A-8064-6944B1C2A11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70A9D7B0-DB5D-4BD1-A080-FF896D53AAA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49983286-EA03-41CC-987F-2D5C66B25F0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E1090EC1-3F93-4C47-AB2D-BA54F34BBC8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228600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3488591A-EF9C-4BB7-BD4D-851DCF79D02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479550"/>
            <a:ext cx="7769225" cy="5794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5613" y="2393950"/>
            <a:ext cx="3808412"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6425" y="2393950"/>
            <a:ext cx="3808413"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613" y="3994150"/>
            <a:ext cx="3808412"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16425" y="3994150"/>
            <a:ext cx="3808413"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553200" y="6248400"/>
            <a:ext cx="1905000" cy="457200"/>
          </a:xfrm>
        </p:spPr>
        <p:txBody>
          <a:bodyPr/>
          <a:lstStyle>
            <a:lvl1pPr>
              <a:defRPr/>
            </a:lvl1pPr>
          </a:lstStyle>
          <a:p>
            <a:fld id="{AF4A261B-AFA3-438F-A021-83568AB006F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userDrawn="1"/>
        </p:nvPicPr>
        <p:blipFill>
          <a:blip r:embed="rId14"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7"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latin typeface="Arial" pitchFamily="34" charset="0"/>
                <a:ea typeface="ヒラギノ角ゴ Pro W3" pitchFamily="1" charset="-128"/>
              </a:defRPr>
            </a:lvl1pPr>
          </a:lstStyle>
          <a:p>
            <a:pPr>
              <a:defRPr/>
            </a:pPr>
            <a:fld id="{79AC5AAD-7D78-4307-B4A7-3E30DBF6D2C6}" type="slidenum">
              <a:rPr lang="en-US"/>
              <a:pPr>
                <a:defRPr/>
              </a:pPr>
              <a:t>‹#›</a:t>
            </a:fld>
            <a:endParaRPr lang="en-US"/>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defRPr/>
            </a:pPr>
            <a:endParaRPr lang="en-US" sz="2000">
              <a:solidFill>
                <a:srgbClr val="000000"/>
              </a:solidFill>
              <a:latin typeface="Franklin Gothic Medium" pitchFamily="34" charset="0"/>
              <a:ea typeface="ヒラギノ角ゴ Pro W3" pitchFamily="1" charset="-128"/>
            </a:endParaRPr>
          </a:p>
        </p:txBody>
      </p:sp>
      <p:pic>
        <p:nvPicPr>
          <p:cNvPr id="6150" name="Picture 55" descr="1239"/>
          <p:cNvPicPr>
            <a:picLocks noChangeAspect="1" noChangeArrowheads="1"/>
          </p:cNvPicPr>
          <p:nvPr userDrawn="1"/>
        </p:nvPicPr>
        <p:blipFill>
          <a:blip r:embed="rId17" cstate="print"/>
          <a:srcRect t="43367"/>
          <a:stretch>
            <a:fillRect/>
          </a:stretch>
        </p:blipFill>
        <p:spPr bwMode="auto">
          <a:xfrm>
            <a:off x="0" y="0"/>
            <a:ext cx="9144000" cy="704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9" r:id="rId14"/>
    <p:sldLayoutId id="2147483680" r:id="rId15"/>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pitchFamily="34" charset="0"/>
        </a:defRPr>
      </a:lvl2pPr>
      <a:lvl3pPr algn="l" rtl="0" eaLnBrk="0" fontAlgn="base" hangingPunct="0">
        <a:spcBef>
          <a:spcPct val="0"/>
        </a:spcBef>
        <a:spcAft>
          <a:spcPct val="0"/>
        </a:spcAft>
        <a:defRPr sz="3200" b="1">
          <a:solidFill>
            <a:srgbClr val="013C88"/>
          </a:solidFill>
          <a:latin typeface="Arial" pitchFamily="34" charset="0"/>
        </a:defRPr>
      </a:lvl3pPr>
      <a:lvl4pPr algn="l" rtl="0" eaLnBrk="0" fontAlgn="base" hangingPunct="0">
        <a:spcBef>
          <a:spcPct val="0"/>
        </a:spcBef>
        <a:spcAft>
          <a:spcPct val="0"/>
        </a:spcAft>
        <a:defRPr sz="3200" b="1">
          <a:solidFill>
            <a:srgbClr val="013C88"/>
          </a:solidFill>
          <a:latin typeface="Arial" pitchFamily="34" charset="0"/>
        </a:defRPr>
      </a:lvl4pPr>
      <a:lvl5pPr algn="l" rtl="0" eaLnBrk="0" fontAlgn="base" hangingPunct="0">
        <a:spcBef>
          <a:spcPct val="0"/>
        </a:spcBef>
        <a:spcAft>
          <a:spcPct val="0"/>
        </a:spcAft>
        <a:defRPr sz="3200" b="1">
          <a:solidFill>
            <a:srgbClr val="013C88"/>
          </a:solidFill>
          <a:latin typeface="Arial" pitchFamily="34" charset="0"/>
        </a:defRPr>
      </a:lvl5pPr>
      <a:lvl6pPr marL="457200" algn="l" rtl="0" eaLnBrk="0" fontAlgn="base" hangingPunct="0">
        <a:spcBef>
          <a:spcPct val="0"/>
        </a:spcBef>
        <a:spcAft>
          <a:spcPct val="0"/>
        </a:spcAft>
        <a:defRPr sz="3200" b="1">
          <a:solidFill>
            <a:srgbClr val="013C88"/>
          </a:solidFill>
          <a:latin typeface="Arial" pitchFamily="34" charset="0"/>
        </a:defRPr>
      </a:lvl6pPr>
      <a:lvl7pPr marL="914400" algn="l" rtl="0" eaLnBrk="0" fontAlgn="base" hangingPunct="0">
        <a:spcBef>
          <a:spcPct val="0"/>
        </a:spcBef>
        <a:spcAft>
          <a:spcPct val="0"/>
        </a:spcAft>
        <a:defRPr sz="3200" b="1">
          <a:solidFill>
            <a:srgbClr val="013C88"/>
          </a:solidFill>
          <a:latin typeface="Arial" pitchFamily="34" charset="0"/>
        </a:defRPr>
      </a:lvl7pPr>
      <a:lvl8pPr marL="1371600" algn="l" rtl="0" eaLnBrk="0" fontAlgn="base" hangingPunct="0">
        <a:spcBef>
          <a:spcPct val="0"/>
        </a:spcBef>
        <a:spcAft>
          <a:spcPct val="0"/>
        </a:spcAft>
        <a:defRPr sz="3200" b="1">
          <a:solidFill>
            <a:srgbClr val="013C88"/>
          </a:solidFill>
          <a:latin typeface="Arial" pitchFamily="34" charset="0"/>
        </a:defRPr>
      </a:lvl8pPr>
      <a:lvl9pPr marL="1828800" algn="l" rtl="0" eaLnBrk="0" fontAlgn="base" hangingPunct="0">
        <a:spcBef>
          <a:spcPct val="0"/>
        </a:spcBef>
        <a:spcAft>
          <a:spcPct val="0"/>
        </a:spcAft>
        <a:defRPr sz="3200" b="1">
          <a:solidFill>
            <a:srgbClr val="013C88"/>
          </a:solidFill>
          <a:latin typeface="Arial" pitchFamily="34"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904" name="Rectangle 32"/>
          <p:cNvSpPr>
            <a:spLocks noChangeArrowheads="1"/>
          </p:cNvSpPr>
          <p:nvPr userDrawn="1"/>
        </p:nvSpPr>
        <p:spPr bwMode="auto">
          <a:xfrm>
            <a:off x="0" y="838200"/>
            <a:ext cx="9144000" cy="5257800"/>
          </a:xfrm>
          <a:prstGeom prst="rect">
            <a:avLst/>
          </a:prstGeom>
          <a:solidFill>
            <a:schemeClr val="bg1"/>
          </a:solidFill>
          <a:ln w="9525">
            <a:noFill/>
            <a:miter lim="800000"/>
            <a:headEnd/>
            <a:tailEnd/>
          </a:ln>
          <a:effectLst/>
        </p:spPr>
        <p:txBody>
          <a:bodyPr wrap="none" anchor="ctr"/>
          <a:lstStyle/>
          <a:p>
            <a:pPr algn="ctr">
              <a:defRPr/>
            </a:pPr>
            <a:endParaRPr lang="en-US">
              <a:solidFill>
                <a:srgbClr val="000000"/>
              </a:solidFill>
              <a:latin typeface="Times" pitchFamily="18" charset="0"/>
            </a:endParaRPr>
          </a:p>
        </p:txBody>
      </p:sp>
      <p:sp>
        <p:nvSpPr>
          <p:cNvPr id="1027" name="Rectangle 13"/>
          <p:cNvSpPr>
            <a:spLocks noGrp="1" noChangeArrowheads="1"/>
          </p:cNvSpPr>
          <p:nvPr>
            <p:ph type="body" idx="1"/>
          </p:nvPr>
        </p:nvSpPr>
        <p:spPr bwMode="auto">
          <a:xfrm>
            <a:off x="455613" y="3200400"/>
            <a:ext cx="776922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2"/>
          <p:cNvSpPr>
            <a:spLocks noGrp="1" noChangeArrowheads="1"/>
          </p:cNvSpPr>
          <p:nvPr>
            <p:ph type="title"/>
          </p:nvPr>
        </p:nvSpPr>
        <p:spPr bwMode="auto">
          <a:xfrm>
            <a:off x="457200" y="2286000"/>
            <a:ext cx="7769225"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897" name="Text Box 25"/>
          <p:cNvSpPr txBox="1">
            <a:spLocks noChangeArrowheads="1"/>
          </p:cNvSpPr>
          <p:nvPr userDrawn="1"/>
        </p:nvSpPr>
        <p:spPr bwMode="auto">
          <a:xfrm>
            <a:off x="0" y="6019800"/>
            <a:ext cx="9144000"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pitchFamily="18" charset="0"/>
            </a:endParaRP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ea typeface="ヒラギノ角ゴ Pro W3" pitchFamily="1" charset="-128"/>
              </a:defRPr>
            </a:lvl1pPr>
          </a:lstStyle>
          <a:p>
            <a:pPr>
              <a:defRPr/>
            </a:pPr>
            <a:fld id="{7B9641DE-9EC4-432B-BDB0-2006D6B963CF}" type="slidenum">
              <a:rPr lang="en-US">
                <a:solidFill>
                  <a:srgbClr val="000000"/>
                </a:solidFill>
                <a:latin typeface="Arial"/>
              </a:rPr>
              <a:pPr>
                <a:defRPr/>
              </a:pPr>
              <a:t>‹#›</a:t>
            </a:fld>
            <a:endParaRPr lang="en-US">
              <a:solidFill>
                <a:srgbClr val="000000"/>
              </a:solidFill>
              <a:latin typeface="Arial"/>
            </a:endParaRPr>
          </a:p>
        </p:txBody>
      </p:sp>
      <p:pic>
        <p:nvPicPr>
          <p:cNvPr id="1031" name="Picture 47"/>
          <p:cNvPicPr>
            <a:picLocks noChangeAspect="1" noChangeArrowheads="1"/>
          </p:cNvPicPr>
          <p:nvPr userDrawn="1"/>
        </p:nvPicPr>
        <p:blipFill>
          <a:blip r:embed="rId14" cstate="print"/>
          <a:srcRect/>
          <a:stretch>
            <a:fillRect/>
          </a:stretch>
        </p:blipFill>
        <p:spPr bwMode="auto">
          <a:xfrm>
            <a:off x="455613" y="455613"/>
            <a:ext cx="850900" cy="854075"/>
          </a:xfrm>
          <a:prstGeom prst="rect">
            <a:avLst/>
          </a:prstGeom>
          <a:noFill/>
          <a:ln w="9525">
            <a:noFill/>
            <a:miter lim="800000"/>
            <a:headEnd/>
            <a:tailEnd/>
          </a:ln>
        </p:spPr>
      </p:pic>
      <p:sp>
        <p:nvSpPr>
          <p:cNvPr id="207920" name="Rectangle 48"/>
          <p:cNvSpPr>
            <a:spLocks noChangeArrowheads="1"/>
          </p:cNvSpPr>
          <p:nvPr userDrawn="1"/>
        </p:nvSpPr>
        <p:spPr bwMode="auto">
          <a:xfrm>
            <a:off x="0" y="1708150"/>
            <a:ext cx="9144000" cy="420688"/>
          </a:xfrm>
          <a:prstGeom prst="rect">
            <a:avLst/>
          </a:prstGeom>
          <a:solidFill>
            <a:srgbClr val="990033"/>
          </a:solidFill>
          <a:ln w="9525">
            <a:noFill/>
            <a:miter lim="800000"/>
            <a:headEnd/>
            <a:tailEnd/>
          </a:ln>
          <a:effectLst/>
        </p:spPr>
        <p:txBody>
          <a:bodyPr wrap="none" anchor="ctr"/>
          <a:lstStyle/>
          <a:p>
            <a:pPr marL="347663">
              <a:defRPr/>
            </a:pPr>
            <a:r>
              <a:rPr lang="en-US" sz="2000">
                <a:solidFill>
                  <a:srgbClr val="FFFFFF"/>
                </a:solidFill>
                <a:latin typeface="Arial"/>
                <a:ea typeface="ヒラギノ角ゴ Pro W3" pitchFamily="1" charset="-128"/>
              </a:rPr>
              <a:t>Federal Acquisition Service</a:t>
            </a:r>
            <a:endParaRPr lang="en-US" sz="2000">
              <a:solidFill>
                <a:srgbClr val="000000"/>
              </a:solidFill>
              <a:latin typeface="Franklin Gothic Medium" pitchFamily="34" charset="0"/>
              <a:ea typeface="ヒラギノ角ゴ Pro W3" pitchFamily="1" charset="-128"/>
            </a:endParaRPr>
          </a:p>
        </p:txBody>
      </p:sp>
      <p:sp>
        <p:nvSpPr>
          <p:cNvPr id="207921" name="Text Box 49"/>
          <p:cNvSpPr txBox="1">
            <a:spLocks noChangeArrowheads="1"/>
          </p:cNvSpPr>
          <p:nvPr userDrawn="1"/>
        </p:nvSpPr>
        <p:spPr bwMode="auto">
          <a:xfrm>
            <a:off x="4114800" y="1066800"/>
            <a:ext cx="4572000" cy="304800"/>
          </a:xfrm>
          <a:prstGeom prst="rect">
            <a:avLst/>
          </a:prstGeom>
          <a:noFill/>
          <a:ln w="9525">
            <a:noFill/>
            <a:miter lim="800000"/>
            <a:headEnd/>
            <a:tailEnd/>
          </a:ln>
          <a:effectLst/>
        </p:spPr>
        <p:txBody>
          <a:bodyPr wrap="none" lIns="0" rIns="0"/>
          <a:lstStyle/>
          <a:p>
            <a:pPr algn="r">
              <a:defRPr/>
            </a:pPr>
            <a:endParaRPr lang="en-US">
              <a:solidFill>
                <a:srgbClr val="000000"/>
              </a:solidFill>
              <a:latin typeface="Franklin Gothic Medium" pitchFamily="34" charset="0"/>
              <a:ea typeface="ヒラギノ角ゴ Pro W3" pitchFamily="1" charset="-128"/>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l" rtl="0" eaLnBrk="0" fontAlgn="base" hangingPunct="0">
        <a:spcBef>
          <a:spcPct val="0"/>
        </a:spcBef>
        <a:spcAft>
          <a:spcPct val="0"/>
        </a:spcAft>
        <a:defRPr sz="3000" b="1">
          <a:solidFill>
            <a:srgbClr val="005390"/>
          </a:solidFill>
          <a:latin typeface="+mj-lt"/>
          <a:ea typeface="+mj-ea"/>
          <a:cs typeface="+mj-cs"/>
        </a:defRPr>
      </a:lvl1pPr>
      <a:lvl2pPr algn="l" rtl="0" eaLnBrk="0" fontAlgn="base" hangingPunct="0">
        <a:spcBef>
          <a:spcPct val="0"/>
        </a:spcBef>
        <a:spcAft>
          <a:spcPct val="0"/>
        </a:spcAft>
        <a:defRPr sz="3000" b="1">
          <a:solidFill>
            <a:srgbClr val="005390"/>
          </a:solidFill>
          <a:latin typeface="Arial" pitchFamily="34" charset="0"/>
        </a:defRPr>
      </a:lvl2pPr>
      <a:lvl3pPr algn="l" rtl="0" eaLnBrk="0" fontAlgn="base" hangingPunct="0">
        <a:spcBef>
          <a:spcPct val="0"/>
        </a:spcBef>
        <a:spcAft>
          <a:spcPct val="0"/>
        </a:spcAft>
        <a:defRPr sz="3000" b="1">
          <a:solidFill>
            <a:srgbClr val="005390"/>
          </a:solidFill>
          <a:latin typeface="Arial" pitchFamily="34" charset="0"/>
        </a:defRPr>
      </a:lvl3pPr>
      <a:lvl4pPr algn="l" rtl="0" eaLnBrk="0" fontAlgn="base" hangingPunct="0">
        <a:spcBef>
          <a:spcPct val="0"/>
        </a:spcBef>
        <a:spcAft>
          <a:spcPct val="0"/>
        </a:spcAft>
        <a:defRPr sz="3000" b="1">
          <a:solidFill>
            <a:srgbClr val="005390"/>
          </a:solidFill>
          <a:latin typeface="Arial" pitchFamily="34" charset="0"/>
        </a:defRPr>
      </a:lvl4pPr>
      <a:lvl5pPr algn="l" rtl="0" eaLnBrk="0" fontAlgn="base" hangingPunct="0">
        <a:spcBef>
          <a:spcPct val="0"/>
        </a:spcBef>
        <a:spcAft>
          <a:spcPct val="0"/>
        </a:spcAft>
        <a:defRPr sz="3000" b="1">
          <a:solidFill>
            <a:srgbClr val="005390"/>
          </a:solidFill>
          <a:latin typeface="Arial" pitchFamily="34" charset="0"/>
        </a:defRPr>
      </a:lvl5pPr>
      <a:lvl6pPr marL="457200" algn="l" rtl="0" eaLnBrk="0" fontAlgn="base" hangingPunct="0">
        <a:spcBef>
          <a:spcPct val="0"/>
        </a:spcBef>
        <a:spcAft>
          <a:spcPct val="0"/>
        </a:spcAft>
        <a:defRPr sz="3000" b="1">
          <a:solidFill>
            <a:srgbClr val="005390"/>
          </a:solidFill>
          <a:latin typeface="Arial" pitchFamily="34" charset="0"/>
        </a:defRPr>
      </a:lvl6pPr>
      <a:lvl7pPr marL="914400" algn="l" rtl="0" eaLnBrk="0" fontAlgn="base" hangingPunct="0">
        <a:spcBef>
          <a:spcPct val="0"/>
        </a:spcBef>
        <a:spcAft>
          <a:spcPct val="0"/>
        </a:spcAft>
        <a:defRPr sz="3000" b="1">
          <a:solidFill>
            <a:srgbClr val="005390"/>
          </a:solidFill>
          <a:latin typeface="Arial" pitchFamily="34" charset="0"/>
        </a:defRPr>
      </a:lvl7pPr>
      <a:lvl8pPr marL="1371600" algn="l" rtl="0" eaLnBrk="0" fontAlgn="base" hangingPunct="0">
        <a:spcBef>
          <a:spcPct val="0"/>
        </a:spcBef>
        <a:spcAft>
          <a:spcPct val="0"/>
        </a:spcAft>
        <a:defRPr sz="3000" b="1">
          <a:solidFill>
            <a:srgbClr val="005390"/>
          </a:solidFill>
          <a:latin typeface="Arial" pitchFamily="34" charset="0"/>
        </a:defRPr>
      </a:lvl8pPr>
      <a:lvl9pPr marL="1828800" algn="l" rtl="0" eaLnBrk="0" fontAlgn="base" hangingPunct="0">
        <a:spcBef>
          <a:spcPct val="0"/>
        </a:spcBef>
        <a:spcAft>
          <a:spcPct val="0"/>
        </a:spcAft>
        <a:defRPr sz="3000" b="1">
          <a:solidFill>
            <a:srgbClr val="005390"/>
          </a:solidFill>
          <a:latin typeface="Arial" pitchFamily="34" charset="0"/>
        </a:defRPr>
      </a:lvl9pPr>
    </p:titleStyle>
    <p:bodyStyle>
      <a:lvl1pPr marL="342900" indent="-342900" algn="l" rtl="0" eaLnBrk="0" fontAlgn="base" hangingPunct="0">
        <a:spcBef>
          <a:spcPct val="20000"/>
        </a:spcBef>
        <a:spcAft>
          <a:spcPct val="0"/>
        </a:spcAft>
        <a:buClr>
          <a:srgbClr val="990033"/>
        </a:buClr>
        <a:buFont typeface="Wingdings" pitchFamily="2" charset="2"/>
        <a:buChar char="Ø"/>
        <a:defRPr sz="2400">
          <a:solidFill>
            <a:srgbClr val="005390"/>
          </a:solidFill>
          <a:latin typeface="+mn-lt"/>
          <a:ea typeface="+mn-ea"/>
          <a:cs typeface="+mn-cs"/>
        </a:defRPr>
      </a:lvl1pPr>
      <a:lvl2pPr marL="742950" indent="-220663" algn="l" rtl="0" eaLnBrk="0" fontAlgn="base" hangingPunct="0">
        <a:spcBef>
          <a:spcPct val="20000"/>
        </a:spcBef>
        <a:spcAft>
          <a:spcPct val="0"/>
        </a:spcAft>
        <a:buClr>
          <a:srgbClr val="990033"/>
        </a:buClr>
        <a:buFont typeface="Wingdings" pitchFamily="2" charset="2"/>
        <a:buChar char=""/>
        <a:defRPr sz="2400">
          <a:solidFill>
            <a:srgbClr val="005390"/>
          </a:solidFill>
          <a:latin typeface="+mn-lt"/>
        </a:defRPr>
      </a:lvl2pPr>
      <a:lvl3pPr marL="1143000" indent="-228600" algn="l" rtl="0" eaLnBrk="0" fontAlgn="base" hangingPunct="0">
        <a:spcBef>
          <a:spcPct val="20000"/>
        </a:spcBef>
        <a:spcAft>
          <a:spcPct val="0"/>
        </a:spcAft>
        <a:buClr>
          <a:srgbClr val="990033"/>
        </a:buClr>
        <a:buFont typeface="Arial" pitchFamily="34" charset="0"/>
        <a:buChar char="–"/>
        <a:defRPr sz="2400">
          <a:solidFill>
            <a:srgbClr val="005390"/>
          </a:solidFill>
          <a:latin typeface="+mn-lt"/>
        </a:defRPr>
      </a:lvl3pPr>
      <a:lvl4pPr marL="1600200" indent="-228600" algn="l" rtl="0" eaLnBrk="0" fontAlgn="base" hangingPunct="0">
        <a:spcBef>
          <a:spcPct val="20000"/>
        </a:spcBef>
        <a:spcAft>
          <a:spcPct val="0"/>
        </a:spcAft>
        <a:buClr>
          <a:srgbClr val="990033"/>
        </a:buClr>
        <a:buFont typeface="Wingdings" pitchFamily="2" charset="2"/>
        <a:buChar char="§"/>
        <a:defRPr sz="2400">
          <a:solidFill>
            <a:srgbClr val="005390"/>
          </a:solidFill>
          <a:latin typeface="+mn-lt"/>
        </a:defRPr>
      </a:lvl4pPr>
      <a:lvl5pPr marL="20574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5pPr>
      <a:lvl6pPr marL="25146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6pPr>
      <a:lvl7pPr marL="29718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7pPr>
      <a:lvl8pPr marL="34290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8pPr>
      <a:lvl9pPr marL="38862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idx="4294967295"/>
          </p:nvPr>
        </p:nvSpPr>
        <p:spPr>
          <a:xfrm>
            <a:off x="762000" y="3200400"/>
            <a:ext cx="7772400" cy="1077218"/>
          </a:xfrm>
        </p:spPr>
        <p:txBody>
          <a:bodyPr/>
          <a:lstStyle/>
          <a:p>
            <a:pPr algn="ctr"/>
            <a:r>
              <a:rPr lang="en-US" dirty="0" smtClean="0">
                <a:solidFill>
                  <a:schemeClr val="bg1"/>
                </a:solidFill>
              </a:rPr>
              <a:t>Sale of Federal Property</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                                                                                                                            </a:t>
            </a:r>
            <a:endParaRPr lang="en-US" dirty="0"/>
          </a:p>
        </p:txBody>
      </p:sp>
      <p:sp>
        <p:nvSpPr>
          <p:cNvPr id="10" name="Rectangle 25"/>
          <p:cNvSpPr>
            <a:spLocks noChangeArrowheads="1"/>
          </p:cNvSpPr>
          <p:nvPr/>
        </p:nvSpPr>
        <p:spPr bwMode="auto">
          <a:xfrm>
            <a:off x="457200" y="5029200"/>
            <a:ext cx="7827963" cy="11430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r>
              <a:rPr lang="en-US" b="1" dirty="0" smtClean="0">
                <a:solidFill>
                  <a:srgbClr val="FFFFFF"/>
                </a:solidFill>
              </a:rPr>
              <a:t>Federal Acquisition Services</a:t>
            </a:r>
          </a:p>
          <a:p>
            <a:r>
              <a:rPr lang="en-US" b="1" dirty="0" smtClean="0">
                <a:solidFill>
                  <a:srgbClr val="FFFFFF"/>
                </a:solidFill>
              </a:rPr>
              <a:t>Personal Property Management</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381000" y="1143000"/>
            <a:ext cx="4343400" cy="646331"/>
          </a:xfrm>
          <a:noFill/>
        </p:spPr>
        <p:txBody>
          <a:bodyPr/>
          <a:lstStyle/>
          <a:p>
            <a:r>
              <a:rPr lang="en-US" sz="3600" dirty="0" smtClean="0">
                <a:solidFill>
                  <a:srgbClr val="FF0000"/>
                </a:solidFill>
              </a:rPr>
              <a:t>Federal Asset Sales</a:t>
            </a:r>
          </a:p>
        </p:txBody>
      </p:sp>
      <p:sp>
        <p:nvSpPr>
          <p:cNvPr id="15364" name="Rectangle 3"/>
          <p:cNvSpPr>
            <a:spLocks noGrp="1" noChangeArrowheads="1"/>
          </p:cNvSpPr>
          <p:nvPr>
            <p:ph type="body" idx="1"/>
          </p:nvPr>
        </p:nvSpPr>
        <p:spPr>
          <a:xfrm>
            <a:off x="457200" y="1905000"/>
            <a:ext cx="7769225" cy="4648200"/>
          </a:xfrm>
        </p:spPr>
        <p:txBody>
          <a:bodyPr/>
          <a:lstStyle/>
          <a:p>
            <a:pPr lvl="1">
              <a:lnSpc>
                <a:spcPct val="90000"/>
              </a:lnSpc>
              <a:buClr>
                <a:srgbClr val="013C88"/>
              </a:buClr>
              <a:buFont typeface="Wingdings" pitchFamily="2" charset="2"/>
              <a:buNone/>
            </a:pPr>
            <a:r>
              <a:rPr lang="en-US" sz="3200" b="1" dirty="0" smtClean="0">
                <a:solidFill>
                  <a:srgbClr val="003399"/>
                </a:solidFill>
              </a:rPr>
              <a:t>GSA Auctions® </a:t>
            </a:r>
          </a:p>
          <a:p>
            <a:pPr lvl="1">
              <a:lnSpc>
                <a:spcPct val="90000"/>
              </a:lnSpc>
              <a:buClr>
                <a:srgbClr val="013C88"/>
              </a:buClr>
              <a:buFont typeface="Wingdings" pitchFamily="2" charset="2"/>
              <a:buNone/>
            </a:pPr>
            <a:endParaRPr lang="en-US" sz="2800" dirty="0" smtClean="0">
              <a:solidFill>
                <a:srgbClr val="003399"/>
              </a:solidFill>
            </a:endParaRPr>
          </a:p>
          <a:p>
            <a:pPr lvl="2">
              <a:lnSpc>
                <a:spcPct val="90000"/>
              </a:lnSpc>
              <a:buClr>
                <a:srgbClr val="013C88"/>
              </a:buClr>
              <a:buFont typeface="Wingdings" pitchFamily="2" charset="2"/>
              <a:buChar char="Ø"/>
            </a:pPr>
            <a:r>
              <a:rPr lang="en-US" sz="3200" dirty="0" smtClean="0">
                <a:solidFill>
                  <a:srgbClr val="003399"/>
                </a:solidFill>
              </a:rPr>
              <a:t>Full Service Provider</a:t>
            </a:r>
          </a:p>
          <a:p>
            <a:pPr lvl="2">
              <a:lnSpc>
                <a:spcPct val="90000"/>
              </a:lnSpc>
              <a:buClr>
                <a:srgbClr val="013C88"/>
              </a:buClr>
              <a:buNone/>
            </a:pPr>
            <a:endParaRPr lang="en-US" sz="1200" dirty="0" smtClean="0">
              <a:solidFill>
                <a:srgbClr val="003399"/>
              </a:solidFill>
            </a:endParaRPr>
          </a:p>
          <a:p>
            <a:pPr lvl="2">
              <a:lnSpc>
                <a:spcPct val="90000"/>
              </a:lnSpc>
              <a:buClr>
                <a:srgbClr val="013C88"/>
              </a:buClr>
              <a:buFont typeface="Wingdings" pitchFamily="2" charset="2"/>
              <a:buChar char="Ø"/>
            </a:pPr>
            <a:r>
              <a:rPr lang="en-US" sz="3200" dirty="0" smtClean="0">
                <a:solidFill>
                  <a:srgbClr val="003399"/>
                </a:solidFill>
              </a:rPr>
              <a:t>Online/Offline Sales</a:t>
            </a:r>
          </a:p>
          <a:p>
            <a:pPr lvl="2">
              <a:lnSpc>
                <a:spcPct val="90000"/>
              </a:lnSpc>
              <a:buClr>
                <a:srgbClr val="013C88"/>
              </a:buClr>
              <a:buNone/>
            </a:pPr>
            <a:endParaRPr lang="en-US" sz="1600" dirty="0" smtClean="0">
              <a:solidFill>
                <a:srgbClr val="003399"/>
              </a:solidFill>
            </a:endParaRPr>
          </a:p>
          <a:p>
            <a:pPr lvl="2">
              <a:lnSpc>
                <a:spcPct val="90000"/>
              </a:lnSpc>
              <a:buClr>
                <a:srgbClr val="013C88"/>
              </a:buClr>
              <a:buFont typeface="Wingdings" pitchFamily="2" charset="2"/>
              <a:buChar char="Ø"/>
            </a:pPr>
            <a:r>
              <a:rPr lang="en-US" sz="3200" dirty="0" smtClean="0">
                <a:solidFill>
                  <a:srgbClr val="003399"/>
                </a:solidFill>
              </a:rPr>
              <a:t>All Commodities</a:t>
            </a:r>
          </a:p>
          <a:p>
            <a:pPr lvl="2">
              <a:lnSpc>
                <a:spcPct val="90000"/>
              </a:lnSpc>
              <a:buClr>
                <a:srgbClr val="013C88"/>
              </a:buClr>
              <a:buNone/>
            </a:pPr>
            <a:endParaRPr lang="en-US" sz="1400" dirty="0" smtClean="0">
              <a:solidFill>
                <a:srgbClr val="003399"/>
              </a:solidFill>
            </a:endParaRPr>
          </a:p>
          <a:p>
            <a:pPr lvl="2">
              <a:lnSpc>
                <a:spcPct val="90000"/>
              </a:lnSpc>
              <a:buClr>
                <a:srgbClr val="013C88"/>
              </a:buClr>
              <a:buFont typeface="Wingdings" pitchFamily="2" charset="2"/>
              <a:buChar char="Ø"/>
            </a:pPr>
            <a:r>
              <a:rPr lang="en-US" sz="3200" dirty="0" smtClean="0">
                <a:solidFill>
                  <a:srgbClr val="003399"/>
                </a:solidFill>
              </a:rPr>
              <a:t>Nationwide Services</a:t>
            </a:r>
          </a:p>
          <a:p>
            <a:pPr lvl="2">
              <a:lnSpc>
                <a:spcPct val="90000"/>
              </a:lnSpc>
              <a:buClr>
                <a:srgbClr val="013C88"/>
              </a:buClr>
              <a:buNone/>
            </a:pPr>
            <a:endParaRPr lang="en-US" sz="1600" dirty="0" smtClean="0">
              <a:solidFill>
                <a:srgbClr val="003399"/>
              </a:solidFill>
            </a:endParaRPr>
          </a:p>
          <a:p>
            <a:pPr lvl="2">
              <a:lnSpc>
                <a:spcPct val="90000"/>
              </a:lnSpc>
              <a:buClr>
                <a:srgbClr val="013C88"/>
              </a:buClr>
              <a:buFont typeface="Wingdings" pitchFamily="2" charset="2"/>
              <a:buChar char="Ø"/>
            </a:pPr>
            <a:r>
              <a:rPr lang="en-US" sz="3200" dirty="0" smtClean="0">
                <a:solidFill>
                  <a:srgbClr val="003399"/>
                </a:solidFill>
              </a:rPr>
              <a:t>Value Added Services</a:t>
            </a:r>
          </a:p>
        </p:txBody>
      </p:sp>
      <p:sp>
        <p:nvSpPr>
          <p:cNvPr id="15362" name="Slide Number Placeholder 3"/>
          <p:cNvSpPr>
            <a:spLocks noGrp="1"/>
          </p:cNvSpPr>
          <p:nvPr>
            <p:ph type="sldNum" sz="quarter" idx="10"/>
          </p:nvPr>
        </p:nvSpPr>
        <p:spPr>
          <a:noFill/>
        </p:spPr>
        <p:txBody>
          <a:bodyPr/>
          <a:lstStyle/>
          <a:p>
            <a:fld id="{6B1FF1FF-7D8E-4E79-BE7F-1385F93B682C}" type="slidenum">
              <a:rPr lang="en-US" smtClean="0">
                <a:latin typeface="Arial" charset="0"/>
              </a:rPr>
              <a:pPr/>
              <a:t>10</a:t>
            </a:fld>
            <a:endParaRPr lang="en-US"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200" y="1066800"/>
            <a:ext cx="7769225" cy="579438"/>
          </a:xfrm>
        </p:spPr>
        <p:txBody>
          <a:bodyPr>
            <a:noAutofit/>
          </a:bodyPr>
          <a:lstStyle/>
          <a:p>
            <a:r>
              <a:rPr lang="en-US" dirty="0" smtClean="0">
                <a:solidFill>
                  <a:srgbClr val="FF0000"/>
                </a:solidFill>
              </a:rPr>
              <a:t>GSA Auctions</a:t>
            </a:r>
            <a:r>
              <a:rPr lang="en-US" dirty="0" smtClean="0">
                <a:solidFill>
                  <a:srgbClr val="FF0000"/>
                </a:solidFill>
                <a:cs typeface="Arial" charset="0"/>
              </a:rPr>
              <a:t>®…a GovSales.gov</a:t>
            </a:r>
            <a:endParaRPr lang="en-US" dirty="0">
              <a:solidFill>
                <a:srgbClr val="FF0000"/>
              </a:solidFill>
              <a:cs typeface="Arial" charset="0"/>
            </a:endParaRPr>
          </a:p>
        </p:txBody>
      </p:sp>
      <p:sp>
        <p:nvSpPr>
          <p:cNvPr id="25" name="Content Placeholder 24"/>
          <p:cNvSpPr>
            <a:spLocks noGrp="1"/>
          </p:cNvSpPr>
          <p:nvPr>
            <p:ph idx="1"/>
          </p:nvPr>
        </p:nvSpPr>
        <p:spPr>
          <a:xfrm>
            <a:off x="455613" y="1828800"/>
            <a:ext cx="7769225" cy="1752600"/>
          </a:xfrm>
        </p:spPr>
        <p:txBody>
          <a:bodyPr/>
          <a:lstStyle/>
          <a:p>
            <a:r>
              <a:rPr lang="en-US" dirty="0" smtClean="0"/>
              <a:t>The GSA Auctions</a:t>
            </a:r>
            <a:r>
              <a:rPr lang="en-US" baseline="30000" dirty="0" smtClean="0"/>
              <a:t>®</a:t>
            </a:r>
            <a:r>
              <a:rPr lang="en-US" dirty="0" smtClean="0"/>
              <a:t> Sales Center represents the </a:t>
            </a:r>
            <a:r>
              <a:rPr lang="en-US" b="1" i="1" dirty="0" smtClean="0"/>
              <a:t>entire</a:t>
            </a:r>
            <a:r>
              <a:rPr lang="en-US" dirty="0" smtClean="0"/>
              <a:t> breadth of the GSA personal property sales program including sales services for all commodities of personal property, through all authorized methods of sale such as:</a:t>
            </a:r>
          </a:p>
          <a:p>
            <a:pPr>
              <a:buNone/>
            </a:pPr>
            <a:endParaRPr lang="en-US" dirty="0" smtClean="0"/>
          </a:p>
        </p:txBody>
      </p:sp>
      <p:sp>
        <p:nvSpPr>
          <p:cNvPr id="16391" name="Rectangle 9"/>
          <p:cNvSpPr>
            <a:spLocks noChangeArrowheads="1"/>
          </p:cNvSpPr>
          <p:nvPr/>
        </p:nvSpPr>
        <p:spPr bwMode="auto">
          <a:xfrm>
            <a:off x="3509834" y="3352800"/>
            <a:ext cx="2224216" cy="812083"/>
          </a:xfrm>
          <a:prstGeom prst="rect">
            <a:avLst/>
          </a:prstGeom>
          <a:gradFill rotWithShape="1">
            <a:gsLst>
              <a:gs pos="0">
                <a:srgbClr val="0066FF"/>
              </a:gs>
              <a:gs pos="100000">
                <a:srgbClr val="001B43"/>
              </a:gs>
            </a:gsLst>
            <a:lin ang="5400000" scaled="1"/>
          </a:gradFill>
          <a:ln w="9525">
            <a:solidFill>
              <a:schemeClr val="accent1"/>
            </a:solidFill>
            <a:miter lim="800000"/>
            <a:headEnd/>
            <a:tailEnd/>
          </a:ln>
        </p:spPr>
        <p:txBody>
          <a:bodyPr wrap="none" anchor="ctr"/>
          <a:lstStyle/>
          <a:p>
            <a:pPr algn="ctr"/>
            <a:r>
              <a:rPr lang="en-US" b="1" dirty="0"/>
              <a:t> </a:t>
            </a:r>
            <a:r>
              <a:rPr lang="en-US" b="1" dirty="0">
                <a:solidFill>
                  <a:schemeClr val="bg1"/>
                </a:solidFill>
              </a:rPr>
              <a:t>GSA Auctions</a:t>
            </a:r>
            <a:r>
              <a:rPr lang="en-US" b="1" baseline="30000" dirty="0">
                <a:solidFill>
                  <a:schemeClr val="bg1"/>
                </a:solidFill>
              </a:rPr>
              <a:t>®</a:t>
            </a:r>
          </a:p>
          <a:p>
            <a:pPr algn="ctr"/>
            <a:r>
              <a:rPr lang="en-US" b="1" dirty="0">
                <a:solidFill>
                  <a:schemeClr val="bg1"/>
                </a:solidFill>
              </a:rPr>
              <a:t>Sales Center</a:t>
            </a:r>
          </a:p>
        </p:txBody>
      </p:sp>
      <p:sp>
        <p:nvSpPr>
          <p:cNvPr id="16392" name="Rectangle 10"/>
          <p:cNvSpPr>
            <a:spLocks noChangeArrowheads="1"/>
          </p:cNvSpPr>
          <p:nvPr/>
        </p:nvSpPr>
        <p:spPr bwMode="auto">
          <a:xfrm>
            <a:off x="0" y="5337892"/>
            <a:ext cx="1318054" cy="812083"/>
          </a:xfrm>
          <a:prstGeom prst="rect">
            <a:avLst/>
          </a:prstGeom>
          <a:gradFill rotWithShape="1">
            <a:gsLst>
              <a:gs pos="0">
                <a:srgbClr val="0066FF"/>
              </a:gs>
              <a:gs pos="100000">
                <a:srgbClr val="001029"/>
              </a:gs>
            </a:gsLst>
            <a:lin ang="5400000" scaled="1"/>
          </a:gradFill>
          <a:ln w="9525">
            <a:solidFill>
              <a:schemeClr val="tx1"/>
            </a:solidFill>
            <a:miter lim="800000"/>
            <a:headEnd/>
            <a:tailEnd/>
          </a:ln>
        </p:spPr>
        <p:txBody>
          <a:bodyPr wrap="none" anchor="ctr"/>
          <a:lstStyle/>
          <a:p>
            <a:pPr algn="ctr"/>
            <a:r>
              <a:rPr lang="en-US" b="1" dirty="0">
                <a:solidFill>
                  <a:schemeClr val="bg1"/>
                </a:solidFill>
              </a:rPr>
              <a:t>Internet</a:t>
            </a:r>
          </a:p>
          <a:p>
            <a:pPr algn="ctr"/>
            <a:r>
              <a:rPr lang="en-US" b="1" dirty="0">
                <a:solidFill>
                  <a:schemeClr val="bg1"/>
                </a:solidFill>
              </a:rPr>
              <a:t>Auctions</a:t>
            </a:r>
          </a:p>
        </p:txBody>
      </p:sp>
      <p:sp>
        <p:nvSpPr>
          <p:cNvPr id="16401" name="Rectangle 21"/>
          <p:cNvSpPr>
            <a:spLocks noChangeArrowheads="1"/>
          </p:cNvSpPr>
          <p:nvPr/>
        </p:nvSpPr>
        <p:spPr bwMode="auto">
          <a:xfrm>
            <a:off x="1482811" y="5337892"/>
            <a:ext cx="1235676" cy="812083"/>
          </a:xfrm>
          <a:prstGeom prst="rect">
            <a:avLst/>
          </a:prstGeom>
          <a:gradFill rotWithShape="1">
            <a:gsLst>
              <a:gs pos="0">
                <a:srgbClr val="0066FF"/>
              </a:gs>
              <a:gs pos="100000">
                <a:srgbClr val="001029"/>
              </a:gs>
            </a:gsLst>
            <a:lin ang="5400000" scaled="1"/>
          </a:gradFill>
          <a:ln w="9525">
            <a:solidFill>
              <a:schemeClr val="tx1"/>
            </a:solidFill>
            <a:miter lim="800000"/>
            <a:headEnd/>
            <a:tailEnd/>
          </a:ln>
        </p:spPr>
        <p:txBody>
          <a:bodyPr wrap="none" anchor="ctr"/>
          <a:lstStyle/>
          <a:p>
            <a:pPr algn="ctr"/>
            <a:r>
              <a:rPr lang="en-US" b="1" dirty="0">
                <a:solidFill>
                  <a:schemeClr val="bg1"/>
                </a:solidFill>
              </a:rPr>
              <a:t>Sealed</a:t>
            </a:r>
          </a:p>
          <a:p>
            <a:pPr algn="ctr"/>
            <a:r>
              <a:rPr lang="en-US" b="1" dirty="0">
                <a:solidFill>
                  <a:schemeClr val="bg1"/>
                </a:solidFill>
              </a:rPr>
              <a:t>Bid</a:t>
            </a:r>
          </a:p>
        </p:txBody>
      </p:sp>
      <p:sp>
        <p:nvSpPr>
          <p:cNvPr id="16402" name="Rectangle 22"/>
          <p:cNvSpPr>
            <a:spLocks noChangeArrowheads="1"/>
          </p:cNvSpPr>
          <p:nvPr/>
        </p:nvSpPr>
        <p:spPr bwMode="auto">
          <a:xfrm>
            <a:off x="2800865" y="5337892"/>
            <a:ext cx="988541" cy="812083"/>
          </a:xfrm>
          <a:prstGeom prst="rect">
            <a:avLst/>
          </a:prstGeom>
          <a:gradFill rotWithShape="1">
            <a:gsLst>
              <a:gs pos="0">
                <a:srgbClr val="0066FF"/>
              </a:gs>
              <a:gs pos="100000">
                <a:srgbClr val="001029"/>
              </a:gs>
            </a:gsLst>
            <a:lin ang="5400000" scaled="1"/>
          </a:gradFill>
          <a:ln w="9525">
            <a:solidFill>
              <a:schemeClr val="tx1"/>
            </a:solidFill>
            <a:miter lim="800000"/>
            <a:headEnd/>
            <a:tailEnd/>
          </a:ln>
        </p:spPr>
        <p:txBody>
          <a:bodyPr wrap="none" anchor="ctr"/>
          <a:lstStyle/>
          <a:p>
            <a:pPr algn="ctr"/>
            <a:r>
              <a:rPr lang="en-US" b="1" dirty="0">
                <a:solidFill>
                  <a:schemeClr val="bg1"/>
                </a:solidFill>
              </a:rPr>
              <a:t>Spot</a:t>
            </a:r>
          </a:p>
          <a:p>
            <a:pPr algn="ctr"/>
            <a:r>
              <a:rPr lang="en-US" b="1" dirty="0">
                <a:solidFill>
                  <a:schemeClr val="bg1"/>
                </a:solidFill>
              </a:rPr>
              <a:t>Bid</a:t>
            </a:r>
          </a:p>
        </p:txBody>
      </p:sp>
      <p:sp>
        <p:nvSpPr>
          <p:cNvPr id="16397" name="Rectangle 17"/>
          <p:cNvSpPr>
            <a:spLocks noChangeArrowheads="1"/>
          </p:cNvSpPr>
          <p:nvPr/>
        </p:nvSpPr>
        <p:spPr bwMode="auto">
          <a:xfrm>
            <a:off x="3871784" y="5337892"/>
            <a:ext cx="1318054" cy="812083"/>
          </a:xfrm>
          <a:prstGeom prst="rect">
            <a:avLst/>
          </a:prstGeom>
          <a:gradFill rotWithShape="1">
            <a:gsLst>
              <a:gs pos="0">
                <a:srgbClr val="0066FF"/>
              </a:gs>
              <a:gs pos="100000">
                <a:srgbClr val="001029"/>
              </a:gs>
            </a:gsLst>
            <a:lin ang="5400000" scaled="1"/>
          </a:gradFill>
          <a:ln w="9525">
            <a:solidFill>
              <a:schemeClr val="tx1"/>
            </a:solidFill>
            <a:miter lim="800000"/>
            <a:headEnd/>
            <a:tailEnd/>
          </a:ln>
        </p:spPr>
        <p:txBody>
          <a:bodyPr wrap="none" anchor="ctr"/>
          <a:lstStyle/>
          <a:p>
            <a:pPr algn="ctr"/>
            <a:r>
              <a:rPr lang="en-US" b="1" dirty="0">
                <a:solidFill>
                  <a:schemeClr val="bg1"/>
                </a:solidFill>
              </a:rPr>
              <a:t>Live</a:t>
            </a:r>
          </a:p>
          <a:p>
            <a:pPr algn="ctr"/>
            <a:r>
              <a:rPr lang="en-US" b="1" dirty="0">
                <a:solidFill>
                  <a:schemeClr val="bg1"/>
                </a:solidFill>
              </a:rPr>
              <a:t>Auctions</a:t>
            </a:r>
          </a:p>
        </p:txBody>
      </p:sp>
      <p:sp>
        <p:nvSpPr>
          <p:cNvPr id="16398" name="Rectangle 18"/>
          <p:cNvSpPr>
            <a:spLocks noChangeArrowheads="1"/>
          </p:cNvSpPr>
          <p:nvPr/>
        </p:nvSpPr>
        <p:spPr bwMode="auto">
          <a:xfrm>
            <a:off x="5272216" y="5337892"/>
            <a:ext cx="988541" cy="812083"/>
          </a:xfrm>
          <a:prstGeom prst="rect">
            <a:avLst/>
          </a:prstGeom>
          <a:gradFill rotWithShape="1">
            <a:gsLst>
              <a:gs pos="0">
                <a:srgbClr val="0066FF"/>
              </a:gs>
              <a:gs pos="100000">
                <a:srgbClr val="001029"/>
              </a:gs>
            </a:gsLst>
            <a:lin ang="5400000" scaled="1"/>
          </a:gradFill>
          <a:ln w="9525">
            <a:solidFill>
              <a:schemeClr val="tx1"/>
            </a:solidFill>
            <a:miter lim="800000"/>
            <a:headEnd/>
            <a:tailEnd/>
          </a:ln>
        </p:spPr>
        <p:txBody>
          <a:bodyPr wrap="none" anchor="ctr"/>
          <a:lstStyle/>
          <a:p>
            <a:pPr algn="ctr"/>
            <a:r>
              <a:rPr lang="en-US" b="1" dirty="0">
                <a:solidFill>
                  <a:schemeClr val="bg1"/>
                </a:solidFill>
              </a:rPr>
              <a:t>Drop</a:t>
            </a:r>
          </a:p>
          <a:p>
            <a:pPr algn="ctr"/>
            <a:r>
              <a:rPr lang="en-US" b="1" dirty="0">
                <a:solidFill>
                  <a:schemeClr val="bg1"/>
                </a:solidFill>
              </a:rPr>
              <a:t>By</a:t>
            </a:r>
          </a:p>
        </p:txBody>
      </p:sp>
      <p:sp>
        <p:nvSpPr>
          <p:cNvPr id="16396" name="Rectangle 16"/>
          <p:cNvSpPr>
            <a:spLocks noChangeArrowheads="1"/>
          </p:cNvSpPr>
          <p:nvPr/>
        </p:nvSpPr>
        <p:spPr bwMode="auto">
          <a:xfrm>
            <a:off x="6343135" y="5337892"/>
            <a:ext cx="1153297" cy="812083"/>
          </a:xfrm>
          <a:prstGeom prst="rect">
            <a:avLst/>
          </a:prstGeom>
          <a:gradFill rotWithShape="1">
            <a:gsLst>
              <a:gs pos="0">
                <a:srgbClr val="0066FF"/>
              </a:gs>
              <a:gs pos="100000">
                <a:srgbClr val="001029"/>
              </a:gs>
            </a:gsLst>
            <a:lin ang="5400000" scaled="1"/>
          </a:gradFill>
          <a:ln w="9525">
            <a:solidFill>
              <a:schemeClr val="tx1"/>
            </a:solidFill>
            <a:miter lim="800000"/>
            <a:headEnd/>
            <a:tailEnd/>
          </a:ln>
        </p:spPr>
        <p:txBody>
          <a:bodyPr wrap="none" anchor="ctr"/>
          <a:lstStyle/>
          <a:p>
            <a:pPr algn="ctr"/>
            <a:r>
              <a:rPr lang="en-US" b="1" dirty="0">
                <a:solidFill>
                  <a:schemeClr val="bg1"/>
                </a:solidFill>
              </a:rPr>
              <a:t>Fixed</a:t>
            </a:r>
          </a:p>
          <a:p>
            <a:pPr algn="ctr"/>
            <a:r>
              <a:rPr lang="en-US" b="1" dirty="0">
                <a:solidFill>
                  <a:schemeClr val="bg1"/>
                </a:solidFill>
              </a:rPr>
              <a:t>Price</a:t>
            </a:r>
          </a:p>
        </p:txBody>
      </p:sp>
      <p:sp>
        <p:nvSpPr>
          <p:cNvPr id="16395" name="Rectangle 15"/>
          <p:cNvSpPr>
            <a:spLocks noChangeArrowheads="1"/>
          </p:cNvSpPr>
          <p:nvPr/>
        </p:nvSpPr>
        <p:spPr bwMode="auto">
          <a:xfrm>
            <a:off x="7661189" y="5334000"/>
            <a:ext cx="1482811" cy="812083"/>
          </a:xfrm>
          <a:prstGeom prst="rect">
            <a:avLst/>
          </a:prstGeom>
          <a:gradFill rotWithShape="1">
            <a:gsLst>
              <a:gs pos="0">
                <a:srgbClr val="0066FF"/>
              </a:gs>
              <a:gs pos="100000">
                <a:srgbClr val="001029"/>
              </a:gs>
            </a:gsLst>
            <a:lin ang="5400000" scaled="1"/>
          </a:gradFill>
          <a:ln w="9525">
            <a:solidFill>
              <a:schemeClr val="tx1"/>
            </a:solidFill>
            <a:miter lim="800000"/>
            <a:headEnd/>
            <a:tailEnd/>
          </a:ln>
        </p:spPr>
        <p:txBody>
          <a:bodyPr wrap="none" anchor="ctr"/>
          <a:lstStyle/>
          <a:p>
            <a:pPr algn="ctr"/>
            <a:r>
              <a:rPr lang="en-US" b="1" dirty="0">
                <a:solidFill>
                  <a:schemeClr val="bg1"/>
                </a:solidFill>
              </a:rPr>
              <a:t>Negotiated</a:t>
            </a:r>
          </a:p>
        </p:txBody>
      </p:sp>
      <p:sp>
        <p:nvSpPr>
          <p:cNvPr id="16393" name="Line 11"/>
          <p:cNvSpPr>
            <a:spLocks noChangeShapeType="1"/>
          </p:cNvSpPr>
          <p:nvPr/>
        </p:nvSpPr>
        <p:spPr bwMode="auto">
          <a:xfrm flipH="1">
            <a:off x="576649" y="4164883"/>
            <a:ext cx="3954162" cy="1173009"/>
          </a:xfrm>
          <a:prstGeom prst="line">
            <a:avLst/>
          </a:prstGeom>
          <a:noFill/>
          <a:ln w="9525">
            <a:solidFill>
              <a:schemeClr val="tx1"/>
            </a:solidFill>
            <a:round/>
            <a:headEnd/>
            <a:tailEnd/>
          </a:ln>
        </p:spPr>
        <p:txBody>
          <a:bodyPr/>
          <a:lstStyle/>
          <a:p>
            <a:endParaRPr lang="en-US"/>
          </a:p>
        </p:txBody>
      </p:sp>
      <p:sp>
        <p:nvSpPr>
          <p:cNvPr id="16399" name="Line 19"/>
          <p:cNvSpPr>
            <a:spLocks noChangeShapeType="1"/>
          </p:cNvSpPr>
          <p:nvPr/>
        </p:nvSpPr>
        <p:spPr bwMode="auto">
          <a:xfrm flipH="1">
            <a:off x="2141838" y="4164883"/>
            <a:ext cx="2388973" cy="1263240"/>
          </a:xfrm>
          <a:prstGeom prst="line">
            <a:avLst/>
          </a:prstGeom>
          <a:noFill/>
          <a:ln w="9525">
            <a:solidFill>
              <a:schemeClr val="tx1"/>
            </a:solidFill>
            <a:round/>
            <a:headEnd/>
            <a:tailEnd/>
          </a:ln>
        </p:spPr>
        <p:txBody>
          <a:bodyPr/>
          <a:lstStyle/>
          <a:p>
            <a:endParaRPr lang="en-US"/>
          </a:p>
        </p:txBody>
      </p:sp>
      <p:sp>
        <p:nvSpPr>
          <p:cNvPr id="16400" name="Line 20"/>
          <p:cNvSpPr>
            <a:spLocks noChangeShapeType="1"/>
          </p:cNvSpPr>
          <p:nvPr/>
        </p:nvSpPr>
        <p:spPr bwMode="auto">
          <a:xfrm flipH="1">
            <a:off x="3295135" y="4164883"/>
            <a:ext cx="1235676" cy="1353472"/>
          </a:xfrm>
          <a:prstGeom prst="line">
            <a:avLst/>
          </a:prstGeom>
          <a:noFill/>
          <a:ln w="9525">
            <a:solidFill>
              <a:schemeClr val="tx1"/>
            </a:solidFill>
            <a:round/>
            <a:headEnd/>
            <a:tailEnd/>
          </a:ln>
        </p:spPr>
        <p:txBody>
          <a:bodyPr/>
          <a:lstStyle/>
          <a:p>
            <a:endParaRPr lang="en-US"/>
          </a:p>
        </p:txBody>
      </p:sp>
      <p:sp>
        <p:nvSpPr>
          <p:cNvPr id="16390" name="Line 23"/>
          <p:cNvSpPr>
            <a:spLocks noChangeShapeType="1"/>
          </p:cNvSpPr>
          <p:nvPr/>
        </p:nvSpPr>
        <p:spPr bwMode="auto">
          <a:xfrm flipH="1">
            <a:off x="4552950" y="4191000"/>
            <a:ext cx="0" cy="1143000"/>
          </a:xfrm>
          <a:prstGeom prst="line">
            <a:avLst/>
          </a:prstGeom>
          <a:noFill/>
          <a:ln w="9525">
            <a:solidFill>
              <a:schemeClr val="tx1"/>
            </a:solidFill>
            <a:round/>
            <a:headEnd/>
            <a:tailEnd/>
          </a:ln>
        </p:spPr>
        <p:txBody>
          <a:bodyPr/>
          <a:lstStyle/>
          <a:p>
            <a:endParaRPr lang="en-US"/>
          </a:p>
        </p:txBody>
      </p:sp>
      <p:sp>
        <p:nvSpPr>
          <p:cNvPr id="16403" name="Line 23"/>
          <p:cNvSpPr>
            <a:spLocks noChangeShapeType="1"/>
          </p:cNvSpPr>
          <p:nvPr/>
        </p:nvSpPr>
        <p:spPr bwMode="auto">
          <a:xfrm>
            <a:off x="4561703" y="4164883"/>
            <a:ext cx="1153297" cy="1173009"/>
          </a:xfrm>
          <a:prstGeom prst="line">
            <a:avLst/>
          </a:prstGeom>
          <a:noFill/>
          <a:ln w="9525">
            <a:solidFill>
              <a:schemeClr val="tx1"/>
            </a:solidFill>
            <a:round/>
            <a:headEnd/>
            <a:tailEnd/>
          </a:ln>
        </p:spPr>
        <p:txBody>
          <a:bodyPr/>
          <a:lstStyle/>
          <a:p>
            <a:endParaRPr lang="en-US"/>
          </a:p>
        </p:txBody>
      </p:sp>
      <p:sp>
        <p:nvSpPr>
          <p:cNvPr id="16404" name="Line 24"/>
          <p:cNvSpPr>
            <a:spLocks noChangeShapeType="1"/>
          </p:cNvSpPr>
          <p:nvPr/>
        </p:nvSpPr>
        <p:spPr bwMode="auto">
          <a:xfrm>
            <a:off x="4530811" y="4164883"/>
            <a:ext cx="2388973" cy="1173009"/>
          </a:xfrm>
          <a:prstGeom prst="line">
            <a:avLst/>
          </a:prstGeom>
          <a:noFill/>
          <a:ln w="9525">
            <a:solidFill>
              <a:schemeClr val="tx1"/>
            </a:solidFill>
            <a:round/>
            <a:headEnd/>
            <a:tailEnd/>
          </a:ln>
        </p:spPr>
        <p:txBody>
          <a:bodyPr/>
          <a:lstStyle/>
          <a:p>
            <a:endParaRPr lang="en-US"/>
          </a:p>
        </p:txBody>
      </p:sp>
      <p:sp>
        <p:nvSpPr>
          <p:cNvPr id="16394" name="Line 12"/>
          <p:cNvSpPr>
            <a:spLocks noChangeShapeType="1"/>
          </p:cNvSpPr>
          <p:nvPr/>
        </p:nvSpPr>
        <p:spPr bwMode="auto">
          <a:xfrm>
            <a:off x="4530811" y="4164883"/>
            <a:ext cx="3871784" cy="1173009"/>
          </a:xfrm>
          <a:prstGeom prst="line">
            <a:avLst/>
          </a:prstGeom>
          <a:noFill/>
          <a:ln w="9525">
            <a:solidFill>
              <a:schemeClr val="tx1"/>
            </a:solidFill>
            <a:round/>
            <a:headEnd/>
            <a:tailEnd/>
          </a:ln>
        </p:spPr>
        <p:txBody>
          <a:bodyPr/>
          <a:lstStyle/>
          <a:p>
            <a:endParaRPr lang="en-US"/>
          </a:p>
        </p:txBody>
      </p:sp>
      <p:sp>
        <p:nvSpPr>
          <p:cNvPr id="16386" name="Slide Number Placeholder 1"/>
          <p:cNvSpPr>
            <a:spLocks noGrp="1"/>
          </p:cNvSpPr>
          <p:nvPr>
            <p:ph type="sldNum" sz="quarter" idx="10"/>
          </p:nvPr>
        </p:nvSpPr>
        <p:spPr>
          <a:noFill/>
        </p:spPr>
        <p:txBody>
          <a:bodyPr/>
          <a:lstStyle/>
          <a:p>
            <a:fld id="{B1C840BA-C7AC-4A18-9025-72C797844550}" type="slidenum">
              <a:rPr lang="en-US" smtClean="0">
                <a:latin typeface="Arial" charset="0"/>
              </a:rPr>
              <a:pPr/>
              <a:t>11</a:t>
            </a:fld>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796925" y="1298575"/>
            <a:ext cx="7769225" cy="579438"/>
          </a:xfrm>
        </p:spPr>
        <p:txBody>
          <a:bodyPr/>
          <a:lstStyle/>
          <a:p>
            <a:r>
              <a:rPr lang="en-US"/>
              <a:t>What is a Fixed Price Sale?</a:t>
            </a:r>
          </a:p>
        </p:txBody>
      </p:sp>
      <p:sp>
        <p:nvSpPr>
          <p:cNvPr id="642051" name="Rectangle 3"/>
          <p:cNvSpPr>
            <a:spLocks noGrp="1" noChangeArrowheads="1"/>
          </p:cNvSpPr>
          <p:nvPr>
            <p:ph type="body" idx="1"/>
          </p:nvPr>
        </p:nvSpPr>
        <p:spPr>
          <a:xfrm>
            <a:off x="455613" y="2393950"/>
            <a:ext cx="7769225" cy="1873250"/>
          </a:xfrm>
        </p:spPr>
        <p:txBody>
          <a:bodyPr/>
          <a:lstStyle/>
          <a:p>
            <a:pPr>
              <a:lnSpc>
                <a:spcPct val="90000"/>
              </a:lnSpc>
            </a:pPr>
            <a:r>
              <a:rPr lang="en-US" b="1"/>
              <a:t>Fixed Price (Cash and Carry)</a:t>
            </a:r>
            <a:r>
              <a:rPr lang="en-US"/>
              <a:t> - At fixed-price sales (also referred to as "Retail"), we post the selling prices on the property and sell the items on a first-come basis.</a:t>
            </a:r>
            <a:br>
              <a:rPr lang="en-US"/>
            </a:br>
            <a:endParaRPr lang="en-US"/>
          </a:p>
        </p:txBody>
      </p:sp>
      <p:sp>
        <p:nvSpPr>
          <p:cNvPr id="642052" name="Rectangle 4"/>
          <p:cNvSpPr>
            <a:spLocks noChangeArrowheads="1"/>
          </p:cNvSpPr>
          <p:nvPr/>
        </p:nvSpPr>
        <p:spPr bwMode="auto">
          <a:xfrm>
            <a:off x="430213" y="615950"/>
            <a:ext cx="6324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FFFF"/>
                </a:solidFill>
                <a:latin typeface="Arial"/>
              </a:rPr>
              <a:t>Methods of Sale</a:t>
            </a:r>
          </a:p>
        </p:txBody>
      </p:sp>
      <p:pic>
        <p:nvPicPr>
          <p:cNvPr id="642053" name="Picture 5" descr="MCj04241040000[1]"/>
          <p:cNvPicPr>
            <a:picLocks noChangeAspect="1" noChangeArrowheads="1"/>
          </p:cNvPicPr>
          <p:nvPr/>
        </p:nvPicPr>
        <p:blipFill>
          <a:blip r:embed="rId2" cstate="print"/>
          <a:srcRect/>
          <a:stretch>
            <a:fillRect/>
          </a:stretch>
        </p:blipFill>
        <p:spPr bwMode="auto">
          <a:xfrm>
            <a:off x="5627688" y="4046538"/>
            <a:ext cx="1884362" cy="18780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6" name="Rectangle 4"/>
          <p:cNvSpPr>
            <a:spLocks noGrp="1" noChangeArrowheads="1"/>
          </p:cNvSpPr>
          <p:nvPr>
            <p:ph type="title"/>
          </p:nvPr>
        </p:nvSpPr>
        <p:spPr>
          <a:xfrm>
            <a:off x="730250" y="1263650"/>
            <a:ext cx="8413750" cy="1066800"/>
          </a:xfrm>
          <a:noFill/>
          <a:ln/>
        </p:spPr>
        <p:txBody>
          <a:bodyPr/>
          <a:lstStyle/>
          <a:p>
            <a:r>
              <a:rPr lang="en-US"/>
              <a:t>102-38.125—May we sell personal property at fixed prices to State agencies? </a:t>
            </a:r>
          </a:p>
        </p:txBody>
      </p:sp>
      <p:sp>
        <p:nvSpPr>
          <p:cNvPr id="632837" name="Text Box 5"/>
          <p:cNvSpPr txBox="1">
            <a:spLocks noGrp="1" noChangeArrowheads="1"/>
          </p:cNvSpPr>
          <p:nvPr>
            <p:ph type="body" idx="1"/>
          </p:nvPr>
        </p:nvSpPr>
        <p:spPr>
          <a:xfrm>
            <a:off x="838200" y="2654300"/>
            <a:ext cx="7769225" cy="3048000"/>
          </a:xfrm>
          <a:noFill/>
          <a:ln/>
        </p:spPr>
        <p:txBody>
          <a:bodyPr/>
          <a:lstStyle/>
          <a:p>
            <a:pPr>
              <a:spcBef>
                <a:spcPct val="0"/>
              </a:spcBef>
              <a:buClrTx/>
              <a:buFontTx/>
              <a:buNone/>
            </a:pPr>
            <a:r>
              <a:rPr lang="en-US"/>
              <a:t>Yes, before offering to the public, you may offer the</a:t>
            </a:r>
          </a:p>
          <a:p>
            <a:pPr>
              <a:spcBef>
                <a:spcPct val="0"/>
              </a:spcBef>
              <a:buClrTx/>
              <a:buFontTx/>
              <a:buNone/>
            </a:pPr>
            <a:r>
              <a:rPr lang="en-US"/>
              <a:t>property at fixed prices (through the State Agencies for</a:t>
            </a:r>
          </a:p>
          <a:p>
            <a:pPr>
              <a:spcBef>
                <a:spcPct val="0"/>
              </a:spcBef>
              <a:buClrTx/>
              <a:buFontTx/>
              <a:buNone/>
            </a:pPr>
            <a:r>
              <a:rPr lang="en-US"/>
              <a:t>Surplus Property) to any States, territories,</a:t>
            </a:r>
          </a:p>
          <a:p>
            <a:pPr>
              <a:spcBef>
                <a:spcPct val="0"/>
              </a:spcBef>
              <a:buClrTx/>
              <a:buFontTx/>
              <a:buNone/>
            </a:pPr>
            <a:r>
              <a:rPr lang="en-US"/>
              <a:t>possessions, political subdivisions thereof, or tax</a:t>
            </a:r>
          </a:p>
          <a:p>
            <a:pPr>
              <a:spcBef>
                <a:spcPct val="0"/>
              </a:spcBef>
              <a:buClrTx/>
              <a:buFontTx/>
              <a:buNone/>
            </a:pPr>
            <a:r>
              <a:rPr lang="en-US"/>
              <a:t>supported agencies therein.</a:t>
            </a:r>
          </a:p>
        </p:txBody>
      </p:sp>
      <p:sp>
        <p:nvSpPr>
          <p:cNvPr id="632838" name="Text Box 6"/>
          <p:cNvSpPr txBox="1">
            <a:spLocks noChangeArrowheads="1"/>
          </p:cNvSpPr>
          <p:nvPr/>
        </p:nvSpPr>
        <p:spPr bwMode="auto">
          <a:xfrm>
            <a:off x="441325" y="588963"/>
            <a:ext cx="6738938" cy="579437"/>
          </a:xfrm>
          <a:prstGeom prst="rect">
            <a:avLst/>
          </a:prstGeom>
          <a:noFill/>
          <a:ln w="9525">
            <a:noFill/>
            <a:miter lim="800000"/>
            <a:headEnd/>
            <a:tailEnd/>
          </a:ln>
          <a:effectLst/>
        </p:spPr>
        <p:txBody>
          <a:bodyPr>
            <a:spAutoFit/>
          </a:bodyPr>
          <a:lstStyle/>
          <a:p>
            <a:pPr>
              <a:spcBef>
                <a:spcPct val="50000"/>
              </a:spcBef>
            </a:pPr>
            <a:r>
              <a:rPr lang="en-US" sz="3200" b="1">
                <a:solidFill>
                  <a:srgbClr val="FFFFFF"/>
                </a:solidFill>
                <a:latin typeface="Arial"/>
              </a:rPr>
              <a:t>Methods of Sale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22275" y="1479550"/>
            <a:ext cx="8161338" cy="476250"/>
          </a:xfrm>
        </p:spPr>
        <p:txBody>
          <a:bodyPr/>
          <a:lstStyle/>
          <a:p>
            <a:pPr algn="ctr"/>
            <a:r>
              <a:rPr lang="en-US" sz="2800" dirty="0"/>
              <a:t>Fair Market Value</a:t>
            </a:r>
          </a:p>
        </p:txBody>
      </p:sp>
      <p:sp>
        <p:nvSpPr>
          <p:cNvPr id="94211" name="Rectangle 3"/>
          <p:cNvSpPr>
            <a:spLocks noGrp="1" noChangeArrowheads="1"/>
          </p:cNvSpPr>
          <p:nvPr>
            <p:ph type="body" idx="1"/>
          </p:nvPr>
        </p:nvSpPr>
        <p:spPr/>
        <p:txBody>
          <a:bodyPr/>
          <a:lstStyle/>
          <a:p>
            <a:r>
              <a:rPr lang="en-US" sz="1800" dirty="0"/>
              <a:t>Fair Market Value to Federal Agencies</a:t>
            </a:r>
          </a:p>
          <a:p>
            <a:pPr lvl="1"/>
            <a:r>
              <a:rPr lang="en-US" sz="1800" dirty="0"/>
              <a:t>Exchange sale property is acquired from one federal agency to another federal agency.</a:t>
            </a:r>
          </a:p>
          <a:p>
            <a:pPr lvl="1"/>
            <a:r>
              <a:rPr lang="en-US" sz="1800" dirty="0"/>
              <a:t>Money usually is transferred from agency to agency by IPAC</a:t>
            </a:r>
          </a:p>
          <a:p>
            <a:pPr lvl="1"/>
            <a:r>
              <a:rPr lang="en-US" sz="1800" dirty="0"/>
              <a:t>FMV’s are done on SF122’s</a:t>
            </a:r>
            <a:r>
              <a:rPr lang="en-US" sz="1800" dirty="0" smtClean="0"/>
              <a:t>.</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36AE2230-2846-4C87-BFBC-4A929E99E439}" type="slidenum">
              <a:rPr lang="en-US" smtClean="0">
                <a:solidFill>
                  <a:srgbClr val="000000"/>
                </a:solidFill>
              </a:rPr>
              <a:pPr/>
              <a:t>15</a:t>
            </a:fld>
            <a:endParaRPr lang="en-US" smtClean="0">
              <a:solidFill>
                <a:srgbClr val="000000"/>
              </a:solidFill>
            </a:endParaRPr>
          </a:p>
        </p:txBody>
      </p:sp>
      <p:sp>
        <p:nvSpPr>
          <p:cNvPr id="22531" name="Rectangle 2"/>
          <p:cNvSpPr>
            <a:spLocks noChangeArrowheads="1"/>
          </p:cNvSpPr>
          <p:nvPr/>
        </p:nvSpPr>
        <p:spPr bwMode="auto">
          <a:xfrm>
            <a:off x="457200" y="1143000"/>
            <a:ext cx="7696200" cy="1066800"/>
          </a:xfrm>
          <a:prstGeom prst="rect">
            <a:avLst/>
          </a:prstGeom>
          <a:noFill/>
          <a:ln w="9525">
            <a:noFill/>
            <a:miter lim="800000"/>
            <a:headEnd/>
            <a:tailEnd/>
          </a:ln>
        </p:spPr>
        <p:txBody>
          <a:bodyPr anchor="b"/>
          <a:lstStyle/>
          <a:p>
            <a:endParaRPr lang="en-US" sz="3200" dirty="0">
              <a:solidFill>
                <a:srgbClr val="013C88"/>
              </a:solidFill>
              <a:latin typeface="Arial"/>
            </a:endParaRPr>
          </a:p>
        </p:txBody>
      </p:sp>
      <p:sp>
        <p:nvSpPr>
          <p:cNvPr id="22532" name="Rectangle 6"/>
          <p:cNvSpPr>
            <a:spLocks noGrp="1" noChangeArrowheads="1"/>
          </p:cNvSpPr>
          <p:nvPr>
            <p:ph type="body" idx="1"/>
          </p:nvPr>
        </p:nvSpPr>
        <p:spPr>
          <a:xfrm>
            <a:off x="152400" y="2133600"/>
            <a:ext cx="8229599" cy="4495800"/>
          </a:xfrm>
          <a:noFill/>
        </p:spPr>
        <p:txBody>
          <a:bodyPr/>
          <a:lstStyle/>
          <a:p>
            <a:pPr lvl="1" algn="ctr">
              <a:buNone/>
            </a:pPr>
            <a:r>
              <a:rPr lang="en-US" dirty="0" smtClean="0"/>
              <a:t>Asset Sales Price (Exchange/Sale)</a:t>
            </a:r>
          </a:p>
          <a:p>
            <a:pPr lvl="1" algn="ctr">
              <a:buFont typeface="Wingdings" pitchFamily="2" charset="2"/>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110286317"/>
              </p:ext>
            </p:extLst>
          </p:nvPr>
        </p:nvGraphicFramePr>
        <p:xfrm>
          <a:off x="685800" y="2667009"/>
          <a:ext cx="7772400" cy="3657591"/>
        </p:xfrm>
        <a:graphic>
          <a:graphicData uri="http://schemas.openxmlformats.org/drawingml/2006/table">
            <a:tbl>
              <a:tblPr firstRow="1" bandRow="1">
                <a:tableStyleId>{5C22544A-7EE6-4342-B048-85BDC9FD1C3A}</a:tableStyleId>
              </a:tblPr>
              <a:tblGrid>
                <a:gridCol w="1752600"/>
                <a:gridCol w="1752600"/>
                <a:gridCol w="4267200"/>
              </a:tblGrid>
              <a:tr h="406399">
                <a:tc>
                  <a:txBody>
                    <a:bodyPr/>
                    <a:lstStyle/>
                    <a:p>
                      <a:r>
                        <a:rPr lang="en-US" dirty="0" smtClean="0"/>
                        <a:t>Low Range $</a:t>
                      </a:r>
                      <a:endParaRPr lang="en-US" dirty="0"/>
                    </a:p>
                  </a:txBody>
                  <a:tcPr/>
                </a:tc>
                <a:tc>
                  <a:txBody>
                    <a:bodyPr/>
                    <a:lstStyle/>
                    <a:p>
                      <a:r>
                        <a:rPr lang="en-US" dirty="0" smtClean="0"/>
                        <a:t>High Range $</a:t>
                      </a:r>
                      <a:endParaRPr lang="en-US" dirty="0"/>
                    </a:p>
                  </a:txBody>
                  <a:tcPr/>
                </a:tc>
                <a:tc>
                  <a:txBody>
                    <a:bodyPr/>
                    <a:lstStyle/>
                    <a:p>
                      <a:r>
                        <a:rPr lang="en-US" dirty="0" smtClean="0"/>
                        <a:t>Rate Per item</a:t>
                      </a:r>
                      <a:endParaRPr lang="en-US" dirty="0"/>
                    </a:p>
                  </a:txBody>
                  <a:tcPr/>
                </a:tc>
              </a:tr>
              <a:tr h="406399">
                <a:tc>
                  <a:txBody>
                    <a:bodyPr/>
                    <a:lstStyle/>
                    <a:p>
                      <a:r>
                        <a:rPr lang="en-US" dirty="0" smtClean="0"/>
                        <a:t>$0.01</a:t>
                      </a:r>
                      <a:endParaRPr lang="en-US" dirty="0"/>
                    </a:p>
                  </a:txBody>
                  <a:tcPr/>
                </a:tc>
                <a:tc>
                  <a:txBody>
                    <a:bodyPr/>
                    <a:lstStyle/>
                    <a:p>
                      <a:r>
                        <a:rPr lang="en-US" dirty="0" smtClean="0"/>
                        <a:t>$500</a:t>
                      </a:r>
                      <a:endParaRPr lang="en-US" dirty="0"/>
                    </a:p>
                  </a:txBody>
                  <a:tcPr/>
                </a:tc>
                <a:tc>
                  <a:txBody>
                    <a:bodyPr/>
                    <a:lstStyle/>
                    <a:p>
                      <a:r>
                        <a:rPr lang="en-US" dirty="0" smtClean="0"/>
                        <a:t>Award amount if less than $500</a:t>
                      </a:r>
                      <a:endParaRPr lang="en-US" dirty="0"/>
                    </a:p>
                  </a:txBody>
                  <a:tcPr/>
                </a:tc>
              </a:tr>
              <a:tr h="406399">
                <a:tc>
                  <a:txBody>
                    <a:bodyPr/>
                    <a:lstStyle/>
                    <a:p>
                      <a:r>
                        <a:rPr lang="en-US" dirty="0" smtClean="0"/>
                        <a:t>$500.01</a:t>
                      </a:r>
                      <a:endParaRPr lang="en-US" dirty="0"/>
                    </a:p>
                  </a:txBody>
                  <a:tcPr/>
                </a:tc>
                <a:tc>
                  <a:txBody>
                    <a:bodyPr/>
                    <a:lstStyle/>
                    <a:p>
                      <a:r>
                        <a:rPr lang="en-US" dirty="0" smtClean="0"/>
                        <a:t>$1,000</a:t>
                      </a:r>
                      <a:endParaRPr lang="en-US" dirty="0"/>
                    </a:p>
                  </a:txBody>
                  <a:tcPr/>
                </a:tc>
                <a:tc>
                  <a:txBody>
                    <a:bodyPr/>
                    <a:lstStyle/>
                    <a:p>
                      <a:r>
                        <a:rPr lang="en-US" dirty="0" smtClean="0"/>
                        <a:t>$500</a:t>
                      </a:r>
                      <a:endParaRPr lang="en-US" dirty="0"/>
                    </a:p>
                  </a:txBody>
                  <a:tcPr/>
                </a:tc>
              </a:tr>
              <a:tr h="406399">
                <a:tc>
                  <a:txBody>
                    <a:bodyPr/>
                    <a:lstStyle/>
                    <a:p>
                      <a:r>
                        <a:rPr lang="en-US" dirty="0" smtClean="0"/>
                        <a:t>$5,000.01</a:t>
                      </a:r>
                      <a:endParaRPr lang="en-US" dirty="0"/>
                    </a:p>
                  </a:txBody>
                  <a:tcPr/>
                </a:tc>
                <a:tc>
                  <a:txBody>
                    <a:bodyPr/>
                    <a:lstStyle/>
                    <a:p>
                      <a:r>
                        <a:rPr lang="en-US" dirty="0" smtClean="0"/>
                        <a:t>$25,000.00</a:t>
                      </a:r>
                      <a:endParaRPr lang="en-US" dirty="0"/>
                    </a:p>
                  </a:txBody>
                  <a:tcPr/>
                </a:tc>
                <a:tc>
                  <a:txBody>
                    <a:bodyPr/>
                    <a:lstStyle/>
                    <a:p>
                      <a:r>
                        <a:rPr lang="en-US" dirty="0" smtClean="0"/>
                        <a:t>20% Proceeds</a:t>
                      </a:r>
                      <a:endParaRPr lang="en-US" dirty="0"/>
                    </a:p>
                  </a:txBody>
                  <a:tcPr/>
                </a:tc>
              </a:tr>
              <a:tr h="406399">
                <a:tc>
                  <a:txBody>
                    <a:bodyPr/>
                    <a:lstStyle/>
                    <a:p>
                      <a:r>
                        <a:rPr lang="en-US" dirty="0" smtClean="0"/>
                        <a:t>$25,000.01</a:t>
                      </a:r>
                      <a:endParaRPr lang="en-US" dirty="0"/>
                    </a:p>
                  </a:txBody>
                  <a:tcPr/>
                </a:tc>
                <a:tc>
                  <a:txBody>
                    <a:bodyPr/>
                    <a:lstStyle/>
                    <a:p>
                      <a:r>
                        <a:rPr lang="en-US" dirty="0" smtClean="0"/>
                        <a:t>$50,000.00</a:t>
                      </a:r>
                      <a:endParaRPr lang="en-US" dirty="0"/>
                    </a:p>
                  </a:txBody>
                  <a:tcPr/>
                </a:tc>
                <a:tc>
                  <a:txBody>
                    <a:bodyPr/>
                    <a:lstStyle/>
                    <a:p>
                      <a:r>
                        <a:rPr lang="en-US" dirty="0" smtClean="0"/>
                        <a:t>17% Proceeds</a:t>
                      </a:r>
                      <a:endParaRPr lang="en-US" dirty="0"/>
                    </a:p>
                  </a:txBody>
                  <a:tcPr/>
                </a:tc>
              </a:tr>
              <a:tr h="406399">
                <a:tc>
                  <a:txBody>
                    <a:bodyPr/>
                    <a:lstStyle/>
                    <a:p>
                      <a:r>
                        <a:rPr lang="en-US" dirty="0" smtClean="0"/>
                        <a:t>$50,000.01</a:t>
                      </a:r>
                      <a:endParaRPr lang="en-US" dirty="0"/>
                    </a:p>
                  </a:txBody>
                  <a:tcPr/>
                </a:tc>
                <a:tc>
                  <a:txBody>
                    <a:bodyPr/>
                    <a:lstStyle/>
                    <a:p>
                      <a:r>
                        <a:rPr lang="en-US" dirty="0" smtClean="0"/>
                        <a:t>$100,000.00</a:t>
                      </a:r>
                      <a:endParaRPr lang="en-US" dirty="0"/>
                    </a:p>
                  </a:txBody>
                  <a:tcPr/>
                </a:tc>
                <a:tc>
                  <a:txBody>
                    <a:bodyPr/>
                    <a:lstStyle/>
                    <a:p>
                      <a:r>
                        <a:rPr lang="en-US" dirty="0" smtClean="0"/>
                        <a:t>14% Proceeds</a:t>
                      </a:r>
                      <a:endParaRPr lang="en-US" dirty="0"/>
                    </a:p>
                  </a:txBody>
                  <a:tcPr/>
                </a:tc>
              </a:tr>
              <a:tr h="406399">
                <a:tc>
                  <a:txBody>
                    <a:bodyPr/>
                    <a:lstStyle/>
                    <a:p>
                      <a:r>
                        <a:rPr lang="en-US" dirty="0" smtClean="0"/>
                        <a:t>$100,000.01</a:t>
                      </a:r>
                      <a:endParaRPr lang="en-US" dirty="0"/>
                    </a:p>
                  </a:txBody>
                  <a:tcPr/>
                </a:tc>
                <a:tc>
                  <a:txBody>
                    <a:bodyPr/>
                    <a:lstStyle/>
                    <a:p>
                      <a:r>
                        <a:rPr lang="en-US" dirty="0" smtClean="0"/>
                        <a:t>$150,000.00</a:t>
                      </a:r>
                      <a:endParaRPr lang="en-US" dirty="0"/>
                    </a:p>
                  </a:txBody>
                  <a:tcPr/>
                </a:tc>
                <a:tc>
                  <a:txBody>
                    <a:bodyPr/>
                    <a:lstStyle/>
                    <a:p>
                      <a:r>
                        <a:rPr lang="en-US" dirty="0" smtClean="0"/>
                        <a:t>11% of Proceeds</a:t>
                      </a:r>
                      <a:endParaRPr lang="en-US" dirty="0"/>
                    </a:p>
                  </a:txBody>
                  <a:tcPr/>
                </a:tc>
              </a:tr>
              <a:tr h="406399">
                <a:tc>
                  <a:txBody>
                    <a:bodyPr/>
                    <a:lstStyle/>
                    <a:p>
                      <a:r>
                        <a:rPr lang="en-US" dirty="0" smtClean="0"/>
                        <a:t>$150,000.01</a:t>
                      </a:r>
                      <a:endParaRPr lang="en-US" dirty="0"/>
                    </a:p>
                  </a:txBody>
                  <a:tcPr/>
                </a:tc>
                <a:tc>
                  <a:txBody>
                    <a:bodyPr/>
                    <a:lstStyle/>
                    <a:p>
                      <a:r>
                        <a:rPr lang="en-US" dirty="0" smtClean="0"/>
                        <a:t>$250,000.00</a:t>
                      </a:r>
                      <a:endParaRPr lang="en-US" dirty="0"/>
                    </a:p>
                  </a:txBody>
                  <a:tcPr/>
                </a:tc>
                <a:tc>
                  <a:txBody>
                    <a:bodyPr/>
                    <a:lstStyle/>
                    <a:p>
                      <a:r>
                        <a:rPr lang="en-US" dirty="0" smtClean="0"/>
                        <a:t>8% of Proceeds</a:t>
                      </a:r>
                      <a:endParaRPr lang="en-US" dirty="0"/>
                    </a:p>
                  </a:txBody>
                  <a:tcPr/>
                </a:tc>
              </a:tr>
              <a:tr h="406399">
                <a:tc>
                  <a:txBody>
                    <a:bodyPr/>
                    <a:lstStyle/>
                    <a:p>
                      <a:r>
                        <a:rPr lang="en-US" dirty="0" smtClean="0"/>
                        <a:t>$250,000.01</a:t>
                      </a:r>
                      <a:endParaRPr lang="en-US" dirty="0"/>
                    </a:p>
                  </a:txBody>
                  <a:tcPr/>
                </a:tc>
                <a:tc>
                  <a:txBody>
                    <a:bodyPr/>
                    <a:lstStyle/>
                    <a:p>
                      <a:r>
                        <a:rPr lang="en-US" dirty="0" smtClean="0"/>
                        <a:t>And Higher</a:t>
                      </a:r>
                      <a:endParaRPr lang="en-US" dirty="0"/>
                    </a:p>
                  </a:txBody>
                  <a:tcPr/>
                </a:tc>
                <a:tc>
                  <a:txBody>
                    <a:bodyPr/>
                    <a:lstStyle/>
                    <a:p>
                      <a:r>
                        <a:rPr lang="en-US" dirty="0" smtClean="0"/>
                        <a:t>6% Proceeds</a:t>
                      </a:r>
                      <a:endParaRPr lang="en-US" dirty="0"/>
                    </a:p>
                  </a:txBody>
                  <a:tcPr/>
                </a:tc>
              </a:tr>
            </a:tbl>
          </a:graphicData>
        </a:graphic>
      </p:graphicFrame>
      <p:sp>
        <p:nvSpPr>
          <p:cNvPr id="7" name="TextBox 6"/>
          <p:cNvSpPr txBox="1"/>
          <p:nvPr/>
        </p:nvSpPr>
        <p:spPr>
          <a:xfrm>
            <a:off x="0" y="6381690"/>
            <a:ext cx="8382000" cy="400110"/>
          </a:xfrm>
          <a:prstGeom prst="rect">
            <a:avLst/>
          </a:prstGeom>
          <a:noFill/>
        </p:spPr>
        <p:txBody>
          <a:bodyPr wrap="square" rtlCol="0">
            <a:spAutoFit/>
          </a:bodyPr>
          <a:lstStyle/>
          <a:p>
            <a:r>
              <a:rPr lang="en-US" sz="2000" i="1" dirty="0" smtClean="0">
                <a:solidFill>
                  <a:srgbClr val="000000"/>
                </a:solidFill>
                <a:latin typeface="Arial"/>
              </a:rPr>
              <a:t>Note: </a:t>
            </a:r>
            <a:r>
              <a:rPr lang="en-US" sz="2000" dirty="0" smtClean="0">
                <a:solidFill>
                  <a:srgbClr val="000000"/>
                </a:solidFill>
                <a:latin typeface="Arial"/>
              </a:rPr>
              <a:t>GSA </a:t>
            </a:r>
            <a:r>
              <a:rPr lang="en-US" sz="1800" dirty="0" smtClean="0">
                <a:solidFill>
                  <a:srgbClr val="000000"/>
                </a:solidFill>
                <a:latin typeface="Arial"/>
              </a:rPr>
              <a:t>deducts</a:t>
            </a:r>
            <a:r>
              <a:rPr lang="en-US" sz="2000" dirty="0" smtClean="0">
                <a:solidFill>
                  <a:srgbClr val="000000"/>
                </a:solidFill>
                <a:latin typeface="Arial"/>
              </a:rPr>
              <a:t> its fees from the sales proceeds. Vehicle Sales $550.</a:t>
            </a:r>
            <a:endParaRPr lang="en-US" sz="2000" dirty="0">
              <a:solidFill>
                <a:srgbClr val="000000"/>
              </a:solidFill>
              <a:latin typeface="Aria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04800" y="1066800"/>
            <a:ext cx="7769225" cy="579438"/>
          </a:xfrm>
        </p:spPr>
        <p:txBody>
          <a:bodyPr/>
          <a:lstStyle/>
          <a:p>
            <a:pPr>
              <a:spcBef>
                <a:spcPct val="50000"/>
              </a:spcBef>
            </a:pPr>
            <a:r>
              <a:rPr lang="en-US" dirty="0" smtClean="0">
                <a:solidFill>
                  <a:srgbClr val="FF0000"/>
                </a:solidFill>
                <a:latin typeface="Times New Roman" pitchFamily="18" charset="0"/>
                <a:cs typeface="Times New Roman" pitchFamily="18" charset="0"/>
              </a:rPr>
              <a:t>Examples of Fee Structure</a:t>
            </a:r>
            <a:endParaRPr lang="en-US" dirty="0">
              <a:solidFill>
                <a:srgbClr val="FF0000"/>
              </a:solidFill>
              <a:latin typeface="Times New Roman" pitchFamily="18" charset="0"/>
              <a:cs typeface="Times New Roman" pitchFamily="18" charset="0"/>
            </a:endParaRPr>
          </a:p>
        </p:txBody>
      </p:sp>
      <p:sp>
        <p:nvSpPr>
          <p:cNvPr id="16" name="Content Placeholder 15"/>
          <p:cNvSpPr>
            <a:spLocks noGrp="1"/>
          </p:cNvSpPr>
          <p:nvPr>
            <p:ph idx="1"/>
          </p:nvPr>
        </p:nvSpPr>
        <p:spPr>
          <a:xfrm>
            <a:off x="304800" y="1676400"/>
            <a:ext cx="8763000" cy="5029200"/>
          </a:xfrm>
        </p:spPr>
        <p:txBody>
          <a:bodyPr>
            <a:noAutofit/>
          </a:bodyPr>
          <a:lstStyle/>
          <a:p>
            <a:pPr>
              <a:buNone/>
            </a:pPr>
            <a:r>
              <a:rPr lang="en-US" b="1" dirty="0" smtClean="0">
                <a:solidFill>
                  <a:schemeClr val="accent6">
                    <a:lumMod val="50000"/>
                  </a:schemeClr>
                </a:solidFill>
                <a:latin typeface="+mj-lt"/>
                <a:ea typeface="+mj-ea"/>
                <a:cs typeface="+mj-cs"/>
              </a:rPr>
              <a:t>GSA conducts sales for various Federal agencies with fees </a:t>
            </a:r>
          </a:p>
          <a:p>
            <a:pPr>
              <a:buNone/>
            </a:pPr>
            <a:r>
              <a:rPr lang="en-US" b="1" dirty="0" smtClean="0">
                <a:solidFill>
                  <a:schemeClr val="accent6">
                    <a:lumMod val="50000"/>
                  </a:schemeClr>
                </a:solidFill>
                <a:latin typeface="+mj-lt"/>
                <a:ea typeface="+mj-ea"/>
                <a:cs typeface="+mj-cs"/>
              </a:rPr>
              <a:t>taken from sales proceeds.</a:t>
            </a:r>
          </a:p>
          <a:p>
            <a:pPr>
              <a:buNone/>
            </a:pPr>
            <a:endParaRPr lang="en-US" sz="1000" b="1" dirty="0" smtClean="0">
              <a:solidFill>
                <a:srgbClr val="003399"/>
              </a:solidFill>
            </a:endParaRPr>
          </a:p>
          <a:p>
            <a:r>
              <a:rPr lang="en-US" b="1" dirty="0" smtClean="0">
                <a:solidFill>
                  <a:srgbClr val="003399"/>
                </a:solidFill>
              </a:rPr>
              <a:t>Example of  ladder </a:t>
            </a:r>
            <a:r>
              <a:rPr lang="en-US" dirty="0" smtClean="0">
                <a:solidFill>
                  <a:srgbClr val="003399"/>
                </a:solidFill>
              </a:rPr>
              <a:t>-reported as exchange/sale</a:t>
            </a:r>
          </a:p>
          <a:p>
            <a:pPr>
              <a:buNone/>
            </a:pPr>
            <a:r>
              <a:rPr lang="en-US" dirty="0" smtClean="0">
                <a:solidFill>
                  <a:srgbClr val="003399"/>
                </a:solidFill>
              </a:rPr>
              <a:t>Sales price $40; Award amount under $500</a:t>
            </a:r>
          </a:p>
          <a:p>
            <a:pPr>
              <a:buNone/>
            </a:pPr>
            <a:r>
              <a:rPr lang="en-US" dirty="0" smtClean="0">
                <a:solidFill>
                  <a:srgbClr val="003399"/>
                </a:solidFill>
              </a:rPr>
              <a:t>Our minimum fee is $500 or award amount if below $500</a:t>
            </a:r>
          </a:p>
          <a:p>
            <a:pPr>
              <a:buNone/>
            </a:pPr>
            <a:r>
              <a:rPr lang="en-US" dirty="0" smtClean="0">
                <a:solidFill>
                  <a:srgbClr val="003399"/>
                </a:solidFill>
              </a:rPr>
              <a:t>No monies returned</a:t>
            </a:r>
          </a:p>
          <a:p>
            <a:pPr>
              <a:buNone/>
            </a:pPr>
            <a:endParaRPr lang="en-US" sz="300" dirty="0" smtClean="0">
              <a:solidFill>
                <a:srgbClr val="003399"/>
              </a:solidFill>
            </a:endParaRPr>
          </a:p>
          <a:p>
            <a:pPr>
              <a:buNone/>
            </a:pPr>
            <a:r>
              <a:rPr lang="en-US" b="1" dirty="0" smtClean="0">
                <a:solidFill>
                  <a:srgbClr val="003399"/>
                </a:solidFill>
              </a:rPr>
              <a:t>Example of forklift</a:t>
            </a:r>
            <a:r>
              <a:rPr lang="en-US" dirty="0" smtClean="0">
                <a:solidFill>
                  <a:srgbClr val="003399"/>
                </a:solidFill>
              </a:rPr>
              <a:t>- reported as exchange/sale</a:t>
            </a:r>
          </a:p>
          <a:p>
            <a:pPr>
              <a:buNone/>
            </a:pPr>
            <a:r>
              <a:rPr lang="en-US" dirty="0" smtClean="0">
                <a:solidFill>
                  <a:srgbClr val="003399"/>
                </a:solidFill>
              </a:rPr>
              <a:t>Sales price $610; Award amount between $0.01 and $500</a:t>
            </a:r>
          </a:p>
          <a:p>
            <a:pPr>
              <a:buNone/>
            </a:pPr>
            <a:r>
              <a:rPr lang="en-US" dirty="0" smtClean="0">
                <a:solidFill>
                  <a:srgbClr val="003399"/>
                </a:solidFill>
              </a:rPr>
              <a:t>Our fee is $500</a:t>
            </a:r>
          </a:p>
          <a:p>
            <a:pPr>
              <a:buNone/>
            </a:pPr>
            <a:r>
              <a:rPr lang="en-US" dirty="0" smtClean="0">
                <a:solidFill>
                  <a:srgbClr val="003399"/>
                </a:solidFill>
              </a:rPr>
              <a:t>Net proceeds returned to agency $110</a:t>
            </a:r>
            <a:endParaRPr lang="en-US" dirty="0"/>
          </a:p>
        </p:txBody>
      </p:sp>
      <p:pic>
        <p:nvPicPr>
          <p:cNvPr id="21510" name="Picture 8" descr="picture of ladder"/>
          <p:cNvPicPr>
            <a:picLocks noChangeAspect="1" noChangeArrowheads="1"/>
          </p:cNvPicPr>
          <p:nvPr/>
        </p:nvPicPr>
        <p:blipFill>
          <a:blip r:embed="rId3" cstate="print"/>
          <a:srcRect/>
          <a:stretch>
            <a:fillRect/>
          </a:stretch>
        </p:blipFill>
        <p:spPr bwMode="auto">
          <a:xfrm>
            <a:off x="7315200" y="2133600"/>
            <a:ext cx="1162050" cy="1981200"/>
          </a:xfrm>
          <a:prstGeom prst="rect">
            <a:avLst/>
          </a:prstGeom>
          <a:noFill/>
          <a:ln w="9525">
            <a:noFill/>
            <a:miter lim="800000"/>
            <a:headEnd/>
            <a:tailEnd/>
          </a:ln>
        </p:spPr>
      </p:pic>
      <p:pic>
        <p:nvPicPr>
          <p:cNvPr id="21508" name="Picture 3" descr="picture of forklift"/>
          <p:cNvPicPr>
            <a:picLocks noChangeAspect="1" noChangeArrowheads="1"/>
          </p:cNvPicPr>
          <p:nvPr/>
        </p:nvPicPr>
        <p:blipFill>
          <a:blip r:embed="rId4" cstate="print"/>
          <a:srcRect/>
          <a:stretch>
            <a:fillRect/>
          </a:stretch>
        </p:blipFill>
        <p:spPr bwMode="auto">
          <a:xfrm>
            <a:off x="5715000" y="5422900"/>
            <a:ext cx="2720975"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
          <p:cNvSpPr>
            <a:spLocks noGrp="1" noChangeArrowheads="1"/>
          </p:cNvSpPr>
          <p:nvPr>
            <p:ph type="title"/>
          </p:nvPr>
        </p:nvSpPr>
        <p:spPr>
          <a:xfrm>
            <a:off x="76200" y="1020763"/>
            <a:ext cx="9067800" cy="584775"/>
          </a:xfrm>
          <a:noFill/>
        </p:spPr>
        <p:txBody>
          <a:bodyPr/>
          <a:lstStyle/>
          <a:p>
            <a:r>
              <a:rPr lang="en-US" dirty="0" smtClean="0">
                <a:solidFill>
                  <a:srgbClr val="FF0000"/>
                </a:solidFill>
              </a:rPr>
              <a:t>What your agency’s fee to GSA pays for:</a:t>
            </a:r>
          </a:p>
        </p:txBody>
      </p:sp>
      <p:sp>
        <p:nvSpPr>
          <p:cNvPr id="17412" name="Rectangle 13"/>
          <p:cNvSpPr>
            <a:spLocks noGrp="1" noChangeArrowheads="1"/>
          </p:cNvSpPr>
          <p:nvPr>
            <p:ph type="body" idx="1"/>
          </p:nvPr>
        </p:nvSpPr>
        <p:spPr>
          <a:xfrm>
            <a:off x="533400" y="1676400"/>
            <a:ext cx="8382000" cy="4876800"/>
          </a:xfrm>
          <a:noFill/>
        </p:spPr>
        <p:txBody>
          <a:bodyPr>
            <a:noAutofit/>
          </a:bodyPr>
          <a:lstStyle/>
          <a:p>
            <a:pPr>
              <a:lnSpc>
                <a:spcPct val="90000"/>
              </a:lnSpc>
              <a:buFont typeface="Wingdings" pitchFamily="2" charset="2"/>
              <a:buNone/>
            </a:pPr>
            <a:r>
              <a:rPr lang="en-US" b="1" u="sng" dirty="0" smtClean="0"/>
              <a:t>Basic Services Offered: </a:t>
            </a:r>
          </a:p>
          <a:p>
            <a:pPr algn="ctr">
              <a:lnSpc>
                <a:spcPct val="90000"/>
              </a:lnSpc>
              <a:buFont typeface="Wingdings" pitchFamily="2" charset="2"/>
              <a:buNone/>
            </a:pPr>
            <a:endParaRPr lang="en-US" b="1" u="sng" dirty="0" smtClean="0"/>
          </a:p>
          <a:p>
            <a:pPr>
              <a:lnSpc>
                <a:spcPct val="90000"/>
              </a:lnSpc>
            </a:pPr>
            <a:r>
              <a:rPr lang="en-US" dirty="0" smtClean="0"/>
              <a:t>Asset lotting guidance	</a:t>
            </a:r>
          </a:p>
          <a:p>
            <a:pPr>
              <a:lnSpc>
                <a:spcPct val="90000"/>
              </a:lnSpc>
            </a:pPr>
            <a:r>
              <a:rPr lang="en-US" dirty="0" smtClean="0"/>
              <a:t>Sales preparation</a:t>
            </a:r>
          </a:p>
          <a:p>
            <a:pPr>
              <a:lnSpc>
                <a:spcPct val="90000"/>
              </a:lnSpc>
            </a:pPr>
            <a:r>
              <a:rPr lang="en-US" dirty="0" smtClean="0"/>
              <a:t>Asset description and listing preparation assistance</a:t>
            </a:r>
          </a:p>
          <a:p>
            <a:pPr>
              <a:lnSpc>
                <a:spcPct val="90000"/>
              </a:lnSpc>
            </a:pPr>
            <a:r>
              <a:rPr lang="en-US" dirty="0" smtClean="0"/>
              <a:t>Preparation of contract and award documents</a:t>
            </a:r>
          </a:p>
          <a:p>
            <a:pPr>
              <a:lnSpc>
                <a:spcPct val="90000"/>
              </a:lnSpc>
            </a:pPr>
            <a:r>
              <a:rPr lang="en-US" dirty="0" smtClean="0"/>
              <a:t>Financial and property line item accountability</a:t>
            </a:r>
          </a:p>
          <a:p>
            <a:pPr>
              <a:lnSpc>
                <a:spcPct val="90000"/>
              </a:lnSpc>
            </a:pPr>
            <a:r>
              <a:rPr lang="en-US" dirty="0" smtClean="0"/>
              <a:t>Contract administration</a:t>
            </a:r>
          </a:p>
          <a:p>
            <a:pPr>
              <a:lnSpc>
                <a:spcPct val="90000"/>
              </a:lnSpc>
            </a:pPr>
            <a:r>
              <a:rPr lang="en-US" dirty="0" smtClean="0"/>
              <a:t>Collection and processing of bid deposits</a:t>
            </a:r>
          </a:p>
          <a:p>
            <a:pPr>
              <a:lnSpc>
                <a:spcPct val="90000"/>
              </a:lnSpc>
            </a:pPr>
            <a:r>
              <a:rPr lang="en-US" dirty="0" smtClean="0"/>
              <a:t>Collection and deposit of proceeds</a:t>
            </a:r>
          </a:p>
          <a:p>
            <a:pPr>
              <a:lnSpc>
                <a:spcPct val="90000"/>
              </a:lnSpc>
            </a:pPr>
            <a:r>
              <a:rPr lang="en-US" dirty="0" smtClean="0"/>
              <a:t>Distribution of proceeds</a:t>
            </a:r>
          </a:p>
          <a:p>
            <a:pPr algn="ctr">
              <a:lnSpc>
                <a:spcPct val="90000"/>
              </a:lnSpc>
              <a:buNone/>
            </a:pPr>
            <a:r>
              <a:rPr lang="en-US" b="1" dirty="0" smtClean="0">
                <a:solidFill>
                  <a:srgbClr val="FF0000"/>
                </a:solidFill>
              </a:rPr>
              <a:t>Great services at a great price!</a:t>
            </a:r>
          </a:p>
          <a:p>
            <a:pPr>
              <a:lnSpc>
                <a:spcPct val="90000"/>
              </a:lnSpc>
              <a:buNone/>
            </a:pPr>
            <a:endParaRPr lang="en-US" dirty="0" smtClean="0"/>
          </a:p>
        </p:txBody>
      </p:sp>
      <p:sp>
        <p:nvSpPr>
          <p:cNvPr id="17410" name="Slide Number Placeholder 3"/>
          <p:cNvSpPr>
            <a:spLocks noGrp="1"/>
          </p:cNvSpPr>
          <p:nvPr>
            <p:ph type="sldNum" sz="quarter" idx="10"/>
          </p:nvPr>
        </p:nvSpPr>
        <p:spPr>
          <a:noFill/>
        </p:spPr>
        <p:txBody>
          <a:bodyPr/>
          <a:lstStyle/>
          <a:p>
            <a:fld id="{30E26A44-7E98-4BF7-9A24-0CF7F2F66638}" type="slidenum">
              <a:rPr lang="en-US" smtClean="0">
                <a:latin typeface="Arial" charset="0"/>
              </a:rPr>
              <a:pPr/>
              <a:t>17</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
          <p:cNvSpPr>
            <a:spLocks noGrp="1" noChangeArrowheads="1"/>
          </p:cNvSpPr>
          <p:nvPr>
            <p:ph type="title"/>
          </p:nvPr>
        </p:nvSpPr>
        <p:spPr>
          <a:xfrm>
            <a:off x="152400" y="1143000"/>
            <a:ext cx="8305800" cy="584775"/>
          </a:xfrm>
          <a:noFill/>
        </p:spPr>
        <p:txBody>
          <a:bodyPr/>
          <a:lstStyle/>
          <a:p>
            <a:r>
              <a:rPr lang="en-US" dirty="0" smtClean="0">
                <a:solidFill>
                  <a:srgbClr val="FF0000"/>
                </a:solidFill>
              </a:rPr>
              <a:t>What your agency’s fee to GSA pays for:</a:t>
            </a:r>
          </a:p>
        </p:txBody>
      </p:sp>
      <p:sp>
        <p:nvSpPr>
          <p:cNvPr id="5" name="Rectangle 3"/>
          <p:cNvSpPr>
            <a:spLocks noGrp="1" noChangeArrowheads="1"/>
          </p:cNvSpPr>
          <p:nvPr>
            <p:ph idx="1"/>
          </p:nvPr>
        </p:nvSpPr>
        <p:spPr>
          <a:xfrm>
            <a:off x="457200" y="1752600"/>
            <a:ext cx="7769225" cy="4800600"/>
          </a:xfrm>
        </p:spPr>
        <p:txBody>
          <a:bodyPr/>
          <a:lstStyle/>
          <a:p>
            <a:pPr lvl="1">
              <a:buNone/>
            </a:pPr>
            <a:r>
              <a:rPr lang="en-US" b="1" u="sng" kern="1200" dirty="0" smtClean="0">
                <a:latin typeface="Times" pitchFamily="18" charset="0"/>
                <a:ea typeface="+mn-ea"/>
                <a:cs typeface="+mn-cs"/>
              </a:rPr>
              <a:t>On-line Sales</a:t>
            </a:r>
          </a:p>
          <a:p>
            <a:pPr lvl="1">
              <a:buNone/>
            </a:pPr>
            <a:endParaRPr lang="en-US" sz="1200" u="sng" kern="1200" dirty="0" smtClean="0">
              <a:latin typeface="Times" pitchFamily="18" charset="0"/>
              <a:ea typeface="+mn-ea"/>
              <a:cs typeface="+mn-cs"/>
            </a:endParaRPr>
          </a:p>
          <a:p>
            <a:pPr marL="342900" lvl="1" indent="-342900">
              <a:lnSpc>
                <a:spcPct val="90000"/>
              </a:lnSpc>
              <a:buFont typeface="Wingdings" pitchFamily="2" charset="2"/>
              <a:buChar char="Ø"/>
            </a:pPr>
            <a:r>
              <a:rPr lang="en-US" kern="1200" dirty="0" smtClean="0">
                <a:latin typeface="Times" pitchFamily="18" charset="0"/>
                <a:ea typeface="+mn-ea"/>
                <a:cs typeface="+mn-cs"/>
              </a:rPr>
              <a:t>Secure internet site   </a:t>
            </a:r>
          </a:p>
          <a:p>
            <a:pPr marL="342900" lvl="1" indent="-342900">
              <a:lnSpc>
                <a:spcPct val="90000"/>
              </a:lnSpc>
              <a:buFont typeface="Wingdings" pitchFamily="2" charset="2"/>
              <a:buChar char="Ø"/>
            </a:pPr>
            <a:r>
              <a:rPr lang="en-US" kern="1200" dirty="0" smtClean="0">
                <a:latin typeface="Times" pitchFamily="18" charset="0"/>
                <a:ea typeface="+mn-ea"/>
                <a:cs typeface="+mn-cs"/>
              </a:rPr>
              <a:t>Posting of items 	</a:t>
            </a:r>
          </a:p>
          <a:p>
            <a:pPr marL="342900" lvl="1" indent="-342900">
              <a:lnSpc>
                <a:spcPct val="90000"/>
              </a:lnSpc>
              <a:buFont typeface="Wingdings" pitchFamily="2" charset="2"/>
              <a:buChar char="Ø"/>
            </a:pPr>
            <a:r>
              <a:rPr lang="en-US" kern="1200" dirty="0" smtClean="0">
                <a:latin typeface="Times" pitchFamily="18" charset="0"/>
                <a:ea typeface="+mn-ea"/>
                <a:cs typeface="+mn-cs"/>
              </a:rPr>
              <a:t>Posting of photos 	</a:t>
            </a:r>
          </a:p>
          <a:p>
            <a:pPr marL="342900" lvl="1" indent="-342900">
              <a:lnSpc>
                <a:spcPct val="90000"/>
              </a:lnSpc>
              <a:buFont typeface="Wingdings" pitchFamily="2" charset="2"/>
              <a:buChar char="Ø"/>
            </a:pPr>
            <a:r>
              <a:rPr lang="en-US" kern="1200" dirty="0" smtClean="0">
                <a:latin typeface="Times" pitchFamily="18" charset="0"/>
                <a:ea typeface="+mn-ea"/>
                <a:cs typeface="+mn-cs"/>
              </a:rPr>
              <a:t>Featured items—listing and homepage</a:t>
            </a:r>
          </a:p>
          <a:p>
            <a:pPr marL="342900" lvl="1" indent="-342900">
              <a:lnSpc>
                <a:spcPct val="90000"/>
              </a:lnSpc>
              <a:buFont typeface="Wingdings" pitchFamily="2" charset="2"/>
              <a:buChar char="Ø"/>
            </a:pPr>
            <a:r>
              <a:rPr lang="en-US" kern="1200" dirty="0" smtClean="0">
                <a:latin typeface="Times" pitchFamily="18" charset="0"/>
                <a:ea typeface="+mn-ea"/>
                <a:cs typeface="+mn-cs"/>
              </a:rPr>
              <a:t>Maintenance of registered bidders </a:t>
            </a:r>
          </a:p>
          <a:p>
            <a:pPr marL="342900" lvl="1" indent="-342900">
              <a:lnSpc>
                <a:spcPct val="90000"/>
              </a:lnSpc>
              <a:buFont typeface="Wingdings" pitchFamily="2" charset="2"/>
              <a:buChar char="Ø"/>
            </a:pPr>
            <a:r>
              <a:rPr lang="en-US" kern="1200" dirty="0" smtClean="0">
                <a:latin typeface="Times" pitchFamily="18" charset="0"/>
                <a:ea typeface="+mn-ea"/>
                <a:cs typeface="+mn-cs"/>
              </a:rPr>
              <a:t>Electronic payment</a:t>
            </a:r>
          </a:p>
          <a:p>
            <a:pPr marL="342900" lvl="1" indent="-342900">
              <a:lnSpc>
                <a:spcPct val="90000"/>
              </a:lnSpc>
              <a:buFont typeface="Wingdings" pitchFamily="2" charset="2"/>
              <a:buChar char="Ø"/>
            </a:pPr>
            <a:r>
              <a:rPr lang="en-US" kern="1200" dirty="0" smtClean="0">
                <a:latin typeface="Times" pitchFamily="18" charset="0"/>
                <a:ea typeface="+mn-ea"/>
                <a:cs typeface="+mn-cs"/>
              </a:rPr>
              <a:t>Automated closing </a:t>
            </a:r>
          </a:p>
          <a:p>
            <a:pPr marL="342900" lvl="1" indent="-342900">
              <a:lnSpc>
                <a:spcPct val="90000"/>
              </a:lnSpc>
              <a:buFont typeface="Wingdings" pitchFamily="2" charset="2"/>
              <a:buChar char="Ø"/>
            </a:pPr>
            <a:r>
              <a:rPr lang="en-US" kern="1200" dirty="0" smtClean="0">
                <a:latin typeface="Times" pitchFamily="18" charset="0"/>
                <a:ea typeface="+mn-ea"/>
                <a:cs typeface="+mn-cs"/>
              </a:rPr>
              <a:t>Bid period extension</a:t>
            </a:r>
          </a:p>
          <a:p>
            <a:pPr marL="342900" lvl="1" indent="-342900">
              <a:lnSpc>
                <a:spcPct val="90000"/>
              </a:lnSpc>
              <a:buFont typeface="Wingdings" pitchFamily="2" charset="2"/>
              <a:buChar char="Ø"/>
            </a:pPr>
            <a:r>
              <a:rPr lang="en-US" kern="1200" dirty="0" smtClean="0">
                <a:latin typeface="Times" pitchFamily="18" charset="0"/>
                <a:ea typeface="+mn-ea"/>
                <a:cs typeface="+mn-cs"/>
              </a:rPr>
              <a:t>Registration verification engine</a:t>
            </a:r>
          </a:p>
          <a:p>
            <a:pPr marL="342900" lvl="1" indent="-342900">
              <a:lnSpc>
                <a:spcPct val="90000"/>
              </a:lnSpc>
              <a:buFont typeface="Wingdings" pitchFamily="2" charset="2"/>
              <a:buChar char="Ø"/>
            </a:pPr>
            <a:r>
              <a:rPr lang="en-US" kern="1200" dirty="0" smtClean="0">
                <a:latin typeface="Times" pitchFamily="18" charset="0"/>
                <a:ea typeface="+mn-ea"/>
                <a:cs typeface="+mn-cs"/>
              </a:rPr>
              <a:t>Collection of bid deposits</a:t>
            </a:r>
          </a:p>
          <a:p>
            <a:endParaRPr lang="en-US" dirty="0">
              <a:latin typeface="Times New Roman" pitchFamily="18" charset="0"/>
              <a:cs typeface="Times New Roman" pitchFamily="18" charset="0"/>
            </a:endParaRPr>
          </a:p>
        </p:txBody>
      </p:sp>
      <p:sp>
        <p:nvSpPr>
          <p:cNvPr id="18434" name="Slide Number Placeholder 3"/>
          <p:cNvSpPr>
            <a:spLocks noGrp="1"/>
          </p:cNvSpPr>
          <p:nvPr>
            <p:ph type="sldNum" sz="quarter" idx="10"/>
          </p:nvPr>
        </p:nvSpPr>
        <p:spPr>
          <a:noFill/>
        </p:spPr>
        <p:txBody>
          <a:bodyPr/>
          <a:lstStyle/>
          <a:p>
            <a:fld id="{E49DB6DE-3BCD-4432-A320-4C1273F02412}" type="slidenum">
              <a:rPr lang="en-US" smtClean="0">
                <a:latin typeface="Arial" charset="0"/>
              </a:rPr>
              <a:pPr/>
              <a:t>18</a:t>
            </a:fld>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3"/>
          <p:cNvSpPr>
            <a:spLocks noGrp="1" noChangeArrowheads="1"/>
          </p:cNvSpPr>
          <p:nvPr>
            <p:ph type="title"/>
          </p:nvPr>
        </p:nvSpPr>
        <p:spPr>
          <a:xfrm>
            <a:off x="381000" y="1219200"/>
            <a:ext cx="7769225" cy="646331"/>
          </a:xfrm>
          <a:noFill/>
        </p:spPr>
        <p:txBody>
          <a:bodyPr/>
          <a:lstStyle/>
          <a:p>
            <a:r>
              <a:rPr lang="en-US" sz="3600" dirty="0" smtClean="0">
                <a:solidFill>
                  <a:srgbClr val="FF0000"/>
                </a:solidFill>
              </a:rPr>
              <a:t>Savings to the Agency</a:t>
            </a:r>
          </a:p>
        </p:txBody>
      </p:sp>
      <p:sp>
        <p:nvSpPr>
          <p:cNvPr id="20484" name="Rectangle 14"/>
          <p:cNvSpPr>
            <a:spLocks noGrp="1" noChangeArrowheads="1"/>
          </p:cNvSpPr>
          <p:nvPr>
            <p:ph type="body" idx="1"/>
          </p:nvPr>
        </p:nvSpPr>
        <p:spPr>
          <a:xfrm>
            <a:off x="152400" y="2133600"/>
            <a:ext cx="6248400" cy="3657600"/>
          </a:xfrm>
          <a:noFill/>
        </p:spPr>
        <p:txBody>
          <a:bodyPr/>
          <a:lstStyle/>
          <a:p>
            <a:pPr>
              <a:buClr>
                <a:srgbClr val="013C88"/>
              </a:buClr>
            </a:pPr>
            <a:r>
              <a:rPr lang="en-US" sz="3200" dirty="0" smtClean="0"/>
              <a:t>No cashier</a:t>
            </a:r>
          </a:p>
          <a:p>
            <a:pPr>
              <a:buClr>
                <a:srgbClr val="013C88"/>
              </a:buClr>
            </a:pPr>
            <a:r>
              <a:rPr lang="en-US" sz="3200" dirty="0" smtClean="0"/>
              <a:t>No on-site Contracting Officer</a:t>
            </a:r>
          </a:p>
          <a:p>
            <a:pPr>
              <a:buClr>
                <a:srgbClr val="013C88"/>
              </a:buClr>
            </a:pPr>
            <a:r>
              <a:rPr lang="en-US" sz="3200" dirty="0" smtClean="0"/>
              <a:t>No additional cost for sale</a:t>
            </a:r>
          </a:p>
          <a:p>
            <a:pPr>
              <a:buClr>
                <a:srgbClr val="013C88"/>
              </a:buClr>
              <a:buFont typeface="Wingdings" pitchFamily="2" charset="2"/>
              <a:buNone/>
            </a:pPr>
            <a:r>
              <a:rPr lang="en-US" sz="3200" dirty="0" smtClean="0"/>
              <a:t>	site location</a:t>
            </a:r>
          </a:p>
          <a:p>
            <a:pPr>
              <a:buClr>
                <a:srgbClr val="013C88"/>
              </a:buClr>
            </a:pPr>
            <a:r>
              <a:rPr lang="en-US" sz="3200" dirty="0" smtClean="0"/>
              <a:t>Reduces time and labor cost</a:t>
            </a:r>
          </a:p>
          <a:p>
            <a:pPr>
              <a:buClr>
                <a:srgbClr val="013C88"/>
              </a:buClr>
            </a:pPr>
            <a:r>
              <a:rPr lang="en-US" sz="3200" dirty="0" smtClean="0"/>
              <a:t>Reduces storage fees</a:t>
            </a:r>
          </a:p>
        </p:txBody>
      </p:sp>
      <p:pic>
        <p:nvPicPr>
          <p:cNvPr id="20485" name="Picture 15" descr="Picture of faucet pouring coins into hands&#10;"/>
          <p:cNvPicPr>
            <a:picLocks noChangeAspect="1" noChangeArrowheads="1"/>
          </p:cNvPicPr>
          <p:nvPr/>
        </p:nvPicPr>
        <p:blipFill>
          <a:blip r:embed="rId3" cstate="print"/>
          <a:srcRect/>
          <a:stretch>
            <a:fillRect/>
          </a:stretch>
        </p:blipFill>
        <p:spPr bwMode="auto">
          <a:xfrm>
            <a:off x="6248400" y="2362200"/>
            <a:ext cx="2686050" cy="3200400"/>
          </a:xfrm>
          <a:prstGeom prst="rect">
            <a:avLst/>
          </a:prstGeom>
          <a:noFill/>
          <a:ln w="9525">
            <a:noFill/>
            <a:miter lim="800000"/>
            <a:headEnd/>
            <a:tailEnd/>
          </a:ln>
        </p:spPr>
      </p:pic>
      <p:sp>
        <p:nvSpPr>
          <p:cNvPr id="20482" name="Slide Number Placeholder 3"/>
          <p:cNvSpPr>
            <a:spLocks noGrp="1"/>
          </p:cNvSpPr>
          <p:nvPr>
            <p:ph type="sldNum" sz="quarter" idx="10"/>
          </p:nvPr>
        </p:nvSpPr>
        <p:spPr>
          <a:noFill/>
        </p:spPr>
        <p:txBody>
          <a:bodyPr/>
          <a:lstStyle/>
          <a:p>
            <a:fld id="{46B2D9CB-BE0F-432F-827A-0E5C8A90C272}" type="slidenum">
              <a:rPr lang="en-US" smtClean="0">
                <a:latin typeface="Arial" charset="0"/>
              </a:rPr>
              <a:pPr/>
              <a:t>19</a:t>
            </a:fld>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588BF14-3355-4583-81B5-43E5E47CBEF8}" type="slidenum">
              <a:rPr lang="en-US">
                <a:solidFill>
                  <a:srgbClr val="000000"/>
                </a:solidFill>
              </a:rPr>
              <a:pPr/>
              <a:t>2</a:t>
            </a:fld>
            <a:endParaRPr lang="en-US">
              <a:solidFill>
                <a:srgbClr val="000000"/>
              </a:solidFill>
            </a:endParaRPr>
          </a:p>
        </p:txBody>
      </p:sp>
      <p:sp>
        <p:nvSpPr>
          <p:cNvPr id="242690" name="Rectangle 2"/>
          <p:cNvSpPr>
            <a:spLocks noGrp="1" noChangeArrowheads="1"/>
          </p:cNvSpPr>
          <p:nvPr>
            <p:ph type="title"/>
          </p:nvPr>
        </p:nvSpPr>
        <p:spPr>
          <a:xfrm>
            <a:off x="457200" y="2286000"/>
            <a:ext cx="7769225" cy="461665"/>
          </a:xfrm>
        </p:spPr>
        <p:txBody>
          <a:bodyPr/>
          <a:lstStyle/>
          <a:p>
            <a:r>
              <a:rPr lang="en-US" sz="2400" dirty="0" smtClean="0"/>
              <a:t>Laws and Regulations</a:t>
            </a:r>
            <a:endParaRPr lang="en-US" sz="2400" dirty="0"/>
          </a:p>
        </p:txBody>
      </p:sp>
      <p:sp>
        <p:nvSpPr>
          <p:cNvPr id="242691" name="Rectangle 3"/>
          <p:cNvSpPr>
            <a:spLocks noGrp="1" noChangeArrowheads="1"/>
          </p:cNvSpPr>
          <p:nvPr>
            <p:ph type="body" idx="1"/>
          </p:nvPr>
        </p:nvSpPr>
        <p:spPr>
          <a:xfrm>
            <a:off x="457200" y="2743200"/>
            <a:ext cx="7769225" cy="3962400"/>
          </a:xfrm>
        </p:spPr>
        <p:txBody>
          <a:bodyPr/>
          <a:lstStyle/>
          <a:p>
            <a:pPr lvl="1">
              <a:buNone/>
            </a:pPr>
            <a:endParaRPr lang="en-US" sz="2000" dirty="0"/>
          </a:p>
          <a:p>
            <a:r>
              <a:rPr lang="en-US" sz="2000" dirty="0" smtClean="0"/>
              <a:t>Federal Management Regulations (FMR)</a:t>
            </a:r>
            <a:endParaRPr lang="en-US" sz="2000" dirty="0"/>
          </a:p>
          <a:p>
            <a:pPr lvl="1">
              <a:buFontTx/>
              <a:buChar char="•"/>
            </a:pPr>
            <a:r>
              <a:rPr lang="en-US" sz="2000" dirty="0" smtClean="0"/>
              <a:t>Subchapter B – Personal Property</a:t>
            </a:r>
            <a:endParaRPr lang="en-US" sz="2000" dirty="0"/>
          </a:p>
          <a:p>
            <a:pPr lvl="2">
              <a:buFontTx/>
              <a:buChar char="•"/>
            </a:pPr>
            <a:r>
              <a:rPr lang="en-US" sz="2000" dirty="0" smtClean="0"/>
              <a:t>102-34 Motor Vehicle Management</a:t>
            </a:r>
          </a:p>
          <a:p>
            <a:pPr lvl="3">
              <a:buFontTx/>
              <a:buChar char="•"/>
            </a:pPr>
            <a:r>
              <a:rPr lang="en-US" sz="2000" dirty="0" smtClean="0"/>
              <a:t>Subpart H – Disposal of Motor Vehicles</a:t>
            </a:r>
          </a:p>
          <a:p>
            <a:pPr lvl="2">
              <a:buFontTx/>
              <a:buChar char="•"/>
            </a:pPr>
            <a:r>
              <a:rPr lang="en-US" sz="2000" dirty="0" smtClean="0"/>
              <a:t>102-38 Sale of Personal Property</a:t>
            </a:r>
          </a:p>
          <a:p>
            <a:pPr lvl="2">
              <a:buFontTx/>
              <a:buChar char="•"/>
            </a:pPr>
            <a:r>
              <a:rPr lang="en-US" sz="2000" dirty="0" smtClean="0"/>
              <a:t>102-39 Replacement of Personal Property Pursuant to the Exchange/Sale Authority</a:t>
            </a:r>
          </a:p>
          <a:p>
            <a:pPr lvl="2">
              <a:buFontTx/>
              <a:buChar char="•"/>
            </a:pPr>
            <a:r>
              <a:rPr lang="en-US" sz="2000" dirty="0" smtClean="0"/>
              <a:t>102-41 Disposition of Seized, Forfeited, Voluntarily Abandoned, and Unclaimed Personal Property</a:t>
            </a:r>
            <a:endParaRPr lang="en-US" sz="2000" dirty="0"/>
          </a:p>
          <a:p>
            <a:pPr lvl="1">
              <a:buNone/>
            </a:pPr>
            <a:endParaRPr lang="en-US" sz="2000" dirty="0"/>
          </a:p>
          <a:p>
            <a:pPr lvl="1">
              <a:buFontTx/>
              <a:buNone/>
            </a:pPr>
            <a:endParaRPr lang="en-US" sz="2000" dirty="0"/>
          </a:p>
          <a:p>
            <a:pPr lvl="1">
              <a:buFontTx/>
              <a:buChar char="•"/>
            </a:pPr>
            <a:endParaRPr lang="en-US" sz="2000" dirty="0"/>
          </a:p>
        </p:txBody>
      </p:sp>
      <p:sp>
        <p:nvSpPr>
          <p:cNvPr id="5" name="Rectangle 4"/>
          <p:cNvSpPr/>
          <p:nvPr/>
        </p:nvSpPr>
        <p:spPr>
          <a:xfrm>
            <a:off x="304800" y="1219200"/>
            <a:ext cx="6019800" cy="830997"/>
          </a:xfrm>
          <a:prstGeom prst="rect">
            <a:avLst/>
          </a:prstGeom>
        </p:spPr>
        <p:txBody>
          <a:bodyPr wrap="square">
            <a:spAutoFit/>
          </a:bodyPr>
          <a:lstStyle/>
          <a:p>
            <a:r>
              <a:rPr lang="en-US" dirty="0" smtClean="0">
                <a:solidFill>
                  <a:srgbClr val="FF0000"/>
                </a:solidFill>
              </a:rPr>
              <a:t>Regulations that govern the sale of Personal Property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8940E1D-3408-44E8-BE39-EA1F2391C20A}" type="slidenum">
              <a:rPr lang="en-US"/>
              <a:pPr/>
              <a:t>20</a:t>
            </a:fld>
            <a:endParaRPr lang="en-US"/>
          </a:p>
        </p:txBody>
      </p:sp>
      <p:sp>
        <p:nvSpPr>
          <p:cNvPr id="206850" name="Rectangle 2"/>
          <p:cNvSpPr>
            <a:spLocks noGrp="1" noChangeArrowheads="1"/>
          </p:cNvSpPr>
          <p:nvPr>
            <p:ph type="title"/>
          </p:nvPr>
        </p:nvSpPr>
        <p:spPr>
          <a:xfrm>
            <a:off x="455613" y="1219200"/>
            <a:ext cx="7924800" cy="579438"/>
          </a:xfrm>
          <a:noFill/>
        </p:spPr>
        <p:txBody>
          <a:bodyPr/>
          <a:lstStyle/>
          <a:p>
            <a:r>
              <a:rPr lang="en-US" dirty="0"/>
              <a:t>Preparing to Report Property</a:t>
            </a:r>
          </a:p>
        </p:txBody>
      </p:sp>
      <p:sp>
        <p:nvSpPr>
          <p:cNvPr id="206851" name="Rectangle 3"/>
          <p:cNvSpPr>
            <a:spLocks noGrp="1" noChangeArrowheads="1"/>
          </p:cNvSpPr>
          <p:nvPr>
            <p:ph type="body" idx="1"/>
          </p:nvPr>
        </p:nvSpPr>
        <p:spPr>
          <a:xfrm>
            <a:off x="457200" y="1905000"/>
            <a:ext cx="7924800" cy="4464050"/>
          </a:xfrm>
          <a:noFill/>
        </p:spPr>
        <p:txBody>
          <a:bodyPr/>
          <a:lstStyle/>
          <a:p>
            <a:pPr>
              <a:buClr>
                <a:srgbClr val="A50021"/>
              </a:buClr>
              <a:buFont typeface="Wingdings" pitchFamily="2" charset="2"/>
              <a:buNone/>
            </a:pPr>
            <a:r>
              <a:rPr lang="en-US" dirty="0"/>
              <a:t>You must determine…</a:t>
            </a:r>
          </a:p>
          <a:p>
            <a:pPr lvl="1">
              <a:buClr>
                <a:srgbClr val="A50021"/>
              </a:buClr>
              <a:buFont typeface="Wingdings" pitchFamily="2" charset="2"/>
              <a:buChar char="Ø"/>
            </a:pPr>
            <a:r>
              <a:rPr lang="en-US" dirty="0"/>
              <a:t>The Condition and Value of the Property:</a:t>
            </a:r>
          </a:p>
          <a:p>
            <a:pPr lvl="3">
              <a:buClr>
                <a:srgbClr val="A50021"/>
              </a:buClr>
            </a:pPr>
            <a:r>
              <a:rPr lang="en-US" dirty="0"/>
              <a:t>Abandonment and Destruction</a:t>
            </a:r>
          </a:p>
          <a:p>
            <a:pPr lvl="3">
              <a:buClr>
                <a:srgbClr val="A50021"/>
              </a:buClr>
            </a:pPr>
            <a:r>
              <a:rPr lang="en-US" dirty="0"/>
              <a:t>Report for Disposal</a:t>
            </a:r>
          </a:p>
          <a:p>
            <a:pPr lvl="2"/>
            <a:endParaRPr lang="en-US" sz="1000" dirty="0"/>
          </a:p>
          <a:p>
            <a:pPr lvl="1">
              <a:buClr>
                <a:srgbClr val="A50021"/>
              </a:buClr>
              <a:buFont typeface="Wingdings" pitchFamily="2" charset="2"/>
              <a:buChar char="Ø"/>
            </a:pPr>
            <a:r>
              <a:rPr lang="en-US" dirty="0"/>
              <a:t>The Property Type:</a:t>
            </a:r>
          </a:p>
          <a:p>
            <a:pPr lvl="3">
              <a:buClr>
                <a:srgbClr val="A50021"/>
              </a:buClr>
            </a:pPr>
            <a:r>
              <a:rPr lang="en-US" dirty="0"/>
              <a:t>Non-Reimbursable/Excess Surplus</a:t>
            </a:r>
          </a:p>
          <a:p>
            <a:pPr lvl="3">
              <a:buClr>
                <a:srgbClr val="A50021"/>
              </a:buClr>
            </a:pPr>
            <a:r>
              <a:rPr lang="en-US" dirty="0"/>
              <a:t>Reimbursable/Exchange </a:t>
            </a:r>
            <a:r>
              <a:rPr lang="en-US" dirty="0" smtClean="0"/>
              <a:t>Sale</a:t>
            </a:r>
            <a:endParaRPr lang="en-US" dirty="0"/>
          </a:p>
          <a:p>
            <a:pPr lvl="3"/>
            <a:endParaRPr lang="en-US" sz="1000" dirty="0"/>
          </a:p>
          <a:p>
            <a:pPr lvl="1">
              <a:buClr>
                <a:srgbClr val="A50021"/>
              </a:buClr>
              <a:buFont typeface="Wingdings" pitchFamily="2" charset="2"/>
              <a:buChar char="Ø"/>
            </a:pPr>
            <a:r>
              <a:rPr lang="en-US" dirty="0"/>
              <a:t>The Federal Supply Class (FSC):</a:t>
            </a:r>
          </a:p>
          <a:p>
            <a:pPr lvl="3">
              <a:buClr>
                <a:srgbClr val="A50021"/>
              </a:buClr>
            </a:pPr>
            <a:r>
              <a:rPr lang="en-US" dirty="0"/>
              <a:t>User Guide GSAXcess.gov</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6A76A4-8116-4A28-9749-5C215436112B}" type="slidenum">
              <a:rPr lang="en-US"/>
              <a:pPr/>
              <a:t>21</a:t>
            </a:fld>
            <a:endParaRPr lang="en-US"/>
          </a:p>
        </p:txBody>
      </p:sp>
      <p:sp>
        <p:nvSpPr>
          <p:cNvPr id="217093" name="Rectangle 5"/>
          <p:cNvSpPr>
            <a:spLocks noGrp="1" noChangeArrowheads="1"/>
          </p:cNvSpPr>
          <p:nvPr>
            <p:ph type="title"/>
          </p:nvPr>
        </p:nvSpPr>
        <p:spPr>
          <a:noFill/>
          <a:ln/>
        </p:spPr>
        <p:txBody>
          <a:bodyPr anchor="ctr"/>
          <a:lstStyle/>
          <a:p>
            <a:r>
              <a:rPr lang="en-US"/>
              <a:t>Condition Codes</a:t>
            </a:r>
          </a:p>
        </p:txBody>
      </p:sp>
      <p:sp>
        <p:nvSpPr>
          <p:cNvPr id="217094" name="Rectangle 6"/>
          <p:cNvSpPr>
            <a:spLocks noGrp="1" noChangeArrowheads="1"/>
          </p:cNvSpPr>
          <p:nvPr>
            <p:ph type="body" idx="1"/>
          </p:nvPr>
        </p:nvSpPr>
        <p:spPr>
          <a:xfrm>
            <a:off x="533400" y="2133600"/>
            <a:ext cx="8229600" cy="4552950"/>
          </a:xfrm>
          <a:noFill/>
          <a:ln/>
        </p:spPr>
        <p:txBody>
          <a:bodyPr>
            <a:spAutoFit/>
          </a:bodyPr>
          <a:lstStyle/>
          <a:p>
            <a:pPr>
              <a:lnSpc>
                <a:spcPct val="90000"/>
              </a:lnSpc>
              <a:buClr>
                <a:srgbClr val="A50021"/>
              </a:buClr>
            </a:pPr>
            <a:r>
              <a:rPr lang="en-US"/>
              <a:t>1 New - </a:t>
            </a:r>
            <a:r>
              <a:rPr lang="en-US" sz="2000"/>
              <a:t>Property which is in new condition or unused condition and can be used immediately without modifications or repairs.</a:t>
            </a:r>
            <a:r>
              <a:rPr lang="en-US"/>
              <a:t> </a:t>
            </a:r>
          </a:p>
          <a:p>
            <a:pPr lvl="1">
              <a:lnSpc>
                <a:spcPct val="90000"/>
              </a:lnSpc>
              <a:buClr>
                <a:srgbClr val="A50021"/>
              </a:buClr>
              <a:buFont typeface="Wingdings" pitchFamily="2" charset="2"/>
              <a:buChar char="Ø"/>
            </a:pPr>
            <a:endParaRPr lang="en-US" sz="1200"/>
          </a:p>
          <a:p>
            <a:pPr>
              <a:lnSpc>
                <a:spcPct val="90000"/>
              </a:lnSpc>
              <a:buClr>
                <a:srgbClr val="A50021"/>
              </a:buClr>
            </a:pPr>
            <a:r>
              <a:rPr lang="en-US"/>
              <a:t>4 Usable - </a:t>
            </a:r>
            <a:r>
              <a:rPr lang="en-US" sz="2000"/>
              <a:t>Property which shows some wear, but can be used without significant repair.</a:t>
            </a:r>
            <a:r>
              <a:rPr lang="en-US"/>
              <a:t> </a:t>
            </a:r>
            <a:br>
              <a:rPr lang="en-US"/>
            </a:br>
            <a:endParaRPr lang="en-US" sz="1200"/>
          </a:p>
          <a:p>
            <a:pPr>
              <a:lnSpc>
                <a:spcPct val="90000"/>
              </a:lnSpc>
              <a:buClr>
                <a:srgbClr val="A50021"/>
              </a:buClr>
            </a:pPr>
            <a:r>
              <a:rPr lang="en-US"/>
              <a:t>7 Repairable - </a:t>
            </a:r>
            <a:r>
              <a:rPr lang="en-US" sz="2000"/>
              <a:t>Property which is unusable in its current condition but can be economically repaired. </a:t>
            </a:r>
          </a:p>
          <a:p>
            <a:pPr>
              <a:lnSpc>
                <a:spcPct val="90000"/>
              </a:lnSpc>
              <a:buClr>
                <a:srgbClr val="A50021"/>
              </a:buClr>
            </a:pPr>
            <a:endParaRPr lang="en-US" sz="1200"/>
          </a:p>
          <a:p>
            <a:pPr>
              <a:lnSpc>
                <a:spcPct val="90000"/>
              </a:lnSpc>
              <a:buClr>
                <a:srgbClr val="A50021"/>
              </a:buClr>
            </a:pPr>
            <a:r>
              <a:rPr lang="en-US"/>
              <a:t>X Salvage - </a:t>
            </a:r>
            <a:r>
              <a:rPr lang="en-US" sz="2000"/>
              <a:t>Property which has value in excess of its basic material content, but repair or rehabilitation is impractical and/or uneconomical. </a:t>
            </a:r>
          </a:p>
          <a:p>
            <a:pPr>
              <a:lnSpc>
                <a:spcPct val="90000"/>
              </a:lnSpc>
              <a:buClr>
                <a:srgbClr val="A50021"/>
              </a:buClr>
            </a:pPr>
            <a:endParaRPr lang="en-US" sz="1200"/>
          </a:p>
          <a:p>
            <a:pPr>
              <a:lnSpc>
                <a:spcPct val="90000"/>
              </a:lnSpc>
              <a:buClr>
                <a:srgbClr val="A50021"/>
              </a:buClr>
            </a:pPr>
            <a:r>
              <a:rPr lang="en-US"/>
              <a:t>S Scrap - </a:t>
            </a:r>
            <a:r>
              <a:rPr lang="en-US" sz="2000"/>
              <a:t>Property which has no value except for its basic material content.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960709E-4BE7-49AC-8533-D2A368B0CFA8}" type="slidenum">
              <a:rPr lang="en-US"/>
              <a:pPr/>
              <a:t>22</a:t>
            </a:fld>
            <a:endParaRPr lang="en-US"/>
          </a:p>
        </p:txBody>
      </p:sp>
      <p:sp>
        <p:nvSpPr>
          <p:cNvPr id="262146" name="Rectangle 2"/>
          <p:cNvSpPr>
            <a:spLocks noGrp="1" noChangeArrowheads="1"/>
          </p:cNvSpPr>
          <p:nvPr>
            <p:ph type="title"/>
          </p:nvPr>
        </p:nvSpPr>
        <p:spPr/>
        <p:txBody>
          <a:bodyPr/>
          <a:lstStyle/>
          <a:p>
            <a:r>
              <a:rPr lang="en-US"/>
              <a:t>Describing Vehicles</a:t>
            </a:r>
          </a:p>
        </p:txBody>
      </p:sp>
      <p:sp>
        <p:nvSpPr>
          <p:cNvPr id="262147" name="Rectangle 3"/>
          <p:cNvSpPr>
            <a:spLocks noGrp="1" noChangeArrowheads="1"/>
          </p:cNvSpPr>
          <p:nvPr>
            <p:ph type="body" idx="1"/>
          </p:nvPr>
        </p:nvSpPr>
        <p:spPr>
          <a:xfrm>
            <a:off x="455613" y="2286000"/>
            <a:ext cx="8383587" cy="3657600"/>
          </a:xfrm>
        </p:spPr>
        <p:txBody>
          <a:bodyPr/>
          <a:lstStyle/>
          <a:p>
            <a:pPr>
              <a:lnSpc>
                <a:spcPct val="80000"/>
              </a:lnSpc>
              <a:buClr>
                <a:srgbClr val="A50021"/>
              </a:buClr>
              <a:buFont typeface="Wingdings" pitchFamily="2" charset="2"/>
              <a:buNone/>
            </a:pPr>
            <a:r>
              <a:rPr lang="en-US" sz="2800"/>
              <a:t>When reporting vehicles for disposal you must provide the:</a:t>
            </a:r>
          </a:p>
          <a:p>
            <a:pPr>
              <a:lnSpc>
                <a:spcPct val="80000"/>
              </a:lnSpc>
              <a:buFont typeface="Wingdings" pitchFamily="2" charset="2"/>
              <a:buNone/>
            </a:pPr>
            <a:endParaRPr lang="en-US" sz="2800"/>
          </a:p>
          <a:p>
            <a:pPr lvl="1">
              <a:buClr>
                <a:srgbClr val="A50021"/>
              </a:buClr>
              <a:buFont typeface="Wingdings" pitchFamily="2" charset="2"/>
              <a:buChar char="Ø"/>
            </a:pPr>
            <a:r>
              <a:rPr lang="en-US"/>
              <a:t>Year of manufacture</a:t>
            </a:r>
          </a:p>
          <a:p>
            <a:pPr lvl="1">
              <a:buClr>
                <a:srgbClr val="A50021"/>
              </a:buClr>
              <a:buFont typeface="Wingdings" pitchFamily="2" charset="2"/>
              <a:buChar char="Ø"/>
            </a:pPr>
            <a:r>
              <a:rPr lang="en-US"/>
              <a:t>Make – Name of manufacture</a:t>
            </a:r>
          </a:p>
          <a:p>
            <a:pPr lvl="1">
              <a:buClr>
                <a:srgbClr val="A50021"/>
              </a:buClr>
              <a:buFont typeface="Wingdings" pitchFamily="2" charset="2"/>
              <a:buChar char="Ø"/>
            </a:pPr>
            <a:r>
              <a:rPr lang="en-US"/>
              <a:t>Model – Name of vehicle </a:t>
            </a:r>
          </a:p>
          <a:p>
            <a:pPr lvl="1">
              <a:buClr>
                <a:srgbClr val="A50021"/>
              </a:buClr>
              <a:buFont typeface="Wingdings" pitchFamily="2" charset="2"/>
              <a:buChar char="Ø"/>
            </a:pPr>
            <a:r>
              <a:rPr lang="en-US"/>
              <a:t>Body Style - Sedan (4 door), Coupe (2 door), Pickup, Truck, Cab/Chassis</a:t>
            </a:r>
          </a:p>
          <a:p>
            <a:pPr>
              <a:lnSpc>
                <a:spcPct val="80000"/>
              </a:lnSpc>
              <a:buFont typeface="Wingdings" pitchFamily="2" charset="2"/>
              <a:buNone/>
            </a:pPr>
            <a:r>
              <a:rPr lang="en-US" sz="2000" b="1"/>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C3073B6-33AE-41EB-A8F6-B5BE9B93C0CA}" type="slidenum">
              <a:rPr lang="en-US"/>
              <a:pPr/>
              <a:t>23</a:t>
            </a:fld>
            <a:endParaRPr lang="en-US"/>
          </a:p>
        </p:txBody>
      </p:sp>
      <p:sp>
        <p:nvSpPr>
          <p:cNvPr id="277506" name="Rectangle 2"/>
          <p:cNvSpPr>
            <a:spLocks noGrp="1" noChangeArrowheads="1"/>
          </p:cNvSpPr>
          <p:nvPr>
            <p:ph type="title"/>
          </p:nvPr>
        </p:nvSpPr>
        <p:spPr/>
        <p:txBody>
          <a:bodyPr/>
          <a:lstStyle/>
          <a:p>
            <a:r>
              <a:rPr lang="en-US"/>
              <a:t>Describing Vehicles</a:t>
            </a:r>
          </a:p>
        </p:txBody>
      </p:sp>
      <p:sp>
        <p:nvSpPr>
          <p:cNvPr id="277507" name="Rectangle 3"/>
          <p:cNvSpPr>
            <a:spLocks noGrp="1" noChangeArrowheads="1"/>
          </p:cNvSpPr>
          <p:nvPr>
            <p:ph type="body" idx="1"/>
          </p:nvPr>
        </p:nvSpPr>
        <p:spPr/>
        <p:txBody>
          <a:bodyPr/>
          <a:lstStyle/>
          <a:p>
            <a:pPr lvl="1">
              <a:buClr>
                <a:srgbClr val="A50021"/>
              </a:buClr>
              <a:buFont typeface="Wingdings" pitchFamily="2" charset="2"/>
              <a:buChar char="Ø"/>
            </a:pPr>
            <a:r>
              <a:rPr lang="en-US"/>
              <a:t>Vehicle Identification Number (VIN)</a:t>
            </a:r>
          </a:p>
          <a:p>
            <a:pPr lvl="1">
              <a:buClr>
                <a:srgbClr val="A50021"/>
              </a:buClr>
              <a:buFont typeface="Wingdings" pitchFamily="2" charset="2"/>
              <a:buChar char="Ø"/>
            </a:pPr>
            <a:r>
              <a:rPr lang="en-US"/>
              <a:t>Mileage (can be estimated)</a:t>
            </a:r>
          </a:p>
          <a:p>
            <a:pPr lvl="1">
              <a:buClr>
                <a:srgbClr val="A50021"/>
              </a:buClr>
              <a:buFont typeface="Wingdings" pitchFamily="2" charset="2"/>
              <a:buChar char="Ø"/>
            </a:pPr>
            <a:r>
              <a:rPr lang="en-US"/>
              <a:t>Number of Cylinders</a:t>
            </a:r>
          </a:p>
          <a:p>
            <a:pPr lvl="1">
              <a:buClr>
                <a:srgbClr val="A50021"/>
              </a:buClr>
              <a:buFont typeface="Wingdings" pitchFamily="2" charset="2"/>
              <a:buChar char="Ø"/>
            </a:pPr>
            <a:r>
              <a:rPr lang="en-US"/>
              <a:t>Fuel Type – Gasoline or Diesel</a:t>
            </a:r>
          </a:p>
          <a:p>
            <a:pPr lvl="1">
              <a:buClr>
                <a:srgbClr val="A50021"/>
              </a:buClr>
              <a:buFont typeface="Wingdings" pitchFamily="2" charset="2"/>
              <a:buChar char="Ø"/>
            </a:pPr>
            <a:r>
              <a:rPr lang="en-US"/>
              <a:t>Color</a:t>
            </a:r>
          </a:p>
          <a:p>
            <a:pPr lvl="2">
              <a:buClr>
                <a:srgbClr val="A50021"/>
              </a:buClr>
              <a:buFont typeface="Wingdings" pitchFamily="2" charset="2"/>
              <a:buNone/>
            </a:pPr>
            <a:endParaRPr lang="en-US"/>
          </a:p>
          <a:p>
            <a:pPr>
              <a:lnSpc>
                <a:spcPct val="80000"/>
              </a:lnSpc>
            </a:pPr>
            <a:endParaRPr lang="en-US" sz="800"/>
          </a:p>
        </p:txBody>
      </p:sp>
      <p:pic>
        <p:nvPicPr>
          <p:cNvPr id="277508" name="Picture 4" descr="Picture of a car."/>
          <p:cNvPicPr>
            <a:picLocks noChangeAspect="1" noChangeArrowheads="1"/>
          </p:cNvPicPr>
          <p:nvPr/>
        </p:nvPicPr>
        <p:blipFill>
          <a:blip r:embed="rId3" cstate="print"/>
          <a:srcRect/>
          <a:stretch>
            <a:fillRect/>
          </a:stretch>
        </p:blipFill>
        <p:spPr bwMode="auto">
          <a:xfrm>
            <a:off x="5867400" y="3810000"/>
            <a:ext cx="2971800" cy="22288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2972A12-E2FF-4608-9058-C7E6DFCA81C7}" type="slidenum">
              <a:rPr lang="en-US"/>
              <a:pPr/>
              <a:t>24</a:t>
            </a:fld>
            <a:endParaRPr lang="en-US"/>
          </a:p>
        </p:txBody>
      </p:sp>
      <p:sp>
        <p:nvSpPr>
          <p:cNvPr id="273410" name="Rectangle 2"/>
          <p:cNvSpPr>
            <a:spLocks noGrp="1" noChangeArrowheads="1"/>
          </p:cNvSpPr>
          <p:nvPr>
            <p:ph type="title"/>
          </p:nvPr>
        </p:nvSpPr>
        <p:spPr/>
        <p:txBody>
          <a:bodyPr/>
          <a:lstStyle/>
          <a:p>
            <a:r>
              <a:rPr lang="en-US"/>
              <a:t>Describing Vehicles</a:t>
            </a:r>
          </a:p>
        </p:txBody>
      </p:sp>
      <p:sp>
        <p:nvSpPr>
          <p:cNvPr id="273411" name="Rectangle 3"/>
          <p:cNvSpPr>
            <a:spLocks noGrp="1" noChangeArrowheads="1"/>
          </p:cNvSpPr>
          <p:nvPr>
            <p:ph type="body" idx="1"/>
          </p:nvPr>
        </p:nvSpPr>
        <p:spPr>
          <a:xfrm>
            <a:off x="455613" y="2286000"/>
            <a:ext cx="8688387" cy="4845050"/>
          </a:xfrm>
        </p:spPr>
        <p:txBody>
          <a:bodyPr/>
          <a:lstStyle/>
          <a:p>
            <a:pPr>
              <a:lnSpc>
                <a:spcPct val="80000"/>
              </a:lnSpc>
              <a:buClr>
                <a:srgbClr val="A50021"/>
              </a:buClr>
              <a:buFont typeface="Wingdings" pitchFamily="2" charset="2"/>
              <a:buNone/>
            </a:pPr>
            <a:r>
              <a:rPr lang="en-US" sz="2800"/>
              <a:t>Your description should also include:</a:t>
            </a:r>
          </a:p>
          <a:p>
            <a:pPr>
              <a:lnSpc>
                <a:spcPct val="80000"/>
              </a:lnSpc>
              <a:buFont typeface="Wingdings" pitchFamily="2" charset="2"/>
              <a:buNone/>
            </a:pPr>
            <a:endParaRPr lang="en-US" sz="1600"/>
          </a:p>
          <a:p>
            <a:pPr lvl="1">
              <a:buClr>
                <a:srgbClr val="A50021"/>
              </a:buClr>
              <a:buFont typeface="Wingdings" pitchFamily="2" charset="2"/>
              <a:buChar char="Ø"/>
            </a:pPr>
            <a:r>
              <a:rPr lang="en-US"/>
              <a:t>Number of Doors</a:t>
            </a:r>
          </a:p>
          <a:p>
            <a:pPr lvl="1">
              <a:buClr>
                <a:srgbClr val="A50021"/>
              </a:buClr>
              <a:buFont typeface="Wingdings" pitchFamily="2" charset="2"/>
              <a:buChar char="Ø"/>
            </a:pPr>
            <a:r>
              <a:rPr lang="en-US"/>
              <a:t>Transmission Type – Automatic (AT), Standard (ST) </a:t>
            </a:r>
          </a:p>
          <a:p>
            <a:pPr lvl="1">
              <a:buClr>
                <a:srgbClr val="A50021"/>
              </a:buClr>
              <a:buFont typeface="Wingdings" pitchFamily="2" charset="2"/>
              <a:buNone/>
            </a:pPr>
            <a:r>
              <a:rPr lang="en-US"/>
              <a:t>	(can include 4 or 5 speed)</a:t>
            </a:r>
          </a:p>
          <a:p>
            <a:pPr lvl="1">
              <a:buClr>
                <a:srgbClr val="A50021"/>
              </a:buClr>
              <a:buFont typeface="Wingdings" pitchFamily="2" charset="2"/>
              <a:buChar char="Ø"/>
            </a:pPr>
            <a:r>
              <a:rPr lang="en-US"/>
              <a:t>Options List - Air Conditioning (AC), Power Steering (PS), Power Brakes (PB), Etc.</a:t>
            </a:r>
          </a:p>
          <a:p>
            <a:pPr lvl="1">
              <a:buClr>
                <a:srgbClr val="A50021"/>
              </a:buClr>
              <a:buFont typeface="Wingdings" pitchFamily="2" charset="2"/>
              <a:buChar char="Ø"/>
            </a:pPr>
            <a:r>
              <a:rPr lang="en-US"/>
              <a:t>Driveline – 4X2, 4X4, 6X6 </a:t>
            </a:r>
          </a:p>
          <a:p>
            <a:pPr lvl="1">
              <a:buClr>
                <a:srgbClr val="A50021"/>
              </a:buClr>
              <a:buFont typeface="Wingdings" pitchFamily="2" charset="2"/>
              <a:buChar char="Ø"/>
            </a:pPr>
            <a:r>
              <a:rPr lang="en-US"/>
              <a:t>Tonnage – ¾ Ton, 2 Ton, 5 Ton</a:t>
            </a:r>
            <a:endParaRPr lang="en-US" sz="1600"/>
          </a:p>
          <a:p>
            <a:pPr lvl="1">
              <a:buClr>
                <a:srgbClr val="A50021"/>
              </a:buClr>
              <a:buFont typeface="Wingdings" pitchFamily="2" charset="2"/>
              <a:buChar char="Ø"/>
            </a:pPr>
            <a:r>
              <a:rPr lang="en-US"/>
              <a:t>License or ID Number</a:t>
            </a:r>
            <a:r>
              <a:rPr lang="en-US" sz="900" b="1"/>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CA8BDAC-4F8A-43CB-932C-7F87826329C3}" type="slidenum">
              <a:rPr lang="en-US"/>
              <a:pPr/>
              <a:t>25</a:t>
            </a:fld>
            <a:endParaRPr lang="en-US"/>
          </a:p>
        </p:txBody>
      </p:sp>
      <p:sp>
        <p:nvSpPr>
          <p:cNvPr id="271362" name="Rectangle 2"/>
          <p:cNvSpPr>
            <a:spLocks noGrp="1" noChangeArrowheads="1"/>
          </p:cNvSpPr>
          <p:nvPr>
            <p:ph type="title"/>
          </p:nvPr>
        </p:nvSpPr>
        <p:spPr/>
        <p:txBody>
          <a:bodyPr/>
          <a:lstStyle/>
          <a:p>
            <a:r>
              <a:rPr lang="en-US"/>
              <a:t>Describing Vehicles</a:t>
            </a:r>
          </a:p>
        </p:txBody>
      </p:sp>
      <p:sp>
        <p:nvSpPr>
          <p:cNvPr id="271363" name="Rectangle 3"/>
          <p:cNvSpPr>
            <a:spLocks noGrp="1" noChangeArrowheads="1"/>
          </p:cNvSpPr>
          <p:nvPr>
            <p:ph type="body" idx="1"/>
          </p:nvPr>
        </p:nvSpPr>
        <p:spPr>
          <a:xfrm>
            <a:off x="457200" y="2209800"/>
            <a:ext cx="8535988" cy="4311650"/>
          </a:xfrm>
        </p:spPr>
        <p:txBody>
          <a:bodyPr/>
          <a:lstStyle/>
          <a:p>
            <a:pPr>
              <a:buFont typeface="Wingdings" pitchFamily="2" charset="2"/>
              <a:buNone/>
            </a:pPr>
            <a:r>
              <a:rPr lang="en-US"/>
              <a:t>Condition codes 7, S and X should include as much information as possible.  All repairs and deficiencies should be listed.</a:t>
            </a:r>
          </a:p>
          <a:p>
            <a:pPr lvl="1">
              <a:buClr>
                <a:srgbClr val="A50021"/>
              </a:buClr>
              <a:buFont typeface="Wingdings" pitchFamily="2" charset="2"/>
              <a:buChar char="Ø"/>
            </a:pPr>
            <a:r>
              <a:rPr lang="en-US"/>
              <a:t>Is the vehicle operable or inoperable. </a:t>
            </a:r>
          </a:p>
          <a:p>
            <a:pPr lvl="1">
              <a:buClr>
                <a:srgbClr val="A50021"/>
              </a:buClr>
              <a:buFont typeface="Wingdings" pitchFamily="2" charset="2"/>
              <a:buChar char="Ø"/>
            </a:pPr>
            <a:r>
              <a:rPr lang="en-US"/>
              <a:t>Repairs list should include problems with:</a:t>
            </a:r>
          </a:p>
          <a:p>
            <a:pPr lvl="2">
              <a:buClr>
                <a:srgbClr val="A50021"/>
              </a:buClr>
              <a:buFont typeface="Wingdings" pitchFamily="2" charset="2"/>
              <a:buChar char="§"/>
            </a:pPr>
            <a:r>
              <a:rPr lang="en-US"/>
              <a:t>Mechanical – Engine, Transmission, Drive Train</a:t>
            </a:r>
          </a:p>
          <a:p>
            <a:pPr lvl="2">
              <a:buClr>
                <a:srgbClr val="A50021"/>
              </a:buClr>
              <a:buFont typeface="Wingdings" pitchFamily="2" charset="2"/>
              <a:buChar char="§"/>
            </a:pPr>
            <a:r>
              <a:rPr lang="en-US"/>
              <a:t>Electrical - Heat and Air, Power Options  </a:t>
            </a:r>
          </a:p>
          <a:p>
            <a:pPr lvl="2">
              <a:buClr>
                <a:srgbClr val="A50021"/>
              </a:buClr>
              <a:buFont typeface="Wingdings" pitchFamily="2" charset="2"/>
              <a:buChar char="§"/>
            </a:pPr>
            <a:r>
              <a:rPr lang="en-US"/>
              <a:t>Cosmetic - Cracked Windshield, Paint, Interior</a:t>
            </a:r>
          </a:p>
          <a:p>
            <a:pPr lvl="2">
              <a:buClr>
                <a:srgbClr val="A50021"/>
              </a:buClr>
              <a:buFont typeface="Wingdings" pitchFamily="2" charset="2"/>
              <a:buChar char="§"/>
            </a:pPr>
            <a:r>
              <a:rPr lang="en-US"/>
              <a:t>Accident/Frame Damage (may require salvage title)</a:t>
            </a:r>
          </a:p>
          <a:p>
            <a:pPr lvl="2">
              <a:buClr>
                <a:srgbClr val="A50021"/>
              </a:buClr>
              <a:buFont typeface="Wingdings" pitchFamily="2" charset="2"/>
              <a:buChar char="§"/>
            </a:pPr>
            <a:r>
              <a:rPr lang="en-US"/>
              <a:t>Flood Damage (must be disclosed on title)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ECCC22-41F2-4130-8C30-37966E90E17E}" type="slidenum">
              <a:rPr lang="en-US"/>
              <a:pPr/>
              <a:t>26</a:t>
            </a:fld>
            <a:endParaRPr lang="en-US"/>
          </a:p>
        </p:txBody>
      </p:sp>
      <p:sp>
        <p:nvSpPr>
          <p:cNvPr id="263170" name="Rectangle 2"/>
          <p:cNvSpPr>
            <a:spLocks noGrp="1" noChangeArrowheads="1"/>
          </p:cNvSpPr>
          <p:nvPr>
            <p:ph type="title"/>
          </p:nvPr>
        </p:nvSpPr>
        <p:spPr/>
        <p:txBody>
          <a:bodyPr/>
          <a:lstStyle/>
          <a:p>
            <a:r>
              <a:rPr lang="en-US"/>
              <a:t>Describing Miscellaneous Property</a:t>
            </a:r>
          </a:p>
        </p:txBody>
      </p:sp>
      <p:sp>
        <p:nvSpPr>
          <p:cNvPr id="263174" name="Rectangle 6"/>
          <p:cNvSpPr>
            <a:spLocks noGrp="1" noChangeArrowheads="1"/>
          </p:cNvSpPr>
          <p:nvPr>
            <p:ph type="body" idx="1"/>
          </p:nvPr>
        </p:nvSpPr>
        <p:spPr>
          <a:xfrm>
            <a:off x="455613" y="2393950"/>
            <a:ext cx="7769225" cy="4311650"/>
          </a:xfrm>
        </p:spPr>
        <p:txBody>
          <a:bodyPr/>
          <a:lstStyle/>
          <a:p>
            <a:pPr>
              <a:lnSpc>
                <a:spcPct val="90000"/>
              </a:lnSpc>
              <a:buFont typeface="Wingdings" pitchFamily="2" charset="2"/>
              <a:buNone/>
            </a:pPr>
            <a:r>
              <a:rPr lang="en-US" sz="2800"/>
              <a:t>Descriptions for miscellaneous property should include:</a:t>
            </a:r>
            <a:r>
              <a:rPr lang="en-US"/>
              <a:t> </a:t>
            </a:r>
          </a:p>
          <a:p>
            <a:pPr>
              <a:lnSpc>
                <a:spcPct val="90000"/>
              </a:lnSpc>
              <a:buFont typeface="Wingdings" pitchFamily="2" charset="2"/>
              <a:buNone/>
            </a:pPr>
            <a:endParaRPr lang="en-US" sz="1200"/>
          </a:p>
          <a:p>
            <a:pPr lvl="1">
              <a:lnSpc>
                <a:spcPct val="90000"/>
              </a:lnSpc>
              <a:buClr>
                <a:srgbClr val="A50021"/>
              </a:buClr>
              <a:buFont typeface="Wingdings" pitchFamily="2" charset="2"/>
              <a:buChar char="Ø"/>
            </a:pPr>
            <a:r>
              <a:rPr lang="en-US"/>
              <a:t>Manufactures name</a:t>
            </a:r>
          </a:p>
          <a:p>
            <a:pPr lvl="1">
              <a:lnSpc>
                <a:spcPct val="90000"/>
              </a:lnSpc>
              <a:buClr>
                <a:srgbClr val="A50021"/>
              </a:buClr>
              <a:buFont typeface="Wingdings" pitchFamily="2" charset="2"/>
              <a:buChar char="Ø"/>
            </a:pPr>
            <a:r>
              <a:rPr lang="en-US"/>
              <a:t>Model number</a:t>
            </a:r>
          </a:p>
          <a:p>
            <a:pPr lvl="1">
              <a:lnSpc>
                <a:spcPct val="90000"/>
              </a:lnSpc>
              <a:buClr>
                <a:srgbClr val="A50021"/>
              </a:buClr>
              <a:buFont typeface="Wingdings" pitchFamily="2" charset="2"/>
              <a:buChar char="Ø"/>
            </a:pPr>
            <a:r>
              <a:rPr lang="en-US"/>
              <a:t>Serial Number/Part Number</a:t>
            </a:r>
          </a:p>
          <a:p>
            <a:pPr lvl="1">
              <a:lnSpc>
                <a:spcPct val="90000"/>
              </a:lnSpc>
              <a:buClr>
                <a:srgbClr val="A50021"/>
              </a:buClr>
              <a:buFont typeface="Wingdings" pitchFamily="2" charset="2"/>
              <a:buChar char="Ø"/>
            </a:pPr>
            <a:r>
              <a:rPr lang="en-US"/>
              <a:t>Quantity</a:t>
            </a:r>
          </a:p>
          <a:p>
            <a:pPr lvl="1">
              <a:lnSpc>
                <a:spcPct val="90000"/>
              </a:lnSpc>
              <a:buClr>
                <a:srgbClr val="A50021"/>
              </a:buClr>
              <a:buFont typeface="Wingdings" pitchFamily="2" charset="2"/>
              <a:buChar char="Ø"/>
            </a:pPr>
            <a:r>
              <a:rPr lang="en-US"/>
              <a:t>Other details such as color and size </a:t>
            </a:r>
          </a:p>
          <a:p>
            <a:pPr lvl="1">
              <a:lnSpc>
                <a:spcPct val="90000"/>
              </a:lnSpc>
              <a:buClr>
                <a:srgbClr val="A50021"/>
              </a:buClr>
              <a:buFont typeface="Wingdings" pitchFamily="2" charset="2"/>
              <a:buChar char="Ø"/>
            </a:pPr>
            <a:r>
              <a:rPr lang="en-US"/>
              <a:t>Condition of property should indicate any known repairs or deficiencies such as parts that are missing or broken.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50EBB2E-6D6A-4D68-9CB7-53A37FE5D66F}" type="slidenum">
              <a:rPr lang="en-US"/>
              <a:pPr/>
              <a:t>27</a:t>
            </a:fld>
            <a:endParaRPr lang="en-US"/>
          </a:p>
        </p:txBody>
      </p:sp>
      <p:sp>
        <p:nvSpPr>
          <p:cNvPr id="283650" name="Rectangle 2"/>
          <p:cNvSpPr>
            <a:spLocks noGrp="1" noChangeArrowheads="1"/>
          </p:cNvSpPr>
          <p:nvPr>
            <p:ph type="title"/>
          </p:nvPr>
        </p:nvSpPr>
        <p:spPr/>
        <p:txBody>
          <a:bodyPr/>
          <a:lstStyle/>
          <a:p>
            <a:r>
              <a:rPr lang="en-US"/>
              <a:t>Describing Generators</a:t>
            </a:r>
          </a:p>
        </p:txBody>
      </p:sp>
      <p:sp>
        <p:nvSpPr>
          <p:cNvPr id="283651" name="Rectangle 3"/>
          <p:cNvSpPr>
            <a:spLocks noGrp="1" noChangeArrowheads="1"/>
          </p:cNvSpPr>
          <p:nvPr>
            <p:ph type="body" idx="1"/>
          </p:nvPr>
        </p:nvSpPr>
        <p:spPr>
          <a:xfrm>
            <a:off x="381000" y="2362200"/>
            <a:ext cx="8534400" cy="3048000"/>
          </a:xfrm>
        </p:spPr>
        <p:txBody>
          <a:bodyPr/>
          <a:lstStyle/>
          <a:p>
            <a:pPr>
              <a:lnSpc>
                <a:spcPct val="80000"/>
              </a:lnSpc>
              <a:buFont typeface="Wingdings" pitchFamily="2" charset="2"/>
              <a:buNone/>
            </a:pPr>
            <a:r>
              <a:rPr lang="en-US" sz="2800"/>
              <a:t>Generator descriptions should include all the information required for miscellaneous property…</a:t>
            </a:r>
          </a:p>
          <a:p>
            <a:pPr>
              <a:lnSpc>
                <a:spcPct val="80000"/>
              </a:lnSpc>
              <a:buFont typeface="Wingdings" pitchFamily="2" charset="2"/>
              <a:buNone/>
            </a:pPr>
            <a:endParaRPr lang="en-US" sz="1200"/>
          </a:p>
          <a:p>
            <a:pPr lvl="1">
              <a:lnSpc>
                <a:spcPct val="80000"/>
              </a:lnSpc>
              <a:buClr>
                <a:srgbClr val="A50021"/>
              </a:buClr>
              <a:buFont typeface="Wingdings" pitchFamily="2" charset="2"/>
              <a:buChar char="Ø"/>
            </a:pPr>
            <a:r>
              <a:rPr lang="en-US"/>
              <a:t>Manufacture Name</a:t>
            </a:r>
          </a:p>
          <a:p>
            <a:pPr lvl="1">
              <a:lnSpc>
                <a:spcPct val="80000"/>
              </a:lnSpc>
              <a:buClr>
                <a:srgbClr val="A50021"/>
              </a:buClr>
              <a:buFont typeface="Wingdings" pitchFamily="2" charset="2"/>
              <a:buChar char="Ø"/>
            </a:pPr>
            <a:r>
              <a:rPr lang="en-US"/>
              <a:t>Model Number</a:t>
            </a:r>
          </a:p>
          <a:p>
            <a:pPr lvl="1">
              <a:lnSpc>
                <a:spcPct val="80000"/>
              </a:lnSpc>
              <a:buClr>
                <a:srgbClr val="A50021"/>
              </a:buClr>
              <a:buFont typeface="Wingdings" pitchFamily="2" charset="2"/>
              <a:buChar char="Ø"/>
            </a:pPr>
            <a:r>
              <a:rPr lang="en-US"/>
              <a:t>Serial Number</a:t>
            </a:r>
          </a:p>
          <a:p>
            <a:pPr lvl="1">
              <a:lnSpc>
                <a:spcPct val="80000"/>
              </a:lnSpc>
              <a:buClr>
                <a:srgbClr val="A50021"/>
              </a:buClr>
              <a:buFont typeface="Wingdings" pitchFamily="2" charset="2"/>
              <a:buChar char="Ø"/>
            </a:pPr>
            <a:r>
              <a:rPr lang="en-US"/>
              <a:t>Quantity</a:t>
            </a:r>
          </a:p>
          <a:p>
            <a:pPr>
              <a:lnSpc>
                <a:spcPct val="80000"/>
              </a:lnSpc>
              <a:buFont typeface="Wingdings" pitchFamily="2" charset="2"/>
              <a:buNone/>
            </a:pPr>
            <a:endParaRPr lang="en-US" sz="1000"/>
          </a:p>
          <a:p>
            <a:pPr>
              <a:lnSpc>
                <a:spcPct val="80000"/>
              </a:lnSpc>
              <a:buFont typeface="Wingdings" pitchFamily="2" charset="2"/>
              <a:buNone/>
            </a:pPr>
            <a:endParaRPr lang="en-US" sz="1000"/>
          </a:p>
          <a:p>
            <a:pPr>
              <a:lnSpc>
                <a:spcPct val="80000"/>
              </a:lnSpc>
              <a:buFont typeface="Wingdings" pitchFamily="2" charset="2"/>
              <a:buNone/>
            </a:pPr>
            <a:r>
              <a:rPr lang="en-US" sz="1000"/>
              <a:t> </a:t>
            </a:r>
            <a:r>
              <a:rPr lang="en-US"/>
              <a:t>They will also include:</a:t>
            </a:r>
          </a:p>
          <a:p>
            <a:pPr lvl="1">
              <a:lnSpc>
                <a:spcPct val="80000"/>
              </a:lnSpc>
              <a:buClr>
                <a:srgbClr val="A50021"/>
              </a:buClr>
              <a:buFont typeface="Wingdings" pitchFamily="2" charset="2"/>
              <a:buChar char="Ø"/>
            </a:pPr>
            <a:r>
              <a:rPr lang="en-US"/>
              <a:t>Fuel Type – Gasoline, Diesel</a:t>
            </a:r>
          </a:p>
          <a:p>
            <a:pPr lvl="1">
              <a:lnSpc>
                <a:spcPct val="80000"/>
              </a:lnSpc>
              <a:buClr>
                <a:srgbClr val="A50021"/>
              </a:buClr>
              <a:buFont typeface="Wingdings" pitchFamily="2" charset="2"/>
              <a:buChar char="Ø"/>
            </a:pPr>
            <a:r>
              <a:rPr lang="en-US"/>
              <a:t>Kilowatts</a:t>
            </a:r>
          </a:p>
          <a:p>
            <a:pPr lvl="1">
              <a:lnSpc>
                <a:spcPct val="80000"/>
              </a:lnSpc>
              <a:buClr>
                <a:srgbClr val="A50021"/>
              </a:buClr>
              <a:buFont typeface="Wingdings" pitchFamily="2" charset="2"/>
              <a:buChar char="Ø"/>
            </a:pPr>
            <a:r>
              <a:rPr lang="en-US"/>
              <a:t>Hours</a:t>
            </a:r>
          </a:p>
          <a:p>
            <a:pPr>
              <a:lnSpc>
                <a:spcPct val="80000"/>
              </a:lnSpc>
              <a:buFont typeface="Wingdings" pitchFamily="2" charset="2"/>
              <a:buNone/>
            </a:pPr>
            <a:r>
              <a:rPr lang="en-US" sz="1000"/>
              <a:t>	</a:t>
            </a:r>
          </a:p>
          <a:p>
            <a:pPr>
              <a:lnSpc>
                <a:spcPct val="80000"/>
              </a:lnSpc>
            </a:pPr>
            <a:endParaRPr lang="en-US" sz="1000"/>
          </a:p>
          <a:p>
            <a:pPr>
              <a:lnSpc>
                <a:spcPct val="80000"/>
              </a:lnSpc>
            </a:pPr>
            <a:endParaRPr lang="en-US" sz="1000"/>
          </a:p>
          <a:p>
            <a:pPr>
              <a:lnSpc>
                <a:spcPct val="80000"/>
              </a:lnSpc>
            </a:pPr>
            <a:endParaRPr lang="en-US" sz="1000"/>
          </a:p>
        </p:txBody>
      </p:sp>
      <p:pic>
        <p:nvPicPr>
          <p:cNvPr id="283653" name="Picture 5" descr="Picture of generators.">
            <a:hlinkClick r:id=""/>
          </p:cNvPr>
          <p:cNvPicPr>
            <a:picLocks noChangeAspect="1" noChangeArrowheads="1"/>
          </p:cNvPicPr>
          <p:nvPr/>
        </p:nvPicPr>
        <p:blipFill>
          <a:blip r:embed="rId3" cstate="print"/>
          <a:srcRect/>
          <a:stretch>
            <a:fillRect/>
          </a:stretch>
        </p:blipFill>
        <p:spPr bwMode="auto">
          <a:xfrm>
            <a:off x="5715000" y="3200400"/>
            <a:ext cx="3048000" cy="2286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D2647C0-A776-4994-AC6B-770F5D14DE85}" type="slidenum">
              <a:rPr lang="en-US"/>
              <a:pPr/>
              <a:t>28</a:t>
            </a:fld>
            <a:endParaRPr lang="en-US"/>
          </a:p>
        </p:txBody>
      </p:sp>
      <p:sp>
        <p:nvSpPr>
          <p:cNvPr id="289794" name="Rectangle 2"/>
          <p:cNvSpPr>
            <a:spLocks noGrp="1" noChangeArrowheads="1"/>
          </p:cNvSpPr>
          <p:nvPr>
            <p:ph type="title"/>
          </p:nvPr>
        </p:nvSpPr>
        <p:spPr/>
        <p:txBody>
          <a:bodyPr/>
          <a:lstStyle/>
          <a:p>
            <a:r>
              <a:rPr lang="en-US"/>
              <a:t>Describing Boats and Boat Motors</a:t>
            </a:r>
          </a:p>
        </p:txBody>
      </p:sp>
      <p:pic>
        <p:nvPicPr>
          <p:cNvPr id="289797" name="Picture 5" descr="Picture of a boat.">
            <a:hlinkClick r:id=""/>
          </p:cNvPr>
          <p:cNvPicPr>
            <a:picLocks noChangeAspect="1" noChangeArrowheads="1"/>
          </p:cNvPicPr>
          <p:nvPr/>
        </p:nvPicPr>
        <p:blipFill>
          <a:blip r:embed="rId3" cstate="print"/>
          <a:srcRect/>
          <a:stretch>
            <a:fillRect/>
          </a:stretch>
        </p:blipFill>
        <p:spPr bwMode="auto">
          <a:xfrm>
            <a:off x="4953000" y="2971800"/>
            <a:ext cx="3352800" cy="2286000"/>
          </a:xfrm>
          <a:prstGeom prst="rect">
            <a:avLst/>
          </a:prstGeom>
          <a:noFill/>
        </p:spPr>
      </p:pic>
      <p:sp>
        <p:nvSpPr>
          <p:cNvPr id="289795" name="Rectangle 3"/>
          <p:cNvSpPr>
            <a:spLocks noGrp="1" noChangeArrowheads="1"/>
          </p:cNvSpPr>
          <p:nvPr>
            <p:ph type="body" idx="1"/>
          </p:nvPr>
        </p:nvSpPr>
        <p:spPr>
          <a:xfrm>
            <a:off x="455613" y="2286000"/>
            <a:ext cx="7769225" cy="3155950"/>
          </a:xfrm>
        </p:spPr>
        <p:txBody>
          <a:bodyPr/>
          <a:lstStyle/>
          <a:p>
            <a:pPr>
              <a:lnSpc>
                <a:spcPct val="80000"/>
              </a:lnSpc>
              <a:buFont typeface="Wingdings" pitchFamily="2" charset="2"/>
              <a:buNone/>
            </a:pPr>
            <a:r>
              <a:rPr lang="en-US" sz="2800"/>
              <a:t>When reporting boats for disposal you will be required to provide:</a:t>
            </a:r>
            <a:r>
              <a:rPr lang="en-US"/>
              <a:t>   </a:t>
            </a:r>
          </a:p>
          <a:p>
            <a:pPr>
              <a:lnSpc>
                <a:spcPct val="80000"/>
              </a:lnSpc>
              <a:buFont typeface="Wingdings" pitchFamily="2" charset="2"/>
              <a:buNone/>
            </a:pPr>
            <a:endParaRPr lang="en-US" sz="1200"/>
          </a:p>
          <a:p>
            <a:pPr>
              <a:lnSpc>
                <a:spcPct val="80000"/>
              </a:lnSpc>
              <a:buClr>
                <a:srgbClr val="A50021"/>
              </a:buClr>
              <a:buFont typeface="Wingdings" pitchFamily="2" charset="2"/>
              <a:buChar char="§"/>
            </a:pPr>
            <a:r>
              <a:rPr lang="en-US"/>
              <a:t>Hull ID Number</a:t>
            </a:r>
          </a:p>
          <a:p>
            <a:pPr>
              <a:lnSpc>
                <a:spcPct val="80000"/>
              </a:lnSpc>
              <a:buClr>
                <a:srgbClr val="A50021"/>
              </a:buClr>
              <a:buFont typeface="Wingdings" pitchFamily="2" charset="2"/>
              <a:buChar char="§"/>
            </a:pPr>
            <a:r>
              <a:rPr lang="en-US"/>
              <a:t>Year</a:t>
            </a:r>
          </a:p>
          <a:p>
            <a:pPr>
              <a:lnSpc>
                <a:spcPct val="80000"/>
              </a:lnSpc>
              <a:buClr>
                <a:srgbClr val="A50021"/>
              </a:buClr>
              <a:buFont typeface="Wingdings" pitchFamily="2" charset="2"/>
              <a:buChar char="§"/>
            </a:pPr>
            <a:r>
              <a:rPr lang="en-US"/>
              <a:t>Manufacture/Make</a:t>
            </a:r>
          </a:p>
          <a:p>
            <a:pPr>
              <a:lnSpc>
                <a:spcPct val="80000"/>
              </a:lnSpc>
              <a:buClr>
                <a:srgbClr val="A50021"/>
              </a:buClr>
              <a:buFont typeface="Wingdings" pitchFamily="2" charset="2"/>
              <a:buChar char="§"/>
            </a:pPr>
            <a:r>
              <a:rPr lang="en-US"/>
              <a:t>Model</a:t>
            </a:r>
          </a:p>
          <a:p>
            <a:pPr>
              <a:lnSpc>
                <a:spcPct val="80000"/>
              </a:lnSpc>
              <a:buClr>
                <a:srgbClr val="A50021"/>
              </a:buClr>
              <a:buFont typeface="Wingdings" pitchFamily="2" charset="2"/>
              <a:buChar char="§"/>
            </a:pPr>
            <a:r>
              <a:rPr lang="en-US"/>
              <a:t>Body Style (such as pontoon or runabout)</a:t>
            </a:r>
          </a:p>
          <a:p>
            <a:pPr>
              <a:lnSpc>
                <a:spcPct val="80000"/>
              </a:lnSpc>
              <a:buClr>
                <a:srgbClr val="A50021"/>
              </a:buClr>
              <a:buFont typeface="Wingdings" pitchFamily="2" charset="2"/>
              <a:buChar char="§"/>
            </a:pPr>
            <a:r>
              <a:rPr lang="en-US"/>
              <a:t>Fuel Type</a:t>
            </a:r>
          </a:p>
          <a:p>
            <a:pPr>
              <a:lnSpc>
                <a:spcPct val="80000"/>
              </a:lnSpc>
              <a:buClr>
                <a:srgbClr val="A50021"/>
              </a:buClr>
              <a:buFont typeface="Wingdings" pitchFamily="2" charset="2"/>
              <a:buChar char="§"/>
            </a:pPr>
            <a:r>
              <a:rPr lang="en-US"/>
              <a:t>Number of Cylinders</a:t>
            </a:r>
          </a:p>
          <a:p>
            <a:pPr>
              <a:lnSpc>
                <a:spcPct val="80000"/>
              </a:lnSpc>
              <a:buFont typeface="Wingdings" pitchFamily="2" charset="2"/>
              <a:buNone/>
            </a:pPr>
            <a:r>
              <a:rPr lang="en-US" sz="1200"/>
              <a:t>	</a:t>
            </a:r>
          </a:p>
          <a:p>
            <a:pPr>
              <a:lnSpc>
                <a:spcPct val="80000"/>
              </a:lnSpc>
              <a:buFont typeface="Wingdings" pitchFamily="2" charset="2"/>
              <a:buNone/>
            </a:pPr>
            <a:r>
              <a:rPr lang="en-US"/>
              <a:t>This information is necessary for the Certificate to Obtain Title (SF97).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E78D78D-9366-4733-8B07-73DF0B89D347}" type="slidenum">
              <a:rPr lang="en-US"/>
              <a:pPr/>
              <a:t>29</a:t>
            </a:fld>
            <a:endParaRPr lang="en-US"/>
          </a:p>
        </p:txBody>
      </p:sp>
      <p:sp>
        <p:nvSpPr>
          <p:cNvPr id="291842" name="Rectangle 2"/>
          <p:cNvSpPr>
            <a:spLocks noGrp="1" noChangeArrowheads="1"/>
          </p:cNvSpPr>
          <p:nvPr>
            <p:ph type="title"/>
          </p:nvPr>
        </p:nvSpPr>
        <p:spPr/>
        <p:txBody>
          <a:bodyPr/>
          <a:lstStyle/>
          <a:p>
            <a:r>
              <a:rPr lang="en-US"/>
              <a:t>Describing Boats and Boat Motors</a:t>
            </a:r>
          </a:p>
        </p:txBody>
      </p:sp>
      <p:sp>
        <p:nvSpPr>
          <p:cNvPr id="291843" name="Rectangle 3"/>
          <p:cNvSpPr>
            <a:spLocks noGrp="1" noChangeArrowheads="1"/>
          </p:cNvSpPr>
          <p:nvPr>
            <p:ph type="body" idx="1"/>
          </p:nvPr>
        </p:nvSpPr>
        <p:spPr/>
        <p:txBody>
          <a:bodyPr/>
          <a:lstStyle/>
          <a:p>
            <a:pPr>
              <a:lnSpc>
                <a:spcPct val="80000"/>
              </a:lnSpc>
              <a:buFont typeface="Wingdings" pitchFamily="2" charset="2"/>
              <a:buNone/>
            </a:pPr>
            <a:r>
              <a:rPr lang="en-US" sz="2800"/>
              <a:t>Your property descriptions should also include the: </a:t>
            </a:r>
          </a:p>
          <a:p>
            <a:pPr>
              <a:lnSpc>
                <a:spcPct val="80000"/>
              </a:lnSpc>
              <a:buFont typeface="Wingdings" pitchFamily="2" charset="2"/>
              <a:buNone/>
            </a:pPr>
            <a:endParaRPr lang="en-US" sz="1200"/>
          </a:p>
          <a:p>
            <a:pPr>
              <a:lnSpc>
                <a:spcPct val="80000"/>
              </a:lnSpc>
              <a:buClr>
                <a:srgbClr val="A50021"/>
              </a:buClr>
              <a:buFont typeface="Wingdings" pitchFamily="2" charset="2"/>
              <a:buChar char="§"/>
            </a:pPr>
            <a:r>
              <a:rPr lang="en-US"/>
              <a:t>Engine type (inboard or outboard) </a:t>
            </a:r>
          </a:p>
          <a:p>
            <a:pPr>
              <a:lnSpc>
                <a:spcPct val="80000"/>
              </a:lnSpc>
              <a:buClr>
                <a:srgbClr val="A50021"/>
              </a:buClr>
              <a:buFont typeface="Wingdings" pitchFamily="2" charset="2"/>
              <a:buChar char="§"/>
            </a:pPr>
            <a:r>
              <a:rPr lang="en-US"/>
              <a:t>Engine size  </a:t>
            </a:r>
          </a:p>
          <a:p>
            <a:pPr>
              <a:lnSpc>
                <a:spcPct val="80000"/>
              </a:lnSpc>
              <a:buClr>
                <a:srgbClr val="A50021"/>
              </a:buClr>
              <a:buFont typeface="Wingdings" pitchFamily="2" charset="2"/>
              <a:buChar char="§"/>
            </a:pPr>
            <a:r>
              <a:rPr lang="en-US"/>
              <a:t>Length</a:t>
            </a:r>
          </a:p>
          <a:p>
            <a:pPr>
              <a:lnSpc>
                <a:spcPct val="80000"/>
              </a:lnSpc>
              <a:buClr>
                <a:srgbClr val="A50021"/>
              </a:buClr>
              <a:buFont typeface="Wingdings" pitchFamily="2" charset="2"/>
              <a:buChar char="§"/>
            </a:pPr>
            <a:r>
              <a:rPr lang="en-US"/>
              <a:t>Horse power </a:t>
            </a:r>
          </a:p>
          <a:p>
            <a:pPr>
              <a:lnSpc>
                <a:spcPct val="80000"/>
              </a:lnSpc>
              <a:buClr>
                <a:srgbClr val="A50021"/>
              </a:buClr>
              <a:buFont typeface="Wingdings" pitchFamily="2" charset="2"/>
              <a:buChar char="§"/>
            </a:pPr>
            <a:r>
              <a:rPr lang="en-US"/>
              <a:t>Number of hours on the engine</a:t>
            </a:r>
          </a:p>
          <a:p>
            <a:pPr>
              <a:lnSpc>
                <a:spcPct val="80000"/>
              </a:lnSpc>
              <a:buClr>
                <a:srgbClr val="A50021"/>
              </a:buClr>
              <a:buFont typeface="Wingdings" pitchFamily="2" charset="2"/>
              <a:buChar char="§"/>
            </a:pPr>
            <a:r>
              <a:rPr lang="en-US"/>
              <a:t>And trailer information if necessary</a:t>
            </a:r>
          </a:p>
          <a:p>
            <a:pPr>
              <a:lnSpc>
                <a:spcPct val="80000"/>
              </a:lnSpc>
              <a:buFont typeface="Wingdings" pitchFamily="2" charset="2"/>
              <a:buNone/>
            </a:pPr>
            <a:endParaRPr lang="en-US"/>
          </a:p>
          <a:p>
            <a:pPr>
              <a:lnSpc>
                <a:spcPct val="80000"/>
              </a:lnSpc>
              <a:buFont typeface="Wingdings" pitchFamily="2" charset="2"/>
              <a:buNone/>
            </a:pPr>
            <a:r>
              <a:rPr lang="en-US"/>
              <a:t>Some states require outboard boat motors to be titled.</a:t>
            </a:r>
          </a:p>
          <a:p>
            <a:pPr>
              <a:lnSpc>
                <a:spcPct val="80000"/>
              </a:lnSpc>
              <a:buFont typeface="Wingdings" pitchFamily="2" charset="2"/>
              <a:buNone/>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588BF14-3355-4583-81B5-43E5E47CBEF8}" type="slidenum">
              <a:rPr lang="en-US">
                <a:solidFill>
                  <a:srgbClr val="000000"/>
                </a:solidFill>
              </a:rPr>
              <a:pPr/>
              <a:t>3</a:t>
            </a:fld>
            <a:endParaRPr lang="en-US">
              <a:solidFill>
                <a:srgbClr val="000000"/>
              </a:solidFill>
            </a:endParaRPr>
          </a:p>
        </p:txBody>
      </p:sp>
      <p:sp>
        <p:nvSpPr>
          <p:cNvPr id="242690" name="Rectangle 2"/>
          <p:cNvSpPr>
            <a:spLocks noGrp="1" noChangeArrowheads="1"/>
          </p:cNvSpPr>
          <p:nvPr>
            <p:ph type="title"/>
          </p:nvPr>
        </p:nvSpPr>
        <p:spPr>
          <a:xfrm>
            <a:off x="457200" y="2438400"/>
            <a:ext cx="7769225" cy="461665"/>
          </a:xfrm>
        </p:spPr>
        <p:txBody>
          <a:bodyPr/>
          <a:lstStyle/>
          <a:p>
            <a:r>
              <a:rPr lang="en-US" sz="2400" dirty="0" smtClean="0"/>
              <a:t>Laws and Regulations</a:t>
            </a:r>
            <a:endParaRPr lang="en-US" sz="2400" dirty="0"/>
          </a:p>
        </p:txBody>
      </p:sp>
      <p:sp>
        <p:nvSpPr>
          <p:cNvPr id="242691" name="Rectangle 3"/>
          <p:cNvSpPr>
            <a:spLocks noGrp="1" noChangeArrowheads="1"/>
          </p:cNvSpPr>
          <p:nvPr>
            <p:ph type="body" idx="1"/>
          </p:nvPr>
        </p:nvSpPr>
        <p:spPr>
          <a:xfrm>
            <a:off x="457200" y="3276600"/>
            <a:ext cx="7769225" cy="3581400"/>
          </a:xfrm>
        </p:spPr>
        <p:txBody>
          <a:bodyPr/>
          <a:lstStyle/>
          <a:p>
            <a:r>
              <a:rPr lang="en-US" dirty="0" smtClean="0"/>
              <a:t>United States Code (U.S.C)</a:t>
            </a:r>
          </a:p>
          <a:p>
            <a:pPr lvl="1"/>
            <a:r>
              <a:rPr lang="en-US" dirty="0" smtClean="0"/>
              <a:t>Title 40 U.S.C. 486 (c) Gives the Administrator of GSA the authority to prescribe and issue the FMR</a:t>
            </a:r>
          </a:p>
          <a:p>
            <a:pPr>
              <a:buNone/>
            </a:pPr>
            <a:endParaRPr lang="en-US" dirty="0" smtClean="0"/>
          </a:p>
          <a:p>
            <a:r>
              <a:rPr lang="en-US" dirty="0" smtClean="0"/>
              <a:t>Federal Acquisition Regulations (FAR) </a:t>
            </a:r>
            <a:endParaRPr lang="en-US" dirty="0"/>
          </a:p>
          <a:p>
            <a:pPr lvl="1"/>
            <a:r>
              <a:rPr lang="en-US" dirty="0" smtClean="0"/>
              <a:t>Establishes the Contracting Officer and Warrant Program</a:t>
            </a:r>
            <a:endParaRPr lang="en-US" dirty="0"/>
          </a:p>
          <a:p>
            <a:pPr lvl="1">
              <a:buFontTx/>
              <a:buChar char="•"/>
            </a:pPr>
            <a:endParaRPr lang="en-US" dirty="0"/>
          </a:p>
          <a:p>
            <a:pPr lvl="1">
              <a:buFontTx/>
              <a:buNone/>
            </a:pPr>
            <a:endParaRPr lang="en-US" dirty="0"/>
          </a:p>
          <a:p>
            <a:pPr lvl="1">
              <a:buFontTx/>
              <a:buChar cha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
          <p:cNvSpPr>
            <a:spLocks noGrp="1" noChangeArrowheads="1"/>
          </p:cNvSpPr>
          <p:nvPr>
            <p:ph type="title"/>
          </p:nvPr>
        </p:nvSpPr>
        <p:spPr>
          <a:xfrm>
            <a:off x="381000" y="1219201"/>
            <a:ext cx="5638800" cy="838200"/>
          </a:xfrm>
          <a:noFill/>
        </p:spPr>
        <p:txBody>
          <a:bodyPr/>
          <a:lstStyle/>
          <a:p>
            <a:r>
              <a:rPr lang="en-US" sz="4000" dirty="0" smtClean="0">
                <a:solidFill>
                  <a:srgbClr val="FF0000"/>
                </a:solidFill>
              </a:rPr>
              <a:t>Agency Requirements:</a:t>
            </a:r>
          </a:p>
        </p:txBody>
      </p:sp>
      <p:sp>
        <p:nvSpPr>
          <p:cNvPr id="23556" name="Rectangle 11"/>
          <p:cNvSpPr>
            <a:spLocks noGrp="1" noChangeArrowheads="1"/>
          </p:cNvSpPr>
          <p:nvPr>
            <p:ph type="body" idx="1"/>
          </p:nvPr>
        </p:nvSpPr>
        <p:spPr>
          <a:xfrm>
            <a:off x="152400" y="2057400"/>
            <a:ext cx="8686800" cy="1981200"/>
          </a:xfrm>
          <a:noFill/>
        </p:spPr>
        <p:txBody>
          <a:bodyPr/>
          <a:lstStyle/>
          <a:p>
            <a:pPr>
              <a:buClr>
                <a:srgbClr val="013C88"/>
              </a:buClr>
            </a:pPr>
            <a:r>
              <a:rPr lang="en-US" sz="3200" dirty="0" smtClean="0"/>
              <a:t>Provide digital picture and detailed description</a:t>
            </a:r>
          </a:p>
          <a:p>
            <a:pPr>
              <a:buClr>
                <a:srgbClr val="013C88"/>
              </a:buClr>
            </a:pPr>
            <a:r>
              <a:rPr lang="en-US" sz="3200" dirty="0" smtClean="0"/>
              <a:t>Provide Custodian for inspection and pickup</a:t>
            </a:r>
          </a:p>
          <a:p>
            <a:pPr>
              <a:buClr>
                <a:srgbClr val="013C88"/>
              </a:buClr>
            </a:pPr>
            <a:r>
              <a:rPr lang="en-US" sz="3200" dirty="0" smtClean="0"/>
              <a:t>Coordinate with GSA on reserve/upset prices</a:t>
            </a:r>
            <a:endParaRPr lang="en-US" sz="3200" b="1" i="1" dirty="0" smtClean="0"/>
          </a:p>
          <a:p>
            <a:pPr>
              <a:buClr>
                <a:srgbClr val="013C88"/>
              </a:buClr>
              <a:buFont typeface="Wingdings" pitchFamily="2" charset="2"/>
              <a:buNone/>
            </a:pPr>
            <a:endParaRPr lang="en-US" sz="3200" b="1" dirty="0" smtClean="0"/>
          </a:p>
        </p:txBody>
      </p:sp>
      <p:pic>
        <p:nvPicPr>
          <p:cNvPr id="23557" name="Picture 12" descr="picture of boat"/>
          <p:cNvPicPr>
            <a:picLocks noChangeAspect="1" noChangeArrowheads="1"/>
          </p:cNvPicPr>
          <p:nvPr/>
        </p:nvPicPr>
        <p:blipFill>
          <a:blip r:embed="rId3" cstate="print"/>
          <a:srcRect/>
          <a:stretch>
            <a:fillRect/>
          </a:stretch>
        </p:blipFill>
        <p:spPr bwMode="auto">
          <a:xfrm>
            <a:off x="4876800" y="4176713"/>
            <a:ext cx="4013200" cy="25288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45A2017-8D65-45FE-ADCE-651DBE12B3C8}" type="slidenum">
              <a:rPr lang="en-US"/>
              <a:pPr/>
              <a:t>31</a:t>
            </a:fld>
            <a:endParaRPr lang="en-US"/>
          </a:p>
        </p:txBody>
      </p:sp>
      <p:sp>
        <p:nvSpPr>
          <p:cNvPr id="297986" name="Rectangle 2"/>
          <p:cNvSpPr>
            <a:spLocks noGrp="1" noChangeArrowheads="1"/>
          </p:cNvSpPr>
          <p:nvPr>
            <p:ph type="title"/>
          </p:nvPr>
        </p:nvSpPr>
        <p:spPr/>
        <p:txBody>
          <a:bodyPr/>
          <a:lstStyle/>
          <a:p>
            <a:r>
              <a:rPr lang="en-US"/>
              <a:t>Pictures</a:t>
            </a:r>
          </a:p>
        </p:txBody>
      </p:sp>
      <p:sp>
        <p:nvSpPr>
          <p:cNvPr id="297987" name="Rectangle 3"/>
          <p:cNvSpPr>
            <a:spLocks noGrp="1" noChangeArrowheads="1"/>
          </p:cNvSpPr>
          <p:nvPr>
            <p:ph type="body" idx="1"/>
          </p:nvPr>
        </p:nvSpPr>
        <p:spPr>
          <a:xfrm>
            <a:off x="455613" y="2393950"/>
            <a:ext cx="8307387" cy="3048000"/>
          </a:xfrm>
        </p:spPr>
        <p:txBody>
          <a:bodyPr/>
          <a:lstStyle/>
          <a:p>
            <a:pPr>
              <a:buClr>
                <a:srgbClr val="A50021"/>
              </a:buClr>
              <a:buFont typeface="Wingdings" pitchFamily="2" charset="2"/>
              <a:buNone/>
            </a:pPr>
            <a:r>
              <a:rPr lang="en-US" sz="2800"/>
              <a:t>Providing pictures with your property report can make a big difference in the final selling price</a:t>
            </a:r>
            <a:r>
              <a:rPr lang="en-US"/>
              <a:t>. </a:t>
            </a:r>
          </a:p>
          <a:p>
            <a:pPr>
              <a:buClr>
                <a:srgbClr val="A50021"/>
              </a:buClr>
              <a:buFont typeface="Wingdings" pitchFamily="2" charset="2"/>
              <a:buNone/>
            </a:pPr>
            <a:endParaRPr lang="en-US" sz="1200"/>
          </a:p>
          <a:p>
            <a:pPr>
              <a:buClr>
                <a:srgbClr val="A50021"/>
              </a:buClr>
            </a:pPr>
            <a:r>
              <a:rPr lang="en-US"/>
              <a:t>Your pictures should be detailed and clearly display…</a:t>
            </a:r>
          </a:p>
          <a:p>
            <a:pPr>
              <a:buClr>
                <a:srgbClr val="A50021"/>
              </a:buClr>
              <a:buFont typeface="Wingdings" pitchFamily="2" charset="2"/>
              <a:buNone/>
            </a:pPr>
            <a:endParaRPr lang="en-US" sz="1200"/>
          </a:p>
          <a:p>
            <a:pPr lvl="1">
              <a:buClr>
                <a:srgbClr val="A50021"/>
              </a:buClr>
              <a:buFont typeface="Wingdings" pitchFamily="2" charset="2"/>
              <a:buChar char="§"/>
            </a:pPr>
            <a:r>
              <a:rPr lang="en-US"/>
              <a:t>only items included in the disposal report</a:t>
            </a:r>
          </a:p>
          <a:p>
            <a:pPr lvl="1">
              <a:buClr>
                <a:srgbClr val="A50021"/>
              </a:buClr>
              <a:buFont typeface="Wingdings" pitchFamily="2" charset="2"/>
              <a:buChar char="§"/>
            </a:pPr>
            <a:r>
              <a:rPr lang="en-US"/>
              <a:t>any damage to property</a:t>
            </a:r>
          </a:p>
          <a:p>
            <a:pPr lvl="1">
              <a:buClr>
                <a:srgbClr val="A50021"/>
              </a:buClr>
              <a:buFont typeface="Wingdings" pitchFamily="2" charset="2"/>
              <a:buNone/>
            </a:pPr>
            <a:endParaRPr lang="en-US" sz="1200"/>
          </a:p>
          <a:p>
            <a:pPr>
              <a:buClr>
                <a:srgbClr val="A50021"/>
              </a:buClr>
            </a:pPr>
            <a:r>
              <a:rPr lang="en-US">
                <a:cs typeface="Arial" charset="0"/>
              </a:rPr>
              <a:t>Pictures can be edited before the sale if necessary.</a:t>
            </a:r>
          </a:p>
          <a:p>
            <a:pPr>
              <a:buClr>
                <a:srgbClr val="A50021"/>
              </a:buClr>
            </a:pPr>
            <a:r>
              <a:rPr lang="en-US"/>
              <a:t>Pictures entered in GSAXcess</a:t>
            </a:r>
            <a:r>
              <a:rPr lang="en-US">
                <a:cs typeface="Arial" charset="0"/>
              </a:rPr>
              <a:t>® are forwarded to sales.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950B689-992F-48DB-BC1D-CC4D71E95F92}" type="slidenum">
              <a:rPr lang="en-US"/>
              <a:pPr/>
              <a:t>32</a:t>
            </a:fld>
            <a:endParaRPr lang="en-US"/>
          </a:p>
        </p:txBody>
      </p:sp>
      <p:sp>
        <p:nvSpPr>
          <p:cNvPr id="472066" name="Rectangle 2"/>
          <p:cNvSpPr>
            <a:spLocks noGrp="1" noChangeArrowheads="1"/>
          </p:cNvSpPr>
          <p:nvPr>
            <p:ph type="title"/>
          </p:nvPr>
        </p:nvSpPr>
        <p:spPr>
          <a:xfrm>
            <a:off x="381000" y="1479550"/>
            <a:ext cx="7769225" cy="549275"/>
          </a:xfrm>
        </p:spPr>
        <p:txBody>
          <a:bodyPr/>
          <a:lstStyle/>
          <a:p>
            <a:r>
              <a:rPr lang="en-US" dirty="0"/>
              <a:t>Picture Quality</a:t>
            </a:r>
          </a:p>
        </p:txBody>
      </p:sp>
      <p:sp>
        <p:nvSpPr>
          <p:cNvPr id="472067" name="Rectangle 3"/>
          <p:cNvSpPr>
            <a:spLocks noGrp="1" noChangeArrowheads="1"/>
          </p:cNvSpPr>
          <p:nvPr>
            <p:ph type="body" idx="1"/>
          </p:nvPr>
        </p:nvSpPr>
        <p:spPr>
          <a:xfrm>
            <a:off x="455613" y="2393950"/>
            <a:ext cx="8383587" cy="4083050"/>
          </a:xfrm>
        </p:spPr>
        <p:txBody>
          <a:bodyPr/>
          <a:lstStyle/>
          <a:p>
            <a:pPr>
              <a:lnSpc>
                <a:spcPct val="90000"/>
              </a:lnSpc>
            </a:pPr>
            <a:r>
              <a:rPr lang="en-US" dirty="0"/>
              <a:t>Lighting – </a:t>
            </a:r>
          </a:p>
          <a:p>
            <a:pPr lvl="1">
              <a:lnSpc>
                <a:spcPct val="90000"/>
              </a:lnSpc>
            </a:pPr>
            <a:r>
              <a:rPr lang="en-US" sz="2000" dirty="0"/>
              <a:t>Sufficient to show color and details.</a:t>
            </a:r>
          </a:p>
          <a:p>
            <a:pPr lvl="1">
              <a:lnSpc>
                <a:spcPct val="90000"/>
              </a:lnSpc>
            </a:pPr>
            <a:r>
              <a:rPr lang="en-US" sz="2000" dirty="0"/>
              <a:t>Avoid shadows.</a:t>
            </a:r>
          </a:p>
          <a:p>
            <a:pPr>
              <a:lnSpc>
                <a:spcPct val="90000"/>
              </a:lnSpc>
            </a:pPr>
            <a:r>
              <a:rPr lang="en-US" dirty="0"/>
              <a:t>Detail</a:t>
            </a:r>
          </a:p>
          <a:p>
            <a:pPr lvl="1">
              <a:lnSpc>
                <a:spcPct val="90000"/>
              </a:lnSpc>
            </a:pPr>
            <a:r>
              <a:rPr lang="en-US" sz="2000" dirty="0"/>
              <a:t>Fill the entire frame with the detail.</a:t>
            </a:r>
          </a:p>
          <a:p>
            <a:pPr lvl="1">
              <a:lnSpc>
                <a:spcPct val="90000"/>
              </a:lnSpc>
            </a:pPr>
            <a:r>
              <a:rPr lang="en-US" sz="2000" dirty="0"/>
              <a:t>Show the entire item plus sectional views</a:t>
            </a:r>
            <a:r>
              <a:rPr lang="en-US" sz="2000" dirty="0" smtClean="0"/>
              <a:t>.</a:t>
            </a:r>
            <a:endParaRPr lang="en-US" sz="2000" dirty="0"/>
          </a:p>
          <a:p>
            <a:pPr>
              <a:lnSpc>
                <a:spcPct val="90000"/>
              </a:lnSpc>
            </a:pPr>
            <a:r>
              <a:rPr lang="en-US" dirty="0"/>
              <a:t>Clutter</a:t>
            </a:r>
          </a:p>
          <a:p>
            <a:pPr lvl="1">
              <a:lnSpc>
                <a:spcPct val="90000"/>
              </a:lnSpc>
            </a:pPr>
            <a:r>
              <a:rPr lang="en-US" sz="2000" dirty="0"/>
              <a:t>Avoid background distractions.</a:t>
            </a:r>
          </a:p>
          <a:p>
            <a:pPr lvl="1">
              <a:lnSpc>
                <a:spcPct val="90000"/>
              </a:lnSpc>
            </a:pPr>
            <a:r>
              <a:rPr lang="en-US" sz="2000" dirty="0"/>
              <a:t>Use a plain colored fabric backdrop if possible.</a:t>
            </a:r>
          </a:p>
          <a:p>
            <a:pPr>
              <a:lnSpc>
                <a:spcPct val="90000"/>
              </a:lnSpc>
              <a:buFont typeface="Wingdings" pitchFamily="2" charset="2"/>
              <a:buNone/>
            </a:pPr>
            <a:endParaRPr lang="en-US" sz="2000" dirty="0"/>
          </a:p>
          <a:p>
            <a:pPr>
              <a:lnSpc>
                <a:spcPct val="90000"/>
              </a:lnSpc>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BB86129-D7DC-48E4-AEDE-A32E6DA57438}" type="slidenum">
              <a:rPr lang="en-US"/>
              <a:pPr/>
              <a:t>33</a:t>
            </a:fld>
            <a:endParaRPr lang="en-US"/>
          </a:p>
        </p:txBody>
      </p:sp>
      <p:sp>
        <p:nvSpPr>
          <p:cNvPr id="307202" name="Rectangle 2"/>
          <p:cNvSpPr>
            <a:spLocks noGrp="1" noChangeArrowheads="1"/>
          </p:cNvSpPr>
          <p:nvPr>
            <p:ph type="title"/>
          </p:nvPr>
        </p:nvSpPr>
        <p:spPr/>
        <p:txBody>
          <a:bodyPr/>
          <a:lstStyle/>
          <a:p>
            <a:r>
              <a:rPr lang="en-US"/>
              <a:t>Descriptions and Photos</a:t>
            </a:r>
          </a:p>
        </p:txBody>
      </p:sp>
      <p:sp>
        <p:nvSpPr>
          <p:cNvPr id="307203" name="Rectangle 3"/>
          <p:cNvSpPr>
            <a:spLocks noGrp="1" noChangeArrowheads="1"/>
          </p:cNvSpPr>
          <p:nvPr>
            <p:ph type="body" idx="1"/>
          </p:nvPr>
        </p:nvSpPr>
        <p:spPr>
          <a:xfrm>
            <a:off x="455613" y="2393950"/>
            <a:ext cx="7769225" cy="3625850"/>
          </a:xfrm>
        </p:spPr>
        <p:txBody>
          <a:bodyPr/>
          <a:lstStyle/>
          <a:p>
            <a:pPr>
              <a:buFont typeface="Wingdings" pitchFamily="2" charset="2"/>
              <a:buNone/>
            </a:pPr>
            <a:r>
              <a:rPr lang="en-US" sz="2800"/>
              <a:t>Providing accurate and complete descriptions along with clear detailed pictures of your excess and surplus property will….</a:t>
            </a:r>
          </a:p>
          <a:p>
            <a:pPr>
              <a:buFont typeface="Wingdings" pitchFamily="2" charset="2"/>
              <a:buNone/>
            </a:pPr>
            <a:endParaRPr lang="en-US" sz="1200"/>
          </a:p>
          <a:p>
            <a:pPr>
              <a:buClr>
                <a:srgbClr val="A50021"/>
              </a:buClr>
            </a:pPr>
            <a:r>
              <a:rPr lang="en-US"/>
              <a:t>Ensure Maximum Return on Investment</a:t>
            </a:r>
          </a:p>
          <a:p>
            <a:pPr>
              <a:buClr>
                <a:srgbClr val="A50021"/>
              </a:buClr>
            </a:pPr>
            <a:r>
              <a:rPr lang="en-US"/>
              <a:t>Save you time </a:t>
            </a:r>
          </a:p>
          <a:p>
            <a:pPr>
              <a:buClr>
                <a:srgbClr val="A50021"/>
              </a:buClr>
            </a:pPr>
            <a:r>
              <a:rPr lang="en-US"/>
              <a:t>Limits Rejection/Claims</a:t>
            </a:r>
          </a:p>
          <a:p>
            <a:pPr lvl="1">
              <a:buClr>
                <a:srgbClr val="A50021"/>
              </a:buClr>
              <a:buFontTx/>
              <a:buNone/>
            </a:pPr>
            <a:endParaRPr lang="en-US"/>
          </a:p>
          <a:p>
            <a:pPr lvl="1">
              <a:buClr>
                <a:srgbClr val="A50021"/>
              </a:buClr>
              <a:buFontTx/>
              <a:buNone/>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
          <p:cNvSpPr>
            <a:spLocks noGrp="1" noChangeArrowheads="1"/>
          </p:cNvSpPr>
          <p:nvPr>
            <p:ph type="title"/>
          </p:nvPr>
        </p:nvSpPr>
        <p:spPr>
          <a:xfrm>
            <a:off x="381000" y="1219200"/>
            <a:ext cx="3733800" cy="579438"/>
          </a:xfrm>
          <a:noFill/>
        </p:spPr>
        <p:txBody>
          <a:bodyPr/>
          <a:lstStyle/>
          <a:p>
            <a:r>
              <a:rPr lang="en-US" dirty="0" smtClean="0">
                <a:solidFill>
                  <a:srgbClr val="FF0000"/>
                </a:solidFill>
              </a:rPr>
              <a:t>Custodial Duties</a:t>
            </a:r>
          </a:p>
        </p:txBody>
      </p:sp>
      <p:sp>
        <p:nvSpPr>
          <p:cNvPr id="21508" name="Rectangle 11"/>
          <p:cNvSpPr>
            <a:spLocks noGrp="1" noChangeArrowheads="1"/>
          </p:cNvSpPr>
          <p:nvPr>
            <p:ph type="body" idx="1"/>
          </p:nvPr>
        </p:nvSpPr>
        <p:spPr>
          <a:xfrm>
            <a:off x="533400" y="1828800"/>
            <a:ext cx="8305800" cy="4953000"/>
          </a:xfrm>
        </p:spPr>
        <p:txBody>
          <a:bodyPr/>
          <a:lstStyle/>
          <a:p>
            <a:pPr>
              <a:lnSpc>
                <a:spcPct val="90000"/>
              </a:lnSpc>
              <a:buClr>
                <a:srgbClr val="013C88"/>
              </a:buClr>
              <a:defRPr/>
            </a:pPr>
            <a:r>
              <a:rPr kumimoji="1" lang="en-US" dirty="0" smtClean="0"/>
              <a:t>Provides the following:</a:t>
            </a:r>
          </a:p>
          <a:p>
            <a:pPr lvl="1">
              <a:lnSpc>
                <a:spcPct val="90000"/>
              </a:lnSpc>
              <a:buClr>
                <a:srgbClr val="013C88"/>
              </a:buClr>
              <a:buFont typeface="Arial" pitchFamily="34" charset="0"/>
              <a:buChar char="•"/>
              <a:defRPr/>
            </a:pPr>
            <a:r>
              <a:rPr kumimoji="1" lang="en-US" dirty="0" smtClean="0"/>
              <a:t>Contact information</a:t>
            </a:r>
          </a:p>
          <a:p>
            <a:pPr lvl="1">
              <a:lnSpc>
                <a:spcPct val="90000"/>
              </a:lnSpc>
              <a:buClr>
                <a:srgbClr val="013C88"/>
              </a:buClr>
              <a:buFont typeface="Arial" pitchFamily="34" charset="0"/>
              <a:buChar char="•"/>
              <a:defRPr/>
            </a:pPr>
            <a:r>
              <a:rPr kumimoji="1" lang="en-US" dirty="0" smtClean="0"/>
              <a:t>Property location</a:t>
            </a:r>
          </a:p>
          <a:p>
            <a:pPr lvl="1">
              <a:lnSpc>
                <a:spcPct val="90000"/>
              </a:lnSpc>
              <a:buClr>
                <a:srgbClr val="013C88"/>
              </a:buClr>
              <a:buFont typeface="Arial" pitchFamily="34" charset="0"/>
              <a:buChar char="•"/>
              <a:defRPr/>
            </a:pPr>
            <a:r>
              <a:rPr kumimoji="1" lang="en-US" dirty="0" smtClean="0"/>
              <a:t>Inspection dates and times</a:t>
            </a:r>
          </a:p>
          <a:p>
            <a:pPr lvl="1">
              <a:lnSpc>
                <a:spcPct val="90000"/>
              </a:lnSpc>
              <a:buClr>
                <a:srgbClr val="013C88"/>
              </a:buClr>
              <a:buFont typeface="Arial" pitchFamily="34" charset="0"/>
              <a:buChar char="•"/>
              <a:defRPr/>
            </a:pPr>
            <a:r>
              <a:rPr kumimoji="1" lang="en-US" dirty="0" smtClean="0"/>
              <a:t>Special requirements for removal</a:t>
            </a:r>
          </a:p>
          <a:p>
            <a:pPr lvl="1">
              <a:lnSpc>
                <a:spcPct val="90000"/>
              </a:lnSpc>
              <a:buClr>
                <a:srgbClr val="013C88"/>
              </a:buClr>
              <a:buFont typeface="Arial" pitchFamily="34" charset="0"/>
              <a:buChar char="•"/>
              <a:defRPr/>
            </a:pPr>
            <a:r>
              <a:rPr kumimoji="1" lang="en-US" dirty="0" smtClean="0"/>
              <a:t>Removal of agency and government ID tags</a:t>
            </a:r>
          </a:p>
          <a:p>
            <a:pPr marL="57150" lvl="1" indent="0">
              <a:lnSpc>
                <a:spcPct val="90000"/>
              </a:lnSpc>
              <a:buClr>
                <a:srgbClr val="013C88"/>
              </a:buClr>
              <a:buFont typeface="Arial" pitchFamily="34" charset="0"/>
              <a:buChar char="•"/>
              <a:defRPr/>
            </a:pPr>
            <a:endParaRPr kumimoji="1" lang="en-US" sz="1000" dirty="0" smtClean="0"/>
          </a:p>
          <a:p>
            <a:pPr marL="0" indent="0">
              <a:lnSpc>
                <a:spcPct val="90000"/>
              </a:lnSpc>
              <a:buClr>
                <a:srgbClr val="013C88"/>
              </a:buClr>
              <a:defRPr/>
            </a:pPr>
            <a:r>
              <a:rPr kumimoji="1" lang="en-US" dirty="0" smtClean="0"/>
              <a:t>Available during inspection and removal periods</a:t>
            </a:r>
          </a:p>
          <a:p>
            <a:pPr>
              <a:lnSpc>
                <a:spcPct val="90000"/>
              </a:lnSpc>
              <a:buClr>
                <a:srgbClr val="013C88"/>
              </a:buClr>
              <a:buFont typeface="Arial" pitchFamily="34" charset="0"/>
              <a:buChar char="•"/>
              <a:defRPr/>
            </a:pPr>
            <a:endParaRPr kumimoji="1" lang="en-US" sz="1400" dirty="0" smtClean="0"/>
          </a:p>
          <a:p>
            <a:pPr marL="0" indent="0">
              <a:lnSpc>
                <a:spcPct val="90000"/>
              </a:lnSpc>
              <a:buClr>
                <a:srgbClr val="013C88"/>
              </a:buClr>
              <a:defRPr/>
            </a:pPr>
            <a:r>
              <a:rPr kumimoji="1" lang="en-US" dirty="0" smtClean="0"/>
              <a:t>Accountable for the care and handling of property prior to its removal</a:t>
            </a:r>
          </a:p>
          <a:p>
            <a:pPr marL="0" indent="0">
              <a:lnSpc>
                <a:spcPct val="90000"/>
              </a:lnSpc>
              <a:buClr>
                <a:srgbClr val="013C88"/>
              </a:buClr>
              <a:buFont typeface="Arial" pitchFamily="34" charset="0"/>
              <a:buChar char="•"/>
              <a:defRPr/>
            </a:pPr>
            <a:endParaRPr kumimoji="1" lang="en-US" dirty="0" smtClean="0"/>
          </a:p>
          <a:p>
            <a:pPr>
              <a:lnSpc>
                <a:spcPct val="90000"/>
              </a:lnSpc>
              <a:buClr>
                <a:srgbClr val="013C88"/>
              </a:buClr>
              <a:buNone/>
              <a:defRPr/>
            </a:pPr>
            <a:r>
              <a:rPr kumimoji="1" lang="en-US" b="1" i="1" dirty="0" smtClean="0"/>
              <a:t>GSA does the rest!!</a:t>
            </a:r>
            <a:endParaRPr kumimoji="1" lang="en-US" b="1" dirty="0" smtClean="0"/>
          </a:p>
          <a:p>
            <a:pPr lvl="1">
              <a:lnSpc>
                <a:spcPct val="90000"/>
              </a:lnSpc>
              <a:buClr>
                <a:srgbClr val="013C88"/>
              </a:buClr>
              <a:buFont typeface="Arial" pitchFamily="34" charset="0"/>
              <a:buNone/>
              <a:defRPr/>
            </a:pPr>
            <a:endParaRPr kumimoji="1" lang="en-US" dirty="0" smtClean="0">
              <a:solidFill>
                <a:srgbClr val="003399"/>
              </a:solidFill>
            </a:endParaRPr>
          </a:p>
        </p:txBody>
      </p:sp>
      <p:pic>
        <p:nvPicPr>
          <p:cNvPr id="24581" name="Picture 12" descr="Picture of a woman smiling"/>
          <p:cNvPicPr>
            <a:picLocks noChangeAspect="1" noChangeArrowheads="1"/>
          </p:cNvPicPr>
          <p:nvPr/>
        </p:nvPicPr>
        <p:blipFill>
          <a:blip r:embed="rId3" cstate="print"/>
          <a:srcRect/>
          <a:stretch>
            <a:fillRect/>
          </a:stretch>
        </p:blipFill>
        <p:spPr bwMode="auto">
          <a:xfrm>
            <a:off x="7086600" y="1143000"/>
            <a:ext cx="2057400" cy="2692400"/>
          </a:xfrm>
          <a:prstGeom prst="rect">
            <a:avLst/>
          </a:prstGeom>
          <a:noFill/>
          <a:ln w="9525">
            <a:noFill/>
            <a:miter lim="800000"/>
            <a:headEnd/>
            <a:tailEnd/>
          </a:ln>
        </p:spPr>
      </p:pic>
      <p:sp>
        <p:nvSpPr>
          <p:cNvPr id="24578" name="Slide Number Placeholder 3"/>
          <p:cNvSpPr>
            <a:spLocks noGrp="1"/>
          </p:cNvSpPr>
          <p:nvPr>
            <p:ph type="sldNum" sz="quarter" idx="10"/>
          </p:nvPr>
        </p:nvSpPr>
        <p:spPr>
          <a:noFill/>
        </p:spPr>
        <p:txBody>
          <a:bodyPr/>
          <a:lstStyle/>
          <a:p>
            <a:fld id="{C8300433-692D-4B27-B6FC-04615A6258D9}" type="slidenum">
              <a:rPr lang="en-US" smtClean="0">
                <a:latin typeface="Arial" charset="0"/>
              </a:rPr>
              <a:pPr/>
              <a:t>34</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1295400"/>
            <a:ext cx="8534400" cy="1077913"/>
          </a:xfrm>
        </p:spPr>
        <p:txBody>
          <a:bodyPr/>
          <a:lstStyle/>
          <a:p>
            <a:r>
              <a:rPr lang="en-US" dirty="0" smtClean="0">
                <a:solidFill>
                  <a:srgbClr val="FF0000"/>
                </a:solidFill>
              </a:rPr>
              <a:t>What can I expect after my property completes </a:t>
            </a:r>
            <a:r>
              <a:rPr lang="en-US" dirty="0" err="1" smtClean="0">
                <a:solidFill>
                  <a:srgbClr val="FF0000"/>
                </a:solidFill>
              </a:rPr>
              <a:t>U&amp;D</a:t>
            </a:r>
            <a:r>
              <a:rPr lang="en-US" dirty="0" smtClean="0">
                <a:solidFill>
                  <a:srgbClr val="FF0000"/>
                </a:solidFill>
              </a:rPr>
              <a:t> screening?</a:t>
            </a:r>
          </a:p>
        </p:txBody>
      </p:sp>
      <p:pic>
        <p:nvPicPr>
          <p:cNvPr id="29700" name="Picture 2" descr="picture of &quot;face&quot; looking puzzled"/>
          <p:cNvPicPr>
            <a:picLocks noChangeAspect="1" noChangeArrowheads="1"/>
          </p:cNvPicPr>
          <p:nvPr/>
        </p:nvPicPr>
        <p:blipFill>
          <a:blip r:embed="rId3" cstate="print"/>
          <a:srcRect/>
          <a:stretch>
            <a:fillRect/>
          </a:stretch>
        </p:blipFill>
        <p:spPr bwMode="auto">
          <a:xfrm>
            <a:off x="2514600" y="2667000"/>
            <a:ext cx="3276600" cy="3686175"/>
          </a:xfrm>
          <a:prstGeom prst="rect">
            <a:avLst/>
          </a:prstGeom>
          <a:noFill/>
          <a:ln w="9525">
            <a:noFill/>
            <a:miter lim="800000"/>
            <a:headEnd/>
            <a:tailEnd/>
          </a:ln>
        </p:spPr>
      </p:pic>
      <p:sp>
        <p:nvSpPr>
          <p:cNvPr id="29699" name="Slide Number Placeholder 2"/>
          <p:cNvSpPr>
            <a:spLocks noGrp="1"/>
          </p:cNvSpPr>
          <p:nvPr>
            <p:ph type="sldNum" sz="quarter" idx="10"/>
          </p:nvPr>
        </p:nvSpPr>
        <p:spPr>
          <a:noFill/>
        </p:spPr>
        <p:txBody>
          <a:bodyPr/>
          <a:lstStyle/>
          <a:p>
            <a:fld id="{32B58F6C-2175-422A-92F9-7A83788BE8CA}" type="slidenum">
              <a:rPr lang="en-US" smtClean="0">
                <a:latin typeface="Arial" charset="0"/>
              </a:rPr>
              <a:pPr/>
              <a:t>35</a:t>
            </a:fld>
            <a:endParaRPr lang="en-US" smtClean="0">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6A62689-93E6-4FE8-94FB-CAA0ACCC457C}" type="slidenum">
              <a:rPr lang="en-US" smtClean="0"/>
              <a:pPr/>
              <a:t>36</a:t>
            </a:fld>
            <a:endParaRPr lang="en-US"/>
          </a:p>
        </p:txBody>
      </p:sp>
      <p:pic>
        <p:nvPicPr>
          <p:cNvPr id="137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839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898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6A62689-93E6-4FE8-94FB-CAA0ACCC457C}" type="slidenum">
              <a:rPr lang="en-US" smtClean="0"/>
              <a:pPr/>
              <a:t>37</a:t>
            </a:fld>
            <a:endParaRPr lang="en-US"/>
          </a:p>
        </p:txBody>
      </p:sp>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 y="1295400"/>
            <a:ext cx="867727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068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0E081B9-605B-40F4-857E-1A70FD84AE01}" type="slidenum">
              <a:rPr lang="en-US" smtClean="0"/>
              <a:pPr/>
              <a:t>38</a:t>
            </a:fld>
            <a:endParaRPr lang="en-US"/>
          </a:p>
        </p:txBody>
      </p:sp>
      <p:sp>
        <p:nvSpPr>
          <p:cNvPr id="3" name="Rectangle 2"/>
          <p:cNvSpPr/>
          <p:nvPr/>
        </p:nvSpPr>
        <p:spPr>
          <a:xfrm>
            <a:off x="457200" y="1676400"/>
            <a:ext cx="8077200" cy="3785652"/>
          </a:xfrm>
          <a:prstGeom prst="rect">
            <a:avLst/>
          </a:prstGeom>
        </p:spPr>
        <p:txBody>
          <a:bodyPr wrap="square">
            <a:spAutoFit/>
          </a:bodyPr>
          <a:lstStyle/>
          <a:p>
            <a:r>
              <a:rPr lang="en-US" b="1" dirty="0"/>
              <a:t>This lot consists of 2 each Savant Instruments Inc. Gel Pump 6-amp Lab Solution Metering Pumps, model# GP1 10-120, SN: 4J4209611A, 4J4209621A. Working when removed from service but parts may be missing, and unknown repairs may be required. Viewing of property is highly recommended. Claimant/buyer is responsible for packing, loading, shipping, etc. Inspection and removal by appointment only. Office and dock hours are: 8:00am -3:00pm CST. Office is closed on weekends and holidays.</a:t>
            </a:r>
            <a:endParaRPr lang="en-US" dirty="0"/>
          </a:p>
        </p:txBody>
      </p:sp>
    </p:spTree>
    <p:extLst>
      <p:ext uri="{BB962C8B-B14F-4D97-AF65-F5344CB8AC3E}">
        <p14:creationId xmlns:p14="http://schemas.microsoft.com/office/powerpoint/2010/main" val="3483494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1371600"/>
            <a:ext cx="2514600" cy="1143000"/>
          </a:xfrm>
        </p:spPr>
        <p:txBody>
          <a:bodyPr/>
          <a:lstStyle/>
          <a:p>
            <a:r>
              <a:rPr lang="en-US" dirty="0" smtClean="0"/>
              <a:t>How to read the </a:t>
            </a:r>
            <a:r>
              <a:rPr lang="en-US" dirty="0" err="1" smtClean="0"/>
              <a:t>IFB</a:t>
            </a:r>
            <a:endParaRPr lang="en-US" dirty="0" smtClean="0"/>
          </a:p>
        </p:txBody>
      </p:sp>
      <p:pic>
        <p:nvPicPr>
          <p:cNvPr id="33796" name="Picture 4" descr="screenshot of invitation for bid"/>
          <p:cNvPicPr>
            <a:picLocks noChangeAspect="1"/>
          </p:cNvPicPr>
          <p:nvPr/>
        </p:nvPicPr>
        <p:blipFill>
          <a:blip r:embed="rId3" cstate="print"/>
          <a:srcRect/>
          <a:stretch>
            <a:fillRect/>
          </a:stretch>
        </p:blipFill>
        <p:spPr bwMode="auto">
          <a:xfrm>
            <a:off x="2590800" y="1143000"/>
            <a:ext cx="4114800" cy="5715000"/>
          </a:xfrm>
          <a:prstGeom prst="rect">
            <a:avLst/>
          </a:prstGeom>
          <a:noFill/>
          <a:ln w="9525">
            <a:noFill/>
            <a:miter lim="800000"/>
            <a:headEnd/>
            <a:tailEnd/>
          </a:ln>
        </p:spPr>
      </p:pic>
      <p:sp>
        <p:nvSpPr>
          <p:cNvPr id="33797" name="Rounded Rectangular Callout 5"/>
          <p:cNvSpPr>
            <a:spLocks noChangeArrowheads="1"/>
          </p:cNvSpPr>
          <p:nvPr/>
        </p:nvSpPr>
        <p:spPr bwMode="auto">
          <a:xfrm>
            <a:off x="6096000" y="1219200"/>
            <a:ext cx="1066800" cy="685800"/>
          </a:xfrm>
          <a:prstGeom prst="wedgeRoundRectCallout">
            <a:avLst>
              <a:gd name="adj1" fmla="val -103032"/>
              <a:gd name="adj2" fmla="val 81014"/>
              <a:gd name="adj3" fmla="val 16667"/>
            </a:avLst>
          </a:prstGeom>
          <a:solidFill>
            <a:schemeClr val="accent1"/>
          </a:solidFill>
          <a:ln w="9525" algn="ctr">
            <a:solidFill>
              <a:schemeClr val="tx1"/>
            </a:solidFill>
            <a:round/>
            <a:headEnd/>
            <a:tailEnd/>
          </a:ln>
        </p:spPr>
        <p:txBody>
          <a:bodyPr/>
          <a:lstStyle/>
          <a:p>
            <a:pPr algn="ctr"/>
            <a:r>
              <a:rPr lang="en-US" sz="1200" dirty="0"/>
              <a:t>Custodian Contact Information</a:t>
            </a:r>
          </a:p>
        </p:txBody>
      </p:sp>
      <p:sp>
        <p:nvSpPr>
          <p:cNvPr id="33798" name="Rounded Rectangular Callout 6"/>
          <p:cNvSpPr>
            <a:spLocks noChangeArrowheads="1"/>
          </p:cNvSpPr>
          <p:nvPr/>
        </p:nvSpPr>
        <p:spPr bwMode="auto">
          <a:xfrm>
            <a:off x="6096000" y="2057400"/>
            <a:ext cx="1371600" cy="381000"/>
          </a:xfrm>
          <a:prstGeom prst="wedgeRoundRectCallout">
            <a:avLst>
              <a:gd name="adj1" fmla="val -73588"/>
              <a:gd name="adj2" fmla="val 117750"/>
              <a:gd name="adj3" fmla="val 16667"/>
            </a:avLst>
          </a:prstGeom>
          <a:solidFill>
            <a:schemeClr val="accent1"/>
          </a:solidFill>
          <a:ln w="9525" algn="ctr">
            <a:solidFill>
              <a:schemeClr val="tx1"/>
            </a:solidFill>
            <a:round/>
            <a:headEnd/>
            <a:tailEnd/>
          </a:ln>
        </p:spPr>
        <p:txBody>
          <a:bodyPr/>
          <a:lstStyle/>
          <a:p>
            <a:pPr algn="ctr"/>
            <a:r>
              <a:rPr lang="en-US" sz="1200" dirty="0"/>
              <a:t>Sale Dates</a:t>
            </a:r>
          </a:p>
        </p:txBody>
      </p:sp>
      <p:sp>
        <p:nvSpPr>
          <p:cNvPr id="33799" name="Rounded Rectangular Callout 7"/>
          <p:cNvSpPr>
            <a:spLocks noChangeArrowheads="1"/>
          </p:cNvSpPr>
          <p:nvPr/>
        </p:nvSpPr>
        <p:spPr bwMode="auto">
          <a:xfrm>
            <a:off x="6934200" y="2590800"/>
            <a:ext cx="1066800" cy="457200"/>
          </a:xfrm>
          <a:prstGeom prst="wedgeRoundRectCallout">
            <a:avLst>
              <a:gd name="adj1" fmla="val -82917"/>
              <a:gd name="adj2" fmla="val 46319"/>
              <a:gd name="adj3" fmla="val 16667"/>
            </a:avLst>
          </a:prstGeom>
          <a:solidFill>
            <a:schemeClr val="accent1"/>
          </a:solidFill>
          <a:ln w="9525" algn="ctr">
            <a:solidFill>
              <a:schemeClr val="tx1"/>
            </a:solidFill>
            <a:round/>
            <a:headEnd/>
            <a:tailEnd/>
          </a:ln>
        </p:spPr>
        <p:txBody>
          <a:bodyPr/>
          <a:lstStyle/>
          <a:p>
            <a:pPr algn="ctr"/>
            <a:r>
              <a:rPr lang="en-US" sz="1200" dirty="0"/>
              <a:t>Removal Information</a:t>
            </a:r>
          </a:p>
        </p:txBody>
      </p:sp>
      <p:sp>
        <p:nvSpPr>
          <p:cNvPr id="33800" name="Rounded Rectangular Callout 8"/>
          <p:cNvSpPr>
            <a:spLocks noChangeArrowheads="1"/>
          </p:cNvSpPr>
          <p:nvPr/>
        </p:nvSpPr>
        <p:spPr bwMode="auto">
          <a:xfrm>
            <a:off x="6705600" y="3276600"/>
            <a:ext cx="1371600" cy="457200"/>
          </a:xfrm>
          <a:prstGeom prst="wedgeRoundRectCallout">
            <a:avLst>
              <a:gd name="adj1" fmla="val -102157"/>
              <a:gd name="adj2" fmla="val 68769"/>
              <a:gd name="adj3" fmla="val 16667"/>
            </a:avLst>
          </a:prstGeom>
          <a:solidFill>
            <a:schemeClr val="accent1"/>
          </a:solidFill>
          <a:ln w="9525" algn="ctr">
            <a:solidFill>
              <a:schemeClr val="tx1"/>
            </a:solidFill>
            <a:round/>
            <a:headEnd/>
            <a:tailEnd/>
          </a:ln>
        </p:spPr>
        <p:txBody>
          <a:bodyPr/>
          <a:lstStyle/>
          <a:p>
            <a:pPr algn="ctr"/>
            <a:r>
              <a:rPr lang="en-US" sz="1200" dirty="0"/>
              <a:t>Property Description</a:t>
            </a:r>
          </a:p>
        </p:txBody>
      </p:sp>
      <p:sp>
        <p:nvSpPr>
          <p:cNvPr id="33801" name="Rounded Rectangular Callout 10"/>
          <p:cNvSpPr>
            <a:spLocks noChangeArrowheads="1"/>
          </p:cNvSpPr>
          <p:nvPr/>
        </p:nvSpPr>
        <p:spPr bwMode="auto">
          <a:xfrm>
            <a:off x="6629400" y="4495800"/>
            <a:ext cx="1371600" cy="457200"/>
          </a:xfrm>
          <a:prstGeom prst="wedgeRoundRectCallout">
            <a:avLst>
              <a:gd name="adj1" fmla="val -102157"/>
              <a:gd name="adj2" fmla="val 68769"/>
              <a:gd name="adj3" fmla="val 16667"/>
            </a:avLst>
          </a:prstGeom>
          <a:solidFill>
            <a:schemeClr val="accent1"/>
          </a:solidFill>
          <a:ln w="9525" algn="ctr">
            <a:solidFill>
              <a:schemeClr val="tx1"/>
            </a:solidFill>
            <a:round/>
            <a:headEnd/>
            <a:tailEnd/>
          </a:ln>
        </p:spPr>
        <p:txBody>
          <a:bodyPr/>
          <a:lstStyle/>
          <a:p>
            <a:pPr algn="ctr"/>
            <a:r>
              <a:rPr lang="en-US" sz="1200" dirty="0"/>
              <a:t>Next Lot of Property </a:t>
            </a:r>
          </a:p>
        </p:txBody>
      </p:sp>
      <p:sp>
        <p:nvSpPr>
          <p:cNvPr id="33795" name="Slide Number Placeholder 2"/>
          <p:cNvSpPr>
            <a:spLocks noGrp="1"/>
          </p:cNvSpPr>
          <p:nvPr>
            <p:ph type="sldNum" sz="quarter" idx="10"/>
          </p:nvPr>
        </p:nvSpPr>
        <p:spPr>
          <a:noFill/>
        </p:spPr>
        <p:txBody>
          <a:bodyPr/>
          <a:lstStyle/>
          <a:p>
            <a:fld id="{E0137C3B-9252-4237-A8F8-A8D9A6671C2F}" type="slidenum">
              <a:rPr lang="en-US" smtClean="0">
                <a:latin typeface="Arial" charset="0"/>
              </a:rPr>
              <a:pPr/>
              <a:t>39</a:t>
            </a:fld>
            <a:endParaRPr lang="en-US" dirty="0" smtClean="0">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81000" y="1219200"/>
            <a:ext cx="7769225" cy="584775"/>
          </a:xfrm>
        </p:spPr>
        <p:txBody>
          <a:bodyPr/>
          <a:lstStyle/>
          <a:p>
            <a:r>
              <a:rPr lang="en-US" dirty="0" smtClean="0">
                <a:solidFill>
                  <a:srgbClr val="FF0000"/>
                </a:solidFill>
              </a:rPr>
              <a:t>The Benefits of Property Sales</a:t>
            </a:r>
            <a:endParaRPr lang="en-US" dirty="0">
              <a:solidFill>
                <a:srgbClr val="FF0000"/>
              </a:solidFill>
            </a:endParaRPr>
          </a:p>
        </p:txBody>
      </p:sp>
      <p:sp>
        <p:nvSpPr>
          <p:cNvPr id="7" name="Rectangle 3"/>
          <p:cNvSpPr>
            <a:spLocks noGrp="1" noChangeArrowheads="1"/>
          </p:cNvSpPr>
          <p:nvPr>
            <p:ph idx="1"/>
          </p:nvPr>
        </p:nvSpPr>
        <p:spPr>
          <a:xfrm>
            <a:off x="455613" y="1981200"/>
            <a:ext cx="7924800" cy="4038600"/>
          </a:xfrm>
          <a:noFill/>
        </p:spPr>
        <p:txBody>
          <a:bodyPr/>
          <a:lstStyle/>
          <a:p>
            <a:pPr marL="228600" lvl="1" indent="279400">
              <a:buClr>
                <a:srgbClr val="003399"/>
              </a:buClr>
              <a:buFont typeface="Wingdings" pitchFamily="2" charset="2"/>
              <a:buChar char="Ø"/>
              <a:defRPr/>
            </a:pPr>
            <a:r>
              <a:rPr lang="en-US" sz="2800" dirty="0" smtClean="0"/>
              <a:t>Another disposal option for federal agencies.</a:t>
            </a:r>
          </a:p>
          <a:p>
            <a:pPr marL="236538" lvl="1" indent="0">
              <a:buClr>
                <a:srgbClr val="003399"/>
              </a:buClr>
              <a:buFont typeface="Wingdings" pitchFamily="2" charset="2"/>
              <a:buNone/>
              <a:defRPr/>
            </a:pPr>
            <a:endParaRPr lang="en-US" sz="2800" dirty="0" smtClean="0"/>
          </a:p>
          <a:p>
            <a:pPr marL="236538" lvl="1" indent="0">
              <a:buClr>
                <a:srgbClr val="003399"/>
              </a:buClr>
              <a:buFont typeface="Wingdings" pitchFamily="2" charset="2"/>
              <a:buChar char="Ø"/>
              <a:defRPr/>
            </a:pPr>
            <a:r>
              <a:rPr lang="en-US" sz="2800" dirty="0" smtClean="0"/>
              <a:t>Opportunity for the taxpayer to purchase surplus property.</a:t>
            </a:r>
          </a:p>
          <a:p>
            <a:pPr marL="236538" lvl="1" indent="0">
              <a:buClr>
                <a:srgbClr val="003399"/>
              </a:buClr>
              <a:buFont typeface="Wingdings" pitchFamily="2" charset="2"/>
              <a:buChar char="Ø"/>
              <a:defRPr/>
            </a:pPr>
            <a:endParaRPr lang="en-US" sz="2800" dirty="0" smtClean="0"/>
          </a:p>
          <a:p>
            <a:pPr marL="457200" lvl="1">
              <a:buClr>
                <a:srgbClr val="003399"/>
              </a:buClr>
              <a:buFont typeface="Wingdings" pitchFamily="2" charset="2"/>
              <a:buChar char="Ø"/>
              <a:defRPr/>
            </a:pPr>
            <a:r>
              <a:rPr lang="en-US" sz="2800" dirty="0" smtClean="0"/>
              <a:t>Optimizes return to the US Government.</a:t>
            </a:r>
          </a:p>
        </p:txBody>
      </p:sp>
      <p:pic>
        <p:nvPicPr>
          <p:cNvPr id="10245" name="Picture 9" descr="Picture of a file cabinet"/>
          <p:cNvPicPr>
            <a:picLocks noChangeAspect="1" noChangeArrowheads="1"/>
          </p:cNvPicPr>
          <p:nvPr/>
        </p:nvPicPr>
        <p:blipFill>
          <a:blip r:embed="rId3" cstate="print"/>
          <a:srcRect/>
          <a:stretch>
            <a:fillRect/>
          </a:stretch>
        </p:blipFill>
        <p:spPr bwMode="auto">
          <a:xfrm>
            <a:off x="7010400" y="4267200"/>
            <a:ext cx="1338263" cy="2096709"/>
          </a:xfrm>
          <a:prstGeom prst="rect">
            <a:avLst/>
          </a:prstGeom>
          <a:noFill/>
          <a:ln w="9525">
            <a:noFill/>
            <a:miter lim="800000"/>
            <a:headEnd/>
            <a:tailEnd/>
          </a:ln>
        </p:spPr>
      </p:pic>
      <p:pic>
        <p:nvPicPr>
          <p:cNvPr id="10246" name="Picture 6" descr="picture of a laptop computer"/>
          <p:cNvPicPr>
            <a:picLocks noChangeAspect="1" noChangeArrowheads="1"/>
          </p:cNvPicPr>
          <p:nvPr/>
        </p:nvPicPr>
        <p:blipFill>
          <a:blip r:embed="rId4" cstate="print"/>
          <a:srcRect/>
          <a:stretch>
            <a:fillRect/>
          </a:stretch>
        </p:blipFill>
        <p:spPr bwMode="auto">
          <a:xfrm>
            <a:off x="1295400" y="5181600"/>
            <a:ext cx="1651000" cy="1238250"/>
          </a:xfrm>
          <a:prstGeom prst="rect">
            <a:avLst/>
          </a:prstGeom>
          <a:noFill/>
          <a:ln w="9525">
            <a:noFill/>
            <a:miter lim="800000"/>
            <a:headEnd/>
            <a:tailEnd/>
          </a:ln>
        </p:spPr>
      </p:pic>
      <p:pic>
        <p:nvPicPr>
          <p:cNvPr id="10250" name="Picture 12" descr="picture of a vehicle"/>
          <p:cNvPicPr>
            <a:picLocks noChangeAspect="1"/>
          </p:cNvPicPr>
          <p:nvPr/>
        </p:nvPicPr>
        <p:blipFill>
          <a:blip r:embed="rId5" cstate="print"/>
          <a:srcRect/>
          <a:stretch>
            <a:fillRect/>
          </a:stretch>
        </p:blipFill>
        <p:spPr bwMode="auto">
          <a:xfrm>
            <a:off x="3810000" y="5181600"/>
            <a:ext cx="162560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5486400"/>
            <a:ext cx="7769225" cy="584775"/>
          </a:xfrm>
        </p:spPr>
        <p:txBody>
          <a:bodyPr/>
          <a:lstStyle/>
          <a:p>
            <a:r>
              <a:rPr lang="en-US"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Homepage -</a:t>
            </a:r>
            <a:r>
              <a:rPr lang="en-US" kern="1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gsaauctions.gov</a:t>
            </a:r>
            <a:endParaRPr lang="en-US" dirty="0"/>
          </a:p>
        </p:txBody>
      </p:sp>
      <p:pic>
        <p:nvPicPr>
          <p:cNvPr id="34818" name="Content Placeholder 6" descr="GSAauctions.gov homepage"/>
          <p:cNvPicPr>
            <a:picLocks noGrp="1" noChangeAspect="1"/>
          </p:cNvPicPr>
          <p:nvPr>
            <p:ph idx="1"/>
          </p:nvPr>
        </p:nvPicPr>
        <p:blipFill>
          <a:blip r:embed="rId3" cstate="print"/>
          <a:srcRect/>
          <a:stretch>
            <a:fillRect/>
          </a:stretch>
        </p:blipFill>
        <p:spPr>
          <a:xfrm>
            <a:off x="990600" y="1143000"/>
            <a:ext cx="7086600" cy="4038599"/>
          </a:xfrm>
        </p:spPr>
      </p:pic>
      <p:sp>
        <p:nvSpPr>
          <p:cNvPr id="34819" name="Slide Number Placeholder 3"/>
          <p:cNvSpPr>
            <a:spLocks noGrp="1"/>
          </p:cNvSpPr>
          <p:nvPr>
            <p:ph type="sldNum" sz="quarter" idx="10"/>
          </p:nvPr>
        </p:nvSpPr>
        <p:spPr>
          <a:noFill/>
        </p:spPr>
        <p:txBody>
          <a:bodyPr/>
          <a:lstStyle/>
          <a:p>
            <a:fld id="{EE9F2D20-272D-4D05-9C73-E6DEEBDA4077}" type="slidenum">
              <a:rPr lang="en-US" smtClean="0">
                <a:latin typeface="Arial" charset="0"/>
              </a:rPr>
              <a:pPr/>
              <a:t>40</a:t>
            </a:fld>
            <a:endParaRPr lang="en-US" smtClean="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95400"/>
            <a:ext cx="7769225" cy="584775"/>
          </a:xfrm>
        </p:spPr>
        <p:txBody>
          <a:bodyPr/>
          <a:lstStyle/>
          <a:p>
            <a:r>
              <a:rPr lang="en-US" dirty="0" smtClean="0">
                <a:solidFill>
                  <a:srgbClr val="FF0000"/>
                </a:solidFill>
              </a:rPr>
              <a:t>Upset Prices/Time Frames</a:t>
            </a:r>
            <a:endParaRPr lang="en-US" dirty="0"/>
          </a:p>
        </p:txBody>
      </p:sp>
      <p:sp>
        <p:nvSpPr>
          <p:cNvPr id="7" name="Content Placeholder 6"/>
          <p:cNvSpPr>
            <a:spLocks noGrp="1"/>
          </p:cNvSpPr>
          <p:nvPr>
            <p:ph idx="1"/>
          </p:nvPr>
        </p:nvSpPr>
        <p:spPr>
          <a:xfrm>
            <a:off x="455613" y="2057400"/>
            <a:ext cx="5945187" cy="4572000"/>
          </a:xfrm>
        </p:spPr>
        <p:txBody>
          <a:bodyPr/>
          <a:lstStyle/>
          <a:p>
            <a:pPr>
              <a:buClr>
                <a:srgbClr val="013C88"/>
              </a:buClr>
            </a:pPr>
            <a:r>
              <a:rPr lang="en-US" dirty="0" smtClean="0"/>
              <a:t>Reserve/Upset price is the lowest price the agency is willing to accept</a:t>
            </a:r>
          </a:p>
          <a:p>
            <a:pPr>
              <a:buClr>
                <a:srgbClr val="013C88"/>
              </a:buClr>
              <a:buNone/>
            </a:pPr>
            <a:endParaRPr lang="en-US" sz="1200" dirty="0" smtClean="0"/>
          </a:p>
          <a:p>
            <a:pPr>
              <a:buClr>
                <a:srgbClr val="013C88"/>
              </a:buClr>
            </a:pPr>
            <a:r>
              <a:rPr lang="en-US" dirty="0" smtClean="0"/>
              <a:t>If upset is not met (GSA will contact you with highest bid)</a:t>
            </a:r>
          </a:p>
          <a:p>
            <a:pPr>
              <a:buClr>
                <a:srgbClr val="013C88"/>
              </a:buClr>
              <a:buNone/>
            </a:pPr>
            <a:endParaRPr lang="en-US" sz="1400" dirty="0" smtClean="0"/>
          </a:p>
          <a:p>
            <a:pPr>
              <a:buClr>
                <a:srgbClr val="013C88"/>
              </a:buClr>
            </a:pPr>
            <a:r>
              <a:rPr lang="en-US" dirty="0" smtClean="0"/>
              <a:t>Our timeframes for online sales are usually 7 or 15 days</a:t>
            </a:r>
          </a:p>
          <a:p>
            <a:pPr>
              <a:buClr>
                <a:srgbClr val="013C88"/>
              </a:buClr>
              <a:buNone/>
            </a:pPr>
            <a:endParaRPr lang="en-US" sz="1100" dirty="0" smtClean="0"/>
          </a:p>
          <a:p>
            <a:pPr>
              <a:buClr>
                <a:srgbClr val="013C88"/>
              </a:buClr>
            </a:pPr>
            <a:r>
              <a:rPr lang="en-US" dirty="0" smtClean="0"/>
              <a:t>2 business days for payment</a:t>
            </a:r>
          </a:p>
          <a:p>
            <a:pPr>
              <a:buClr>
                <a:srgbClr val="013C88"/>
              </a:buClr>
              <a:buNone/>
            </a:pPr>
            <a:endParaRPr lang="en-US" sz="1400" dirty="0" smtClean="0"/>
          </a:p>
          <a:p>
            <a:pPr>
              <a:buClr>
                <a:srgbClr val="013C88"/>
              </a:buClr>
            </a:pPr>
            <a:r>
              <a:rPr lang="en-US" dirty="0" smtClean="0"/>
              <a:t>10 business days for removal</a:t>
            </a:r>
          </a:p>
          <a:p>
            <a:pPr>
              <a:buNone/>
            </a:pPr>
            <a:endParaRPr lang="en-US" dirty="0"/>
          </a:p>
        </p:txBody>
      </p:sp>
      <p:pic>
        <p:nvPicPr>
          <p:cNvPr id="25605" name="Picture 13" descr="Picture of a clock"/>
          <p:cNvPicPr>
            <a:picLocks noChangeAspect="1" noChangeArrowheads="1"/>
          </p:cNvPicPr>
          <p:nvPr/>
        </p:nvPicPr>
        <p:blipFill>
          <a:blip r:embed="rId3" cstate="print"/>
          <a:srcRect/>
          <a:stretch>
            <a:fillRect/>
          </a:stretch>
        </p:blipFill>
        <p:spPr bwMode="auto">
          <a:xfrm>
            <a:off x="6400800" y="2209800"/>
            <a:ext cx="2516188" cy="3276600"/>
          </a:xfrm>
          <a:prstGeom prst="rect">
            <a:avLst/>
          </a:prstGeom>
          <a:noFill/>
          <a:ln w="9525">
            <a:noFill/>
            <a:miter lim="800000"/>
            <a:headEnd/>
            <a:tailEnd/>
          </a:ln>
        </p:spPr>
      </p:pic>
      <p:sp>
        <p:nvSpPr>
          <p:cNvPr id="25602" name="Slide Number Placeholder 3"/>
          <p:cNvSpPr>
            <a:spLocks noGrp="1"/>
          </p:cNvSpPr>
          <p:nvPr>
            <p:ph type="sldNum" sz="quarter" idx="10"/>
          </p:nvPr>
        </p:nvSpPr>
        <p:spPr>
          <a:noFill/>
        </p:spPr>
        <p:txBody>
          <a:bodyPr/>
          <a:lstStyle/>
          <a:p>
            <a:fld id="{F0DA31B1-E393-4EDB-A55B-88FF7706887B}" type="slidenum">
              <a:rPr lang="en-US" smtClean="0">
                <a:latin typeface="Arial" charset="0"/>
              </a:rPr>
              <a:pPr/>
              <a:t>41</a:t>
            </a:fld>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19200"/>
            <a:ext cx="7769225" cy="584775"/>
          </a:xfrm>
        </p:spPr>
        <p:txBody>
          <a:bodyPr/>
          <a:lstStyle/>
          <a:p>
            <a:r>
              <a:rPr lang="en-US" dirty="0" smtClean="0">
                <a:solidFill>
                  <a:srgbClr val="FF0000"/>
                </a:solidFill>
              </a:rPr>
              <a:t>Preferred Sales Method</a:t>
            </a:r>
            <a:endParaRPr lang="en-US" dirty="0"/>
          </a:p>
        </p:txBody>
      </p:sp>
      <p:sp>
        <p:nvSpPr>
          <p:cNvPr id="6" name="Content Placeholder 5"/>
          <p:cNvSpPr>
            <a:spLocks noGrp="1"/>
          </p:cNvSpPr>
          <p:nvPr>
            <p:ph idx="1"/>
          </p:nvPr>
        </p:nvSpPr>
        <p:spPr>
          <a:xfrm>
            <a:off x="455613" y="1905000"/>
            <a:ext cx="7769225" cy="4495800"/>
          </a:xfrm>
        </p:spPr>
        <p:txBody>
          <a:bodyPr/>
          <a:lstStyle/>
          <a:p>
            <a:pPr>
              <a:lnSpc>
                <a:spcPct val="70000"/>
              </a:lnSpc>
              <a:spcBef>
                <a:spcPct val="50000"/>
              </a:spcBef>
              <a:defRPr/>
            </a:pPr>
            <a:r>
              <a:rPr lang="en-US" sz="3200" b="1" u="sng" dirty="0" smtClean="0"/>
              <a:t>www.gsaauctions.gov</a:t>
            </a:r>
            <a:r>
              <a:rPr lang="en-US" sz="3200" b="1" dirty="0" smtClean="0"/>
              <a:t> </a:t>
            </a:r>
          </a:p>
          <a:p>
            <a:pPr>
              <a:lnSpc>
                <a:spcPct val="70000"/>
              </a:lnSpc>
              <a:spcBef>
                <a:spcPct val="50000"/>
              </a:spcBef>
              <a:defRPr/>
            </a:pPr>
            <a:endParaRPr lang="en-US" sz="1200" b="1" dirty="0" smtClean="0"/>
          </a:p>
          <a:p>
            <a:pPr>
              <a:lnSpc>
                <a:spcPct val="70000"/>
              </a:lnSpc>
              <a:spcBef>
                <a:spcPct val="50000"/>
              </a:spcBef>
              <a:defRPr/>
            </a:pPr>
            <a:r>
              <a:rPr kumimoji="1" lang="en-US" sz="2600" b="1" dirty="0" smtClean="0"/>
              <a:t>How does it work?	 	</a:t>
            </a:r>
            <a:endParaRPr lang="en-US" sz="2600" b="1" dirty="0" smtClean="0"/>
          </a:p>
          <a:p>
            <a:pPr marL="1031875">
              <a:defRPr/>
            </a:pPr>
            <a:endParaRPr kumimoji="1" lang="en-US" sz="2600" dirty="0" smtClean="0"/>
          </a:p>
          <a:p>
            <a:pPr marL="1489075" lvl="1">
              <a:buClr>
                <a:srgbClr val="013C88"/>
              </a:buClr>
              <a:buFont typeface="Wingdings" pitchFamily="2" charset="2"/>
              <a:buChar char="Ø"/>
              <a:defRPr/>
            </a:pPr>
            <a:r>
              <a:rPr kumimoji="1" lang="en-US" sz="2600" dirty="0" smtClean="0"/>
              <a:t>Registration &amp; verification online</a:t>
            </a:r>
          </a:p>
          <a:p>
            <a:pPr marL="1489075" lvl="1">
              <a:buClr>
                <a:srgbClr val="013C88"/>
              </a:buClr>
              <a:buFont typeface="Wingdings" pitchFamily="2" charset="2"/>
              <a:buChar char="Ø"/>
              <a:defRPr/>
            </a:pPr>
            <a:r>
              <a:rPr kumimoji="1" lang="en-US" sz="2600" dirty="0" smtClean="0"/>
              <a:t>Featured items</a:t>
            </a:r>
          </a:p>
          <a:p>
            <a:pPr marL="1489075" lvl="1">
              <a:buClr>
                <a:srgbClr val="013C88"/>
              </a:buClr>
              <a:buFont typeface="Wingdings" pitchFamily="2" charset="2"/>
              <a:buChar char="Ø"/>
              <a:defRPr/>
            </a:pPr>
            <a:r>
              <a:rPr kumimoji="1" lang="en-US" sz="2600" dirty="0" smtClean="0"/>
              <a:t>Flat or Proxy bidding</a:t>
            </a:r>
          </a:p>
          <a:p>
            <a:pPr marL="1489075" lvl="1">
              <a:buClr>
                <a:srgbClr val="013C88"/>
              </a:buClr>
              <a:buFont typeface="Wingdings" pitchFamily="2" charset="2"/>
              <a:buChar char="Ø"/>
              <a:defRPr/>
            </a:pPr>
            <a:r>
              <a:rPr kumimoji="1" lang="en-US" sz="2600" dirty="0" smtClean="0"/>
              <a:t>Overtime features</a:t>
            </a:r>
          </a:p>
          <a:p>
            <a:pPr marL="1489075" lvl="1">
              <a:buClr>
                <a:srgbClr val="013C88"/>
              </a:buClr>
              <a:buFont typeface="Wingdings" pitchFamily="2" charset="2"/>
              <a:buChar char="Ø"/>
              <a:defRPr/>
            </a:pPr>
            <a:r>
              <a:rPr kumimoji="1" lang="en-US" sz="2600" dirty="0" smtClean="0"/>
              <a:t>Bid deposit option</a:t>
            </a:r>
          </a:p>
          <a:p>
            <a:pPr marL="1489075" lvl="1">
              <a:buClr>
                <a:srgbClr val="013C88"/>
              </a:buClr>
              <a:buFont typeface="Wingdings" pitchFamily="2" charset="2"/>
              <a:buChar char="Ø"/>
              <a:defRPr/>
            </a:pPr>
            <a:r>
              <a:rPr kumimoji="1" lang="en-US" sz="2600" dirty="0" smtClean="0"/>
              <a:t>Online Payment</a:t>
            </a:r>
            <a:endParaRPr lang="en-US" dirty="0"/>
          </a:p>
        </p:txBody>
      </p:sp>
      <p:sp>
        <p:nvSpPr>
          <p:cNvPr id="28674" name="Slide Number Placeholder 2"/>
          <p:cNvSpPr>
            <a:spLocks noGrp="1"/>
          </p:cNvSpPr>
          <p:nvPr>
            <p:ph type="sldNum" sz="quarter" idx="10"/>
          </p:nvPr>
        </p:nvSpPr>
        <p:spPr>
          <a:noFill/>
        </p:spPr>
        <p:txBody>
          <a:bodyPr/>
          <a:lstStyle/>
          <a:p>
            <a:fld id="{A20AF372-748E-478F-A08C-6339D5EDD14A}" type="slidenum">
              <a:rPr lang="en-US" smtClean="0">
                <a:latin typeface="Arial" charset="0"/>
              </a:rPr>
              <a:pPr/>
              <a:t>42</a:t>
            </a:fld>
            <a:endParaRPr lang="en-US" smtClean="0">
              <a:latin typeface="Arial" charset="0"/>
            </a:endParaRP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22275" y="1479550"/>
            <a:ext cx="8161338" cy="476250"/>
          </a:xfrm>
        </p:spPr>
        <p:txBody>
          <a:bodyPr/>
          <a:lstStyle/>
          <a:p>
            <a:pPr algn="ctr"/>
            <a:r>
              <a:rPr lang="en-US" sz="2800"/>
              <a:t>Extensions</a:t>
            </a:r>
          </a:p>
        </p:txBody>
      </p:sp>
      <p:sp>
        <p:nvSpPr>
          <p:cNvPr id="82947" name="Rectangle 3"/>
          <p:cNvSpPr>
            <a:spLocks noGrp="1" noChangeArrowheads="1"/>
          </p:cNvSpPr>
          <p:nvPr>
            <p:ph type="body" idx="1"/>
          </p:nvPr>
        </p:nvSpPr>
        <p:spPr>
          <a:xfrm>
            <a:off x="420688" y="2393950"/>
            <a:ext cx="8161337" cy="3778250"/>
          </a:xfrm>
        </p:spPr>
        <p:txBody>
          <a:bodyPr/>
          <a:lstStyle/>
          <a:p>
            <a:pPr marL="541338" lvl="1" indent="-304800">
              <a:buFontTx/>
              <a:buNone/>
            </a:pPr>
            <a:r>
              <a:rPr lang="en-US" sz="1800" dirty="0"/>
              <a:t>Types of </a:t>
            </a:r>
            <a:r>
              <a:rPr lang="en-US" sz="1800" dirty="0" smtClean="0"/>
              <a:t>Extensions</a:t>
            </a:r>
            <a:endParaRPr lang="en-US" sz="1800" dirty="0"/>
          </a:p>
          <a:p>
            <a:pPr marL="541338" lvl="1" indent="-304800">
              <a:buNone/>
            </a:pPr>
            <a:endParaRPr lang="en-US" sz="1800" dirty="0" smtClean="0"/>
          </a:p>
          <a:p>
            <a:pPr marL="541338" lvl="1" indent="-304800">
              <a:buFont typeface="Wingdings" pitchFamily="2" charset="2"/>
              <a:buChar char="§"/>
            </a:pPr>
            <a:r>
              <a:rPr lang="en-US" sz="1800" dirty="0" smtClean="0"/>
              <a:t>Bid Extensions</a:t>
            </a:r>
          </a:p>
          <a:p>
            <a:pPr marL="541338" lvl="1" indent="-304800">
              <a:buNone/>
            </a:pPr>
            <a:r>
              <a:rPr lang="en-US" sz="1800" dirty="0" smtClean="0"/>
              <a:t>	Technical problems which interrupt the bidding process.</a:t>
            </a:r>
          </a:p>
          <a:p>
            <a:pPr marL="541338" lvl="1" indent="-304800">
              <a:buFontTx/>
              <a:buAutoNum type="arabicPeriod"/>
            </a:pPr>
            <a:endParaRPr lang="en-US" sz="1800" dirty="0" smtClean="0"/>
          </a:p>
          <a:p>
            <a:pPr marL="541338" lvl="1" indent="-304800">
              <a:buFont typeface="Wingdings" pitchFamily="2" charset="2"/>
              <a:buChar char="§"/>
            </a:pPr>
            <a:r>
              <a:rPr lang="en-US" sz="1800" dirty="0" smtClean="0"/>
              <a:t>Payment Extensions</a:t>
            </a:r>
          </a:p>
          <a:p>
            <a:pPr marL="541338" lvl="1" indent="-304800">
              <a:buNone/>
            </a:pPr>
            <a:r>
              <a:rPr lang="en-US" sz="1800" dirty="0" smtClean="0"/>
              <a:t>	Payments over $3 million must be approved by the Attorney General.</a:t>
            </a:r>
          </a:p>
          <a:p>
            <a:pPr marL="541338" lvl="1" indent="-304800">
              <a:buFontTx/>
              <a:buAutoNum type="arabicPeriod"/>
            </a:pPr>
            <a:endParaRPr lang="en-US" sz="1800" dirty="0"/>
          </a:p>
          <a:p>
            <a:pPr marL="541338" lvl="1" indent="-304800">
              <a:buFont typeface="Wingdings" pitchFamily="2" charset="2"/>
              <a:buChar char="§"/>
            </a:pPr>
            <a:r>
              <a:rPr lang="en-US" sz="1800" dirty="0"/>
              <a:t>Removal Extensions</a:t>
            </a:r>
          </a:p>
          <a:p>
            <a:pPr marL="541338" lvl="1" indent="-304800">
              <a:buFontTx/>
              <a:buNone/>
            </a:pPr>
            <a:r>
              <a:rPr lang="en-US" sz="1800" dirty="0" smtClean="0"/>
              <a:t>	Items that require special handling.</a:t>
            </a:r>
            <a:endParaRPr lang="en-US" sz="1800" dirty="0"/>
          </a:p>
          <a:p>
            <a:pPr marL="541338" lvl="1" indent="-304800" algn="ctr">
              <a:buFontTx/>
              <a:buNone/>
            </a:pPr>
            <a:endParaRPr lang="en-US"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0"/>
            <a:ext cx="7769225" cy="958850"/>
          </a:xfrm>
        </p:spPr>
        <p:txBody>
          <a:bodyPr/>
          <a:lstStyle/>
          <a:p>
            <a:r>
              <a:rPr lang="en-US" dirty="0" smtClean="0">
                <a:solidFill>
                  <a:srgbClr val="FF0000"/>
                </a:solidFill>
              </a:rPr>
              <a:t>What Can I Expect to Receive if the Item Sells? </a:t>
            </a:r>
            <a:br>
              <a:rPr lang="en-US" dirty="0" smtClean="0">
                <a:solidFill>
                  <a:srgbClr val="FF0000"/>
                </a:solidFill>
              </a:rPr>
            </a:br>
            <a:endParaRPr lang="en-US" dirty="0"/>
          </a:p>
        </p:txBody>
      </p:sp>
      <p:sp>
        <p:nvSpPr>
          <p:cNvPr id="7" name="Content Placeholder 6"/>
          <p:cNvSpPr>
            <a:spLocks noGrp="1"/>
          </p:cNvSpPr>
          <p:nvPr>
            <p:ph idx="1"/>
          </p:nvPr>
        </p:nvSpPr>
        <p:spPr>
          <a:xfrm>
            <a:off x="455613" y="2393950"/>
            <a:ext cx="7769225" cy="3397250"/>
          </a:xfrm>
        </p:spPr>
        <p:txBody>
          <a:bodyPr/>
          <a:lstStyle/>
          <a:p>
            <a:pPr>
              <a:lnSpc>
                <a:spcPct val="90000"/>
              </a:lnSpc>
              <a:buClr>
                <a:srgbClr val="003399"/>
              </a:buClr>
              <a:defRPr/>
            </a:pPr>
            <a:r>
              <a:rPr lang="en-US" sz="2800" dirty="0" smtClean="0"/>
              <a:t>When an item sells a copy of the Purchaser’s Receipt will be sent via email at the time of payment to the custodian.</a:t>
            </a:r>
          </a:p>
          <a:p>
            <a:pPr>
              <a:lnSpc>
                <a:spcPct val="90000"/>
              </a:lnSpc>
              <a:buClr>
                <a:srgbClr val="003399"/>
              </a:buClr>
              <a:buNone/>
              <a:defRPr/>
            </a:pPr>
            <a:endParaRPr lang="en-US" sz="2800" dirty="0" smtClean="0"/>
          </a:p>
          <a:p>
            <a:pPr>
              <a:lnSpc>
                <a:spcPct val="90000"/>
              </a:lnSpc>
              <a:buClr>
                <a:srgbClr val="003399"/>
              </a:buClr>
              <a:defRPr/>
            </a:pPr>
            <a:r>
              <a:rPr lang="en-US" sz="2800" dirty="0" smtClean="0"/>
              <a:t>Upon pick up of the property, the custodian should have the bidder or shipping company sign the receipt for pick up, and fax this back to the GSA sales contracting officer.</a:t>
            </a:r>
          </a:p>
          <a:p>
            <a:pPr>
              <a:buNone/>
            </a:pPr>
            <a:endParaRPr lang="en-US" sz="2800" dirty="0"/>
          </a:p>
        </p:txBody>
      </p:sp>
      <p:sp>
        <p:nvSpPr>
          <p:cNvPr id="60421" name="Up Arrow Callout 4"/>
          <p:cNvSpPr>
            <a:spLocks noChangeArrowheads="1"/>
          </p:cNvSpPr>
          <p:nvPr/>
        </p:nvSpPr>
        <p:spPr bwMode="auto">
          <a:xfrm rot="609024">
            <a:off x="3955695" y="5389644"/>
            <a:ext cx="2451100" cy="1014412"/>
          </a:xfrm>
          <a:prstGeom prst="upArrowCallout">
            <a:avLst>
              <a:gd name="adj1" fmla="val 25035"/>
              <a:gd name="adj2" fmla="val 25024"/>
              <a:gd name="adj3" fmla="val 25000"/>
              <a:gd name="adj4" fmla="val 46750"/>
            </a:avLst>
          </a:prstGeom>
          <a:solidFill>
            <a:schemeClr val="tx1"/>
          </a:solidFill>
          <a:ln w="9525" algn="ctr">
            <a:solidFill>
              <a:schemeClr val="tx1"/>
            </a:solidFill>
            <a:round/>
            <a:headEnd/>
            <a:tailEnd/>
          </a:ln>
        </p:spPr>
        <p:txBody>
          <a:bodyPr/>
          <a:lstStyle/>
          <a:p>
            <a:r>
              <a:rPr lang="en-US" b="1" dirty="0">
                <a:solidFill>
                  <a:schemeClr val="bg1"/>
                </a:solidFill>
              </a:rPr>
              <a:t>Very Important!</a:t>
            </a:r>
          </a:p>
        </p:txBody>
      </p:sp>
      <p:sp>
        <p:nvSpPr>
          <p:cNvPr id="60418" name="Slide Number Placeholder 1"/>
          <p:cNvSpPr>
            <a:spLocks noGrp="1"/>
          </p:cNvSpPr>
          <p:nvPr>
            <p:ph type="sldNum" sz="quarter" idx="10"/>
          </p:nvPr>
        </p:nvSpPr>
        <p:spPr>
          <a:noFill/>
        </p:spPr>
        <p:txBody>
          <a:bodyPr/>
          <a:lstStyle/>
          <a:p>
            <a:fld id="{2FB6FC02-B21E-4814-9EC7-796CF785A781}" type="slidenum">
              <a:rPr lang="en-US" smtClean="0">
                <a:latin typeface="Arial" charset="0"/>
              </a:rPr>
              <a:pPr/>
              <a:t>44</a:t>
            </a:fld>
            <a:endParaRPr lang="en-US" smtClean="0">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371600"/>
            <a:ext cx="7769225" cy="1077913"/>
          </a:xfrm>
        </p:spPr>
        <p:txBody>
          <a:bodyPr/>
          <a:lstStyle/>
          <a:p>
            <a:r>
              <a:rPr lang="en-US" dirty="0" smtClean="0">
                <a:solidFill>
                  <a:srgbClr val="FF0000"/>
                </a:solidFill>
              </a:rPr>
              <a:t>What can I expect if the bidder does not pay for or remove the property?</a:t>
            </a:r>
          </a:p>
        </p:txBody>
      </p:sp>
      <p:pic>
        <p:nvPicPr>
          <p:cNvPr id="61444" name="Picture 2" descr="clipart of stick figure scratching head"/>
          <p:cNvPicPr>
            <a:picLocks noGrp="1" noChangeAspect="1" noChangeArrowheads="1"/>
          </p:cNvPicPr>
          <p:nvPr>
            <p:ph idx="1"/>
          </p:nvPr>
        </p:nvPicPr>
        <p:blipFill>
          <a:blip r:embed="rId3" cstate="print"/>
          <a:srcRect/>
          <a:stretch>
            <a:fillRect/>
          </a:stretch>
        </p:blipFill>
        <p:spPr>
          <a:xfrm>
            <a:off x="3276600" y="2743200"/>
            <a:ext cx="1752600" cy="3769916"/>
          </a:xfrm>
          <a:noFill/>
        </p:spPr>
      </p:pic>
      <p:sp>
        <p:nvSpPr>
          <p:cNvPr id="61443" name="Slide Number Placeholder 3"/>
          <p:cNvSpPr>
            <a:spLocks noGrp="1"/>
          </p:cNvSpPr>
          <p:nvPr>
            <p:ph type="sldNum" sz="quarter" idx="10"/>
          </p:nvPr>
        </p:nvSpPr>
        <p:spPr>
          <a:noFill/>
        </p:spPr>
        <p:txBody>
          <a:bodyPr/>
          <a:lstStyle/>
          <a:p>
            <a:fld id="{24DCE9F6-D025-44EF-8DEE-265D137CB12D}" type="slidenum">
              <a:rPr lang="en-US" smtClean="0">
                <a:latin typeface="Arial" charset="0"/>
              </a:rPr>
              <a:pPr/>
              <a:t>45</a:t>
            </a:fld>
            <a:endParaRPr lang="en-US" dirty="0" smtClean="0">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8600" y="1295400"/>
            <a:ext cx="8229600" cy="646331"/>
          </a:xfrm>
        </p:spPr>
        <p:txBody>
          <a:bodyPr/>
          <a:lstStyle/>
          <a:p>
            <a:r>
              <a:rPr lang="en-US" sz="3600" dirty="0" err="1" smtClean="0">
                <a:solidFill>
                  <a:srgbClr val="FF0000"/>
                </a:solidFill>
              </a:rPr>
              <a:t>Mis</a:t>
            </a:r>
            <a:r>
              <a:rPr lang="en-US" sz="3600" dirty="0" smtClean="0">
                <a:solidFill>
                  <a:srgbClr val="FF0000"/>
                </a:solidFill>
              </a:rPr>
              <a:t>-Description/Property Not Available</a:t>
            </a:r>
          </a:p>
        </p:txBody>
      </p:sp>
      <p:sp>
        <p:nvSpPr>
          <p:cNvPr id="62467" name="Content Placeholder 2"/>
          <p:cNvSpPr>
            <a:spLocks noGrp="1"/>
          </p:cNvSpPr>
          <p:nvPr>
            <p:ph idx="1"/>
          </p:nvPr>
        </p:nvSpPr>
        <p:spPr>
          <a:xfrm>
            <a:off x="76200" y="2362200"/>
            <a:ext cx="8915400" cy="2254250"/>
          </a:xfrm>
        </p:spPr>
        <p:txBody>
          <a:bodyPr/>
          <a:lstStyle/>
          <a:p>
            <a:pPr>
              <a:buClr>
                <a:srgbClr val="003399"/>
              </a:buClr>
            </a:pPr>
            <a:r>
              <a:rPr lang="en-US" dirty="0" smtClean="0">
                <a:solidFill>
                  <a:srgbClr val="003399"/>
                </a:solidFill>
              </a:rPr>
              <a:t>ADR – Alternative Dispute Resolution</a:t>
            </a:r>
          </a:p>
          <a:p>
            <a:pPr>
              <a:buClr>
                <a:srgbClr val="003399"/>
              </a:buClr>
            </a:pPr>
            <a:r>
              <a:rPr lang="en-US" dirty="0" smtClean="0">
                <a:solidFill>
                  <a:srgbClr val="003399"/>
                </a:solidFill>
              </a:rPr>
              <a:t>Issue Refund</a:t>
            </a:r>
            <a:endParaRPr lang="en-US" u="sng" dirty="0">
              <a:solidFill>
                <a:srgbClr val="003399"/>
              </a:solidFill>
            </a:endParaRPr>
          </a:p>
          <a:p>
            <a:pPr>
              <a:buClr>
                <a:srgbClr val="003399"/>
              </a:buClr>
            </a:pPr>
            <a:r>
              <a:rPr lang="en-US" dirty="0" smtClean="0">
                <a:solidFill>
                  <a:srgbClr val="003399"/>
                </a:solidFill>
              </a:rPr>
              <a:t>Claims</a:t>
            </a:r>
          </a:p>
          <a:p>
            <a:pPr>
              <a:buClr>
                <a:srgbClr val="003399"/>
              </a:buClr>
            </a:pPr>
            <a:endParaRPr lang="en-US" dirty="0" smtClean="0">
              <a:solidFill>
                <a:srgbClr val="003399"/>
              </a:solidFill>
            </a:endParaRPr>
          </a:p>
          <a:p>
            <a:pPr>
              <a:buClr>
                <a:srgbClr val="003399"/>
              </a:buClr>
            </a:pPr>
            <a:endParaRPr lang="en-US" dirty="0" smtClean="0">
              <a:solidFill>
                <a:srgbClr val="003399"/>
              </a:solidFill>
            </a:endParaRPr>
          </a:p>
          <a:p>
            <a:pPr>
              <a:buClr>
                <a:srgbClr val="003399"/>
              </a:buClr>
            </a:pPr>
            <a:endParaRPr lang="en-US" dirty="0" smtClean="0">
              <a:solidFill>
                <a:srgbClr val="003399"/>
              </a:solidFill>
            </a:endParaRPr>
          </a:p>
          <a:p>
            <a:pPr>
              <a:buClr>
                <a:srgbClr val="003399"/>
              </a:buClr>
            </a:pPr>
            <a:endParaRPr lang="en-US" dirty="0" smtClean="0">
              <a:solidFill>
                <a:srgbClr val="003399"/>
              </a:solidFill>
            </a:endParaRPr>
          </a:p>
        </p:txBody>
      </p:sp>
      <p:sp>
        <p:nvSpPr>
          <p:cNvPr id="62468" name="Slide Number Placeholder 3"/>
          <p:cNvSpPr>
            <a:spLocks noGrp="1"/>
          </p:cNvSpPr>
          <p:nvPr>
            <p:ph type="sldNum" sz="quarter" idx="10"/>
          </p:nvPr>
        </p:nvSpPr>
        <p:spPr>
          <a:noFill/>
        </p:spPr>
        <p:txBody>
          <a:bodyPr/>
          <a:lstStyle/>
          <a:p>
            <a:fld id="{C9FD4BDF-B599-46AC-BFB8-73518E98F2A7}" type="slidenum">
              <a:rPr lang="en-US" smtClean="0">
                <a:latin typeface="Arial" charset="0"/>
              </a:rPr>
              <a:pPr/>
              <a:t>46</a:t>
            </a:fld>
            <a:endParaRPr lang="en-US" smtClean="0">
              <a:latin typeface="Arial" charset="0"/>
            </a:endParaRPr>
          </a:p>
        </p:txBody>
      </p:sp>
    </p:spTree>
    <p:extLst>
      <p:ext uri="{BB962C8B-B14F-4D97-AF65-F5344CB8AC3E}">
        <p14:creationId xmlns:p14="http://schemas.microsoft.com/office/powerpoint/2010/main" val="2589179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143000"/>
            <a:ext cx="8534400" cy="685799"/>
          </a:xfrm>
        </p:spPr>
        <p:txBody>
          <a:bodyPr/>
          <a:lstStyle/>
          <a:p>
            <a:r>
              <a:rPr lang="en-US" sz="3600" dirty="0" smtClean="0">
                <a:solidFill>
                  <a:srgbClr val="FF0000"/>
                </a:solidFill>
              </a:rPr>
              <a:t>What happens when an item does not sell?</a:t>
            </a:r>
          </a:p>
        </p:txBody>
      </p:sp>
      <p:sp>
        <p:nvSpPr>
          <p:cNvPr id="63490" name="Content Placeholder 2"/>
          <p:cNvSpPr>
            <a:spLocks noGrp="1"/>
          </p:cNvSpPr>
          <p:nvPr>
            <p:ph idx="1"/>
          </p:nvPr>
        </p:nvSpPr>
        <p:spPr>
          <a:xfrm>
            <a:off x="0" y="1752600"/>
            <a:ext cx="9144000" cy="3733800"/>
          </a:xfrm>
        </p:spPr>
        <p:txBody>
          <a:bodyPr/>
          <a:lstStyle/>
          <a:p>
            <a:pPr>
              <a:buClr>
                <a:srgbClr val="003399"/>
              </a:buClr>
            </a:pPr>
            <a:endParaRPr lang="en-US" dirty="0" smtClean="0"/>
          </a:p>
          <a:p>
            <a:pPr>
              <a:buClr>
                <a:srgbClr val="003399"/>
              </a:buClr>
            </a:pPr>
            <a:r>
              <a:rPr lang="en-US" dirty="0" smtClean="0"/>
              <a:t>When an item does not sell, the Sales Contracting Officer (SCO) will contact the owning agency’s property custodian to ask if a second attempt to sell is desired.</a:t>
            </a:r>
          </a:p>
          <a:p>
            <a:pPr>
              <a:buClr>
                <a:srgbClr val="003399"/>
              </a:buClr>
            </a:pPr>
            <a:endParaRPr lang="en-US" dirty="0" smtClean="0"/>
          </a:p>
          <a:p>
            <a:pPr>
              <a:buClr>
                <a:srgbClr val="003399"/>
              </a:buClr>
            </a:pPr>
            <a:r>
              <a:rPr lang="en-US" dirty="0" smtClean="0"/>
              <a:t>If the item does not sell after a couple of attempts, the SCO will provide a return letter or an email issuing local disposal authority to the owning agency point of contact.</a:t>
            </a:r>
          </a:p>
          <a:p>
            <a:pPr>
              <a:buClr>
                <a:srgbClr val="003399"/>
              </a:buClr>
              <a:buNone/>
            </a:pPr>
            <a:endParaRPr lang="en-US" dirty="0" smtClean="0"/>
          </a:p>
        </p:txBody>
      </p:sp>
      <p:sp>
        <p:nvSpPr>
          <p:cNvPr id="63491" name="Slide Number Placeholder 3"/>
          <p:cNvSpPr>
            <a:spLocks noGrp="1"/>
          </p:cNvSpPr>
          <p:nvPr>
            <p:ph type="sldNum" sz="quarter" idx="10"/>
          </p:nvPr>
        </p:nvSpPr>
        <p:spPr>
          <a:noFill/>
        </p:spPr>
        <p:txBody>
          <a:bodyPr/>
          <a:lstStyle/>
          <a:p>
            <a:fld id="{E52C24F1-2104-46C4-B62C-D687F89F9CEE}" type="slidenum">
              <a:rPr lang="en-US" smtClean="0">
                <a:latin typeface="Arial" charset="0"/>
              </a:rPr>
              <a:pPr/>
              <a:t>47</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79550"/>
            <a:ext cx="7769225" cy="584775"/>
          </a:xfrm>
        </p:spPr>
        <p:txBody>
          <a:bodyPr/>
          <a:lstStyle/>
          <a:p>
            <a:r>
              <a:rPr lang="en-US" dirty="0" smtClean="0">
                <a:solidFill>
                  <a:srgbClr val="FF0000"/>
                </a:solidFill>
              </a:rPr>
              <a:t>Abandonment &amp; Destruction</a:t>
            </a:r>
            <a:endParaRPr lang="en-US" dirty="0"/>
          </a:p>
        </p:txBody>
      </p:sp>
      <p:sp>
        <p:nvSpPr>
          <p:cNvPr id="6" name="Content Placeholder 5"/>
          <p:cNvSpPr>
            <a:spLocks noGrp="1"/>
          </p:cNvSpPr>
          <p:nvPr>
            <p:ph idx="1"/>
          </p:nvPr>
        </p:nvSpPr>
        <p:spPr>
          <a:xfrm>
            <a:off x="457200" y="2514600"/>
            <a:ext cx="7769225" cy="3048000"/>
          </a:xfrm>
        </p:spPr>
        <p:txBody>
          <a:bodyPr/>
          <a:lstStyle/>
          <a:p>
            <a:r>
              <a:rPr lang="en-US" sz="2800" dirty="0" smtClean="0">
                <a:solidFill>
                  <a:srgbClr val="003399"/>
                </a:solidFill>
              </a:rPr>
              <a:t>Property that has no value…. Normally, property reaches the abandonment and destruction stage only after utilization, donation, and sales efforts have produced no results thus demonstrating the property has no commercial value.</a:t>
            </a:r>
            <a:endParaRPr lang="en-US" sz="2800" dirty="0"/>
          </a:p>
        </p:txBody>
      </p:sp>
      <p:sp>
        <p:nvSpPr>
          <p:cNvPr id="64514" name="Slide Number Placeholder 1"/>
          <p:cNvSpPr>
            <a:spLocks noGrp="1"/>
          </p:cNvSpPr>
          <p:nvPr>
            <p:ph type="sldNum" sz="quarter" idx="10"/>
          </p:nvPr>
        </p:nvSpPr>
        <p:spPr>
          <a:noFill/>
        </p:spPr>
        <p:txBody>
          <a:bodyPr/>
          <a:lstStyle/>
          <a:p>
            <a:fld id="{DFCC1CAE-E4F0-4D39-8D9F-1F482D657916}" type="slidenum">
              <a:rPr lang="en-US" smtClean="0">
                <a:latin typeface="Arial" charset="0"/>
              </a:rPr>
              <a:pPr/>
              <a:t>48</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219200"/>
            <a:ext cx="8382000" cy="1077218"/>
          </a:xfrm>
        </p:spPr>
        <p:txBody>
          <a:bodyPr/>
          <a:lstStyle/>
          <a:p>
            <a:pPr>
              <a:defRPr/>
            </a:pPr>
            <a:r>
              <a:rPr lang="en-US" dirty="0" smtClean="0">
                <a:solidFill>
                  <a:srgbClr val="FF0000"/>
                </a:solidFill>
              </a:rPr>
              <a:t>Abandonment/Destruction – Donation and Public Notice</a:t>
            </a:r>
            <a:endParaRPr lang="en-US" dirty="0"/>
          </a:p>
        </p:txBody>
      </p:sp>
      <p:sp>
        <p:nvSpPr>
          <p:cNvPr id="6" name="Content Placeholder 5"/>
          <p:cNvSpPr>
            <a:spLocks noGrp="1"/>
          </p:cNvSpPr>
          <p:nvPr>
            <p:ph idx="1"/>
          </p:nvPr>
        </p:nvSpPr>
        <p:spPr>
          <a:xfrm>
            <a:off x="457200" y="2286000"/>
            <a:ext cx="7769225" cy="4343400"/>
          </a:xfrm>
        </p:spPr>
        <p:txBody>
          <a:bodyPr/>
          <a:lstStyle/>
          <a:p>
            <a:pPr>
              <a:lnSpc>
                <a:spcPct val="80000"/>
              </a:lnSpc>
              <a:buClr>
                <a:srgbClr val="003399"/>
              </a:buClr>
              <a:defRPr/>
            </a:pPr>
            <a:r>
              <a:rPr lang="en-US" dirty="0" smtClean="0"/>
              <a:t>You may donate such property only to a public body without going through GSA (102-36.320)</a:t>
            </a:r>
          </a:p>
          <a:p>
            <a:pPr>
              <a:lnSpc>
                <a:spcPct val="80000"/>
              </a:lnSpc>
              <a:buClr>
                <a:srgbClr val="003399"/>
              </a:buClr>
              <a:buNone/>
              <a:defRPr/>
            </a:pPr>
            <a:endParaRPr lang="en-US" dirty="0" smtClean="0"/>
          </a:p>
          <a:p>
            <a:pPr>
              <a:lnSpc>
                <a:spcPct val="80000"/>
              </a:lnSpc>
              <a:buClr>
                <a:srgbClr val="003399"/>
              </a:buClr>
              <a:defRPr/>
            </a:pPr>
            <a:r>
              <a:rPr lang="en-US" dirty="0" smtClean="0"/>
              <a:t>You must provide public notice of intent to A/D personal property (102-36.325), except as provided in 102-36.330</a:t>
            </a:r>
          </a:p>
          <a:p>
            <a:pPr>
              <a:lnSpc>
                <a:spcPct val="80000"/>
              </a:lnSpc>
              <a:buClr>
                <a:srgbClr val="003399"/>
              </a:buClr>
              <a:buNone/>
              <a:defRPr/>
            </a:pPr>
            <a:endParaRPr lang="en-US" dirty="0" smtClean="0"/>
          </a:p>
          <a:p>
            <a:pPr>
              <a:lnSpc>
                <a:spcPct val="80000"/>
              </a:lnSpc>
              <a:buClr>
                <a:srgbClr val="003399"/>
              </a:buClr>
              <a:defRPr/>
            </a:pPr>
            <a:r>
              <a:rPr lang="en-US" dirty="0" smtClean="0"/>
              <a:t>Public Notice not required when:</a:t>
            </a:r>
          </a:p>
          <a:p>
            <a:pPr lvl="1">
              <a:lnSpc>
                <a:spcPct val="80000"/>
              </a:lnSpc>
              <a:buClr>
                <a:srgbClr val="003399"/>
              </a:buClr>
              <a:defRPr/>
            </a:pPr>
            <a:r>
              <a:rPr lang="en-US" dirty="0" smtClean="0"/>
              <a:t>Value of property is so little or cost of care and handling is so great that its retention for advertising is not economical</a:t>
            </a:r>
          </a:p>
          <a:p>
            <a:pPr lvl="1">
              <a:lnSpc>
                <a:spcPct val="80000"/>
              </a:lnSpc>
              <a:buClr>
                <a:srgbClr val="003399"/>
              </a:buClr>
              <a:defRPr/>
            </a:pPr>
            <a:r>
              <a:rPr lang="en-US" dirty="0" smtClean="0"/>
              <a:t>A/D is required because of health, safety, or security reasons</a:t>
            </a:r>
          </a:p>
          <a:p>
            <a:pPr lvl="1">
              <a:lnSpc>
                <a:spcPct val="80000"/>
              </a:lnSpc>
              <a:buClr>
                <a:srgbClr val="003399"/>
              </a:buClr>
              <a:defRPr/>
            </a:pPr>
            <a:r>
              <a:rPr lang="en-US" dirty="0" smtClean="0"/>
              <a:t>Original acquisition cost is less than $500</a:t>
            </a:r>
          </a:p>
          <a:p>
            <a:pPr lvl="1"/>
            <a:endParaRPr lang="en-US" dirty="0"/>
          </a:p>
        </p:txBody>
      </p:sp>
      <p:sp>
        <p:nvSpPr>
          <p:cNvPr id="65538" name="Slide Number Placeholder 1"/>
          <p:cNvSpPr>
            <a:spLocks noGrp="1"/>
          </p:cNvSpPr>
          <p:nvPr>
            <p:ph type="sldNum" sz="quarter" idx="10"/>
          </p:nvPr>
        </p:nvSpPr>
        <p:spPr>
          <a:noFill/>
        </p:spPr>
        <p:txBody>
          <a:bodyPr/>
          <a:lstStyle/>
          <a:p>
            <a:fld id="{13D219F9-97B0-4810-8006-80C7542C7F46}" type="slidenum">
              <a:rPr lang="en-US" smtClean="0">
                <a:latin typeface="Arial" charset="0"/>
              </a:rPr>
              <a:pPr/>
              <a:t>49</a:t>
            </a:fld>
            <a:endParaRPr lang="en-US" smtClean="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5613" y="1479550"/>
            <a:ext cx="7924800" cy="584775"/>
          </a:xfrm>
          <a:noFill/>
        </p:spPr>
        <p:txBody>
          <a:bodyPr/>
          <a:lstStyle/>
          <a:p>
            <a:r>
              <a:rPr lang="en-US" dirty="0" smtClean="0">
                <a:solidFill>
                  <a:srgbClr val="FF0000"/>
                </a:solidFill>
              </a:rPr>
              <a:t>Federal Asset Sales</a:t>
            </a:r>
            <a:endParaRPr lang="en-US" dirty="0">
              <a:latin typeface="Times New Roman" pitchFamily="18" charset="0"/>
              <a:cs typeface="Times New Roman" pitchFamily="18" charset="0"/>
            </a:endParaRPr>
          </a:p>
        </p:txBody>
      </p:sp>
      <p:sp>
        <p:nvSpPr>
          <p:cNvPr id="12292" name="Rectangle 2"/>
          <p:cNvSpPr>
            <a:spLocks noGrp="1" noChangeArrowheads="1"/>
          </p:cNvSpPr>
          <p:nvPr>
            <p:ph type="body" idx="1"/>
          </p:nvPr>
        </p:nvSpPr>
        <p:spPr>
          <a:xfrm>
            <a:off x="381000" y="2133600"/>
            <a:ext cx="8153400" cy="4495800"/>
          </a:xfrm>
        </p:spPr>
        <p:txBody>
          <a:bodyPr/>
          <a:lstStyle/>
          <a:p>
            <a:pPr>
              <a:buClr>
                <a:srgbClr val="003399"/>
              </a:buClr>
              <a:buNone/>
              <a:defRPr/>
            </a:pPr>
            <a:r>
              <a:rPr lang="en-US" sz="3200" b="1" dirty="0" smtClean="0"/>
              <a:t>Implementation</a:t>
            </a:r>
          </a:p>
          <a:p>
            <a:pPr lvl="1">
              <a:buClr>
                <a:srgbClr val="003399"/>
              </a:buClr>
              <a:buNone/>
              <a:defRPr/>
            </a:pPr>
            <a:endParaRPr lang="en-US" sz="2000" dirty="0" smtClean="0"/>
          </a:p>
          <a:p>
            <a:pPr lvl="1">
              <a:buClr>
                <a:srgbClr val="003399"/>
              </a:buClr>
              <a:buFont typeface="Wingdings" pitchFamily="2" charset="2"/>
              <a:buChar char="Ø"/>
              <a:defRPr/>
            </a:pPr>
            <a:r>
              <a:rPr lang="en-US" sz="3200" dirty="0" smtClean="0"/>
              <a:t>All Executive Branch agencies:</a:t>
            </a:r>
          </a:p>
          <a:p>
            <a:pPr lvl="1">
              <a:buClr>
                <a:srgbClr val="003399"/>
              </a:buClr>
              <a:buNone/>
              <a:defRPr/>
            </a:pPr>
            <a:endParaRPr lang="en-US" sz="1400" dirty="0" smtClean="0"/>
          </a:p>
          <a:p>
            <a:pPr marL="1371600" lvl="2" indent="-457200">
              <a:buClr>
                <a:srgbClr val="003399"/>
              </a:buClr>
              <a:buFont typeface="Arial" pitchFamily="34" charset="0"/>
              <a:buChar char="•"/>
              <a:defRPr/>
            </a:pPr>
            <a:r>
              <a:rPr lang="en-US" sz="3200" dirty="0" smtClean="0"/>
              <a:t>must use an approved Sales Center as their sales provider, or</a:t>
            </a:r>
          </a:p>
          <a:p>
            <a:pPr lvl="2">
              <a:buClr>
                <a:srgbClr val="003399"/>
              </a:buClr>
              <a:buFont typeface="Arial" pitchFamily="34" charset="0"/>
              <a:buChar char="•"/>
              <a:defRPr/>
            </a:pPr>
            <a:endParaRPr lang="en-US" sz="1600" dirty="0" smtClean="0"/>
          </a:p>
          <a:p>
            <a:pPr lvl="2">
              <a:buClr>
                <a:srgbClr val="003399"/>
              </a:buClr>
              <a:buFont typeface="Arial" pitchFamily="34" charset="0"/>
              <a:buChar char="•"/>
              <a:defRPr/>
            </a:pPr>
            <a:r>
              <a:rPr lang="en-US" sz="3200" dirty="0" smtClean="0"/>
              <a:t> have an approved waiver.</a:t>
            </a:r>
          </a:p>
          <a:p>
            <a:pPr lvl="1">
              <a:buClr>
                <a:srgbClr val="003399"/>
              </a:buClr>
              <a:buFont typeface="Wingdings" pitchFamily="2" charset="2"/>
              <a:buChar char="Ø"/>
              <a:defRPr/>
            </a:pPr>
            <a:endParaRPr lang="en-US" sz="3200" dirty="0" smtClean="0"/>
          </a:p>
        </p:txBody>
      </p:sp>
      <p:sp>
        <p:nvSpPr>
          <p:cNvPr id="11266" name="Slide Number Placeholder 3"/>
          <p:cNvSpPr>
            <a:spLocks noGrp="1"/>
          </p:cNvSpPr>
          <p:nvPr>
            <p:ph type="sldNum" sz="quarter" idx="10"/>
          </p:nvPr>
        </p:nvSpPr>
        <p:spPr>
          <a:noFill/>
        </p:spPr>
        <p:txBody>
          <a:bodyPr/>
          <a:lstStyle/>
          <a:p>
            <a:fld id="{DD194B40-6E17-4B0B-B226-F2C767634D34}" type="slidenum">
              <a:rPr lang="en-US" smtClean="0">
                <a:latin typeface="Arial" charset="0"/>
              </a:rPr>
              <a:pPr/>
              <a:t>5</a:t>
            </a:fld>
            <a:endParaRPr lang="en-US" smtClean="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6" descr="Picture of a question mark&#10;"/>
          <p:cNvGraphicFramePr>
            <a:graphicFrameLocks noChangeAspect="1"/>
          </p:cNvGraphicFramePr>
          <p:nvPr/>
        </p:nvGraphicFramePr>
        <p:xfrm>
          <a:off x="0" y="0"/>
          <a:ext cx="9144000" cy="6705600"/>
        </p:xfrm>
        <a:graphic>
          <a:graphicData uri="http://schemas.openxmlformats.org/presentationml/2006/ole">
            <mc:AlternateContent xmlns:mc="http://schemas.openxmlformats.org/markup-compatibility/2006">
              <mc:Choice xmlns:v="urn:schemas-microsoft-com:vml" Requires="v">
                <p:oleObj spid="_x0000_s134178" name="Clip" r:id="rId4" imgW="5714286" imgH="4076190" progId="">
                  <p:embed/>
                </p:oleObj>
              </mc:Choice>
              <mc:Fallback>
                <p:oleObj name="Clip" r:id="rId4" imgW="5714286" imgH="4076190" progId="">
                  <p:embed/>
                  <p:pic>
                    <p:nvPicPr>
                      <p:cNvPr id="0" name="Object 6" descr="Picture of a question mark&#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7"/>
          <p:cNvSpPr txBox="1">
            <a:spLocks noChangeArrowheads="1"/>
          </p:cNvSpPr>
          <p:nvPr/>
        </p:nvSpPr>
        <p:spPr bwMode="auto">
          <a:xfrm>
            <a:off x="2057400" y="304800"/>
            <a:ext cx="5029200" cy="1015663"/>
          </a:xfrm>
          <a:prstGeom prst="rect">
            <a:avLst/>
          </a:prstGeom>
          <a:noFill/>
          <a:ln w="9525">
            <a:noFill/>
            <a:miter lim="800000"/>
            <a:headEnd/>
            <a:tailEnd/>
          </a:ln>
        </p:spPr>
        <p:txBody>
          <a:bodyPr wrap="square">
            <a:spAutoFit/>
          </a:bodyPr>
          <a:lstStyle/>
          <a:p>
            <a:pPr algn="ctr">
              <a:spcBef>
                <a:spcPct val="50000"/>
              </a:spcBef>
            </a:pPr>
            <a:r>
              <a:rPr lang="en-US" sz="6000" b="1" dirty="0">
                <a:solidFill>
                  <a:srgbClr val="FF0000"/>
                </a:solidFill>
                <a:latin typeface="Times New Roman" pitchFamily="18" charset="0"/>
                <a:cs typeface="Times New Roman" pitchFamily="18" charset="0"/>
              </a:rPr>
              <a:t>Questions???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7769225" cy="579438"/>
          </a:xfrm>
        </p:spPr>
        <p:txBody>
          <a:bodyPr/>
          <a:lstStyle/>
          <a:p>
            <a:r>
              <a:rPr lang="en-US" dirty="0" smtClean="0">
                <a:solidFill>
                  <a:srgbClr val="FF0000"/>
                </a:solidFill>
              </a:rPr>
              <a:t>Federal</a:t>
            </a:r>
            <a:r>
              <a:rPr lang="en-US" baseline="0" dirty="0" smtClean="0">
                <a:solidFill>
                  <a:srgbClr val="FF0000"/>
                </a:solidFill>
              </a:rPr>
              <a:t> Asset Sales</a:t>
            </a:r>
            <a:endParaRPr lang="en-US" dirty="0">
              <a:solidFill>
                <a:srgbClr val="FF0000"/>
              </a:solidFill>
            </a:endParaRPr>
          </a:p>
        </p:txBody>
      </p:sp>
      <p:sp>
        <p:nvSpPr>
          <p:cNvPr id="13316" name="Rectangle 2"/>
          <p:cNvSpPr>
            <a:spLocks noGrp="1" noChangeArrowheads="1"/>
          </p:cNvSpPr>
          <p:nvPr>
            <p:ph idx="1"/>
          </p:nvPr>
        </p:nvSpPr>
        <p:spPr>
          <a:xfrm>
            <a:off x="457200" y="1828800"/>
            <a:ext cx="7769225" cy="5029200"/>
          </a:xfrm>
        </p:spPr>
        <p:txBody>
          <a:bodyPr/>
          <a:lstStyle/>
          <a:p>
            <a:pPr>
              <a:lnSpc>
                <a:spcPct val="90000"/>
              </a:lnSpc>
              <a:buClr>
                <a:srgbClr val="013C88"/>
              </a:buClr>
            </a:pPr>
            <a:r>
              <a:rPr lang="en-US" dirty="0" smtClean="0"/>
              <a:t>Approved Personal Property Sales Centers</a:t>
            </a:r>
          </a:p>
          <a:p>
            <a:pPr lvl="1">
              <a:lnSpc>
                <a:spcPct val="90000"/>
              </a:lnSpc>
              <a:buClr>
                <a:srgbClr val="013C88"/>
              </a:buClr>
              <a:buNone/>
            </a:pPr>
            <a:endParaRPr lang="en-US" sz="1800" dirty="0" smtClean="0"/>
          </a:p>
          <a:p>
            <a:pPr lvl="1">
              <a:lnSpc>
                <a:spcPct val="90000"/>
              </a:lnSpc>
              <a:buClr>
                <a:srgbClr val="013C88"/>
              </a:buClr>
              <a:buFont typeface="Arial" pitchFamily="34" charset="0"/>
              <a:buChar char="•"/>
            </a:pPr>
            <a:r>
              <a:rPr lang="en-US" b="1" dirty="0" smtClean="0">
                <a:solidFill>
                  <a:srgbClr val="003399"/>
                </a:solidFill>
              </a:rPr>
              <a:t>General Services Administration--Federal Acquisition Service, Sales Program Division </a:t>
            </a:r>
          </a:p>
          <a:p>
            <a:pPr lvl="1">
              <a:lnSpc>
                <a:spcPct val="90000"/>
              </a:lnSpc>
              <a:buClr>
                <a:srgbClr val="013C88"/>
              </a:buClr>
              <a:buFont typeface="Arial" pitchFamily="34" charset="0"/>
              <a:buChar char="•"/>
            </a:pPr>
            <a:r>
              <a:rPr lang="en-US" dirty="0" smtClean="0"/>
              <a:t>Department of Agriculture--Centralized Excess Property Operation</a:t>
            </a:r>
          </a:p>
          <a:p>
            <a:pPr lvl="1">
              <a:lnSpc>
                <a:spcPct val="90000"/>
              </a:lnSpc>
              <a:buClr>
                <a:srgbClr val="013C88"/>
              </a:buClr>
              <a:buFont typeface="Arial" pitchFamily="34" charset="0"/>
              <a:buChar char="•"/>
            </a:pPr>
            <a:r>
              <a:rPr lang="en-US" dirty="0" smtClean="0"/>
              <a:t>Department of Justice--US Marshals Service</a:t>
            </a:r>
          </a:p>
          <a:p>
            <a:pPr lvl="1">
              <a:lnSpc>
                <a:spcPct val="90000"/>
              </a:lnSpc>
              <a:buClr>
                <a:srgbClr val="013C88"/>
              </a:buClr>
              <a:buFont typeface="Arial" pitchFamily="34" charset="0"/>
              <a:buChar char="•"/>
            </a:pPr>
            <a:r>
              <a:rPr lang="en-US" dirty="0" smtClean="0"/>
              <a:t>Department of Treasury--Asset Forfeiture Division - IRS</a:t>
            </a:r>
          </a:p>
          <a:p>
            <a:pPr lvl="1">
              <a:lnSpc>
                <a:spcPct val="90000"/>
              </a:lnSpc>
              <a:buClr>
                <a:srgbClr val="013C88"/>
              </a:buClr>
              <a:buFont typeface="Arial" pitchFamily="34" charset="0"/>
              <a:buChar char="•"/>
            </a:pPr>
            <a:r>
              <a:rPr lang="en-US" dirty="0" smtClean="0"/>
              <a:t>Department of Interior--Aviation Management Division</a:t>
            </a:r>
          </a:p>
          <a:p>
            <a:pPr lvl="1">
              <a:lnSpc>
                <a:spcPct val="90000"/>
              </a:lnSpc>
              <a:buClr>
                <a:srgbClr val="013C88"/>
              </a:buClr>
              <a:buFont typeface="Arial" pitchFamily="34" charset="0"/>
              <a:buChar char="•"/>
            </a:pPr>
            <a:r>
              <a:rPr lang="en-US" dirty="0" smtClean="0"/>
              <a:t>Department of Defense--Defense Reutilization and Marketing  Service	</a:t>
            </a:r>
          </a:p>
          <a:p>
            <a:pPr lvl="1">
              <a:lnSpc>
                <a:spcPct val="90000"/>
              </a:lnSpc>
              <a:buClr>
                <a:srgbClr val="013C88"/>
              </a:buClr>
              <a:buFont typeface="Arial" pitchFamily="34" charset="0"/>
              <a:buChar char="•"/>
            </a:pPr>
            <a:r>
              <a:rPr lang="en-US" dirty="0" smtClean="0"/>
              <a:t>GSA PBS Real Property Sales Centers</a:t>
            </a:r>
          </a:p>
        </p:txBody>
      </p:sp>
      <p:sp>
        <p:nvSpPr>
          <p:cNvPr id="13314" name="Slide Number Placeholder 1"/>
          <p:cNvSpPr>
            <a:spLocks noGrp="1"/>
          </p:cNvSpPr>
          <p:nvPr>
            <p:ph type="sldNum" sz="quarter" idx="10"/>
          </p:nvPr>
        </p:nvSpPr>
        <p:spPr>
          <a:noFill/>
        </p:spPr>
        <p:txBody>
          <a:bodyPr/>
          <a:lstStyle/>
          <a:p>
            <a:fld id="{5AF3DFB2-CCD5-423C-831D-F0E1923D83AE}" type="slidenum">
              <a:rPr lang="en-US" smtClean="0">
                <a:latin typeface="Arial" charset="0"/>
              </a:rPr>
              <a:pPr/>
              <a:t>6</a:t>
            </a:fld>
            <a:endParaRPr lang="en-US" dirty="0" smtClean="0">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p:spPr>
        <p:txBody>
          <a:bodyPr/>
          <a:lstStyle/>
          <a:p>
            <a:fld id="{BC927DE4-4B81-42B3-8DFD-485058405719}" type="slidenum">
              <a:rPr lang="en-US" smtClean="0">
                <a:solidFill>
                  <a:srgbClr val="000000"/>
                </a:solidFill>
              </a:rPr>
              <a:pPr/>
              <a:t>7</a:t>
            </a:fld>
            <a:endParaRPr lang="en-US" smtClean="0">
              <a:solidFill>
                <a:srgbClr val="000000"/>
              </a:solidFill>
            </a:endParaRPr>
          </a:p>
        </p:txBody>
      </p:sp>
      <p:sp>
        <p:nvSpPr>
          <p:cNvPr id="11268" name="Rectangle 2"/>
          <p:cNvSpPr>
            <a:spLocks noGrp="1" noChangeArrowheads="1"/>
          </p:cNvSpPr>
          <p:nvPr>
            <p:ph type="body" sz="half" idx="4294967295"/>
          </p:nvPr>
        </p:nvSpPr>
        <p:spPr>
          <a:xfrm>
            <a:off x="228600" y="2209800"/>
            <a:ext cx="8610600" cy="4343400"/>
          </a:xfrm>
        </p:spPr>
        <p:txBody>
          <a:bodyPr/>
          <a:lstStyle/>
          <a:p>
            <a:pPr>
              <a:lnSpc>
                <a:spcPct val="90000"/>
              </a:lnSpc>
              <a:buNone/>
            </a:pPr>
            <a:r>
              <a:rPr lang="en-US" sz="2000" dirty="0" smtClean="0"/>
              <a:t>Approved Personal Property Sales Centers</a:t>
            </a:r>
          </a:p>
          <a:p>
            <a:pPr lvl="1">
              <a:lnSpc>
                <a:spcPct val="90000"/>
              </a:lnSpc>
              <a:buFont typeface="Wingdings" pitchFamily="2" charset="2"/>
              <a:buNone/>
            </a:pPr>
            <a:endParaRPr lang="en-US" sz="2000" dirty="0" smtClean="0"/>
          </a:p>
          <a:p>
            <a:pPr>
              <a:lnSpc>
                <a:spcPct val="90000"/>
              </a:lnSpc>
              <a:buFont typeface="Wingdings" pitchFamily="2" charset="2"/>
              <a:buNone/>
            </a:pPr>
            <a:endParaRPr lang="en-US" sz="2000" dirty="0" smtClean="0"/>
          </a:p>
        </p:txBody>
      </p:sp>
      <p:graphicFrame>
        <p:nvGraphicFramePr>
          <p:cNvPr id="5" name="Table 4"/>
          <p:cNvGraphicFramePr>
            <a:graphicFrameLocks noGrp="1"/>
          </p:cNvGraphicFramePr>
          <p:nvPr/>
        </p:nvGraphicFramePr>
        <p:xfrm>
          <a:off x="304800" y="2743200"/>
          <a:ext cx="7848598" cy="3841048"/>
        </p:xfrm>
        <a:graphic>
          <a:graphicData uri="http://schemas.openxmlformats.org/drawingml/2006/table">
            <a:tbl>
              <a:tblPr firstRow="1" bandRow="1">
                <a:tableStyleId>{5940675A-B579-460E-94D1-54222C63F5DA}</a:tableStyleId>
              </a:tblPr>
              <a:tblGrid>
                <a:gridCol w="1859954"/>
                <a:gridCol w="2026245"/>
                <a:gridCol w="1905000"/>
                <a:gridCol w="2057399"/>
              </a:tblGrid>
              <a:tr h="480131">
                <a:tc>
                  <a:txBody>
                    <a:bodyPr/>
                    <a:lstStyle/>
                    <a:p>
                      <a:r>
                        <a:rPr lang="en-US" b="1" dirty="0" smtClean="0"/>
                        <a:t>Sales</a:t>
                      </a:r>
                      <a:r>
                        <a:rPr lang="en-US" b="1" baseline="0" dirty="0" smtClean="0"/>
                        <a:t> Center</a:t>
                      </a:r>
                      <a:endParaRPr lang="en-US" b="1" dirty="0"/>
                    </a:p>
                  </a:txBody>
                  <a:tcPr/>
                </a:tc>
                <a:tc>
                  <a:txBody>
                    <a:bodyPr/>
                    <a:lstStyle/>
                    <a:p>
                      <a:r>
                        <a:rPr lang="en-US" b="1" dirty="0" smtClean="0"/>
                        <a:t>Commodity</a:t>
                      </a:r>
                      <a:endParaRPr lang="en-US" b="1" dirty="0"/>
                    </a:p>
                  </a:txBody>
                  <a:tcPr/>
                </a:tc>
                <a:tc>
                  <a:txBody>
                    <a:bodyPr/>
                    <a:lstStyle/>
                    <a:p>
                      <a:r>
                        <a:rPr lang="en-US" b="1" dirty="0" smtClean="0"/>
                        <a:t>Sales Methods</a:t>
                      </a:r>
                      <a:endParaRPr lang="en-US" b="1" dirty="0"/>
                    </a:p>
                  </a:txBody>
                  <a:tcPr/>
                </a:tc>
                <a:tc>
                  <a:txBody>
                    <a:bodyPr/>
                    <a:lstStyle/>
                    <a:p>
                      <a:r>
                        <a:rPr lang="en-US" b="1" dirty="0" smtClean="0"/>
                        <a:t>Location</a:t>
                      </a:r>
                    </a:p>
                  </a:txBody>
                  <a:tcPr/>
                </a:tc>
              </a:tr>
              <a:tr h="480131">
                <a:tc>
                  <a:txBody>
                    <a:bodyPr/>
                    <a:lstStyle/>
                    <a:p>
                      <a:r>
                        <a:rPr lang="en-US" dirty="0" smtClean="0"/>
                        <a:t>USDA</a:t>
                      </a:r>
                      <a:endParaRPr lang="en-US" dirty="0"/>
                    </a:p>
                  </a:txBody>
                  <a:tcPr/>
                </a:tc>
                <a:tc>
                  <a:txBody>
                    <a:bodyPr/>
                    <a:lstStyle/>
                    <a:p>
                      <a:r>
                        <a:rPr lang="en-US" dirty="0" smtClean="0"/>
                        <a:t>Personal Property</a:t>
                      </a:r>
                      <a:endParaRPr lang="en-US" dirty="0"/>
                    </a:p>
                  </a:txBody>
                  <a:tcPr/>
                </a:tc>
                <a:tc>
                  <a:txBody>
                    <a:bodyPr/>
                    <a:lstStyle/>
                    <a:p>
                      <a:r>
                        <a:rPr lang="en-US" dirty="0" smtClean="0"/>
                        <a:t>Live</a:t>
                      </a:r>
                      <a:endParaRPr lang="en-US" dirty="0"/>
                    </a:p>
                  </a:txBody>
                  <a:tcPr/>
                </a:tc>
                <a:tc>
                  <a:txBody>
                    <a:bodyPr/>
                    <a:lstStyle/>
                    <a:p>
                      <a:r>
                        <a:rPr lang="en-US" dirty="0" smtClean="0"/>
                        <a:t>DC Metro</a:t>
                      </a:r>
                      <a:endParaRPr lang="en-US" dirty="0"/>
                    </a:p>
                  </a:txBody>
                  <a:tcPr/>
                </a:tc>
              </a:tr>
              <a:tr h="480131">
                <a:tc>
                  <a:txBody>
                    <a:bodyPr/>
                    <a:lstStyle/>
                    <a:p>
                      <a:r>
                        <a:rPr lang="en-US" dirty="0" smtClean="0"/>
                        <a:t>DOI</a:t>
                      </a:r>
                      <a:endParaRPr lang="en-US" dirty="0"/>
                    </a:p>
                  </a:txBody>
                  <a:tcPr/>
                </a:tc>
                <a:tc>
                  <a:txBody>
                    <a:bodyPr/>
                    <a:lstStyle/>
                    <a:p>
                      <a:r>
                        <a:rPr lang="en-US" dirty="0" smtClean="0"/>
                        <a:t>Aircraft</a:t>
                      </a:r>
                      <a:endParaRPr lang="en-US" dirty="0"/>
                    </a:p>
                  </a:txBody>
                  <a:tcPr/>
                </a:tc>
                <a:tc>
                  <a:txBody>
                    <a:bodyPr/>
                    <a:lstStyle/>
                    <a:p>
                      <a:r>
                        <a:rPr lang="en-US" dirty="0" smtClean="0"/>
                        <a:t>Live/online</a:t>
                      </a:r>
                      <a:endParaRPr lang="en-US" dirty="0"/>
                    </a:p>
                  </a:txBody>
                  <a:tcPr/>
                </a:tc>
                <a:tc>
                  <a:txBody>
                    <a:bodyPr/>
                    <a:lstStyle/>
                    <a:p>
                      <a:r>
                        <a:rPr lang="en-US" dirty="0" smtClean="0"/>
                        <a:t>Nationwide</a:t>
                      </a:r>
                      <a:endParaRPr lang="en-US" dirty="0"/>
                    </a:p>
                  </a:txBody>
                  <a:tcPr/>
                </a:tc>
              </a:tr>
              <a:tr h="480131">
                <a:tc>
                  <a:txBody>
                    <a:bodyPr/>
                    <a:lstStyle/>
                    <a:p>
                      <a:r>
                        <a:rPr lang="en-US" dirty="0" smtClean="0"/>
                        <a:t>DOD</a:t>
                      </a:r>
                      <a:endParaRPr lang="en-US" dirty="0"/>
                    </a:p>
                  </a:txBody>
                  <a:tcPr/>
                </a:tc>
                <a:tc>
                  <a:txBody>
                    <a:bodyPr/>
                    <a:lstStyle/>
                    <a:p>
                      <a:r>
                        <a:rPr lang="en-US" dirty="0" smtClean="0"/>
                        <a:t>DOD Surplus</a:t>
                      </a:r>
                      <a:endParaRPr lang="en-US" dirty="0"/>
                    </a:p>
                  </a:txBody>
                  <a:tcPr/>
                </a:tc>
                <a:tc>
                  <a:txBody>
                    <a:bodyPr/>
                    <a:lstStyle/>
                    <a:p>
                      <a:r>
                        <a:rPr lang="en-US" dirty="0" smtClean="0"/>
                        <a:t>Live/online</a:t>
                      </a:r>
                      <a:endParaRPr lang="en-US" dirty="0"/>
                    </a:p>
                  </a:txBody>
                  <a:tcPr/>
                </a:tc>
                <a:tc>
                  <a:txBody>
                    <a:bodyPr/>
                    <a:lstStyle/>
                    <a:p>
                      <a:r>
                        <a:rPr lang="en-US" dirty="0" smtClean="0"/>
                        <a:t>Nationwide</a:t>
                      </a:r>
                      <a:endParaRPr lang="en-US" dirty="0"/>
                    </a:p>
                  </a:txBody>
                  <a:tcPr/>
                </a:tc>
              </a:tr>
              <a:tr h="480131">
                <a:tc>
                  <a:txBody>
                    <a:bodyPr/>
                    <a:lstStyle/>
                    <a:p>
                      <a:r>
                        <a:rPr lang="en-US" dirty="0" smtClean="0"/>
                        <a:t>Treasury</a:t>
                      </a:r>
                      <a:endParaRPr lang="en-US" dirty="0"/>
                    </a:p>
                  </a:txBody>
                  <a:tcPr/>
                </a:tc>
                <a:tc>
                  <a:txBody>
                    <a:bodyPr/>
                    <a:lstStyle/>
                    <a:p>
                      <a:r>
                        <a:rPr lang="en-US" dirty="0" smtClean="0"/>
                        <a:t>IRS Forfeiture</a:t>
                      </a:r>
                      <a:endParaRPr lang="en-US" dirty="0"/>
                    </a:p>
                  </a:txBody>
                  <a:tcPr/>
                </a:tc>
                <a:tc>
                  <a:txBody>
                    <a:bodyPr/>
                    <a:lstStyle/>
                    <a:p>
                      <a:r>
                        <a:rPr lang="en-US" dirty="0" smtClean="0"/>
                        <a:t>Live/online</a:t>
                      </a:r>
                      <a:endParaRPr lang="en-US" dirty="0"/>
                    </a:p>
                  </a:txBody>
                  <a:tcPr/>
                </a:tc>
                <a:tc>
                  <a:txBody>
                    <a:bodyPr/>
                    <a:lstStyle/>
                    <a:p>
                      <a:r>
                        <a:rPr lang="en-US" dirty="0" smtClean="0"/>
                        <a:t>Nationwide</a:t>
                      </a:r>
                    </a:p>
                  </a:txBody>
                  <a:tcPr/>
                </a:tc>
              </a:tr>
              <a:tr h="480131">
                <a:tc>
                  <a:txBody>
                    <a:bodyPr/>
                    <a:lstStyle/>
                    <a:p>
                      <a:r>
                        <a:rPr lang="en-US" dirty="0" smtClean="0"/>
                        <a:t>Treasury</a:t>
                      </a:r>
                      <a:endParaRPr lang="en-US" dirty="0"/>
                    </a:p>
                  </a:txBody>
                  <a:tcPr/>
                </a:tc>
                <a:tc>
                  <a:txBody>
                    <a:bodyPr/>
                    <a:lstStyle/>
                    <a:p>
                      <a:r>
                        <a:rPr lang="en-US" dirty="0" smtClean="0"/>
                        <a:t>Vehicles</a:t>
                      </a:r>
                      <a:endParaRPr lang="en-US" dirty="0"/>
                    </a:p>
                  </a:txBody>
                  <a:tcPr/>
                </a:tc>
                <a:tc>
                  <a:txBody>
                    <a:bodyPr/>
                    <a:lstStyle/>
                    <a:p>
                      <a:r>
                        <a:rPr lang="en-US" dirty="0" smtClean="0"/>
                        <a:t>Live/online</a:t>
                      </a:r>
                      <a:endParaRPr lang="en-US" dirty="0"/>
                    </a:p>
                  </a:txBody>
                  <a:tcPr/>
                </a:tc>
                <a:tc>
                  <a:txBody>
                    <a:bodyPr/>
                    <a:lstStyle/>
                    <a:p>
                      <a:r>
                        <a:rPr lang="en-US" dirty="0" smtClean="0"/>
                        <a:t>Nationwide</a:t>
                      </a:r>
                      <a:endParaRPr lang="en-US" dirty="0"/>
                    </a:p>
                  </a:txBody>
                  <a:tcPr/>
                </a:tc>
              </a:tr>
              <a:tr h="480131">
                <a:tc>
                  <a:txBody>
                    <a:bodyPr/>
                    <a:lstStyle/>
                    <a:p>
                      <a:r>
                        <a:rPr lang="en-US" dirty="0" smtClean="0"/>
                        <a:t>USMS</a:t>
                      </a:r>
                      <a:endParaRPr lang="en-US" dirty="0"/>
                    </a:p>
                  </a:txBody>
                  <a:tcPr/>
                </a:tc>
                <a:tc>
                  <a:txBody>
                    <a:bodyPr/>
                    <a:lstStyle/>
                    <a:p>
                      <a:r>
                        <a:rPr lang="en-US" dirty="0" smtClean="0"/>
                        <a:t>Forfeited</a:t>
                      </a:r>
                      <a:endParaRPr lang="en-US" dirty="0"/>
                    </a:p>
                  </a:txBody>
                  <a:tcPr/>
                </a:tc>
                <a:tc>
                  <a:txBody>
                    <a:bodyPr/>
                    <a:lstStyle/>
                    <a:p>
                      <a:r>
                        <a:rPr lang="en-US" dirty="0" smtClean="0"/>
                        <a:t>Live/online</a:t>
                      </a:r>
                      <a:endParaRPr lang="en-US" dirty="0"/>
                    </a:p>
                  </a:txBody>
                  <a:tcPr/>
                </a:tc>
                <a:tc>
                  <a:txBody>
                    <a:bodyPr/>
                    <a:lstStyle/>
                    <a:p>
                      <a:r>
                        <a:rPr lang="en-US" dirty="0" smtClean="0"/>
                        <a:t>Nationwide</a:t>
                      </a:r>
                      <a:endParaRPr lang="en-US" dirty="0"/>
                    </a:p>
                  </a:txBody>
                  <a:tcPr/>
                </a:tc>
              </a:tr>
              <a:tr h="480131">
                <a:tc>
                  <a:txBody>
                    <a:bodyPr/>
                    <a:lstStyle/>
                    <a:p>
                      <a:r>
                        <a:rPr lang="en-US" dirty="0" smtClean="0"/>
                        <a:t>GSA</a:t>
                      </a:r>
                      <a:endParaRPr lang="en-US" dirty="0"/>
                    </a:p>
                  </a:txBody>
                  <a:tcPr/>
                </a:tc>
                <a:tc>
                  <a:txBody>
                    <a:bodyPr/>
                    <a:lstStyle/>
                    <a:p>
                      <a:r>
                        <a:rPr lang="en-US" dirty="0" smtClean="0"/>
                        <a:t>All Commodities</a:t>
                      </a:r>
                      <a:endParaRPr lang="en-US" dirty="0"/>
                    </a:p>
                  </a:txBody>
                  <a:tcPr/>
                </a:tc>
                <a:tc>
                  <a:txBody>
                    <a:bodyPr/>
                    <a:lstStyle/>
                    <a:p>
                      <a:r>
                        <a:rPr lang="en-US" dirty="0" smtClean="0"/>
                        <a:t>Online/Offline</a:t>
                      </a:r>
                      <a:endParaRPr lang="en-US" dirty="0"/>
                    </a:p>
                  </a:txBody>
                  <a:tcPr/>
                </a:tc>
                <a:tc>
                  <a:txBody>
                    <a:bodyPr/>
                    <a:lstStyle/>
                    <a:p>
                      <a:r>
                        <a:rPr lang="en-US" dirty="0" smtClean="0"/>
                        <a:t>Nationwide</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457200" y="1143000"/>
            <a:ext cx="4267200" cy="609600"/>
          </a:xfrm>
          <a:prstGeom prst="rect">
            <a:avLst/>
          </a:prstGeom>
          <a:noFill/>
          <a:ln w="9525">
            <a:noFill/>
            <a:miter lim="800000"/>
            <a:headEnd/>
            <a:tailEnd/>
          </a:ln>
        </p:spPr>
        <p:txBody>
          <a:bodyPr anchor="b"/>
          <a:lstStyle/>
          <a:p>
            <a:endParaRPr lang="en-US" sz="3600" b="1" dirty="0">
              <a:solidFill>
                <a:srgbClr val="FF0000"/>
              </a:solidFill>
              <a:latin typeface="+mj-lt"/>
            </a:endParaRPr>
          </a:p>
        </p:txBody>
      </p:sp>
      <p:sp>
        <p:nvSpPr>
          <p:cNvPr id="5" name="Title 4"/>
          <p:cNvSpPr>
            <a:spLocks noGrp="1"/>
          </p:cNvSpPr>
          <p:nvPr>
            <p:ph type="title"/>
          </p:nvPr>
        </p:nvSpPr>
        <p:spPr>
          <a:xfrm>
            <a:off x="457200" y="1143000"/>
            <a:ext cx="7769225" cy="579438"/>
          </a:xfrm>
        </p:spPr>
        <p:txBody>
          <a:bodyPr/>
          <a:lstStyle/>
          <a:p>
            <a:r>
              <a:rPr lang="en-US" dirty="0" smtClean="0">
                <a:solidFill>
                  <a:srgbClr val="FF0000"/>
                </a:solidFill>
              </a:rPr>
              <a:t>Federal Asset Sales</a:t>
            </a:r>
            <a:endParaRPr lang="en-US" dirty="0"/>
          </a:p>
        </p:txBody>
      </p:sp>
      <p:sp>
        <p:nvSpPr>
          <p:cNvPr id="14340" name="Rectangle 2"/>
          <p:cNvSpPr>
            <a:spLocks noGrp="1" noChangeArrowheads="1"/>
          </p:cNvSpPr>
          <p:nvPr>
            <p:ph idx="1"/>
          </p:nvPr>
        </p:nvSpPr>
        <p:spPr>
          <a:xfrm>
            <a:off x="457200" y="1828800"/>
            <a:ext cx="7769225" cy="3048000"/>
          </a:xfrm>
        </p:spPr>
        <p:txBody>
          <a:bodyPr>
            <a:noAutofit/>
          </a:bodyPr>
          <a:lstStyle/>
          <a:p>
            <a:pPr>
              <a:buClr>
                <a:srgbClr val="013C88"/>
              </a:buClr>
            </a:pPr>
            <a:r>
              <a:rPr lang="en-US" b="1" dirty="0" smtClean="0"/>
              <a:t>GovSales.gov - </a:t>
            </a:r>
            <a:r>
              <a:rPr lang="en-US" b="1" i="1" dirty="0" smtClean="0"/>
              <a:t>Single Point of Entry for Citizens</a:t>
            </a:r>
            <a:endParaRPr lang="en-US" b="1" dirty="0" smtClean="0"/>
          </a:p>
          <a:p>
            <a:pPr lvl="1">
              <a:buClr>
                <a:srgbClr val="013C88"/>
              </a:buClr>
            </a:pPr>
            <a:r>
              <a:rPr lang="en-US" dirty="0" smtClean="0"/>
              <a:t>Linked to USA.gov</a:t>
            </a:r>
          </a:p>
          <a:p>
            <a:pPr lvl="1">
              <a:buClr>
                <a:srgbClr val="013C88"/>
              </a:buClr>
            </a:pPr>
            <a:r>
              <a:rPr lang="en-US" dirty="0" smtClean="0"/>
              <a:t>Will display all government assets available for purchase</a:t>
            </a:r>
          </a:p>
          <a:p>
            <a:pPr lvl="1">
              <a:buClr>
                <a:srgbClr val="013C88"/>
              </a:buClr>
              <a:buFont typeface="Wingdings" pitchFamily="2" charset="2"/>
              <a:buNone/>
            </a:pPr>
            <a:endParaRPr lang="en-US" dirty="0" smtClean="0"/>
          </a:p>
          <a:p>
            <a:pPr>
              <a:buClr>
                <a:srgbClr val="013C88"/>
              </a:buClr>
            </a:pPr>
            <a:r>
              <a:rPr lang="en-US" b="1" dirty="0" smtClean="0"/>
              <a:t>Encompasses:</a:t>
            </a:r>
          </a:p>
          <a:p>
            <a:pPr lvl="1">
              <a:buClr>
                <a:srgbClr val="013C88"/>
              </a:buClr>
            </a:pPr>
            <a:r>
              <a:rPr lang="en-US" dirty="0" smtClean="0"/>
              <a:t>Real Property</a:t>
            </a:r>
          </a:p>
          <a:p>
            <a:pPr lvl="1">
              <a:buClr>
                <a:srgbClr val="013C88"/>
              </a:buClr>
            </a:pPr>
            <a:r>
              <a:rPr lang="en-US" dirty="0" smtClean="0"/>
              <a:t>Personal Property</a:t>
            </a:r>
          </a:p>
          <a:p>
            <a:pPr lvl="2">
              <a:buClr>
                <a:srgbClr val="013C88"/>
              </a:buClr>
            </a:pPr>
            <a:r>
              <a:rPr lang="en-US" dirty="0" smtClean="0"/>
              <a:t>Surplus</a:t>
            </a:r>
          </a:p>
          <a:p>
            <a:pPr lvl="2">
              <a:buClr>
                <a:srgbClr val="013C88"/>
              </a:buClr>
            </a:pPr>
            <a:r>
              <a:rPr lang="en-US" dirty="0" smtClean="0"/>
              <a:t>Exchange/sale</a:t>
            </a:r>
          </a:p>
          <a:p>
            <a:pPr lvl="2">
              <a:buClr>
                <a:srgbClr val="013C88"/>
              </a:buClr>
            </a:pPr>
            <a:r>
              <a:rPr lang="en-US" dirty="0" smtClean="0"/>
              <a:t>Forfeited</a:t>
            </a:r>
          </a:p>
        </p:txBody>
      </p:sp>
      <p:sp>
        <p:nvSpPr>
          <p:cNvPr id="14338" name="Slide Number Placeholder 1"/>
          <p:cNvSpPr>
            <a:spLocks noGrp="1"/>
          </p:cNvSpPr>
          <p:nvPr>
            <p:ph type="sldNum" sz="quarter" idx="10"/>
          </p:nvPr>
        </p:nvSpPr>
        <p:spPr>
          <a:noFill/>
        </p:spPr>
        <p:txBody>
          <a:bodyPr/>
          <a:lstStyle/>
          <a:p>
            <a:fld id="{78D0975A-A867-4B67-B029-1781E72F0A7F}" type="slidenum">
              <a:rPr lang="en-US" smtClean="0">
                <a:latin typeface="Arial" charset="0"/>
              </a:rPr>
              <a:pPr/>
              <a:t>8</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9973F260-40AB-4B82-8612-ED991C4438BB}" type="slidenum">
              <a:rPr lang="en-US">
                <a:latin typeface="Arial" charset="0"/>
              </a:rPr>
              <a:pPr/>
              <a:t>9</a:t>
            </a:fld>
            <a:endParaRPr lang="en-US">
              <a:latin typeface="Arial" charset="0"/>
            </a:endParaRPr>
          </a:p>
        </p:txBody>
      </p:sp>
      <p:sp>
        <p:nvSpPr>
          <p:cNvPr id="14340" name="AutoShape 4" descr="Arrow pointing to various links."/>
          <p:cNvSpPr>
            <a:spLocks noChangeArrowheads="1"/>
          </p:cNvSpPr>
          <p:nvPr/>
        </p:nvSpPr>
        <p:spPr bwMode="auto">
          <a:xfrm rot="-1604522">
            <a:off x="4343400" y="2819400"/>
            <a:ext cx="1066800" cy="533400"/>
          </a:xfrm>
          <a:prstGeom prst="leftArrow">
            <a:avLst>
              <a:gd name="adj1" fmla="val 50000"/>
              <a:gd name="adj2" fmla="val 50000"/>
            </a:avLst>
          </a:prstGeom>
          <a:solidFill>
            <a:srgbClr val="FF0000"/>
          </a:solidFill>
          <a:ln w="9525">
            <a:solidFill>
              <a:srgbClr val="000000"/>
            </a:solidFill>
            <a:miter lim="800000"/>
            <a:headEnd/>
            <a:tailEnd/>
          </a:ln>
        </p:spPr>
        <p:txBody>
          <a:bodyPr wrap="none" anchor="ctr"/>
          <a:lstStyle/>
          <a:p>
            <a:endParaRPr lang="en-US">
              <a:solidFill>
                <a:srgbClr val="000000"/>
              </a:solidFill>
              <a:latin typeface="Arial"/>
            </a:endParaRPr>
          </a:p>
        </p:txBody>
      </p:sp>
      <p:pic>
        <p:nvPicPr>
          <p:cNvPr id="135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8014335" cy="500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5225</TotalTime>
  <Words>2397</Words>
  <Application>Microsoft Office PowerPoint</Application>
  <PresentationFormat>On-screen Show (4:3)</PresentationFormat>
  <Paragraphs>528</Paragraphs>
  <Slides>50</Slides>
  <Notes>39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54" baseType="lpstr">
      <vt:lpstr>GSA Powerpoint template</vt:lpstr>
      <vt:lpstr>16_GSA Powerpoint template</vt:lpstr>
      <vt:lpstr>2_GSA Powerpoint template</vt:lpstr>
      <vt:lpstr>Clip</vt:lpstr>
      <vt:lpstr>Sale of Federal Property                                                                                                                             </vt:lpstr>
      <vt:lpstr>Laws and Regulations</vt:lpstr>
      <vt:lpstr>Laws and Regulations</vt:lpstr>
      <vt:lpstr>The Benefits of Property Sales</vt:lpstr>
      <vt:lpstr>Federal Asset Sales</vt:lpstr>
      <vt:lpstr>Federal Asset Sales</vt:lpstr>
      <vt:lpstr>PowerPoint Presentation</vt:lpstr>
      <vt:lpstr>Federal Asset Sales</vt:lpstr>
      <vt:lpstr>PowerPoint Presentation</vt:lpstr>
      <vt:lpstr>Federal Asset Sales</vt:lpstr>
      <vt:lpstr>GSA Auctions®…a GovSales.gov</vt:lpstr>
      <vt:lpstr>What is a Fixed Price Sale?</vt:lpstr>
      <vt:lpstr>102-38.125—May we sell personal property at fixed prices to State agencies? </vt:lpstr>
      <vt:lpstr>Fair Market Value</vt:lpstr>
      <vt:lpstr>PowerPoint Presentation</vt:lpstr>
      <vt:lpstr>Examples of Fee Structure</vt:lpstr>
      <vt:lpstr>What your agency’s fee to GSA pays for:</vt:lpstr>
      <vt:lpstr>What your agency’s fee to GSA pays for:</vt:lpstr>
      <vt:lpstr>Savings to the Agency</vt:lpstr>
      <vt:lpstr>Preparing to Report Property</vt:lpstr>
      <vt:lpstr>Condition Codes</vt:lpstr>
      <vt:lpstr>Describing Vehicles</vt:lpstr>
      <vt:lpstr>Describing Vehicles</vt:lpstr>
      <vt:lpstr>Describing Vehicles</vt:lpstr>
      <vt:lpstr>Describing Vehicles</vt:lpstr>
      <vt:lpstr>Describing Miscellaneous Property</vt:lpstr>
      <vt:lpstr>Describing Generators</vt:lpstr>
      <vt:lpstr>Describing Boats and Boat Motors</vt:lpstr>
      <vt:lpstr>Describing Boats and Boat Motors</vt:lpstr>
      <vt:lpstr>Agency Requirements:</vt:lpstr>
      <vt:lpstr>Pictures</vt:lpstr>
      <vt:lpstr>Picture Quality</vt:lpstr>
      <vt:lpstr>Descriptions and Photos</vt:lpstr>
      <vt:lpstr>Custodial Duties</vt:lpstr>
      <vt:lpstr>What can I expect after my property completes U&amp;D screening?</vt:lpstr>
      <vt:lpstr>PowerPoint Presentation</vt:lpstr>
      <vt:lpstr>PowerPoint Presentation</vt:lpstr>
      <vt:lpstr>PowerPoint Presentation</vt:lpstr>
      <vt:lpstr>How to read the IFB</vt:lpstr>
      <vt:lpstr>Homepage -gsaauctions.gov</vt:lpstr>
      <vt:lpstr>Upset Prices/Time Frames</vt:lpstr>
      <vt:lpstr>Preferred Sales Method</vt:lpstr>
      <vt:lpstr>Extensions</vt:lpstr>
      <vt:lpstr>What Can I Expect to Receive if the Item Sells?  </vt:lpstr>
      <vt:lpstr>What can I expect if the bidder does not pay for or remove the property?</vt:lpstr>
      <vt:lpstr>Mis-Description/Property Not Available</vt:lpstr>
      <vt:lpstr>What happens when an item does not sell?</vt:lpstr>
      <vt:lpstr>Abandonment &amp; Destruction</vt:lpstr>
      <vt:lpstr>Abandonment/Destruction – Donation and Public Notice</vt:lpstr>
      <vt:lpstr>PowerPoint Presentation</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BrentCCrawley</cp:lastModifiedBy>
  <cp:revision>372</cp:revision>
  <cp:lastPrinted>2000-10-09T13:28:30Z</cp:lastPrinted>
  <dcterms:created xsi:type="dcterms:W3CDTF">2000-04-20T12:10:32Z</dcterms:created>
  <dcterms:modified xsi:type="dcterms:W3CDTF">2019-08-16T18:30:37Z</dcterms:modified>
</cp:coreProperties>
</file>