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35800" cy="9334500"/>
  <p:embeddedFontLst>
    <p:embeddedFont>
      <p:font typeface="Source Sans Pro" panose="020B0604020202020204" charset="0"/>
      <p:regular r:id="rId19"/>
      <p:bold r:id="rId20"/>
      <p:italic r:id="rId21"/>
      <p:boldItalic r:id="rId22"/>
    </p:embeddedFont>
    <p:embeddedFont>
      <p:font typeface="Times" panose="020206030504050203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092">
          <p15:clr>
            <a:srgbClr val="000000"/>
          </p15:clr>
        </p15:guide>
        <p15:guide id="2" pos="516">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940">
          <p15:clr>
            <a:srgbClr val="000000"/>
          </p15:clr>
        </p15:guide>
        <p15:guide id="2" pos="2216">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1762" y="-331"/>
      </p:cViewPr>
      <p:guideLst>
        <p:guide orient="horz" pos="1092"/>
        <p:guide pos="51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9588" cy="4667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86213" y="0"/>
            <a:ext cx="3049587" cy="466725"/>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8213" y="4433888"/>
            <a:ext cx="5159375" cy="42005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67775"/>
            <a:ext cx="3049588" cy="4667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38898291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938213" y="4433888"/>
            <a:ext cx="5159375" cy="42005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Google Shape;145;p10: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For unclaimed property, you must generally retain the property for 30 days from the date it is found.  If no claim is filed by previous owner, title is vestedin the U.S. government.</a:t>
            </a:r>
            <a:endParaRPr sz="1200" b="0" i="0" u="none" strike="noStrike" cap="none">
              <a:solidFill>
                <a:schemeClr val="dk1"/>
              </a:solidFill>
              <a:latin typeface="Times"/>
              <a:ea typeface="Times"/>
              <a:cs typeface="Times"/>
              <a:sym typeface="Times"/>
            </a:endParaRPr>
          </a:p>
        </p:txBody>
      </p:sp>
      <p:sp>
        <p:nvSpPr>
          <p:cNvPr id="146" name="Google Shape;146;p10: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10</a:t>
            </a:fld>
            <a:endParaRPr sz="1200">
              <a:solidFill>
                <a:schemeClr val="dk1"/>
              </a:solidFill>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11: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 Your agency may retain unclaimed property for official use after 30 days and no claim is filed by former owner.  If not retained, Agency must decide if abandonment/destruction should be done immediately (not required to wait 30 days).  Otherwise, property should be reported to GSA.</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Times"/>
              <a:ea typeface="Times"/>
              <a:cs typeface="Times"/>
              <a:sym typeface="Times"/>
            </a:endParaRPr>
          </a:p>
        </p:txBody>
      </p:sp>
      <p:sp>
        <p:nvSpPr>
          <p:cNvPr id="156" name="Google Shape;156;p11: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11</a:t>
            </a:fld>
            <a:endParaRPr sz="1200">
              <a:solidFill>
                <a:schemeClr val="dk1"/>
              </a:solidFill>
              <a:latin typeface="Times"/>
              <a:ea typeface="Times"/>
              <a:cs typeface="Times"/>
              <a:sym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12: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If unclaimed property is retained for official use, records must be retained for 3 years.  Funds from the disposal of unclaimed property must be deposited in a special account for this 3 year period to cover any future valid claim.  When property is no longer required for agency use, it must be reported to GSA as excess.</a:t>
            </a:r>
            <a:endParaRPr sz="1200" b="0" i="0" u="none" strike="noStrike" cap="none">
              <a:solidFill>
                <a:schemeClr val="dk1"/>
              </a:solidFill>
              <a:latin typeface="Times"/>
              <a:ea typeface="Times"/>
              <a:cs typeface="Times"/>
              <a:sym typeface="Times"/>
            </a:endParaRPr>
          </a:p>
        </p:txBody>
      </p:sp>
      <p:sp>
        <p:nvSpPr>
          <p:cNvPr id="164" name="Google Shape;164;p12: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12</a:t>
            </a:fld>
            <a:endParaRPr sz="1200">
              <a:solidFill>
                <a:schemeClr val="dk1"/>
              </a:solidFill>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13: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Should the former owner file a claim for the property, reimbursement must not exceed sales proceeds less the government’s cost of care and handling.  If the property was abandoned/destroyed, retained for official use or transferred to another agency, the reimbursement to the former owner must not exceed estimated resale value at time of vesting, less cost of care and handling.</a:t>
            </a:r>
            <a:endParaRPr sz="1200" b="0" i="0" u="none" strike="noStrike" cap="none">
              <a:solidFill>
                <a:schemeClr val="dk1"/>
              </a:solidFill>
              <a:latin typeface="Times"/>
              <a:ea typeface="Times"/>
              <a:cs typeface="Times"/>
              <a:sym typeface="Times"/>
            </a:endParaRPr>
          </a:p>
        </p:txBody>
      </p:sp>
      <p:sp>
        <p:nvSpPr>
          <p:cNvPr id="172" name="Google Shape;172;p13: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13</a:t>
            </a:fld>
            <a:endParaRPr sz="1200">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p14: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Unclaimed property may only be transferred to a Federal agency after 30 days of the date of finding the property and no claim being filed by the former owner.  The acquiring agency must pay the Fair Market Value to the holding  agency and proceeds must be deposited in a special account for a 3 year period pending a claim from the former owner.  After 3 years, the money must be deposited in the U.S. Treasury.</a:t>
            </a:r>
            <a:endParaRPr/>
          </a:p>
        </p:txBody>
      </p:sp>
      <p:sp>
        <p:nvSpPr>
          <p:cNvPr id="180" name="Google Shape;180;p14: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14</a:t>
            </a:fld>
            <a:endParaRPr sz="1200">
              <a:solidFill>
                <a:schemeClr val="dk1"/>
              </a:solidFill>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7" name="Google Shape;187;p15: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Unclaimed personal property may not be donated to the States because a fair market value reimbursement is required.</a:t>
            </a:r>
            <a:endParaRPr sz="1200" b="0" i="0" u="none" strike="noStrike" cap="none">
              <a:solidFill>
                <a:schemeClr val="dk1"/>
              </a:solidFill>
              <a:latin typeface="Times"/>
              <a:ea typeface="Times"/>
              <a:cs typeface="Times"/>
              <a:sym typeface="Times"/>
            </a:endParaRPr>
          </a:p>
        </p:txBody>
      </p:sp>
      <p:sp>
        <p:nvSpPr>
          <p:cNvPr id="188" name="Google Shape;188;p15: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15</a:t>
            </a:fld>
            <a:endParaRPr sz="1200">
              <a:solidFill>
                <a:schemeClr val="dk1"/>
              </a:solidFill>
              <a:latin typeface="Times"/>
              <a:ea typeface="Times"/>
              <a:cs typeface="Times"/>
              <a:sym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16</a:t>
            </a:fld>
            <a:endParaRPr sz="1200">
              <a:solidFill>
                <a:schemeClr val="dk1"/>
              </a:solidFill>
              <a:latin typeface="Times"/>
              <a:ea typeface="Times"/>
              <a:cs typeface="Times"/>
              <a:sym typeface="Times"/>
            </a:endParaRPr>
          </a:p>
        </p:txBody>
      </p:sp>
      <p:sp>
        <p:nvSpPr>
          <p:cNvPr id="196" name="Google Shape;196;p16:notes"/>
          <p:cNvSpPr>
            <a:spLocks noGrp="1" noRot="1" noChangeAspect="1"/>
          </p:cNvSpPr>
          <p:nvPr>
            <p:ph type="sldImg" idx="2"/>
          </p:nvPr>
        </p:nvSpPr>
        <p:spPr>
          <a:xfrm>
            <a:off x="1185863" y="700088"/>
            <a:ext cx="4668837" cy="3502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6:notes"/>
          <p:cNvSpPr txBox="1">
            <a:spLocks noGrp="1"/>
          </p:cNvSpPr>
          <p:nvPr>
            <p:ph type="body" idx="1"/>
          </p:nvPr>
        </p:nvSpPr>
        <p:spPr>
          <a:xfrm>
            <a:off x="938107" y="4434009"/>
            <a:ext cx="5159587" cy="4199960"/>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Questions and Answers</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 name="Google Shape;78;p2: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Definitions for Seized, Forfeited, Unclaimed  and Voluntarily Abandoned personal property.</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Times"/>
                <a:ea typeface="Times"/>
                <a:cs typeface="Times"/>
                <a:sym typeface="Times"/>
              </a:rPr>
              <a:t>Seized -confiscated usually by law enforcement – Ex. US Marshalls, US Marshalls has to store in exact condition it was in when seized. </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Times"/>
                <a:ea typeface="Times"/>
                <a:cs typeface="Times"/>
                <a:sym typeface="Times"/>
              </a:rPr>
              <a:t>Forfeited – It court gives to GSATitle passes with court order.</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Times"/>
                <a:ea typeface="Times"/>
                <a:cs typeface="Times"/>
                <a:sym typeface="Times"/>
              </a:rPr>
              <a:t>Unclaimed – Lost &amp; Found</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Times"/>
                <a:ea typeface="Times"/>
                <a:cs typeface="Times"/>
                <a:sym typeface="Times"/>
              </a:rPr>
              <a:t>Voluntarily Abandoned – Ex: TSA, leave knife etc. and then catch flight.  TSA will contact SASP and provide to them.  Can make determination to Abandon &amp; Destroy.  If abandon marijuana, gets turned over to Food &amp; Drug Administration.  </a:t>
            </a:r>
            <a:endParaRPr sz="1200" b="0" i="0" u="none" strike="noStrike" cap="none">
              <a:solidFill>
                <a:schemeClr val="dk1"/>
              </a:solidFill>
              <a:latin typeface="Times"/>
              <a:ea typeface="Times"/>
              <a:cs typeface="Times"/>
              <a:sym typeface="Times"/>
            </a:endParaRPr>
          </a:p>
        </p:txBody>
      </p:sp>
      <p:sp>
        <p:nvSpPr>
          <p:cNvPr id="79" name="Google Shape;79;p2: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2</a:t>
            </a:fld>
            <a:endParaRPr sz="1200">
              <a:solidFill>
                <a:schemeClr val="dk1"/>
              </a:solidFill>
              <a:latin typeface="Times"/>
              <a:ea typeface="Times"/>
              <a:cs typeface="Times"/>
              <a:sym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3: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The holding agency is responsible for retaining custody of property, reporting property not retained for official use, and for the care and handling of the property.</a:t>
            </a:r>
            <a:endParaRPr sz="1200" b="0" i="0" u="none" strike="noStrike" cap="none">
              <a:solidFill>
                <a:schemeClr val="dk1"/>
              </a:solidFill>
              <a:latin typeface="Times"/>
              <a:ea typeface="Times"/>
              <a:cs typeface="Times"/>
              <a:sym typeface="Times"/>
            </a:endParaRPr>
          </a:p>
        </p:txBody>
      </p:sp>
      <p:sp>
        <p:nvSpPr>
          <p:cNvPr id="87" name="Google Shape;87;p3: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3</a:t>
            </a:fld>
            <a:endParaRPr sz="1200">
              <a:solidFill>
                <a:schemeClr val="dk1"/>
              </a:solidFill>
              <a:latin typeface="Times"/>
              <a:ea typeface="Times"/>
              <a:cs typeface="Times"/>
              <a:sym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4: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Seized property cannot be placed into official use until title is vested in the U.S. government.</a:t>
            </a:r>
            <a:endParaRPr sz="1200" b="0" i="0" u="none" strike="noStrike" cap="none">
              <a:solidFill>
                <a:schemeClr val="dk1"/>
              </a:solidFill>
              <a:latin typeface="Times"/>
              <a:ea typeface="Times"/>
              <a:cs typeface="Times"/>
              <a:sym typeface="Times"/>
            </a:endParaRPr>
          </a:p>
        </p:txBody>
      </p:sp>
      <p:sp>
        <p:nvSpPr>
          <p:cNvPr id="95" name="Google Shape;95;p4: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4</a:t>
            </a:fld>
            <a:endParaRPr sz="1200">
              <a:solidFill>
                <a:schemeClr val="dk1"/>
              </a:solidFill>
              <a:latin typeface="Times"/>
              <a:ea typeface="Times"/>
              <a:cs typeface="Times"/>
              <a:sym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5: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Forfeited property may be retained for official use unless required by law or court decree to be sold.</a:t>
            </a:r>
            <a:endParaRPr sz="1200" b="0" i="0" u="none" strike="noStrike" cap="none">
              <a:solidFill>
                <a:schemeClr val="dk1"/>
              </a:solidFill>
              <a:latin typeface="Times"/>
              <a:ea typeface="Times"/>
              <a:cs typeface="Times"/>
              <a:sym typeface="Times"/>
            </a:endParaRPr>
          </a:p>
        </p:txBody>
      </p:sp>
      <p:sp>
        <p:nvSpPr>
          <p:cNvPr id="104" name="Google Shape;104;p5: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5</a:t>
            </a:fld>
            <a:endParaRPr sz="1200">
              <a:solidFill>
                <a:schemeClr val="dk1"/>
              </a:solidFill>
              <a:latin typeface="Times"/>
              <a:ea typeface="Times"/>
              <a:cs typeface="Times"/>
              <a:sym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6: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Forfeited property retained for official use loses its identity as forfeited property and must be reported to GSA when declared excess just like any other Federal excess personal property.</a:t>
            </a:r>
            <a:endParaRPr sz="1200" b="0" i="0" u="none" strike="noStrike" cap="none">
              <a:solidFill>
                <a:schemeClr val="dk1"/>
              </a:solidFill>
              <a:latin typeface="Times"/>
              <a:ea typeface="Times"/>
              <a:cs typeface="Times"/>
              <a:sym typeface="Times"/>
            </a:endParaRPr>
          </a:p>
        </p:txBody>
      </p:sp>
      <p:sp>
        <p:nvSpPr>
          <p:cNvPr id="113" name="Google Shape;113;p6: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6</a:t>
            </a:fld>
            <a:endParaRPr sz="1200">
              <a:solidFill>
                <a:schemeClr val="dk1"/>
              </a:solidFill>
              <a:latin typeface="Times"/>
              <a:ea typeface="Times"/>
              <a:cs typeface="Times"/>
              <a:sym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p7: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Voluntary Abandoned property may be retained for official use.  However, if not retained for official use, property should be reported to GSA just like any other Federal excess personal property.  If property has no commercial value, the property may be disposed of in accordance with the abandonment/destruction authority (FMR 102-36.305 – 330).</a:t>
            </a:r>
            <a:endParaRPr sz="1200" b="0" i="0" u="none" strike="noStrike" cap="none">
              <a:solidFill>
                <a:schemeClr val="dk1"/>
              </a:solidFill>
              <a:latin typeface="Times"/>
              <a:ea typeface="Times"/>
              <a:cs typeface="Times"/>
              <a:sym typeface="Times"/>
            </a:endParaRPr>
          </a:p>
        </p:txBody>
      </p:sp>
      <p:sp>
        <p:nvSpPr>
          <p:cNvPr id="121" name="Google Shape;121;p7: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7</a:t>
            </a:fld>
            <a:endParaRPr sz="1200">
              <a:solidFill>
                <a:schemeClr val="dk1"/>
              </a:solidFill>
              <a:latin typeface="Times"/>
              <a:ea typeface="Times"/>
              <a:cs typeface="Times"/>
              <a:sym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p8: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Clr>
                <a:schemeClr val="dk1"/>
              </a:buClr>
              <a:buSzPts val="1200"/>
              <a:buFont typeface="Times"/>
              <a:buNone/>
            </a:pPr>
            <a:r>
              <a:rPr lang="en-US" sz="1200" b="0" i="0" u="none" strike="noStrike" cap="none">
                <a:solidFill>
                  <a:schemeClr val="dk1"/>
                </a:solidFill>
                <a:latin typeface="Times"/>
                <a:ea typeface="Times"/>
                <a:cs typeface="Times"/>
                <a:sym typeface="Times"/>
              </a:rPr>
              <a:t>When retained for official use or transferred to another agency, Voluntarily abandoned property loses its identity as such and becomes normal personal property.</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Times"/>
              <a:ea typeface="Times"/>
              <a:cs typeface="Times"/>
              <a:sym typeface="Times"/>
            </a:endParaRPr>
          </a:p>
        </p:txBody>
      </p:sp>
      <p:sp>
        <p:nvSpPr>
          <p:cNvPr id="129" name="Google Shape;129;p8: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8</a:t>
            </a:fld>
            <a:endParaRPr sz="1200">
              <a:solidFill>
                <a:schemeClr val="dk1"/>
              </a:solidFill>
              <a:latin typeface="Times"/>
              <a:ea typeface="Times"/>
              <a:cs typeface="Times"/>
              <a:sym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9: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a:ea typeface="Times"/>
                <a:cs typeface="Times"/>
                <a:sym typeface="Times"/>
              </a:rPr>
              <a:t>Your Agency may not retain the proceeds from the sale of voluntarily abandoned property.  Proceeds must be deposited in the U.S. Treasury  unless your Agency has specific statutory authority to do otherwise.</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Times"/>
              <a:ea typeface="Times"/>
              <a:cs typeface="Times"/>
              <a:sym typeface="Times"/>
            </a:endParaRPr>
          </a:p>
        </p:txBody>
      </p:sp>
      <p:sp>
        <p:nvSpPr>
          <p:cNvPr id="138" name="Google Shape;138;p9: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a:ea typeface="Times"/>
                <a:cs typeface="Times"/>
                <a:sym typeface="Times"/>
              </a:rPr>
              <a:t>9</a:t>
            </a:fld>
            <a:endParaRPr sz="1200">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pic>
        <p:nvPicPr>
          <p:cNvPr id="16" name="Google Shape;16;p2" descr="Flag_more_blue"/>
          <p:cNvPicPr preferRelativeResize="0"/>
          <p:nvPr/>
        </p:nvPicPr>
        <p:blipFill rotWithShape="1">
          <a:blip r:embed="rId2">
            <a:alphaModFix/>
          </a:blip>
          <a:srcRect r="15492"/>
          <a:stretch/>
        </p:blipFill>
        <p:spPr>
          <a:xfrm>
            <a:off x="0" y="2722563"/>
            <a:ext cx="9144000" cy="4135437"/>
          </a:xfrm>
          <a:prstGeom prst="rect">
            <a:avLst/>
          </a:prstGeom>
          <a:noFill/>
          <a:ln>
            <a:noFill/>
          </a:ln>
        </p:spPr>
      </p:pic>
      <p:sp>
        <p:nvSpPr>
          <p:cNvPr id="17" name="Google Shape;17;p2"/>
          <p:cNvSpPr/>
          <p:nvPr/>
        </p:nvSpPr>
        <p:spPr>
          <a:xfrm>
            <a:off x="0" y="2514600"/>
            <a:ext cx="9144000" cy="420688"/>
          </a:xfrm>
          <a:prstGeom prst="rect">
            <a:avLst/>
          </a:prstGeom>
          <a:solidFill>
            <a:srgbClr val="013C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 name="Google Shape;18;p2"/>
          <p:cNvSpPr/>
          <p:nvPr/>
        </p:nvSpPr>
        <p:spPr>
          <a:xfrm>
            <a:off x="0" y="1708150"/>
            <a:ext cx="9144000" cy="850900"/>
          </a:xfrm>
          <a:prstGeom prst="rect">
            <a:avLst/>
          </a:prstGeom>
          <a:solidFill>
            <a:srgbClr val="A50021"/>
          </a:solidFill>
          <a:ln>
            <a:noFill/>
          </a:ln>
        </p:spPr>
        <p:txBody>
          <a:bodyPr spcFirstLastPara="1" wrap="square" lIns="91425" tIns="45700" rIns="91425" bIns="45700" anchor="ctr" anchorCtr="0">
            <a:noAutofit/>
          </a:bodyPr>
          <a:lstStyle/>
          <a:p>
            <a:pPr marL="404813"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pic>
        <p:nvPicPr>
          <p:cNvPr id="19" name="Google Shape;19;p2"/>
          <p:cNvPicPr preferRelativeResize="0"/>
          <p:nvPr/>
        </p:nvPicPr>
        <p:blipFill rotWithShape="1">
          <a:blip r:embed="rId3">
            <a:alphaModFix/>
          </a:blip>
          <a:srcRect/>
          <a:stretch/>
        </p:blipFill>
        <p:spPr>
          <a:xfrm>
            <a:off x="455613" y="455613"/>
            <a:ext cx="850900" cy="854075"/>
          </a:xfrm>
          <a:prstGeom prst="rect">
            <a:avLst/>
          </a:prstGeom>
          <a:noFill/>
          <a:ln>
            <a:noFill/>
          </a:ln>
        </p:spPr>
      </p:pic>
      <p:sp>
        <p:nvSpPr>
          <p:cNvPr id="20" name="Google Shape;20;p2"/>
          <p:cNvSpPr txBox="1"/>
          <p:nvPr/>
        </p:nvSpPr>
        <p:spPr>
          <a:xfrm>
            <a:off x="4114800" y="1066800"/>
            <a:ext cx="4445000" cy="3048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4C4C4C"/>
                </a:solidFill>
                <a:latin typeface="Arial"/>
                <a:ea typeface="Arial"/>
                <a:cs typeface="Arial"/>
                <a:sym typeface="Arial"/>
              </a:rPr>
              <a:t>U.S. General Services Administration</a:t>
            </a:r>
            <a:endParaRPr sz="24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0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58" name="Google Shape;58;p11"/>
          <p:cNvSpPr>
            <a:spLocks noGrp="1"/>
          </p:cNvSpPr>
          <p:nvPr>
            <p:ph type="pic" idx="2"/>
          </p:nvPr>
        </p:nvSpPr>
        <p:spPr>
          <a:xfrm>
            <a:off x="1792288" y="1219200"/>
            <a:ext cx="5486400" cy="350837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lt1"/>
              </a:buClr>
              <a:buSzPts val="3200"/>
              <a:buFont typeface="Noto Sans Symbols"/>
              <a:buNone/>
              <a:defRPr sz="3200" b="0" i="0" u="none" strike="noStrike" cap="none">
                <a:solidFill>
                  <a:srgbClr val="013C88"/>
                </a:solidFill>
                <a:latin typeface="Times New Roman"/>
                <a:ea typeface="Times New Roman"/>
                <a:cs typeface="Times New Roman"/>
                <a:sym typeface="Times New Roman"/>
              </a:defRPr>
            </a:lvl1pPr>
            <a:lvl2pPr marR="0" lvl="1" algn="l" rtl="0">
              <a:lnSpc>
                <a:spcPct val="100000"/>
              </a:lnSpc>
              <a:spcBef>
                <a:spcPts val="560"/>
              </a:spcBef>
              <a:spcAft>
                <a:spcPts val="0"/>
              </a:spcAft>
              <a:buClr>
                <a:schemeClr val="lt1"/>
              </a:buClr>
              <a:buSzPts val="2800"/>
              <a:buFont typeface="Noto Sans Symbols"/>
              <a:buNone/>
              <a:defRPr sz="2800" b="0" i="0" u="none" strike="noStrike" cap="none">
                <a:solidFill>
                  <a:srgbClr val="013C88"/>
                </a:solidFill>
                <a:latin typeface="Times New Roman"/>
                <a:ea typeface="Times New Roman"/>
                <a:cs typeface="Times New Roman"/>
                <a:sym typeface="Times New Roman"/>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rgbClr val="013C88"/>
                </a:solidFill>
                <a:latin typeface="Times New Roman"/>
                <a:ea typeface="Times New Roman"/>
                <a:cs typeface="Times New Roman"/>
                <a:sym typeface="Times New Roman"/>
              </a:defRPr>
            </a:lvl3pPr>
            <a:lvl4pPr marR="0" lvl="3" algn="l" rtl="0">
              <a:lnSpc>
                <a:spcPct val="100000"/>
              </a:lnSpc>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4pPr>
            <a:lvl5pPr marR="0" lvl="4" algn="l" rtl="0">
              <a:lnSpc>
                <a:spcPct val="100000"/>
              </a:lnSpc>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5pPr>
            <a:lvl6pPr marR="0" lvl="5" algn="l" rtl="0">
              <a:lnSpc>
                <a:spcPct val="100000"/>
              </a:lnSpc>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6pPr>
            <a:lvl7pPr marR="0" lvl="6" algn="l" rtl="0">
              <a:lnSpc>
                <a:spcPct val="100000"/>
              </a:lnSpc>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7pPr>
            <a:lvl8pPr marR="0" lvl="7" algn="l" rtl="0">
              <a:lnSpc>
                <a:spcPct val="100000"/>
              </a:lnSpc>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8pPr>
            <a:lvl9pPr marR="0" lvl="8" algn="l" rtl="0">
              <a:lnSpc>
                <a:spcPct val="100000"/>
              </a:lnSpc>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59" name="Google Shape;59;p1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914400" marR="0" lvl="1" indent="-228600" algn="l">
              <a:lnSpc>
                <a:spcPct val="100000"/>
              </a:lnSpc>
              <a:spcBef>
                <a:spcPts val="240"/>
              </a:spcBef>
              <a:spcAft>
                <a:spcPts val="0"/>
              </a:spcAft>
              <a:buClr>
                <a:schemeClr val="lt1"/>
              </a:buClr>
              <a:buSzPts val="1200"/>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1371600" marR="0" lvl="2" indent="-228600" algn="l">
              <a:lnSpc>
                <a:spcPct val="100000"/>
              </a:lnSpc>
              <a:spcBef>
                <a:spcPts val="200"/>
              </a:spcBef>
              <a:spcAft>
                <a:spcPts val="0"/>
              </a:spcAft>
              <a:buClr>
                <a:schemeClr val="lt1"/>
              </a:buClr>
              <a:buSzPts val="1000"/>
              <a:buFont typeface="Arial"/>
              <a:buNone/>
              <a:defRPr sz="1000" b="0" i="0" u="none" strike="noStrike" cap="none">
                <a:solidFill>
                  <a:srgbClr val="013C88"/>
                </a:solidFill>
                <a:latin typeface="Times New Roman"/>
                <a:ea typeface="Times New Roman"/>
                <a:cs typeface="Times New Roman"/>
                <a:sym typeface="Times New Roman"/>
              </a:defRPr>
            </a:lvl3pPr>
            <a:lvl4pPr marL="1828800" marR="0" lvl="3"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4pPr>
            <a:lvl5pPr marL="2286000" marR="0" lvl="4"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743200" marR="0" lvl="5"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6pPr>
            <a:lvl7pPr marL="3200400" marR="0" lvl="6"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657600" marR="0" lvl="7"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8pPr>
            <a:lvl9pPr marL="4114800" marR="0" lvl="8"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60" name="Google Shape;60;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63" name="Google Shape;63;p12"/>
          <p:cNvSpPr txBox="1">
            <a:spLocks noGrp="1"/>
          </p:cNvSpPr>
          <p:nvPr>
            <p:ph type="body" idx="1"/>
          </p:nvPr>
        </p:nvSpPr>
        <p:spPr>
          <a:xfrm rot="5400000">
            <a:off x="2816226" y="33337"/>
            <a:ext cx="3048000" cy="7769225"/>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a:lnSpc>
                <a:spcPct val="100000"/>
              </a:lnSpc>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64" name="Google Shape;64;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rot="5400000">
            <a:off x="5274469" y="2489994"/>
            <a:ext cx="3962400" cy="1941512"/>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rot="5400000">
            <a:off x="1312863" y="622300"/>
            <a:ext cx="3962400" cy="56769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a:lnSpc>
                <a:spcPct val="100000"/>
              </a:lnSpc>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68" name="Google Shape;68;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455613" y="2393950"/>
            <a:ext cx="7769225" cy="30480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rgbClr val="013C88"/>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a:lnSpc>
                <a:spcPct val="100000"/>
              </a:lnSpc>
              <a:spcBef>
                <a:spcPts val="480"/>
              </a:spcBef>
              <a:spcAft>
                <a:spcPts val="0"/>
              </a:spcAft>
              <a:buClr>
                <a:srgbClr val="013C88"/>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a:lnSpc>
                <a:spcPct val="100000"/>
              </a:lnSpc>
              <a:spcBef>
                <a:spcPts val="480"/>
              </a:spcBef>
              <a:spcAft>
                <a:spcPts val="0"/>
              </a:spcAft>
              <a:buClr>
                <a:srgbClr val="013C88"/>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a:lnSpc>
                <a:spcPct val="100000"/>
              </a:lnSpc>
              <a:spcBef>
                <a:spcPts val="480"/>
              </a:spcBef>
              <a:spcAft>
                <a:spcPts val="0"/>
              </a:spcAft>
              <a:buClr>
                <a:srgbClr val="013C88"/>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a:lnSpc>
                <a:spcPct val="100000"/>
              </a:lnSpc>
              <a:spcBef>
                <a:spcPts val="480"/>
              </a:spcBef>
              <a:spcAft>
                <a:spcPts val="0"/>
              </a:spcAft>
              <a:buClr>
                <a:srgbClr val="013C88"/>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24" name="Google Shape;24;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1479550"/>
            <a:ext cx="7769225" cy="5492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a:off x="455613" y="2393950"/>
            <a:ext cx="3808412" cy="30480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a:lnSpc>
                <a:spcPct val="100000"/>
              </a:lnSpc>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28" name="Google Shape;28;p4"/>
          <p:cNvSpPr txBox="1">
            <a:spLocks noGrp="1"/>
          </p:cNvSpPr>
          <p:nvPr>
            <p:ph type="body" idx="2"/>
          </p:nvPr>
        </p:nvSpPr>
        <p:spPr>
          <a:xfrm>
            <a:off x="4416425" y="2393950"/>
            <a:ext cx="3808413" cy="30480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a:lnSpc>
                <a:spcPct val="100000"/>
              </a:lnSpc>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40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32" name="Google Shape;32;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1pPr>
            <a:lvl2pPr marL="914400" marR="0" lvl="1" indent="-228600" algn="l">
              <a:lnSpc>
                <a:spcPct val="100000"/>
              </a:lnSpc>
              <a:spcBef>
                <a:spcPts val="360"/>
              </a:spcBef>
              <a:spcAft>
                <a:spcPts val="0"/>
              </a:spcAft>
              <a:buClr>
                <a:schemeClr val="lt1"/>
              </a:buClr>
              <a:buSzPts val="1800"/>
              <a:buFont typeface="Noto Sans Symbols"/>
              <a:buNone/>
              <a:defRPr sz="1800" b="0" i="0" u="none" strike="noStrike" cap="none">
                <a:solidFill>
                  <a:srgbClr val="013C88"/>
                </a:solidFill>
                <a:latin typeface="Times New Roman"/>
                <a:ea typeface="Times New Roman"/>
                <a:cs typeface="Times New Roman"/>
                <a:sym typeface="Times New Roman"/>
              </a:defRPr>
            </a:lvl2pPr>
            <a:lvl3pPr marL="1371600" marR="0" lvl="2" indent="-228600" algn="l">
              <a:lnSpc>
                <a:spcPct val="100000"/>
              </a:lnSpc>
              <a:spcBef>
                <a:spcPts val="320"/>
              </a:spcBef>
              <a:spcAft>
                <a:spcPts val="0"/>
              </a:spcAft>
              <a:buClr>
                <a:schemeClr val="lt1"/>
              </a:buClr>
              <a:buSzPts val="1600"/>
              <a:buFont typeface="Arial"/>
              <a:buNone/>
              <a:defRPr sz="1600" b="0" i="0" u="none" strike="noStrike" cap="none">
                <a:solidFill>
                  <a:srgbClr val="013C88"/>
                </a:solidFill>
                <a:latin typeface="Times New Roman"/>
                <a:ea typeface="Times New Roman"/>
                <a:cs typeface="Times New Roman"/>
                <a:sym typeface="Times New Roman"/>
              </a:defRPr>
            </a:lvl3pPr>
            <a:lvl4pPr marL="1828800" marR="0" lvl="3" indent="-228600" algn="l">
              <a:lnSpc>
                <a:spcPct val="100000"/>
              </a:lnSpc>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4pPr>
            <a:lvl5pPr marL="2286000" marR="0" lvl="4" indent="-228600" algn="l">
              <a:lnSpc>
                <a:spcPct val="100000"/>
              </a:lnSpc>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5pPr>
            <a:lvl6pPr marL="2743200" marR="0" lvl="5" indent="-228600" algn="l">
              <a:lnSpc>
                <a:spcPct val="100000"/>
              </a:lnSpc>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6pPr>
            <a:lvl7pPr marL="3200400" marR="0" lvl="6" indent="-228600" algn="l">
              <a:lnSpc>
                <a:spcPct val="100000"/>
              </a:lnSpc>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7pPr>
            <a:lvl8pPr marL="3657600" marR="0" lvl="7" indent="-228600" algn="l">
              <a:lnSpc>
                <a:spcPct val="100000"/>
              </a:lnSpc>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8pPr>
            <a:lvl9pPr marL="4114800" marR="0" lvl="8" indent="-228600" algn="l">
              <a:lnSpc>
                <a:spcPct val="100000"/>
              </a:lnSpc>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9pPr>
          </a:lstStyle>
          <a:p>
            <a:endParaRPr/>
          </a:p>
        </p:txBody>
      </p:sp>
      <p:sp>
        <p:nvSpPr>
          <p:cNvPr id="33" name="Google Shape;33;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455613" y="2393950"/>
            <a:ext cx="3808412" cy="3048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lt1"/>
              </a:buClr>
              <a:buSzPts val="2800"/>
              <a:buFont typeface="Noto Sans Symbols"/>
              <a:buChar char="➢"/>
              <a:defRPr sz="2800" b="0" i="0" u="none" strike="noStrike" cap="none">
                <a:solidFill>
                  <a:srgbClr val="013C88"/>
                </a:solidFill>
                <a:latin typeface="Times New Roman"/>
                <a:ea typeface="Times New Roman"/>
                <a:cs typeface="Times New Roman"/>
                <a:sym typeface="Times New Roman"/>
              </a:defRPr>
            </a:lvl1pPr>
            <a:lvl2pPr marL="914400" marR="0" lvl="1"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55600" algn="l">
              <a:lnSpc>
                <a:spcPct val="100000"/>
              </a:lnSpc>
              <a:spcBef>
                <a:spcPts val="400"/>
              </a:spcBef>
              <a:spcAft>
                <a:spcPts val="0"/>
              </a:spcAft>
              <a:buClr>
                <a:schemeClr val="lt1"/>
              </a:buClr>
              <a:buSzPts val="2000"/>
              <a:buFont typeface="Arial"/>
              <a:buChar char="–"/>
              <a:defRPr sz="2000" b="0" i="0" u="none" strike="noStrike" cap="none">
                <a:solidFill>
                  <a:srgbClr val="013C88"/>
                </a:solidFill>
                <a:latin typeface="Times New Roman"/>
                <a:ea typeface="Times New Roman"/>
                <a:cs typeface="Times New Roman"/>
                <a:sym typeface="Times New Roman"/>
              </a:defRPr>
            </a:lvl3pPr>
            <a:lvl4pPr marL="1828800" marR="0" lvl="3"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4pPr>
            <a:lvl5pPr marL="2286000" marR="0" lvl="4"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9pPr>
          </a:lstStyle>
          <a:p>
            <a:endParaRPr/>
          </a:p>
        </p:txBody>
      </p:sp>
      <p:sp>
        <p:nvSpPr>
          <p:cNvPr id="37" name="Google Shape;37;p6"/>
          <p:cNvSpPr txBox="1">
            <a:spLocks noGrp="1"/>
          </p:cNvSpPr>
          <p:nvPr>
            <p:ph type="body" idx="2"/>
          </p:nvPr>
        </p:nvSpPr>
        <p:spPr>
          <a:xfrm>
            <a:off x="4416425" y="2393950"/>
            <a:ext cx="3808413" cy="3048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lt1"/>
              </a:buClr>
              <a:buSzPts val="2800"/>
              <a:buFont typeface="Noto Sans Symbols"/>
              <a:buChar char="➢"/>
              <a:defRPr sz="2800" b="0" i="0" u="none" strike="noStrike" cap="none">
                <a:solidFill>
                  <a:srgbClr val="013C88"/>
                </a:solidFill>
                <a:latin typeface="Times New Roman"/>
                <a:ea typeface="Times New Roman"/>
                <a:cs typeface="Times New Roman"/>
                <a:sym typeface="Times New Roman"/>
              </a:defRPr>
            </a:lvl1pPr>
            <a:lvl2pPr marL="914400" marR="0" lvl="1"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55600" algn="l">
              <a:lnSpc>
                <a:spcPct val="100000"/>
              </a:lnSpc>
              <a:spcBef>
                <a:spcPts val="400"/>
              </a:spcBef>
              <a:spcAft>
                <a:spcPts val="0"/>
              </a:spcAft>
              <a:buClr>
                <a:schemeClr val="lt1"/>
              </a:buClr>
              <a:buSzPts val="2000"/>
              <a:buFont typeface="Arial"/>
              <a:buChar char="–"/>
              <a:defRPr sz="2000" b="0" i="0" u="none" strike="noStrike" cap="none">
                <a:solidFill>
                  <a:srgbClr val="013C88"/>
                </a:solidFill>
                <a:latin typeface="Times New Roman"/>
                <a:ea typeface="Times New Roman"/>
                <a:cs typeface="Times New Roman"/>
                <a:sym typeface="Times New Roman"/>
              </a:defRPr>
            </a:lvl3pPr>
            <a:lvl4pPr marL="1828800" marR="0" lvl="3"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4pPr>
            <a:lvl5pPr marL="2286000" marR="0" lvl="4"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9pPr>
          </a:lstStyle>
          <a:p>
            <a:endParaRPr/>
          </a:p>
        </p:txBody>
      </p:sp>
      <p:sp>
        <p:nvSpPr>
          <p:cNvPr id="38" name="Google Shape;38;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57200" y="1143000"/>
            <a:ext cx="8229600" cy="5847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41" name="Google Shape;41;p7"/>
          <p:cNvSpPr txBox="1">
            <a:spLocks noGrp="1"/>
          </p:cNvSpPr>
          <p:nvPr>
            <p:ph type="body" idx="1"/>
          </p:nvPr>
        </p:nvSpPr>
        <p:spPr>
          <a:xfrm>
            <a:off x="457200" y="1828800"/>
            <a:ext cx="4040188" cy="838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lt1"/>
              </a:buClr>
              <a:buSzPts val="2400"/>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914400" marR="0" lvl="1" indent="-228600" algn="l">
              <a:lnSpc>
                <a:spcPct val="100000"/>
              </a:lnSpc>
              <a:spcBef>
                <a:spcPts val="400"/>
              </a:spcBef>
              <a:spcAft>
                <a:spcPts val="0"/>
              </a:spcAft>
              <a:buClr>
                <a:schemeClr val="lt1"/>
              </a:buClr>
              <a:buSzPts val="2000"/>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1371600" marR="0" lvl="2" indent="-228600" algn="l">
              <a:lnSpc>
                <a:spcPct val="100000"/>
              </a:lnSpc>
              <a:spcBef>
                <a:spcPts val="360"/>
              </a:spcBef>
              <a:spcAft>
                <a:spcPts val="0"/>
              </a:spcAft>
              <a:buClr>
                <a:schemeClr val="lt1"/>
              </a:buClr>
              <a:buSzPts val="1800"/>
              <a:buFont typeface="Arial"/>
              <a:buNone/>
              <a:defRPr sz="1800" b="1" i="0" u="none" strike="noStrike" cap="none">
                <a:solidFill>
                  <a:srgbClr val="013C88"/>
                </a:solidFill>
                <a:latin typeface="Times New Roman"/>
                <a:ea typeface="Times New Roman"/>
                <a:cs typeface="Times New Roman"/>
                <a:sym typeface="Times New Roman"/>
              </a:defRPr>
            </a:lvl3pPr>
            <a:lvl4pPr marL="1828800" marR="0" lvl="3"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2286000" marR="0" lvl="4"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743200" marR="0" lvl="5"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3200400" marR="0" lvl="6"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657600" marR="0" lvl="7"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4114800" marR="0" lvl="8"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42" name="Google Shape;42;p7"/>
          <p:cNvSpPr txBox="1">
            <a:spLocks noGrp="1"/>
          </p:cNvSpPr>
          <p:nvPr>
            <p:ph type="body" idx="2"/>
          </p:nvPr>
        </p:nvSpPr>
        <p:spPr>
          <a:xfrm>
            <a:off x="457200" y="2743200"/>
            <a:ext cx="4040188" cy="3382962"/>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55600" algn="l">
              <a:lnSpc>
                <a:spcPct val="100000"/>
              </a:lnSpc>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371600" marR="0" lvl="2" indent="-342900" algn="l">
              <a:lnSpc>
                <a:spcPct val="100000"/>
              </a:lnSpc>
              <a:spcBef>
                <a:spcPts val="360"/>
              </a:spcBef>
              <a:spcAft>
                <a:spcPts val="0"/>
              </a:spcAft>
              <a:buClr>
                <a:schemeClr val="lt1"/>
              </a:buClr>
              <a:buSzPts val="1800"/>
              <a:buFont typeface="Arial"/>
              <a:buChar char="–"/>
              <a:defRPr sz="1800" b="0" i="0" u="none" strike="noStrike" cap="none">
                <a:solidFill>
                  <a:srgbClr val="013C88"/>
                </a:solidFill>
                <a:latin typeface="Times New Roman"/>
                <a:ea typeface="Times New Roman"/>
                <a:cs typeface="Times New Roman"/>
                <a:sym typeface="Times New Roman"/>
              </a:defRPr>
            </a:lvl3pPr>
            <a:lvl4pPr marL="1828800" marR="0" lvl="3"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286000" marR="0" lvl="4"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743200" marR="0" lvl="5"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3200400" marR="0" lvl="6"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657600" marR="0" lvl="7"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4114800" marR="0" lvl="8"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43" name="Google Shape;43;p7"/>
          <p:cNvSpPr txBox="1">
            <a:spLocks noGrp="1"/>
          </p:cNvSpPr>
          <p:nvPr>
            <p:ph type="body" idx="3"/>
          </p:nvPr>
        </p:nvSpPr>
        <p:spPr>
          <a:xfrm>
            <a:off x="4648200" y="1828800"/>
            <a:ext cx="4041775" cy="838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lt1"/>
              </a:buClr>
              <a:buSzPts val="2400"/>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914400" marR="0" lvl="1" indent="-228600" algn="l">
              <a:lnSpc>
                <a:spcPct val="100000"/>
              </a:lnSpc>
              <a:spcBef>
                <a:spcPts val="400"/>
              </a:spcBef>
              <a:spcAft>
                <a:spcPts val="0"/>
              </a:spcAft>
              <a:buClr>
                <a:schemeClr val="lt1"/>
              </a:buClr>
              <a:buSzPts val="2000"/>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1371600" marR="0" lvl="2" indent="-228600" algn="l">
              <a:lnSpc>
                <a:spcPct val="100000"/>
              </a:lnSpc>
              <a:spcBef>
                <a:spcPts val="360"/>
              </a:spcBef>
              <a:spcAft>
                <a:spcPts val="0"/>
              </a:spcAft>
              <a:buClr>
                <a:schemeClr val="lt1"/>
              </a:buClr>
              <a:buSzPts val="1800"/>
              <a:buFont typeface="Arial"/>
              <a:buNone/>
              <a:defRPr sz="1800" b="1" i="0" u="none" strike="noStrike" cap="none">
                <a:solidFill>
                  <a:srgbClr val="013C88"/>
                </a:solidFill>
                <a:latin typeface="Times New Roman"/>
                <a:ea typeface="Times New Roman"/>
                <a:cs typeface="Times New Roman"/>
                <a:sym typeface="Times New Roman"/>
              </a:defRPr>
            </a:lvl3pPr>
            <a:lvl4pPr marL="1828800" marR="0" lvl="3"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2286000" marR="0" lvl="4"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743200" marR="0" lvl="5"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3200400" marR="0" lvl="6"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657600" marR="0" lvl="7"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4114800" marR="0" lvl="8" indent="-228600" algn="l">
              <a:lnSpc>
                <a:spcPct val="100000"/>
              </a:lnSpc>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44" name="Google Shape;44;p7"/>
          <p:cNvSpPr txBox="1">
            <a:spLocks noGrp="1"/>
          </p:cNvSpPr>
          <p:nvPr>
            <p:ph type="body" idx="4"/>
          </p:nvPr>
        </p:nvSpPr>
        <p:spPr>
          <a:xfrm>
            <a:off x="4645025" y="2743200"/>
            <a:ext cx="4041775" cy="3382962"/>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55600" algn="l">
              <a:lnSpc>
                <a:spcPct val="100000"/>
              </a:lnSpc>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371600" marR="0" lvl="2" indent="-342900" algn="l">
              <a:lnSpc>
                <a:spcPct val="100000"/>
              </a:lnSpc>
              <a:spcBef>
                <a:spcPts val="360"/>
              </a:spcBef>
              <a:spcAft>
                <a:spcPts val="0"/>
              </a:spcAft>
              <a:buClr>
                <a:schemeClr val="lt1"/>
              </a:buClr>
              <a:buSzPts val="1800"/>
              <a:buFont typeface="Arial"/>
              <a:buChar char="–"/>
              <a:defRPr sz="1800" b="0" i="0" u="none" strike="noStrike" cap="none">
                <a:solidFill>
                  <a:srgbClr val="013C88"/>
                </a:solidFill>
                <a:latin typeface="Times New Roman"/>
                <a:ea typeface="Times New Roman"/>
                <a:cs typeface="Times New Roman"/>
                <a:sym typeface="Times New Roman"/>
              </a:defRPr>
            </a:lvl3pPr>
            <a:lvl4pPr marL="1828800" marR="0" lvl="3"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286000" marR="0" lvl="4"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743200" marR="0" lvl="5"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3200400" marR="0" lvl="6"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657600" marR="0" lvl="7"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4114800" marR="0" lvl="8" indent="-330200" algn="l">
              <a:lnSpc>
                <a:spcPct val="100000"/>
              </a:lnSpc>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45" name="Google Shape;45;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48" name="Google Shape;48;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1219200"/>
            <a:ext cx="3008313" cy="707886"/>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000" b="1" i="0" u="none" strike="noStrike" cap="none">
                <a:solidFill>
                  <a:srgbClr val="013C88"/>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53" name="Google Shape;53;p10"/>
          <p:cNvSpPr txBox="1">
            <a:spLocks noGrp="1"/>
          </p:cNvSpPr>
          <p:nvPr>
            <p:ph type="body" idx="1"/>
          </p:nvPr>
        </p:nvSpPr>
        <p:spPr>
          <a:xfrm>
            <a:off x="3575050" y="1219200"/>
            <a:ext cx="5111750" cy="4906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lt1"/>
              </a:buClr>
              <a:buSzPts val="3200"/>
              <a:buFont typeface="Noto Sans Symbols"/>
              <a:buChar char="➢"/>
              <a:defRPr sz="3200" b="0" i="0" u="none" strike="noStrike" cap="none">
                <a:solidFill>
                  <a:srgbClr val="013C88"/>
                </a:solidFill>
                <a:latin typeface="Times New Roman"/>
                <a:ea typeface="Times New Roman"/>
                <a:cs typeface="Times New Roman"/>
                <a:sym typeface="Times New Roman"/>
              </a:defRPr>
            </a:lvl1pPr>
            <a:lvl2pPr marL="914400" marR="0" lvl="1" indent="-406400" algn="l">
              <a:lnSpc>
                <a:spcPct val="100000"/>
              </a:lnSpc>
              <a:spcBef>
                <a:spcPts val="560"/>
              </a:spcBef>
              <a:spcAft>
                <a:spcPts val="0"/>
              </a:spcAft>
              <a:buClr>
                <a:schemeClr val="lt1"/>
              </a:buClr>
              <a:buSzPts val="2800"/>
              <a:buFont typeface="Noto Sans Symbols"/>
              <a:buChar char="•"/>
              <a:defRPr sz="2800" b="0" i="0" u="none" strike="noStrike" cap="none">
                <a:solidFill>
                  <a:srgbClr val="013C88"/>
                </a:solidFill>
                <a:latin typeface="Times New Roman"/>
                <a:ea typeface="Times New Roman"/>
                <a:cs typeface="Times New Roman"/>
                <a:sym typeface="Times New Roman"/>
              </a:defRPr>
            </a:lvl2pPr>
            <a:lvl3pPr marL="1371600" marR="0" lvl="2" indent="-381000" algn="l">
              <a:lnSpc>
                <a:spcPct val="100000"/>
              </a:lnSpc>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55600" algn="l">
              <a:lnSpc>
                <a:spcPct val="100000"/>
              </a:lnSpc>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4pPr>
            <a:lvl5pPr marL="2286000" marR="0" lvl="4" indent="-355600" algn="l">
              <a:lnSpc>
                <a:spcPct val="100000"/>
              </a:lnSpc>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5pPr>
            <a:lvl6pPr marL="2743200" marR="0" lvl="5" indent="-355600" algn="l">
              <a:lnSpc>
                <a:spcPct val="100000"/>
              </a:lnSpc>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54" name="Google Shape;54;p10"/>
          <p:cNvSpPr txBox="1">
            <a:spLocks noGrp="1"/>
          </p:cNvSpPr>
          <p:nvPr>
            <p:ph type="body" idx="2"/>
          </p:nvPr>
        </p:nvSpPr>
        <p:spPr>
          <a:xfrm>
            <a:off x="457200" y="2057400"/>
            <a:ext cx="3008313" cy="40687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914400" marR="0" lvl="1" indent="-228600" algn="l">
              <a:lnSpc>
                <a:spcPct val="100000"/>
              </a:lnSpc>
              <a:spcBef>
                <a:spcPts val="240"/>
              </a:spcBef>
              <a:spcAft>
                <a:spcPts val="0"/>
              </a:spcAft>
              <a:buClr>
                <a:schemeClr val="lt1"/>
              </a:buClr>
              <a:buSzPts val="1200"/>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1371600" marR="0" lvl="2" indent="-228600" algn="l">
              <a:lnSpc>
                <a:spcPct val="100000"/>
              </a:lnSpc>
              <a:spcBef>
                <a:spcPts val="200"/>
              </a:spcBef>
              <a:spcAft>
                <a:spcPts val="0"/>
              </a:spcAft>
              <a:buClr>
                <a:schemeClr val="lt1"/>
              </a:buClr>
              <a:buSzPts val="1000"/>
              <a:buFont typeface="Arial"/>
              <a:buNone/>
              <a:defRPr sz="1000" b="0" i="0" u="none" strike="noStrike" cap="none">
                <a:solidFill>
                  <a:srgbClr val="013C88"/>
                </a:solidFill>
                <a:latin typeface="Times New Roman"/>
                <a:ea typeface="Times New Roman"/>
                <a:cs typeface="Times New Roman"/>
                <a:sym typeface="Times New Roman"/>
              </a:defRPr>
            </a:lvl3pPr>
            <a:lvl4pPr marL="1828800" marR="0" lvl="3"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4pPr>
            <a:lvl5pPr marL="2286000" marR="0" lvl="4"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743200" marR="0" lvl="5"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6pPr>
            <a:lvl7pPr marL="3200400" marR="0" lvl="6"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657600" marR="0" lvl="7"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8pPr>
            <a:lvl9pPr marL="4114800" marR="0" lvl="8" indent="-228600" algn="l">
              <a:lnSpc>
                <a:spcPct val="100000"/>
              </a:lnSpc>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55" name="Google Shape;55;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55613" y="2393950"/>
            <a:ext cx="7769225" cy="3048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lnSpc>
                <a:spcPct val="100000"/>
              </a:lnSpc>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013C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013C88"/>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013C88"/>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013C88"/>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013C88"/>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013C88"/>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013C88"/>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013C88"/>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013C88"/>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p:nvPr/>
        </p:nvSpPr>
        <p:spPr>
          <a:xfrm>
            <a:off x="0" y="685800"/>
            <a:ext cx="9144000" cy="420688"/>
          </a:xfrm>
          <a:prstGeom prst="rect">
            <a:avLst/>
          </a:prstGeom>
          <a:solidFill>
            <a:srgbClr val="A50021"/>
          </a:solidFill>
          <a:ln>
            <a:noFill/>
          </a:ln>
        </p:spPr>
        <p:txBody>
          <a:bodyPr spcFirstLastPara="1" wrap="square" lIns="91425" tIns="45700" rIns="91425" bIns="45700" anchor="ctr" anchorCtr="0">
            <a:noAutofit/>
          </a:bodyPr>
          <a:lstStyle/>
          <a:p>
            <a:pPr marL="347663"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Source Sans Pro"/>
              <a:ea typeface="Source Sans Pro"/>
              <a:cs typeface="Source Sans Pro"/>
              <a:sym typeface="Source Sans Pro"/>
            </a:endParaRPr>
          </a:p>
        </p:txBody>
      </p:sp>
      <p:pic>
        <p:nvPicPr>
          <p:cNvPr id="14" name="Google Shape;14;p1" descr="1239"/>
          <p:cNvPicPr preferRelativeResize="0"/>
          <p:nvPr/>
        </p:nvPicPr>
        <p:blipFill rotWithShape="1">
          <a:blip r:embed="rId14">
            <a:alphaModFix/>
          </a:blip>
          <a:srcRect t="43367"/>
          <a:stretch/>
        </p:blipFill>
        <p:spPr>
          <a:xfrm>
            <a:off x="0" y="0"/>
            <a:ext cx="9144000" cy="7048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ctrTitle" idx="4294967295"/>
          </p:nvPr>
        </p:nvSpPr>
        <p:spPr>
          <a:xfrm>
            <a:off x="457200" y="3048000"/>
            <a:ext cx="8305800" cy="88024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US" sz="3200" b="1" i="0" u="none" strike="noStrike" cap="none">
                <a:solidFill>
                  <a:schemeClr val="lt1"/>
                </a:solidFill>
                <a:latin typeface="Times New Roman"/>
                <a:ea typeface="Times New Roman"/>
                <a:cs typeface="Times New Roman"/>
                <a:sym typeface="Times New Roman"/>
              </a:rPr>
              <a:t>Disposition of Seized, Forfeited, Voluntarily Abandoned, and Unclaimed Personal Property</a:t>
            </a:r>
            <a:endParaRPr sz="3200" b="1" i="0" u="none" strike="noStrike" cap="none">
              <a:solidFill>
                <a:srgbClr val="013C88"/>
              </a:solidFill>
              <a:latin typeface="Times New Roman"/>
              <a:ea typeface="Times New Roman"/>
              <a:cs typeface="Times New Roman"/>
              <a:sym typeface="Times New Roman"/>
            </a:endParaRPr>
          </a:p>
        </p:txBody>
      </p:sp>
      <p:sp>
        <p:nvSpPr>
          <p:cNvPr id="74" name="Google Shape;74;p14"/>
          <p:cNvSpPr txBox="1">
            <a:spLocks noGrp="1"/>
          </p:cNvSpPr>
          <p:nvPr>
            <p:ph type="subTitle" idx="4294967295"/>
          </p:nvPr>
        </p:nvSpPr>
        <p:spPr>
          <a:xfrm>
            <a:off x="457200" y="4357900"/>
            <a:ext cx="6400800" cy="16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Noto Sans Symbols"/>
              <a:buNone/>
            </a:pPr>
            <a:r>
              <a:rPr lang="en-US" sz="3200" b="1" i="0" u="none" strike="noStrike" cap="none">
                <a:solidFill>
                  <a:schemeClr val="lt1"/>
                </a:solidFill>
                <a:latin typeface="Times New Roman"/>
                <a:ea typeface="Times New Roman"/>
                <a:cs typeface="Times New Roman"/>
                <a:sym typeface="Times New Roman"/>
              </a:rPr>
              <a:t>FMR 102-41</a:t>
            </a:r>
            <a:endParaRPr sz="2400" b="0" i="0" u="none" strike="noStrike" cap="none">
              <a:solidFill>
                <a:srgbClr val="013C88"/>
              </a:solidFill>
              <a:latin typeface="Times New Roman"/>
              <a:ea typeface="Times New Roman"/>
              <a:cs typeface="Times New Roman"/>
              <a:sym typeface="Times New Roman"/>
            </a:endParaRPr>
          </a:p>
        </p:txBody>
      </p:sp>
      <p:sp>
        <p:nvSpPr>
          <p:cNvPr id="75" name="Google Shape;75;p14"/>
          <p:cNvSpPr txBox="1"/>
          <p:nvPr/>
        </p:nvSpPr>
        <p:spPr>
          <a:xfrm>
            <a:off x="415025" y="5385600"/>
            <a:ext cx="5869800" cy="105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600"/>
              <a:buFont typeface="Times New Roman"/>
              <a:buNone/>
            </a:pPr>
            <a:r>
              <a:rPr lang="en-US" sz="2400" b="1" i="0" u="none" strike="noStrike" cap="none">
                <a:solidFill>
                  <a:schemeClr val="lt1"/>
                </a:solidFill>
                <a:latin typeface="Times New Roman"/>
                <a:ea typeface="Times New Roman"/>
                <a:cs typeface="Times New Roman"/>
                <a:sym typeface="Times New Roman"/>
              </a:rPr>
              <a:t>Kenya Crosson</a:t>
            </a:r>
            <a:br>
              <a:rPr lang="en-US" sz="2400" b="1" i="0" u="none" strike="noStrike" cap="none">
                <a:solidFill>
                  <a:schemeClr val="lt1"/>
                </a:solidFill>
                <a:latin typeface="Times New Roman"/>
                <a:ea typeface="Times New Roman"/>
                <a:cs typeface="Times New Roman"/>
                <a:sym typeface="Times New Roman"/>
              </a:rPr>
            </a:br>
            <a:r>
              <a:rPr lang="en-US" sz="2400" b="1" i="0" u="none" strike="noStrike" cap="none">
                <a:solidFill>
                  <a:schemeClr val="lt1"/>
                </a:solidFill>
                <a:latin typeface="Times New Roman"/>
                <a:ea typeface="Times New Roman"/>
                <a:cs typeface="Times New Roman"/>
                <a:sym typeface="Times New Roman"/>
              </a:rPr>
              <a:t>Senior Property Disposal Specialist</a:t>
            </a:r>
            <a:endParaRPr sz="24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600"/>
              <a:buFont typeface="Times New Roman"/>
              <a:buNone/>
            </a:pPr>
            <a:r>
              <a:rPr lang="en-US" sz="2400" b="1" i="0" u="none" strike="noStrike" cap="none">
                <a:solidFill>
                  <a:schemeClr val="lt1"/>
                </a:solidFill>
                <a:latin typeface="Times New Roman"/>
                <a:ea typeface="Times New Roman"/>
                <a:cs typeface="Times New Roman"/>
                <a:sym typeface="Times New Roman"/>
              </a:rPr>
              <a:t>Personal  Property  Management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10</a:t>
            </a:fld>
            <a:endParaRPr sz="1400" b="1">
              <a:solidFill>
                <a:srgbClr val="013C88"/>
              </a:solidFill>
              <a:latin typeface="Arial"/>
              <a:ea typeface="Arial"/>
              <a:cs typeface="Arial"/>
              <a:sym typeface="Arial"/>
            </a:endParaRPr>
          </a:p>
        </p:txBody>
      </p:sp>
      <p:sp>
        <p:nvSpPr>
          <p:cNvPr id="149" name="Google Shape;149;p23"/>
          <p:cNvSpPr txBox="1">
            <a:spLocks noGrp="1"/>
          </p:cNvSpPr>
          <p:nvPr>
            <p:ph type="title"/>
          </p:nvPr>
        </p:nvSpPr>
        <p:spPr>
          <a:xfrm>
            <a:off x="457200" y="1447800"/>
            <a:ext cx="7769225"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UNCLAIMED PERSONAL PROPERTY</a:t>
            </a:r>
            <a:endParaRPr/>
          </a:p>
        </p:txBody>
      </p:sp>
      <p:sp>
        <p:nvSpPr>
          <p:cNvPr id="150" name="Google Shape;150;p23"/>
          <p:cNvSpPr txBox="1">
            <a:spLocks noGrp="1"/>
          </p:cNvSpPr>
          <p:nvPr>
            <p:ph type="body" idx="1"/>
          </p:nvPr>
        </p:nvSpPr>
        <p:spPr>
          <a:xfrm>
            <a:off x="457200" y="2362200"/>
            <a:ext cx="5640388" cy="3352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Generally, you must retain the property for 30 days from the date it is found.</a:t>
            </a:r>
            <a:endParaRPr/>
          </a:p>
          <a:p>
            <a:pPr marL="342900" marR="0" lvl="0" indent="-165100" algn="l" rtl="0">
              <a:lnSpc>
                <a:spcPct val="80000"/>
              </a:lnSpc>
              <a:spcBef>
                <a:spcPts val="560"/>
              </a:spcBef>
              <a:spcAft>
                <a:spcPts val="0"/>
              </a:spcAft>
              <a:buClr>
                <a:schemeClr val="lt1"/>
              </a:buClr>
              <a:buSzPts val="2800"/>
              <a:buFont typeface="Noto Sans Symbols"/>
              <a:buNone/>
            </a:pPr>
            <a:endParaRPr sz="28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80000"/>
              </a:lnSpc>
              <a:spcBef>
                <a:spcPts val="56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Unless the previous owner files a claim, title then vests in the U.S. Government.</a:t>
            </a:r>
            <a:endParaRPr/>
          </a:p>
        </p:txBody>
      </p:sp>
      <p:pic>
        <p:nvPicPr>
          <p:cNvPr id="151" name="Google Shape;151;p23"/>
          <p:cNvPicPr preferRelativeResize="0"/>
          <p:nvPr/>
        </p:nvPicPr>
        <p:blipFill rotWithShape="1">
          <a:blip r:embed="rId3">
            <a:alphaModFix/>
          </a:blip>
          <a:srcRect/>
          <a:stretch/>
        </p:blipFill>
        <p:spPr>
          <a:xfrm>
            <a:off x="5789590" y="3429000"/>
            <a:ext cx="3278356" cy="2743200"/>
          </a:xfrm>
          <a:prstGeom prst="rect">
            <a:avLst/>
          </a:prstGeom>
          <a:noFill/>
          <a:ln>
            <a:noFill/>
          </a:ln>
        </p:spPr>
      </p:pic>
      <p:sp>
        <p:nvSpPr>
          <p:cNvPr id="152" name="Google Shape;152;p23"/>
          <p:cNvSpPr txBox="1">
            <a:spLocks noGrp="1"/>
          </p:cNvSpPr>
          <p:nvPr>
            <p:ph type="body" idx="2"/>
          </p:nvPr>
        </p:nvSpPr>
        <p:spPr>
          <a:xfrm>
            <a:off x="4416425" y="2393950"/>
            <a:ext cx="3808413" cy="3048000"/>
          </a:xfrm>
          <a:prstGeom prst="rect">
            <a:avLst/>
          </a:prstGeom>
          <a:noFill/>
          <a:ln>
            <a:noFill/>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lt1"/>
              </a:buClr>
              <a:buSzPts val="2400"/>
              <a:buFont typeface="Noto Sans Symbols"/>
              <a:buNone/>
            </a:pPr>
            <a:endParaRPr sz="2400" b="0" i="0" u="none" strike="noStrike" cap="none">
              <a:solidFill>
                <a:srgbClr val="013C88"/>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11</a:t>
            </a:fld>
            <a:endParaRPr sz="1400" b="1">
              <a:solidFill>
                <a:srgbClr val="013C88"/>
              </a:solidFill>
              <a:latin typeface="Arial"/>
              <a:ea typeface="Arial"/>
              <a:cs typeface="Arial"/>
              <a:sym typeface="Arial"/>
            </a:endParaRPr>
          </a:p>
        </p:txBody>
      </p:sp>
      <p:sp>
        <p:nvSpPr>
          <p:cNvPr id="159" name="Google Shape;159;p24"/>
          <p:cNvSpPr txBox="1">
            <a:spLocks noGrp="1"/>
          </p:cNvSpPr>
          <p:nvPr>
            <p:ph type="title"/>
          </p:nvPr>
        </p:nvSpPr>
        <p:spPr>
          <a:xfrm>
            <a:off x="457200" y="1447800"/>
            <a:ext cx="7769225"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WHAT ARE MY AGENCY’S CHOICES?</a:t>
            </a:r>
            <a:endParaRPr/>
          </a:p>
        </p:txBody>
      </p:sp>
      <p:sp>
        <p:nvSpPr>
          <p:cNvPr id="160" name="Google Shape;160;p24"/>
          <p:cNvSpPr txBox="1">
            <a:spLocks noGrp="1"/>
          </p:cNvSpPr>
          <p:nvPr>
            <p:ph type="body" idx="1"/>
          </p:nvPr>
        </p:nvSpPr>
        <p:spPr>
          <a:xfrm>
            <a:off x="533400" y="2286000"/>
            <a:ext cx="7616825" cy="3854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May retain for official use after 30 days and no claim by former owner.</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If not retained, Agency must decide if abandonment/destruction should be done immediately (not required to wait 30 days).</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Otherwise, property should be reported to GSA.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12</a:t>
            </a:fld>
            <a:endParaRPr sz="1400" b="1">
              <a:solidFill>
                <a:srgbClr val="013C88"/>
              </a:solidFill>
              <a:latin typeface="Arial"/>
              <a:ea typeface="Arial"/>
              <a:cs typeface="Arial"/>
              <a:sym typeface="Arial"/>
            </a:endParaRPr>
          </a:p>
        </p:txBody>
      </p:sp>
      <p:sp>
        <p:nvSpPr>
          <p:cNvPr id="167" name="Google Shape;167;p25"/>
          <p:cNvSpPr txBox="1">
            <a:spLocks noGrp="1"/>
          </p:cNvSpPr>
          <p:nvPr>
            <p:ph type="title"/>
          </p:nvPr>
        </p:nvSpPr>
        <p:spPr>
          <a:xfrm>
            <a:off x="533400" y="1295400"/>
            <a:ext cx="7693025"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WHAT IF AGENCY RETAINS THE PROPERTY FOR OFFICIAL USE?</a:t>
            </a:r>
            <a:endParaRPr/>
          </a:p>
        </p:txBody>
      </p:sp>
      <p:sp>
        <p:nvSpPr>
          <p:cNvPr id="168" name="Google Shape;168;p25"/>
          <p:cNvSpPr txBox="1">
            <a:spLocks noGrp="1"/>
          </p:cNvSpPr>
          <p:nvPr>
            <p:ph type="body" idx="1"/>
          </p:nvPr>
        </p:nvSpPr>
        <p:spPr>
          <a:xfrm>
            <a:off x="533400" y="2514600"/>
            <a:ext cx="7769225"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Records must be retained for 3 years on property retained for official use.</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Funds from the disposal of the property must be deposited in a special account for this 3 year period to cover any future valid claim.</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When the property is no longer required, report it as excess to GSA.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13</a:t>
            </a:fld>
            <a:endParaRPr sz="1400" b="1">
              <a:solidFill>
                <a:srgbClr val="013C88"/>
              </a:solidFill>
              <a:latin typeface="Arial"/>
              <a:ea typeface="Arial"/>
              <a:cs typeface="Arial"/>
              <a:sym typeface="Arial"/>
            </a:endParaRPr>
          </a:p>
        </p:txBody>
      </p:sp>
      <p:sp>
        <p:nvSpPr>
          <p:cNvPr id="175" name="Google Shape;175;p26"/>
          <p:cNvSpPr txBox="1">
            <a:spLocks noGrp="1"/>
          </p:cNvSpPr>
          <p:nvPr>
            <p:ph type="title"/>
          </p:nvPr>
        </p:nvSpPr>
        <p:spPr>
          <a:xfrm>
            <a:off x="457200" y="1295400"/>
            <a:ext cx="7924800"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WHAT IF THE FORMER OWNER FILES A CLAIM FOR THE PROPERTY?</a:t>
            </a:r>
            <a:endParaRPr/>
          </a:p>
        </p:txBody>
      </p:sp>
      <p:sp>
        <p:nvSpPr>
          <p:cNvPr id="176" name="Google Shape;176;p26"/>
          <p:cNvSpPr txBox="1">
            <a:spLocks noGrp="1"/>
          </p:cNvSpPr>
          <p:nvPr>
            <p:ph type="body" idx="1"/>
          </p:nvPr>
        </p:nvSpPr>
        <p:spPr>
          <a:xfrm>
            <a:off x="533400" y="2590800"/>
            <a:ext cx="7769225"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the property was sold, reimbursement must not exceed sales proceeds less government’s cost of care and handling.</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the property is abandoned/destroyed, retained for official use, or, transferred, former owner’s reimbursement must not exceed estimated resale value at time of vesting, less cost of care and handling.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14</a:t>
            </a:fld>
            <a:endParaRPr sz="1400" b="1">
              <a:solidFill>
                <a:srgbClr val="013C88"/>
              </a:solidFill>
              <a:latin typeface="Arial"/>
              <a:ea typeface="Arial"/>
              <a:cs typeface="Arial"/>
              <a:sym typeface="Arial"/>
            </a:endParaRPr>
          </a:p>
        </p:txBody>
      </p:sp>
      <p:sp>
        <p:nvSpPr>
          <p:cNvPr id="183" name="Google Shape;183;p27"/>
          <p:cNvSpPr txBox="1">
            <a:spLocks noGrp="1"/>
          </p:cNvSpPr>
          <p:nvPr>
            <p:ph type="title"/>
          </p:nvPr>
        </p:nvSpPr>
        <p:spPr>
          <a:xfrm>
            <a:off x="381000" y="1295400"/>
            <a:ext cx="8229600"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WHAT IF PROPERTY IS TRANSFERRED TO A FEDERAL AGENCY?</a:t>
            </a:r>
            <a:endParaRPr/>
          </a:p>
        </p:txBody>
      </p:sp>
      <p:sp>
        <p:nvSpPr>
          <p:cNvPr id="184" name="Google Shape;184;p27"/>
          <p:cNvSpPr txBox="1">
            <a:spLocks noGrp="1"/>
          </p:cNvSpPr>
          <p:nvPr>
            <p:ph type="body" idx="1"/>
          </p:nvPr>
        </p:nvSpPr>
        <p:spPr>
          <a:xfrm>
            <a:off x="457200" y="2590800"/>
            <a:ext cx="8382000" cy="3429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May only be done after 30 days of date of finding the property and no claim being filed by former owner.</a:t>
            </a:r>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Acquiring Agency must pay fair market value to Holding Agency.</a:t>
            </a:r>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Proceeds must be deposited in a special account for a 3 year period pending a claim from the former owner.</a:t>
            </a:r>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After 3 years, money is deposited in the U.S. Treasury.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15</a:t>
            </a:fld>
            <a:endParaRPr sz="1400" b="1">
              <a:solidFill>
                <a:srgbClr val="013C88"/>
              </a:solidFill>
              <a:latin typeface="Arial"/>
              <a:ea typeface="Arial"/>
              <a:cs typeface="Arial"/>
              <a:sym typeface="Arial"/>
            </a:endParaRPr>
          </a:p>
        </p:txBody>
      </p:sp>
      <p:sp>
        <p:nvSpPr>
          <p:cNvPr id="191" name="Google Shape;191;p28"/>
          <p:cNvSpPr txBox="1">
            <a:spLocks noGrp="1"/>
          </p:cNvSpPr>
          <p:nvPr>
            <p:ph type="title"/>
          </p:nvPr>
        </p:nvSpPr>
        <p:spPr>
          <a:xfrm>
            <a:off x="381000" y="1371600"/>
            <a:ext cx="8382000" cy="157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CAN UNCLAIMED PERSONAL PROPERTY BE DONATED TO THE STATES?</a:t>
            </a:r>
            <a:endParaRPr/>
          </a:p>
        </p:txBody>
      </p:sp>
      <p:sp>
        <p:nvSpPr>
          <p:cNvPr id="192" name="Google Shape;192;p28"/>
          <p:cNvSpPr txBox="1">
            <a:spLocks noGrp="1"/>
          </p:cNvSpPr>
          <p:nvPr>
            <p:ph type="body" idx="1"/>
          </p:nvPr>
        </p:nvSpPr>
        <p:spPr>
          <a:xfrm>
            <a:off x="457200" y="2743200"/>
            <a:ext cx="4649787" cy="24066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No</a:t>
            </a:r>
            <a:r>
              <a:rPr lang="en-US" sz="2400" b="0" i="0" u="none" strike="noStrike" cap="none">
                <a:solidFill>
                  <a:srgbClr val="013C88"/>
                </a:solidFill>
                <a:latin typeface="Times New Roman"/>
                <a:ea typeface="Times New Roman"/>
                <a:cs typeface="Times New Roman"/>
                <a:sym typeface="Times New Roman"/>
              </a:rPr>
              <a:t>, this property cannot be donated to the States because a fair market value  reimbursement is required.</a:t>
            </a:r>
            <a:endParaRPr/>
          </a:p>
        </p:txBody>
      </p:sp>
      <p:pic>
        <p:nvPicPr>
          <p:cNvPr id="193" name="Google Shape;193;p28" descr="j0250290"/>
          <p:cNvPicPr preferRelativeResize="0">
            <a:picLocks noGrp="1"/>
          </p:cNvPicPr>
          <p:nvPr>
            <p:ph type="body" idx="2"/>
          </p:nvPr>
        </p:nvPicPr>
        <p:blipFill rotWithShape="1">
          <a:blip r:embed="rId3">
            <a:alphaModFix/>
          </a:blip>
          <a:srcRect/>
          <a:stretch/>
        </p:blipFill>
        <p:spPr>
          <a:xfrm>
            <a:off x="5029200" y="2743200"/>
            <a:ext cx="3352800" cy="327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16</a:t>
            </a:fld>
            <a:endParaRPr sz="1400" b="1">
              <a:solidFill>
                <a:srgbClr val="013C88"/>
              </a:solidFill>
              <a:latin typeface="Arial"/>
              <a:ea typeface="Arial"/>
              <a:cs typeface="Arial"/>
              <a:sym typeface="Arial"/>
            </a:endParaRPr>
          </a:p>
        </p:txBody>
      </p:sp>
      <p:pic>
        <p:nvPicPr>
          <p:cNvPr id="200" name="Google Shape;200;p29" descr="Presenter asking questions_hands raised"/>
          <p:cNvPicPr preferRelativeResize="0"/>
          <p:nvPr/>
        </p:nvPicPr>
        <p:blipFill rotWithShape="1">
          <a:blip r:embed="rId3">
            <a:alphaModFix/>
          </a:blip>
          <a:srcRect/>
          <a:stretch/>
        </p:blipFill>
        <p:spPr>
          <a:xfrm>
            <a:off x="4343400" y="1905000"/>
            <a:ext cx="3505200" cy="4038600"/>
          </a:xfrm>
          <a:prstGeom prst="rect">
            <a:avLst/>
          </a:prstGeom>
          <a:noFill/>
          <a:ln>
            <a:noFill/>
          </a:ln>
        </p:spPr>
      </p:pic>
      <p:sp>
        <p:nvSpPr>
          <p:cNvPr id="201" name="Google Shape;201;p29"/>
          <p:cNvSpPr txBox="1">
            <a:spLocks noGrp="1"/>
          </p:cNvSpPr>
          <p:nvPr>
            <p:ph type="title"/>
          </p:nvPr>
        </p:nvSpPr>
        <p:spPr>
          <a:xfrm>
            <a:off x="990600" y="3048000"/>
            <a:ext cx="2057400" cy="15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Question &amp; Answers</a:t>
            </a:r>
            <a:endParaRPr sz="3200" b="1" i="0" u="none" strike="noStrike" cap="none">
              <a:solidFill>
                <a:srgbClr val="013C88"/>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2</a:t>
            </a:fld>
            <a:endParaRPr sz="1400" b="1">
              <a:solidFill>
                <a:srgbClr val="013C88"/>
              </a:solidFill>
              <a:latin typeface="Arial"/>
              <a:ea typeface="Arial"/>
              <a:cs typeface="Arial"/>
              <a:sym typeface="Arial"/>
            </a:endParaRPr>
          </a:p>
        </p:txBody>
      </p:sp>
      <p:sp>
        <p:nvSpPr>
          <p:cNvPr id="82" name="Google Shape;82;p15"/>
          <p:cNvSpPr txBox="1">
            <a:spLocks noGrp="1"/>
          </p:cNvSpPr>
          <p:nvPr>
            <p:ph type="title"/>
          </p:nvPr>
        </p:nvSpPr>
        <p:spPr>
          <a:xfrm>
            <a:off x="533400" y="1295400"/>
            <a:ext cx="784860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DEFINITIONS</a:t>
            </a:r>
            <a:endParaRPr/>
          </a:p>
        </p:txBody>
      </p:sp>
      <p:sp>
        <p:nvSpPr>
          <p:cNvPr id="83" name="Google Shape;83;p15"/>
          <p:cNvSpPr txBox="1">
            <a:spLocks noGrp="1"/>
          </p:cNvSpPr>
          <p:nvPr>
            <p:ph type="body" idx="1"/>
          </p:nvPr>
        </p:nvSpPr>
        <p:spPr>
          <a:xfrm>
            <a:off x="533400" y="2057400"/>
            <a:ext cx="7924800" cy="44640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Seized</a:t>
            </a:r>
            <a:r>
              <a:rPr lang="en-US" sz="2400" b="0" i="0" u="none" strike="noStrike" cap="none">
                <a:solidFill>
                  <a:srgbClr val="013C88"/>
                </a:solidFill>
                <a:latin typeface="Times New Roman"/>
                <a:ea typeface="Times New Roman"/>
                <a:cs typeface="Times New Roman"/>
                <a:sym typeface="Times New Roman"/>
              </a:rPr>
              <a:t> – Confiscated property agency is responsible for until final ownership is determined.</a:t>
            </a:r>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Forfeited</a:t>
            </a:r>
            <a:r>
              <a:rPr lang="en-US" sz="2400" b="0" i="0" u="none" strike="noStrike" cap="none">
                <a:solidFill>
                  <a:srgbClr val="013C88"/>
                </a:solidFill>
                <a:latin typeface="Times New Roman"/>
                <a:ea typeface="Times New Roman"/>
                <a:cs typeface="Times New Roman"/>
                <a:sym typeface="Times New Roman"/>
              </a:rPr>
              <a:t> – Acquired through summary process or court order.</a:t>
            </a:r>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Unclaimed</a:t>
            </a:r>
            <a:r>
              <a:rPr lang="en-US" sz="2400" b="0" i="0" u="none" strike="noStrike" cap="none">
                <a:solidFill>
                  <a:srgbClr val="013C88"/>
                </a:solidFill>
                <a:latin typeface="Times New Roman"/>
                <a:ea typeface="Times New Roman"/>
                <a:cs typeface="Times New Roman"/>
                <a:sym typeface="Times New Roman"/>
              </a:rPr>
              <a:t> – Unknowingly abandoned and found on government premises (i.e. lost and found).</a:t>
            </a:r>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Voluntarily Abandoned </a:t>
            </a:r>
            <a:r>
              <a:rPr lang="en-US" sz="2400" b="0" i="0" u="none" strike="noStrike" cap="none">
                <a:solidFill>
                  <a:srgbClr val="013C88"/>
                </a:solidFill>
                <a:latin typeface="Times New Roman"/>
                <a:ea typeface="Times New Roman"/>
                <a:cs typeface="Times New Roman"/>
                <a:sym typeface="Times New Roman"/>
              </a:rPr>
              <a:t>– Abandoned so that title immediately vests in the government.  Must be clear written or circumstantial evidence that the property was intentionally and voluntarily abandoned.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3</a:t>
            </a:fld>
            <a:endParaRPr sz="1400" b="1">
              <a:solidFill>
                <a:srgbClr val="013C88"/>
              </a:solidFill>
              <a:latin typeface="Arial"/>
              <a:ea typeface="Arial"/>
              <a:cs typeface="Arial"/>
              <a:sym typeface="Arial"/>
            </a:endParaRPr>
          </a:p>
        </p:txBody>
      </p:sp>
      <p:sp>
        <p:nvSpPr>
          <p:cNvPr id="90" name="Google Shape;90;p16"/>
          <p:cNvSpPr txBox="1">
            <a:spLocks noGrp="1"/>
          </p:cNvSpPr>
          <p:nvPr>
            <p:ph type="title"/>
          </p:nvPr>
        </p:nvSpPr>
        <p:spPr>
          <a:xfrm>
            <a:off x="457200" y="1295400"/>
            <a:ext cx="8153400"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WHAT ARE YOUR AGENCY’S RESPONSIBILITIES FOR THESE TYPES OF PROPERTY?</a:t>
            </a:r>
            <a:endParaRPr sz="3200" b="1" i="0" u="none" strike="noStrike" cap="none">
              <a:solidFill>
                <a:srgbClr val="013C88"/>
              </a:solidFill>
              <a:latin typeface="Times New Roman"/>
              <a:ea typeface="Times New Roman"/>
              <a:cs typeface="Times New Roman"/>
              <a:sym typeface="Times New Roman"/>
            </a:endParaRPr>
          </a:p>
        </p:txBody>
      </p:sp>
      <p:sp>
        <p:nvSpPr>
          <p:cNvPr id="91" name="Google Shape;91;p16"/>
          <p:cNvSpPr txBox="1">
            <a:spLocks noGrp="1"/>
          </p:cNvSpPr>
          <p:nvPr>
            <p:ph type="body" idx="1"/>
          </p:nvPr>
        </p:nvSpPr>
        <p:spPr>
          <a:xfrm>
            <a:off x="533400" y="30480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Normally, you retain custody.</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You are responsible for reporting to GSA the property not being retained for official use.</a:t>
            </a:r>
            <a:endParaRPr/>
          </a:p>
          <a:p>
            <a:pPr marL="742950" marR="0" lvl="1" indent="-220662"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There are some exceptions to what is reported to GSA.  Special statutes and authorities apply to some commodities.  See FMR 102-41.35</a:t>
            </a:r>
            <a:endParaRPr sz="24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Also, you are responsible for the care and handling of the property.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4</a:t>
            </a:fld>
            <a:endParaRPr sz="1400" b="1">
              <a:solidFill>
                <a:srgbClr val="013C88"/>
              </a:solidFill>
              <a:latin typeface="Arial"/>
              <a:ea typeface="Arial"/>
              <a:cs typeface="Arial"/>
              <a:sym typeface="Arial"/>
            </a:endParaRPr>
          </a:p>
        </p:txBody>
      </p:sp>
      <p:sp>
        <p:nvSpPr>
          <p:cNvPr id="98" name="Google Shape;98;p17"/>
          <p:cNvSpPr txBox="1">
            <a:spLocks noGrp="1"/>
          </p:cNvSpPr>
          <p:nvPr>
            <p:ph type="title"/>
          </p:nvPr>
        </p:nvSpPr>
        <p:spPr>
          <a:xfrm>
            <a:off x="457200" y="1371600"/>
            <a:ext cx="7769225"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SEIZED PROPERTY</a:t>
            </a:r>
            <a:endParaRPr/>
          </a:p>
        </p:txBody>
      </p:sp>
      <p:sp>
        <p:nvSpPr>
          <p:cNvPr id="99" name="Google Shape;99;p17"/>
          <p:cNvSpPr txBox="1">
            <a:spLocks noGrp="1"/>
          </p:cNvSpPr>
          <p:nvPr>
            <p:ph type="body" idx="1"/>
          </p:nvPr>
        </p:nvSpPr>
        <p:spPr>
          <a:xfrm>
            <a:off x="457200" y="2209800"/>
            <a:ext cx="8001000" cy="304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  Cannot be placed into official use until title is vested in the U.S. Government.</a:t>
            </a:r>
            <a:endParaRPr/>
          </a:p>
        </p:txBody>
      </p:sp>
      <p:pic>
        <p:nvPicPr>
          <p:cNvPr id="100" name="Google Shape;100;p17"/>
          <p:cNvPicPr preferRelativeResize="0"/>
          <p:nvPr/>
        </p:nvPicPr>
        <p:blipFill rotWithShape="1">
          <a:blip r:embed="rId3">
            <a:alphaModFix/>
          </a:blip>
          <a:srcRect/>
          <a:stretch/>
        </p:blipFill>
        <p:spPr>
          <a:xfrm>
            <a:off x="1600200" y="3352800"/>
            <a:ext cx="5638800" cy="335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5</a:t>
            </a:fld>
            <a:endParaRPr sz="1400" b="1">
              <a:solidFill>
                <a:srgbClr val="013C88"/>
              </a:solidFill>
              <a:latin typeface="Arial"/>
              <a:ea typeface="Arial"/>
              <a:cs typeface="Arial"/>
              <a:sym typeface="Arial"/>
            </a:endParaRPr>
          </a:p>
        </p:txBody>
      </p:sp>
      <p:sp>
        <p:nvSpPr>
          <p:cNvPr id="107" name="Google Shape;107;p18"/>
          <p:cNvSpPr txBox="1">
            <a:spLocks noGrp="1"/>
          </p:cNvSpPr>
          <p:nvPr>
            <p:ph type="title"/>
          </p:nvPr>
        </p:nvSpPr>
        <p:spPr>
          <a:xfrm>
            <a:off x="533400" y="1371600"/>
            <a:ext cx="7693025"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FORFEITED PROPERTY</a:t>
            </a:r>
            <a:endParaRPr/>
          </a:p>
        </p:txBody>
      </p:sp>
      <p:sp>
        <p:nvSpPr>
          <p:cNvPr id="108" name="Google Shape;108;p18"/>
          <p:cNvSpPr txBox="1">
            <a:spLocks noGrp="1"/>
          </p:cNvSpPr>
          <p:nvPr>
            <p:ph type="body" idx="1"/>
          </p:nvPr>
        </p:nvSpPr>
        <p:spPr>
          <a:xfrm>
            <a:off x="533400" y="2133600"/>
            <a:ext cx="7467600" cy="106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  May be retained for official use – unless required by </a:t>
            </a:r>
            <a:endParaRPr/>
          </a:p>
          <a:p>
            <a:pPr marL="342900" marR="0" lvl="0" indent="-342900" algn="l" rtl="0">
              <a:lnSpc>
                <a:spcPct val="100000"/>
              </a:lnSpc>
              <a:spcBef>
                <a:spcPts val="480"/>
              </a:spcBef>
              <a:spcAft>
                <a:spcPts val="0"/>
              </a:spcAft>
              <a:buClr>
                <a:srgbClr val="4283BE"/>
              </a:buClr>
              <a:buSzPts val="2400"/>
              <a:buFont typeface="Noto Sans Symbols"/>
              <a:buNone/>
            </a:pPr>
            <a:r>
              <a:rPr lang="en-US" sz="2400" b="0" i="0" u="none" strike="noStrike" cap="none">
                <a:solidFill>
                  <a:srgbClr val="013C88"/>
                </a:solidFill>
                <a:latin typeface="Times New Roman"/>
                <a:ea typeface="Times New Roman"/>
                <a:cs typeface="Times New Roman"/>
                <a:sym typeface="Times New Roman"/>
              </a:rPr>
              <a:t>	  law to be sold.</a:t>
            </a:r>
            <a:endParaRPr/>
          </a:p>
        </p:txBody>
      </p:sp>
      <p:pic>
        <p:nvPicPr>
          <p:cNvPr id="109" name="Google Shape;109;p18"/>
          <p:cNvPicPr preferRelativeResize="0"/>
          <p:nvPr/>
        </p:nvPicPr>
        <p:blipFill rotWithShape="1">
          <a:blip r:embed="rId3">
            <a:alphaModFix/>
          </a:blip>
          <a:srcRect/>
          <a:stretch/>
        </p:blipFill>
        <p:spPr>
          <a:xfrm>
            <a:off x="1371600" y="3276600"/>
            <a:ext cx="6232358" cy="3200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6</a:t>
            </a:fld>
            <a:endParaRPr sz="1400" b="1">
              <a:solidFill>
                <a:srgbClr val="013C88"/>
              </a:solidFill>
              <a:latin typeface="Arial"/>
              <a:ea typeface="Arial"/>
              <a:cs typeface="Arial"/>
              <a:sym typeface="Arial"/>
            </a:endParaRPr>
          </a:p>
        </p:txBody>
      </p:sp>
      <p:sp>
        <p:nvSpPr>
          <p:cNvPr id="116" name="Google Shape;116;p19"/>
          <p:cNvSpPr txBox="1">
            <a:spLocks noGrp="1"/>
          </p:cNvSpPr>
          <p:nvPr>
            <p:ph type="title"/>
          </p:nvPr>
        </p:nvSpPr>
        <p:spPr>
          <a:xfrm>
            <a:off x="533400" y="1371600"/>
            <a:ext cx="7693025"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FORFEITED PROPERTY RETAINED FOR OFFICIAL USE</a:t>
            </a:r>
            <a:endParaRPr/>
          </a:p>
        </p:txBody>
      </p:sp>
      <p:sp>
        <p:nvSpPr>
          <p:cNvPr id="117" name="Google Shape;117;p19"/>
          <p:cNvSpPr txBox="1">
            <a:spLocks noGrp="1"/>
          </p:cNvSpPr>
          <p:nvPr>
            <p:ph type="body" idx="1"/>
          </p:nvPr>
        </p:nvSpPr>
        <p:spPr>
          <a:xfrm>
            <a:off x="609601" y="2743200"/>
            <a:ext cx="7543800" cy="1752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Loses its identity as forfeited property.</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When no longer needed, reported to GSA for disposal like any other Federal excess personal property.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7</a:t>
            </a:fld>
            <a:endParaRPr sz="1400" b="1">
              <a:solidFill>
                <a:srgbClr val="013C88"/>
              </a:solidFill>
              <a:latin typeface="Arial"/>
              <a:ea typeface="Arial"/>
              <a:cs typeface="Arial"/>
              <a:sym typeface="Arial"/>
            </a:endParaRPr>
          </a:p>
        </p:txBody>
      </p:sp>
      <p:sp>
        <p:nvSpPr>
          <p:cNvPr id="124" name="Google Shape;124;p20"/>
          <p:cNvSpPr txBox="1">
            <a:spLocks noGrp="1"/>
          </p:cNvSpPr>
          <p:nvPr>
            <p:ph type="title"/>
          </p:nvPr>
        </p:nvSpPr>
        <p:spPr>
          <a:xfrm>
            <a:off x="381000" y="1371600"/>
            <a:ext cx="838200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VOLUNTARILY ABANDONED PROPERTY</a:t>
            </a:r>
            <a:endParaRPr/>
          </a:p>
        </p:txBody>
      </p:sp>
      <p:sp>
        <p:nvSpPr>
          <p:cNvPr id="125" name="Google Shape;125;p20"/>
          <p:cNvSpPr txBox="1">
            <a:spLocks noGrp="1"/>
          </p:cNvSpPr>
          <p:nvPr>
            <p:ph type="body" idx="1"/>
          </p:nvPr>
        </p:nvSpPr>
        <p:spPr>
          <a:xfrm>
            <a:off x="457200" y="2209800"/>
            <a:ext cx="84582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your agency needs the property, it may be retained for official use.</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not retained, should the property be abandoned/destroyed (FMR 102-36.305 – 330)?</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not abandoned/destroyed, report the property to GSA – annotating the report as voluntarily abandoned property.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8</a:t>
            </a:fld>
            <a:endParaRPr sz="1400" b="1">
              <a:solidFill>
                <a:srgbClr val="013C88"/>
              </a:solidFill>
              <a:latin typeface="Arial"/>
              <a:ea typeface="Arial"/>
              <a:cs typeface="Arial"/>
              <a:sym typeface="Arial"/>
            </a:endParaRPr>
          </a:p>
        </p:txBody>
      </p:sp>
      <p:sp>
        <p:nvSpPr>
          <p:cNvPr id="132" name="Google Shape;132;p21"/>
          <p:cNvSpPr txBox="1">
            <a:spLocks noGrp="1"/>
          </p:cNvSpPr>
          <p:nvPr>
            <p:ph type="title"/>
          </p:nvPr>
        </p:nvSpPr>
        <p:spPr>
          <a:xfrm>
            <a:off x="457200" y="1371600"/>
            <a:ext cx="8001000"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RETAINED FOR OFFICIAL USE, OR TRANSFERRED TO ANOTHER AGENCY</a:t>
            </a:r>
            <a:endParaRPr/>
          </a:p>
        </p:txBody>
      </p:sp>
      <p:sp>
        <p:nvSpPr>
          <p:cNvPr id="133" name="Google Shape;133;p21"/>
          <p:cNvSpPr txBox="1">
            <a:spLocks noGrp="1"/>
          </p:cNvSpPr>
          <p:nvPr>
            <p:ph type="body" idx="1"/>
          </p:nvPr>
        </p:nvSpPr>
        <p:spPr>
          <a:xfrm>
            <a:off x="533401" y="2743200"/>
            <a:ext cx="4724400" cy="167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Voluntarily abandoned property loses its identity as such and becomes normal personal property.</a:t>
            </a:r>
            <a:endParaRPr/>
          </a:p>
        </p:txBody>
      </p:sp>
      <p:pic>
        <p:nvPicPr>
          <p:cNvPr id="134" name="Google Shape;134;p21"/>
          <p:cNvPicPr preferRelativeResize="0"/>
          <p:nvPr/>
        </p:nvPicPr>
        <p:blipFill rotWithShape="1">
          <a:blip r:embed="rId3">
            <a:alphaModFix/>
          </a:blip>
          <a:srcRect/>
          <a:stretch/>
        </p:blipFill>
        <p:spPr>
          <a:xfrm>
            <a:off x="5105400" y="3429000"/>
            <a:ext cx="3652837" cy="304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sz="1400" b="1">
                <a:solidFill>
                  <a:srgbClr val="013C88"/>
                </a:solidFill>
                <a:latin typeface="Arial"/>
                <a:ea typeface="Arial"/>
                <a:cs typeface="Arial"/>
                <a:sym typeface="Arial"/>
              </a:rPr>
              <a:t>9</a:t>
            </a:fld>
            <a:endParaRPr sz="1400" b="1">
              <a:solidFill>
                <a:srgbClr val="013C88"/>
              </a:solidFill>
              <a:latin typeface="Arial"/>
              <a:ea typeface="Arial"/>
              <a:cs typeface="Arial"/>
              <a:sym typeface="Arial"/>
            </a:endParaRPr>
          </a:p>
        </p:txBody>
      </p:sp>
      <p:sp>
        <p:nvSpPr>
          <p:cNvPr id="141" name="Google Shape;141;p22"/>
          <p:cNvSpPr txBox="1">
            <a:spLocks noGrp="1"/>
          </p:cNvSpPr>
          <p:nvPr>
            <p:ph type="title"/>
          </p:nvPr>
        </p:nvSpPr>
        <p:spPr>
          <a:xfrm>
            <a:off x="457200" y="1371600"/>
            <a:ext cx="8001000"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200" b="1" i="0" u="none" strike="noStrike" cap="none">
                <a:solidFill>
                  <a:srgbClr val="013C88"/>
                </a:solidFill>
                <a:latin typeface="Times New Roman"/>
                <a:ea typeface="Times New Roman"/>
                <a:cs typeface="Times New Roman"/>
                <a:sym typeface="Times New Roman"/>
              </a:rPr>
              <a:t>SALE OF VOLUNTARILY ABANDONED PROPERTY</a:t>
            </a:r>
            <a:endParaRPr/>
          </a:p>
        </p:txBody>
      </p:sp>
      <p:sp>
        <p:nvSpPr>
          <p:cNvPr id="142" name="Google Shape;142;p22"/>
          <p:cNvSpPr txBox="1">
            <a:spLocks noGrp="1"/>
          </p:cNvSpPr>
          <p:nvPr>
            <p:ph type="body" idx="1"/>
          </p:nvPr>
        </p:nvSpPr>
        <p:spPr>
          <a:xfrm>
            <a:off x="533400" y="26670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Your Agency may not retain the proceeds from the sale.</a:t>
            </a:r>
            <a:endParaRPr/>
          </a:p>
          <a:p>
            <a:pPr marL="342900" marR="0" lvl="0" indent="-342900" algn="l" rtl="0">
              <a:lnSpc>
                <a:spcPct val="100000"/>
              </a:lnSpc>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Proceeds must be deposited in the U.S. Treasury unless your Agency has specific statutory authority to do otherwise.</a:t>
            </a:r>
            <a:endParaRPr/>
          </a:p>
        </p:txBody>
      </p:sp>
    </p:spTree>
  </p:cSld>
  <p:clrMapOvr>
    <a:masterClrMapping/>
  </p:clrMapOvr>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On-screen Show (4:3)</PresentationFormat>
  <Paragraphs>114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Source Sans Pro</vt:lpstr>
      <vt:lpstr>Times</vt:lpstr>
      <vt:lpstr>Noto Sans Symbols</vt:lpstr>
      <vt:lpstr>Times New Roman</vt:lpstr>
      <vt:lpstr>GSA Powerpoint template</vt:lpstr>
      <vt:lpstr>Disposition of Seized, Forfeited, Voluntarily Abandoned, and Unclaimed Personal Property</vt:lpstr>
      <vt:lpstr>DEFINITIONS</vt:lpstr>
      <vt:lpstr>WHAT ARE YOUR AGENCY’S RESPONSIBILITIES FOR THESE TYPES OF PROPERTY?</vt:lpstr>
      <vt:lpstr>SEIZED PROPERTY</vt:lpstr>
      <vt:lpstr>FORFEITED PROPERTY</vt:lpstr>
      <vt:lpstr>FORFEITED PROPERTY RETAINED FOR OFFICIAL USE</vt:lpstr>
      <vt:lpstr>VOLUNTARILY ABANDONED PROPERTY</vt:lpstr>
      <vt:lpstr>RETAINED FOR OFFICIAL USE, OR TRANSFERRED TO ANOTHER AGENCY</vt:lpstr>
      <vt:lpstr>SALE OF VOLUNTARILY ABANDONED PROPERTY</vt:lpstr>
      <vt:lpstr>UNCLAIMED PERSONAL PROPERTY</vt:lpstr>
      <vt:lpstr>WHAT ARE MY AGENCY’S CHOICES?</vt:lpstr>
      <vt:lpstr>WHAT IF AGENCY RETAINS THE PROPERTY FOR OFFICIAL USE?</vt:lpstr>
      <vt:lpstr>WHAT IF THE FORMER OWNER FILES A CLAIM FOR THE PROPERTY?</vt:lpstr>
      <vt:lpstr>WHAT IF PROPERTY IS TRANSFERRED TO A FEDERAL AGENCY?</vt:lpstr>
      <vt:lpstr>CAN UNCLAIMED PERSONAL PROPERTY BE DONATED TO THE STATES?</vt:lpstr>
      <vt:lpstr>Question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of Seized, Forfeited, Voluntarily Abandoned, and Unclaimed Personal Property</dc:title>
  <dc:creator>KenyaACrosson</dc:creator>
  <cp:lastModifiedBy>BrentCCrawley</cp:lastModifiedBy>
  <cp:revision>1</cp:revision>
  <dcterms:modified xsi:type="dcterms:W3CDTF">2019-08-13T12:16:25Z</dcterms:modified>
</cp:coreProperties>
</file>