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3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3" r:id="rId3"/>
    <p:sldId id="320" r:id="rId4"/>
    <p:sldId id="336" r:id="rId5"/>
    <p:sldId id="323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18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F665C85-B870-4D66-91AD-3934C28B21A1}">
          <p14:sldIdLst>
            <p14:sldId id="256"/>
            <p14:sldId id="303"/>
            <p14:sldId id="320"/>
            <p14:sldId id="336"/>
            <p14:sldId id="323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4283BE"/>
    <a:srgbClr val="990033"/>
    <a:srgbClr val="990000"/>
    <a:srgbClr val="FFFFFF"/>
    <a:srgbClr val="5F93D3"/>
    <a:srgbClr val="CCE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28" autoAdjust="0"/>
    <p:restoredTop sz="99502" autoAdjust="0"/>
  </p:normalViewPr>
  <p:slideViewPr>
    <p:cSldViewPr>
      <p:cViewPr>
        <p:scale>
          <a:sx n="60" d="100"/>
          <a:sy n="60" d="100"/>
        </p:scale>
        <p:origin x="-2364" y="-1218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57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823" y="1"/>
            <a:ext cx="303857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3038578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823" y="8831898"/>
            <a:ext cx="303857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0D941A-0D37-42CC-8434-0279AAFD3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72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57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823" y="1"/>
            <a:ext cx="303857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26" y="4415157"/>
            <a:ext cx="5140749" cy="41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898"/>
            <a:ext cx="3038578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823" y="8831898"/>
            <a:ext cx="303857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7F0D6D8-52A3-4A9A-AA4E-607CC7812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4FFF3-021B-4B7E-A1A5-9C5FBC65B97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7B9641DE-9EC4-432B-BDB0-2006D6B963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90EC1-3F93-4C47-AB2D-BA54F34BBC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8591A-EF9C-4BB7-BD4D-851DCF79D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 descr="USGSA-11197_FAS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5975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>
              <a:defRPr/>
            </a:pPr>
            <a:r>
              <a:rPr lang="en-US" sz="3600" dirty="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</a:p>
        </p:txBody>
      </p:sp>
      <p:sp>
        <p:nvSpPr>
          <p:cNvPr id="4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053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215D5A90-2632-4062-9B18-19C92E6AC9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49F96-D8A7-4B35-AB38-BF900DC3F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027C3-84F0-482A-B5C9-9ED3184145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6EED-D83E-40FD-9E8F-5F459C706E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9D7B0-DB5D-4BD1-A080-FF896D53AA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3286-EA03-41CC-987F-2D5C66B25F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9641DE-9EC4-432B-BDB0-2006D6B963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0" y="838200"/>
            <a:ext cx="91440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Times" pitchFamily="18" charset="0"/>
            </a:endParaRPr>
          </a:p>
        </p:txBody>
      </p:sp>
      <p:pic>
        <p:nvPicPr>
          <p:cNvPr id="15" name="Picture 4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8"/>
          <p:cNvSpPr>
            <a:spLocks noChangeArrowheads="1"/>
          </p:cNvSpPr>
          <p:nvPr userDrawn="1"/>
        </p:nvSpPr>
        <p:spPr bwMode="auto">
          <a:xfrm>
            <a:off x="0" y="1708150"/>
            <a:ext cx="9144000" cy="4206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>
              <a:defRPr/>
            </a:pPr>
            <a:r>
              <a:rPr lang="en-US" sz="2000" dirty="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57200" y="6096000"/>
            <a:ext cx="782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b"/>
          <a:lstStyle/>
          <a:p>
            <a:pPr>
              <a:spcBef>
                <a:spcPct val="150000"/>
              </a:spcBef>
              <a:defRPr/>
            </a:pPr>
            <a:endParaRPr lang="en-US" sz="2000" dirty="0">
              <a:solidFill>
                <a:srgbClr val="F5F5F5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438" y="2971800"/>
            <a:ext cx="7769225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  <a:defRPr sz="2400">
                <a:solidFill>
                  <a:srgbClr val="005390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"/>
              <a:defRPr sz="2400">
                <a:solidFill>
                  <a:srgbClr val="0053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sz="2400">
                <a:solidFill>
                  <a:srgbClr val="0053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400">
                <a:solidFill>
                  <a:srgbClr val="0053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endParaRPr lang="en-US" kern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124200"/>
            <a:ext cx="9143999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  <a:defRPr sz="2400">
                <a:solidFill>
                  <a:srgbClr val="005390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"/>
              <a:defRPr sz="2400">
                <a:solidFill>
                  <a:srgbClr val="0053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sz="2400">
                <a:solidFill>
                  <a:srgbClr val="0053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400">
                <a:solidFill>
                  <a:srgbClr val="0053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Personal Property with Special Handling </a:t>
            </a: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0" indent="0" algn="r"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FMR 102-40</a:t>
            </a:r>
            <a:endParaRPr lang="en-US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3600" b="1" i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Tran, CPPA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include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or disposal restrictions,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actual/potential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hazards associated with use, handling,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storage.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GSA will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SASP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eligible donee has been identified.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Purchasers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sign certification they will comply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waive government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liability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Can’t abandon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made safe,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harmless, demilitarized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reduced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scrap.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48640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lnSpc>
                <a:spcPct val="11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Acid-Contaminated &amp; Explosive-Contaminated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roperty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All-Terrain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ehicles (ATV)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Ammunition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&amp; Components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Animals &amp;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lants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Asbestos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Commerce Control List Items (CCLI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Controlled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Drugs, B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iologicals &amp;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eagents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ther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han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ontrolled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ubstances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 (Radiation)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Firearms</a:t>
            </a:r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511802" cy="5565648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Hazardous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Paints &amp; Items Bearing Lead Paint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evices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Munitions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List Items (MLIs)</a:t>
            </a: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tockpile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aterial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NRC-Controlled Materials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Ozone-Depleting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ubstances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Polychlorinated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iphenyls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(PCBs)</a:t>
            </a: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Precious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etals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Waste  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Vehicles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Not Suitable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or Road Use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5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Acid-Contaminated &amp; Explosive-Contaminated Property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required to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reported.</a:t>
            </a: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labeled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abandoned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transferred or donated, can go to sale with condition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purchaser decontaminates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until 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 longer extremely hazardous.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 successful bidder to certify compliance with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laws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regards to care, handling,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shipment, resale,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use of material.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All-Terrain Vehicles (ATVs)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 or donation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4-wheeled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acknowledge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regulations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guidelines published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Consumer Product Safety Commission related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items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age recommendations, restrictions on usage,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training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certification statement: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https://www.gsa.gov/policy-regulations/regulations/federal-management-regulation-fmr?asset=119633#idconceptx2x40193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All-Terrain Vehicles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Exchange/Sale permissible with dealer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3 &amp; 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wheeled.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3-wheeled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exchanged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mutilated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sold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4-wheeled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exchanged can be transferred, donated, or sold.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sold,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mutilated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&amp;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scrap.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signed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acknowledging potential hazards &amp;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waive government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liability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Ammunition &amp; Components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for possible transfer.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ammo,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donate components.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Expended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ammo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cartridge cases may be transferred or donated when the recipient certifies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brass will be reloaded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used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law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enforcement.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sell non-expended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ammo &amp; components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companies licensed to perform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 or remanufacturing.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bidder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sign certification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compliance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laws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regulations concerning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ammo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Animals &amp; Plants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eport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transfer, donation, or sale.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onsidered perishable.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disposed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A&amp;D.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enforcement canines can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an individual experienced in handling canines.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Asbestos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types:</a:t>
            </a:r>
          </a:p>
          <a:p>
            <a:pPr lvl="1">
              <a:lnSpc>
                <a:spcPct val="90000"/>
              </a:lnSpc>
            </a:pP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Friable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degree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which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substance can be broken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smaller pieces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minimum effort (i.e. fire retardant).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Non-Friable or Bonded</a:t>
            </a:r>
            <a:endParaRPr lang="en-US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cannot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crumbled, pulverized, or reduced to powder by hand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dry;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Contain asbestos which is bonded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rendered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unavailable for release into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normal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(i.e. vinyl floor tiles).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non-friable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asbestos for transfer, donation, or sale.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A&amp;D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burial at a site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meets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 CFR 61.154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warning statement of dangers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Controlled Substances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transfer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agencies IAW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 regulations 21 CFR part 1307.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Recipient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certify they are authorized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procure substance &amp; provide registration#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provided by DEA.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donate.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sold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sealed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registered with DEA to manufacturer, distribute,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dispense substance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be signed by bidder.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Drugs, Biologicals, &amp; Reagents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(Other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 Controlled Substances)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transferred, donated, or sold.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destroy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unfit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additional witnesses to sign certificate of destruction.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donated,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donee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certify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will be safeguarded,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dispensed &amp; administered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IAW federal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&amp; local laws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SASP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confirm donee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licensed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administer, dispense, store, or distribute property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Donee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pick up directly from holding agency. 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6EED-D83E-40FD-9E8F-5F459C706EA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Requires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pecial Handling?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No Longer Required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Exceptions to Reporting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Governing Regulations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Drugs, Biologicals &amp; Reagents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unexpired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drugs,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reagents must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IAW FDA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sold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entities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legally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qualified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sell, manufacture,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Bidders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certify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evidence of licensing that will accompany bids.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all products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eeting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radiation safety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standards. </a:t>
            </a:r>
          </a:p>
          <a:p>
            <a:pPr lvl="1">
              <a:lnSpc>
                <a:spcPct val="90000"/>
              </a:lnSpc>
            </a:pP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meet radiation safety standards.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radiation safety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standards.</a:t>
            </a:r>
          </a:p>
          <a:p>
            <a:pPr lvl="2">
              <a:lnSpc>
                <a:spcPct val="90000"/>
              </a:lnSpc>
            </a:pP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statement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compliance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specify which standard is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met.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acknowledge they are aware of risks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 – Radiation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Donee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sign certification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cknowledging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risks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waive government liability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ocuments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purchasers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compliance with radiation safety standards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purchaser assumes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risks.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A&amp;D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R2 Recycler/e-Steward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Hazardous Materials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internally transferred, actual/potential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hazard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included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documentation.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include nature of hazard in inventory.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Holding agency responsible for care &amp; handling.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Manufacturer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provide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Safety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Sheet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(MSDS).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hazards associated with property.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DLA database for MSDSs: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www.dla.mil/HQ/InformationOperations/Offers/Products/LogisticsApplications/HMIRS.aspx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request HMIRS access.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Hazardous Materials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reporting, include characteristics &amp; 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disposal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restrictions.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SF-122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actual/potential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hazards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handling,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storage.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SASPs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acquire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hazmat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an eligible donee.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signed acknowledging nature of property which requires special handling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waiver of liability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A&amp;D until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made safe.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Hazardous Materials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necessary information to ensure bidders are informed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hazards, special handling requirements &amp; precautions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 themselves while inspecting, packing,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moving items.  </a:t>
            </a:r>
          </a:p>
          <a:p>
            <a:pPr lvl="1">
              <a:lnSpc>
                <a:spcPct val="90000"/>
              </a:lnSpc>
            </a:pP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safety equipment during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sales process available to those inspecting, packing, or moving items.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Extremely hazardous property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sold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is rendered innocuous, mutilated,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 Paints &amp; Items Containing It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transfer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donate, or sell.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lead items, reason for special handling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inherent danger.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abandon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or containers.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Destroy in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manner authorized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law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prohibit future acquisition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include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Warning: “Contains Lead” &amp;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“Keep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Reach of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Children”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Devices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FDA laws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regulations.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Prescription devices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only be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possession of: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lawfully engaged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transportation, storage,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wholesale/retail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Practitioner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licensed by their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 sold to licensed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practitioners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use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their practice.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evices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labeled in a specific manner.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Non-federal recipients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certify they will follow FDA regulations.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Destruction must be coordinated with local health &amp;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sanitation officials.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Munitions List Items (MLI)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roperty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technical data designated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efense articles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efense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services pursuant of the Arms Export Control Act.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emilitarization system identifies extent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alteration or destruction necessary when transferring or selling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POC is DLA Disposition Services (DS)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Control List Items (CCLI)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roperty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identified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CCL subject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export controls under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Administration Act of 1979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easons include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 transfer, scarcity of materials, crime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security.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disposing,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notify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 item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subject to DOC export licensing requirements when transported out of U.S.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sold, end-use certificate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signed by recipient indicating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intended designation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disposition of CCLIs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U.S.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export licensing requirements.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Special Handling?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roperty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hazmat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exhibits dangerous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improper use, storage,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disposal may lead to potential safety, health, environmental, economic, or national security risks.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storage,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transportation,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disposal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laws.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include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&amp; plants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may perish if not handled appropriately.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include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perishable products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may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not handled appropriately.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Stockpile Material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Materials acquired for national stockpile are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covered by the FMR.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Disposal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50 U.S.C 98d, 98e, and 98f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Common with HHS’ ASPR &amp; CDC.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 health emergencies (i.e. terrorist attack, flu outbreak, earthquake, etc.)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44" y="4724400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7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NRC-Controlled Materials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Nuclear Regulatory Commission 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over licensing, use,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disposition.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Plutonium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Uranium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Thorium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Radium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Radioactive byproducts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93230"/>
            <a:ext cx="2009849" cy="115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0"/>
          <a:stretch/>
        </p:blipFill>
        <p:spPr bwMode="auto">
          <a:xfrm>
            <a:off x="4204512" y="4490879"/>
            <a:ext cx="1891488" cy="185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6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Ozone-Depleting Substances (ODS)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two groups: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 I (CFCs)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 II (HCFCs)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Handle IAW federal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&amp; local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laws.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disposal, contact DSCR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determine 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recovered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critical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DoD missions.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</a:t>
            </a:r>
            <a:r>
              <a:rPr lang="en-US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 Depleting Substances Reserve Program </a:t>
            </a:r>
            <a:r>
              <a:rPr lang="en-US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DSCR.ODSReserve@dla.mil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(804) </a:t>
            </a:r>
            <a:r>
              <a:rPr lang="en-US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279-3064</a:t>
            </a:r>
            <a:endParaRPr lang="en-US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33" y="2136258"/>
            <a:ext cx="3037367" cy="105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3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Polychlorinated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Biphenyls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(PCBs)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anned in 1979.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labeled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warning it contains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PCB, toxic environmental contaminant.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transfer, donate, or sell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unknown concentration level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PCBs.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PCB’s: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PPM: Generally not regulated.          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PPM: Regulations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orbid item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put into commerce.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Normally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donate or sell.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33" y="5291470"/>
            <a:ext cx="3037367" cy="105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Polychlorinated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Biphenyls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transferred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donated.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tems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intact,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non-leaking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totally enclosed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documentation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cite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provision in 40 CFR part 761 that permits continued use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item 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certification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been inspected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complies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use, inspection,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labeling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provisions of 40 CFR part 761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ecipient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annotate its property accountability records to reflect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extent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PCB content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authorization covering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 from 40 CFR part 761. 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Polychlorinated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Biphenyls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SASP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donee to certify item will be handled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disposed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IAW federal statutes, regulations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laws.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PCB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donated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disposed under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EPA regulations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laws.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sell any PCB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 unless 40 CFR part 761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authorizes sale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continued use of the specific item.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33" y="5291470"/>
            <a:ext cx="3037367" cy="105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3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Precious Metals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identify activities in your organization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precious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metals.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precious metals created from work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processes.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(i.e. photographic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developing).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dentify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equipment or materials containing recoverable precious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metals.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civilian agencies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acquire by submitting request to Defense Supply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Center Philadelphia (DSCP).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silver sc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894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lver scr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01" y="5108944"/>
            <a:ext cx="2412899" cy="17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Motor Vehicles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(Unsuitable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Highway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Vehicles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extensive damage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no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longer suitable for sale or highway use can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sold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salvage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scrap.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 in NHTSA.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i.e. Crash-test vehicles.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3"/>
          <a:stretch/>
        </p:blipFill>
        <p:spPr bwMode="auto">
          <a:xfrm>
            <a:off x="4495800" y="4191000"/>
            <a:ext cx="4162426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191001"/>
            <a:ext cx="40354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2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employees have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responsible decisions that ensures compliance with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&amp; local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regulations.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Liability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upon you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agency if someone gets hurt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proper disposal procedures were not followed.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exam…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133600"/>
            <a:ext cx="5962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64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No Longer Required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GSA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screening. </a:t>
            </a:r>
          </a:p>
          <a:p>
            <a:pPr lvl="1">
              <a:lnSpc>
                <a:spcPct val="90000"/>
              </a:lnSpc>
            </a:pP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listed in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FMR 102-40.55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Clearly identify it is property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requiring special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handling &amp;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hazards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precautions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&amp;handling requirements.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roperty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required to be reported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GSA should be disposed IAW federal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laws, regulations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internal SOP.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FMR 102-40.125 regarding A&amp;D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property requiring special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handling. 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Exceptions to Reporting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report excess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property with special handling requirements in any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Extremely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Hazardous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wastes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Perishables with </a:t>
            </a:r>
            <a:r>
              <a:rPr lang="en-US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utility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A&amp;D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it is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detrimental to public health 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safety.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Perishables still usable </a:t>
            </a:r>
            <a:r>
              <a:rPr lang="en-US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reported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GSA.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EPA research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cleanup materials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Governing Regulations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sz="2800" dirty="0"/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Ammunition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- 18 U.S.C. 921(a)(17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Byproduct Material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- 10 CFR part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 Control List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- 15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CFR part 774, supp.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Substances Act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- 21 U.S.C. 801 &amp;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812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Administration Act of </a:t>
            </a:r>
            <a:r>
              <a:rPr lang="en-US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- 50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App. U.S.C.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2401-2420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Firearms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- 18 U.S.C. 921(a)(3)</a:t>
            </a:r>
          </a:p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Devices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- Federal Food,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Cosmetic Act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U.S.C.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301</a:t>
            </a:r>
          </a:p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Munitions List </a:t>
            </a:r>
            <a:r>
              <a:rPr lang="en-US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- Arms Export Control Act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U.S.C. 2778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&amp; 2794(7)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Governing Regulations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Stockpile Material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- 50 U.S.C. 98d, 98e,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98f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Non-Certified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Product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FDA under 21 CFR part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40 CFR 761.1 &amp;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761.3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Safety Performance Standards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CFR part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Data Sheet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- 29 CFR 1910.1200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Material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- 10 CFR part 40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Nuclear Material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Atomic Energy Act of 1954 42 U.S.C. 2011, et seq.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Governing Regulations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CFR 40-Hazardous Waste (EPA)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Hazardous Materials Transportation Law 49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U.S.C. 5101, et seq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 Conservation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Recovery Act (RCRA)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U.S.C. 6901, et seq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Toxic Substances Control Act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TSCA) 15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U.S.C. 2601, et seq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Occupational Safety 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Administration (OSHA)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29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CFR part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1910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Governing Regulations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Waste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 CFR 273.2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- 40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CFR 273.3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Mercury-Containing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quipment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- 40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CFR 273.4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B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ulbs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ontaining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ercury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- 40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CFR 273.5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result for electronic wa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12334</TotalTime>
  <Words>2379</Words>
  <Application>Microsoft Office PowerPoint</Application>
  <PresentationFormat>On-screen Show (4:3)</PresentationFormat>
  <Paragraphs>801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Origin</vt:lpstr>
      <vt:lpstr>PowerPoint Presentation</vt:lpstr>
      <vt:lpstr>Agenda</vt:lpstr>
      <vt:lpstr>What Requires Special Handling?</vt:lpstr>
      <vt:lpstr>When No Longer Required</vt:lpstr>
      <vt:lpstr>Exceptions to Reporting</vt:lpstr>
      <vt:lpstr>Governing Regulations</vt:lpstr>
      <vt:lpstr>Governing Regulations (cont.)</vt:lpstr>
      <vt:lpstr>Governing Regulations (cont.)</vt:lpstr>
      <vt:lpstr>Governing Regulations (cont.)</vt:lpstr>
      <vt:lpstr>Disposal</vt:lpstr>
      <vt:lpstr>Examples</vt:lpstr>
      <vt:lpstr>Acid-Contaminated &amp; Explosive-Contaminated Property</vt:lpstr>
      <vt:lpstr>All-Terrain Vehicles (ATVs)</vt:lpstr>
      <vt:lpstr>All-Terrain Vehicles (cont.)</vt:lpstr>
      <vt:lpstr>Ammunition &amp; Components</vt:lpstr>
      <vt:lpstr>Animals &amp; Plants</vt:lpstr>
      <vt:lpstr>Asbestos</vt:lpstr>
      <vt:lpstr>Controlled Substances</vt:lpstr>
      <vt:lpstr>Drugs, Biologicals, &amp; Reagents  (Other Than Controlled Substances)</vt:lpstr>
      <vt:lpstr>Drugs, Biologicals &amp; Reagents (cont.)</vt:lpstr>
      <vt:lpstr>Electronics (Radiation)</vt:lpstr>
      <vt:lpstr>Electronics – Radiation (cont.)</vt:lpstr>
      <vt:lpstr>Hazardous Materials</vt:lpstr>
      <vt:lpstr>Hazardous Materials (cont.)</vt:lpstr>
      <vt:lpstr>Hazardous Materials (cont.)</vt:lpstr>
      <vt:lpstr>Lead Paints &amp; Items Containing It</vt:lpstr>
      <vt:lpstr>Medical Devices</vt:lpstr>
      <vt:lpstr>Munitions List Items (MLI)</vt:lpstr>
      <vt:lpstr>Commerce Control List Items (CCLI)</vt:lpstr>
      <vt:lpstr>National Stockpile Material</vt:lpstr>
      <vt:lpstr>NRC-Controlled Materials</vt:lpstr>
      <vt:lpstr>Ozone-Depleting Substances (ODS)</vt:lpstr>
      <vt:lpstr>Polychlorinated Biphenyls (PCBs)</vt:lpstr>
      <vt:lpstr>Polychlorinated Biphenyls (cont.)</vt:lpstr>
      <vt:lpstr>Polychlorinated Biphenyls (cont.)</vt:lpstr>
      <vt:lpstr>Precious Metals</vt:lpstr>
      <vt:lpstr>Motor Vehicles  (Unsuitable for Highway Use) </vt:lpstr>
      <vt:lpstr>Warning </vt:lpstr>
      <vt:lpstr>Before the exam…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BrentCCrawley</cp:lastModifiedBy>
  <cp:revision>660</cp:revision>
  <cp:lastPrinted>2000-10-09T13:28:30Z</cp:lastPrinted>
  <dcterms:created xsi:type="dcterms:W3CDTF">2000-04-20T12:10:32Z</dcterms:created>
  <dcterms:modified xsi:type="dcterms:W3CDTF">2019-08-15T15:07:54Z</dcterms:modified>
</cp:coreProperties>
</file>