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258" r:id="rId4"/>
    <p:sldId id="259" r:id="rId5"/>
    <p:sldId id="263" r:id="rId6"/>
    <p:sldId id="261" r:id="rId7"/>
    <p:sldId id="260" r:id="rId8"/>
    <p:sldId id="262" r:id="rId9"/>
    <p:sldId id="257" r:id="rId10"/>
    <p:sldId id="275" r:id="rId11"/>
    <p:sldId id="267" r:id="rId12"/>
    <p:sldId id="268" r:id="rId13"/>
    <p:sldId id="273" r:id="rId14"/>
    <p:sldId id="274" r:id="rId15"/>
    <p:sldId id="277" r:id="rId16"/>
    <p:sldId id="276" r:id="rId17"/>
    <p:sldId id="270" r:id="rId18"/>
  </p:sldIdLst>
  <p:sldSz cx="9144000" cy="6858000" type="screen4x3"/>
  <p:notesSz cx="7023100" cy="9309100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Libre Franklin Medium" panose="00000600000000000000" charset="0"/>
      <p:regular r:id="rId25"/>
      <p:bold r:id="rId26"/>
      <p:italic r:id="rId27"/>
      <p:boldItalic r:id="rId28"/>
    </p:embeddedFont>
    <p:embeddedFont>
      <p:font typeface="Times" panose="02020603050405020304" pitchFamily="18" charset="0"/>
      <p:regular r:id="rId29"/>
      <p:bold r:id="rId30"/>
      <p:italic r:id="rId31"/>
      <p:boldItalic r:id="rId32"/>
    </p:embeddedFont>
    <p:embeddedFont>
      <p:font typeface="Gill Sans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092">
          <p15:clr>
            <a:srgbClr val="000000"/>
          </p15:clr>
        </p15:guide>
        <p15:guide id="2" pos="516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538" y="624"/>
      </p:cViewPr>
      <p:guideLst>
        <p:guide orient="horz" pos="1092"/>
        <p:guide pos="5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2DB11-A323-44E0-860B-3546C0E0393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8316-3D28-48F7-B5CB-71123985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9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4408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0" tIns="46645" rIns="93290" bIns="4664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019" y="1"/>
            <a:ext cx="304408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0" tIns="46645" rIns="93290" bIns="4664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0" tIns="46645" rIns="93290" bIns="4664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3963"/>
            <a:ext cx="304408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0" tIns="46645" rIns="93290" bIns="4664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019" y="8843963"/>
            <a:ext cx="3044082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0" tIns="46645" rIns="93290" bIns="46645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3500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sldNum" idx="12"/>
          </p:nvPr>
        </p:nvSpPr>
        <p:spPr>
          <a:xfrm>
            <a:off x="3979019" y="8843963"/>
            <a:ext cx="3044082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0" tIns="46645" rIns="93290" bIns="46645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936520" y="4421189"/>
            <a:ext cx="5150062" cy="4189411"/>
          </a:xfrm>
          <a:prstGeom prst="rect">
            <a:avLst/>
          </a:prstGeom>
        </p:spPr>
        <p:txBody>
          <a:bodyPr spcFirstLastPara="1" wrap="square" lIns="93290" tIns="46645" rIns="93290" bIns="46645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" descr="USGSA-11197_FAS_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85975"/>
            <a:ext cx="9144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/>
          <p:nvPr/>
        </p:nvSpPr>
        <p:spPr>
          <a:xfrm>
            <a:off x="0" y="1708150"/>
            <a:ext cx="9144000" cy="8509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481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Federal Acquisition Service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0" y="2514600"/>
            <a:ext cx="9144000" cy="420688"/>
          </a:xfrm>
          <a:prstGeom prst="rect">
            <a:avLst/>
          </a:prstGeom>
          <a:solidFill>
            <a:srgbClr val="0053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13" y="455613"/>
            <a:ext cx="85090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/>
          <p:nvPr/>
        </p:nvSpPr>
        <p:spPr>
          <a:xfrm>
            <a:off x="4114800" y="1066800"/>
            <a:ext cx="444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2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sz="2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064"/>
              <a:buFont typeface="Gill Sans"/>
              <a:buNone/>
              <a:defRPr sz="1400"/>
            </a:lvl1pPr>
            <a:lvl2pPr marL="914400" lvl="1" indent="-286512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200"/>
            </a:lvl2pPr>
            <a:lvl3pPr marL="1371600" lvl="2" indent="-276860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marL="1828800" lvl="3" indent="-268605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marL="2286000" lvl="4" indent="-268604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9" name="Google Shape;99;p1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4" name="Google Shape;114;p13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13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8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Google Shape;79;p9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0" name="Google Shape;80;p9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7" name="Google Shape;87;p10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8" name="Google Shape;88;p10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9" name="Google Shape;89;p10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" name="Google Shape;17;p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0" y="838200"/>
            <a:ext cx="9144000" cy="525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0" name="Google Shape;2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5613" y="455613"/>
            <a:ext cx="85090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/>
          <p:nvPr/>
        </p:nvSpPr>
        <p:spPr>
          <a:xfrm>
            <a:off x="0" y="1708150"/>
            <a:ext cx="9144000" cy="42068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6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Federal Acquisition Service</a:t>
            </a:r>
            <a:endParaRPr sz="20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4114800" y="10668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buying-selling/government-property-for-sale-or-disposal/personal-property-for-reuse-sale/for-federal-agencies/personal-property-publicati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/>
          <p:nvPr/>
        </p:nvSpPr>
        <p:spPr>
          <a:xfrm>
            <a:off x="457200" y="6096000"/>
            <a:ext cx="78279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5F5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452438" y="297180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00539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151002" y="3057089"/>
            <a:ext cx="888394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Noto Sans Symbols"/>
              <a:buNone/>
            </a:pP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State-Managed Property </a:t>
            </a:r>
            <a:r>
              <a:rPr lang="en-US" sz="36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Centers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Noto Sans Symbols"/>
              <a:buNone/>
            </a:pPr>
            <a:r>
              <a:rPr lang="en-US" sz="3600" b="1" i="1" dirty="0" smtClean="0">
                <a:solidFill>
                  <a:schemeClr val="dk1"/>
                </a:solidFill>
              </a:rPr>
              <a:t>Large Move Best Practices</a:t>
            </a:r>
            <a:endParaRPr sz="36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72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Noto Sans Symbols"/>
              <a:buNone/>
            </a:pPr>
            <a:endParaRPr sz="36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72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Noto Sans Symbols"/>
              <a:buNone/>
            </a:pPr>
            <a:r>
              <a:rPr lang="en-US" sz="3600" b="1" i="1" dirty="0">
                <a:solidFill>
                  <a:schemeClr val="dk1"/>
                </a:solidFill>
              </a:rPr>
              <a:t>Lisa </a:t>
            </a:r>
            <a:r>
              <a:rPr lang="en-US" sz="3600" b="1" i="1" dirty="0" err="1">
                <a:solidFill>
                  <a:schemeClr val="dk1"/>
                </a:solidFill>
              </a:rPr>
              <a:t>Moghazy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CPP</a:t>
            </a:r>
            <a:r>
              <a:rPr lang="en-US" sz="3600" b="1" i="1" dirty="0">
                <a:solidFill>
                  <a:schemeClr val="dk1"/>
                </a:solidFill>
              </a:rPr>
              <a:t>S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48811" y="32018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1800" i="1" dirty="0" smtClean="0">
                <a:latin typeface="Arial"/>
                <a:ea typeface="Arial"/>
                <a:cs typeface="Arial"/>
                <a:sym typeface="Arial"/>
              </a:rPr>
              <a:t>Large Move Best Practices</a:t>
            </a:r>
            <a:br>
              <a:rPr lang="en-US" sz="1800" i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Plan Ahead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352338" y="2427214"/>
            <a:ext cx="8246378" cy="397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indent="-148844">
              <a:buSzPts val="1976"/>
              <a:buNone/>
            </a:pPr>
            <a:r>
              <a:rPr lang="en-US" sz="2400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Whether moving to a new location or vacating </a:t>
            </a:r>
            <a:r>
              <a:rPr lang="en-US" sz="24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space always </a:t>
            </a:r>
            <a:r>
              <a:rPr lang="en-US" sz="2400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plan for the disposal </a:t>
            </a:r>
            <a:r>
              <a:rPr lang="en-US" sz="24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of excess property. </a:t>
            </a:r>
          </a:p>
          <a:p>
            <a:pPr marL="274320" indent="-148844">
              <a:buSzPts val="1976"/>
              <a:buNone/>
            </a:pPr>
            <a:endParaRPr lang="en-US" sz="2400" dirty="0" smtClean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indent="-148844">
              <a:buSzPts val="1976"/>
              <a:buNone/>
            </a:pPr>
            <a:r>
              <a:rPr lang="en-US" sz="24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Planning </a:t>
            </a:r>
            <a:r>
              <a:rPr lang="en-US" sz="2400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4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advance helps to</a:t>
            </a:r>
          </a:p>
          <a:p>
            <a:pPr marL="468376" indent="-342900">
              <a:buSzPts val="1976"/>
            </a:pPr>
            <a:r>
              <a:rPr lang="en-US" sz="2400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eep you organized</a:t>
            </a:r>
          </a:p>
          <a:p>
            <a:pPr marL="468376" indent="-342900">
              <a:buSzPts val="1976"/>
            </a:pPr>
            <a:r>
              <a:rPr lang="en-US" sz="24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avoid last minute removal costs or penalties </a:t>
            </a:r>
          </a:p>
          <a:p>
            <a:pPr marL="468376" indent="-342900">
              <a:buSzPts val="1976"/>
            </a:pPr>
            <a:r>
              <a:rPr lang="en-US" sz="24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save </a:t>
            </a:r>
            <a:r>
              <a:rPr lang="en-US" sz="2400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taxpayer dollars by reutilizing </a:t>
            </a:r>
            <a:r>
              <a:rPr lang="en-US" sz="24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unneeded property</a:t>
            </a:r>
          </a:p>
          <a:p>
            <a:pPr marL="468376" indent="-342900">
              <a:buSzPts val="1976"/>
            </a:pPr>
            <a:endParaRPr lang="en-US" sz="2400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476" indent="0" algn="ctr">
              <a:buSzPts val="1976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Reach out to your APO!</a:t>
            </a:r>
          </a:p>
        </p:txBody>
      </p:sp>
    </p:spTree>
    <p:extLst>
      <p:ext uri="{BB962C8B-B14F-4D97-AF65-F5344CB8AC3E}">
        <p14:creationId xmlns:p14="http://schemas.microsoft.com/office/powerpoint/2010/main" val="68468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48811" y="32018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1800" i="1" dirty="0" smtClean="0">
                <a:latin typeface="Arial"/>
                <a:ea typeface="Arial"/>
                <a:cs typeface="Arial"/>
                <a:sym typeface="Arial"/>
              </a:rPr>
              <a:t>Large Move Best Practices</a:t>
            </a: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Communicate with Stakeholders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541090" y="2318157"/>
            <a:ext cx="8229600" cy="368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Know and communicate with your stakeholders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Agency tenants being moved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Agency’s real property office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GSA’s Public Building Service (PBS) and /or Landlord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Building Security / Loading </a:t>
            </a:r>
            <a:r>
              <a:rPr lang="en-US" sz="2300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ock </a:t>
            </a:r>
            <a:r>
              <a:rPr lang="en-US" sz="2300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ttendant 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Agency National Utilization Officer (NUO)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GSA Area Property Officer (APO)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Who else?</a:t>
            </a:r>
            <a:endParaRPr lang="en-US" sz="2300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17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48811" y="32018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1800" i="1" dirty="0" smtClean="0">
                <a:latin typeface="Arial"/>
                <a:ea typeface="Arial"/>
                <a:cs typeface="Arial"/>
                <a:sym typeface="Arial"/>
              </a:rPr>
              <a:t>Large Move Best Practices</a:t>
            </a: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Property Removal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142615" y="2267824"/>
            <a:ext cx="8741328" cy="360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Are elevators accessible? Padded?</a:t>
            </a:r>
            <a:endParaRPr lang="en-US" sz="2300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What is the loading dock accessibility? </a:t>
            </a:r>
            <a:endParaRPr lang="en-US" sz="2300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Dates and times</a:t>
            </a:r>
            <a:endParaRPr lang="en-US" sz="2300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5576" lvl="1" indent="-342900">
              <a:buSzPts val="1976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Are after hours pick ups possible? Required?</a:t>
            </a:r>
          </a:p>
          <a:p>
            <a:pPr marL="925576" lvl="1" indent="-342900">
              <a:buSzPts val="1976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Cost for dock security?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Do security restrictions exist?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Is a certificate of insurance for the moving provider required?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Will pick-up of excess overlap with agency move?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08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48811" y="32018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1800" i="1" dirty="0" smtClean="0">
                <a:latin typeface="Arial"/>
                <a:ea typeface="Arial"/>
                <a:cs typeface="Arial"/>
                <a:sym typeface="Arial"/>
              </a:rPr>
              <a:t>Large Move Best Practices</a:t>
            </a: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Disposal Process and Timeline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557868" y="2141989"/>
            <a:ext cx="8229600" cy="445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Determine your move date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What date can excess property removal begin?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What date must the building be cleared out?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Create inventory of excess property and take photos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Named to coordinate with each other</a:t>
            </a:r>
            <a:endParaRPr lang="en-US" sz="1700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Pre-marketing applicable?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Consider lead time 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Requires SF120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Transfer on SF122 or SF123</a:t>
            </a:r>
          </a:p>
          <a:p>
            <a:pPr marL="468376" indent="-342900">
              <a:buSzPts val="1976"/>
            </a:pPr>
            <a:r>
              <a:rPr lang="en-US" sz="20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Consider State Managed Property Center</a:t>
            </a:r>
          </a:p>
          <a:p>
            <a:pPr marL="925576" lvl="2" indent="-342900">
              <a:spcBef>
                <a:spcPts val="600"/>
              </a:spcBef>
              <a:buClr>
                <a:schemeClr val="accent1"/>
              </a:buClr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Requires upload into </a:t>
            </a:r>
            <a:r>
              <a:rPr lang="en-US" sz="1700" dirty="0" err="1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GSAXcess</a:t>
            </a: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 or SF120</a:t>
            </a:r>
          </a:p>
          <a:p>
            <a:pPr marL="925576" lvl="2" indent="-342900">
              <a:spcBef>
                <a:spcPts val="600"/>
              </a:spcBef>
              <a:buClr>
                <a:schemeClr val="accent1"/>
              </a:buClr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Agency to move the property</a:t>
            </a:r>
            <a:endParaRPr lang="en-US" sz="1700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8376" indent="-342900">
              <a:buSzPts val="1976"/>
            </a:pPr>
            <a:endParaRPr lang="en-US" sz="2000" dirty="0" smtClean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8376" indent="-342900">
              <a:buSzPts val="1976"/>
            </a:pPr>
            <a:endParaRPr lang="en-US" sz="2000" dirty="0" smtClean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10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48811" y="32018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1800" i="1" dirty="0" smtClean="0">
                <a:latin typeface="Arial"/>
                <a:ea typeface="Arial"/>
                <a:cs typeface="Arial"/>
                <a:sym typeface="Arial"/>
              </a:rPr>
              <a:t>Large Move Best Practices</a:t>
            </a: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Disposal Process and Timeline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331364" y="2032932"/>
            <a:ext cx="5884878" cy="465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8376" indent="-342900">
              <a:buSzPts val="1976"/>
            </a:pPr>
            <a:r>
              <a:rPr lang="en-US" sz="2300" dirty="0" err="1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GSAXcess</a:t>
            </a:r>
            <a:r>
              <a:rPr lang="en-US" sz="2300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925576" lvl="1" indent="-342900">
              <a:buSzPts val="1976"/>
            </a:pPr>
            <a:r>
              <a:rPr lang="en-US" sz="1700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Create Property Records</a:t>
            </a:r>
          </a:p>
          <a:p>
            <a:pPr marL="1382776" lvl="2" indent="-342900">
              <a:buSzPts val="1976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Is more staff needed? Additional training?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Internal screening (2 - 15 days)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Federal and State screening (14 - 21 days)</a:t>
            </a:r>
          </a:p>
          <a:p>
            <a:pPr marL="1382776" lvl="2" indent="-342900">
              <a:buSzPts val="1976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15 calendar days for removal</a:t>
            </a:r>
          </a:p>
          <a:p>
            <a:pPr marL="468376" indent="-342900">
              <a:buSzPts val="1976"/>
            </a:pPr>
            <a:r>
              <a:rPr lang="en-US" sz="2300" dirty="0" err="1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GSAauctions</a:t>
            </a:r>
            <a:endParaRPr lang="en-US" sz="2300" dirty="0" smtClean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Sales prep (7 days)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Public Sale (7 days)</a:t>
            </a:r>
          </a:p>
          <a:p>
            <a:pPr marL="1211326" lvl="2" indent="-171450">
              <a:buSzPts val="1976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     Buyer payment / PU (10 business days)</a:t>
            </a:r>
          </a:p>
          <a:p>
            <a:pPr marL="468376" indent="-342900">
              <a:buSzPts val="1976"/>
            </a:pPr>
            <a:r>
              <a:rPr lang="en-US" sz="23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Abandonment and Destruction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Unrequested / unsold property / buyer defaults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GSA Schedule 899 5 for removal</a:t>
            </a:r>
          </a:p>
          <a:p>
            <a:pPr marL="925576" lvl="1" indent="-342900">
              <a:buSzPts val="1976"/>
            </a:pPr>
            <a:r>
              <a:rPr lang="en-US" sz="17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Donation in lieu of abandonment</a:t>
            </a:r>
          </a:p>
          <a:p>
            <a:pPr marL="925576" lvl="1" indent="-342900">
              <a:buSzPts val="1976"/>
            </a:pPr>
            <a:endParaRPr lang="en-US" sz="2000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5576" lvl="1" indent="-342900">
              <a:buSzPts val="1976"/>
            </a:pPr>
            <a:endParaRPr lang="en-US" sz="2000" dirty="0" smtClean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11059"/>
              </p:ext>
            </p:extLst>
          </p:nvPr>
        </p:nvGraphicFramePr>
        <p:xfrm>
          <a:off x="5964572" y="2266774"/>
          <a:ext cx="3003258" cy="419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777"/>
                <a:gridCol w="850481"/>
              </a:tblGrid>
              <a:tr h="3768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Days</a:t>
                      </a:r>
                      <a:endParaRPr lang="en-US" sz="1200" dirty="0"/>
                    </a:p>
                  </a:txBody>
                  <a:tcPr/>
                </a:tc>
              </a:tr>
              <a:tr h="285874">
                <a:tc>
                  <a:txBody>
                    <a:bodyPr/>
                    <a:lstStyle/>
                    <a:p>
                      <a:r>
                        <a:rPr lang="en-US" sz="1200" smtClean="0"/>
                        <a:t>Internal screening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r>
                        <a:rPr lang="en-US" sz="1200" baseline="0" dirty="0" smtClean="0"/>
                        <a:t> - 15</a:t>
                      </a:r>
                      <a:endParaRPr lang="en-US" sz="1200" dirty="0"/>
                    </a:p>
                  </a:txBody>
                  <a:tcPr/>
                </a:tc>
              </a:tr>
              <a:tr h="45085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GSAXcess</a:t>
                      </a:r>
                      <a:r>
                        <a:rPr lang="en-US" sz="1200" dirty="0" smtClean="0"/>
                        <a:t> s</a:t>
                      </a:r>
                      <a:r>
                        <a:rPr lang="en-US" sz="1200" baseline="0" dirty="0" smtClean="0"/>
                        <a:t>creening</a:t>
                      </a:r>
                    </a:p>
                    <a:p>
                      <a:r>
                        <a:rPr lang="en-US" sz="1200" baseline="0" dirty="0" smtClean="0"/>
                        <a:t>(based on FSC)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r>
                        <a:rPr lang="en-US" sz="1200" baseline="0" dirty="0" smtClean="0"/>
                        <a:t> - 21</a:t>
                      </a:r>
                      <a:endParaRPr lang="en-US" sz="1200" dirty="0"/>
                    </a:p>
                  </a:txBody>
                  <a:tcPr/>
                </a:tc>
              </a:tr>
              <a:tr h="2876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State Allocation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768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Federal</a:t>
                      </a:r>
                      <a:r>
                        <a:rPr lang="en-US" sz="1200" baseline="0" dirty="0" smtClean="0"/>
                        <a:t> and State removal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</a:tr>
              <a:tr h="2684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Auction Prep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2656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Public Sale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2964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Buyer payment and PU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Disposition of unrequested</a:t>
                      </a:r>
                      <a:r>
                        <a:rPr lang="en-US" sz="1200" baseline="0" dirty="0" smtClean="0"/>
                        <a:t> / abandoned property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2 - ?</a:t>
                      </a:r>
                      <a:endParaRPr lang="en-US" sz="1200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Internal screening</a:t>
                      </a:r>
                      <a:r>
                        <a:rPr lang="en-US" sz="1200" baseline="0" dirty="0" smtClean="0"/>
                        <a:t> through</a:t>
                      </a:r>
                      <a:r>
                        <a:rPr lang="en-US" sz="1200" dirty="0" smtClean="0"/>
                        <a:t> transfer</a:t>
                      </a:r>
                      <a:r>
                        <a:rPr lang="en-US" sz="1200" baseline="0" dirty="0" smtClean="0"/>
                        <a:t> or donation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 - 52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68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Public</a:t>
                      </a:r>
                      <a:r>
                        <a:rPr lang="en-US" sz="1200" baseline="0" dirty="0" smtClean="0"/>
                        <a:t> auction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32 - 64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8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Post auction A&amp;D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30 - 65+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78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683" y="622183"/>
            <a:ext cx="5561901" cy="594221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Slipsheet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Coming Soon!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0" y="2113433"/>
            <a:ext cx="6182688" cy="47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42078" y="2214694"/>
            <a:ext cx="28019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www.gsa.gov/buying-selling/government-property-for-sale-or-disposal/personal-property-for-reuse-sale/for-federal-agencies/personal-property-publications</a:t>
            </a:r>
            <a:endParaRPr lang="en-US" dirty="0" smtClean="0"/>
          </a:p>
          <a:p>
            <a:endParaRPr lang="en-US" dirty="0"/>
          </a:p>
          <a:p>
            <a:r>
              <a:rPr lang="en-US" sz="1600" dirty="0" smtClean="0"/>
              <a:t> . . . or from the GSAXcess.gov homepage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98" y="4485716"/>
            <a:ext cx="5222758" cy="2574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2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48811" y="32018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1800" i="1" dirty="0" smtClean="0">
                <a:latin typeface="Arial"/>
                <a:ea typeface="Arial"/>
                <a:cs typeface="Arial"/>
                <a:sym typeface="Arial"/>
              </a:rPr>
              <a:t>Large Move Best Practices</a:t>
            </a: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Recap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473977" y="2393658"/>
            <a:ext cx="8229600" cy="395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2676" indent="-457200">
              <a:buSzPts val="1976"/>
            </a:pPr>
            <a:r>
              <a:rPr lang="en-US" sz="28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Plan Ahead</a:t>
            </a:r>
          </a:p>
          <a:p>
            <a:pPr marL="582676" indent="-457200">
              <a:buSzPts val="1976"/>
            </a:pPr>
            <a:r>
              <a:rPr lang="en-US" sz="28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Communicate with stakeholders</a:t>
            </a:r>
          </a:p>
          <a:p>
            <a:pPr marL="582676" indent="-457200">
              <a:buSzPts val="1976"/>
            </a:pPr>
            <a:r>
              <a:rPr lang="en-US" sz="28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Create your inventory and take photos</a:t>
            </a:r>
          </a:p>
          <a:p>
            <a:pPr marL="582676" indent="-457200">
              <a:buSzPts val="1976"/>
            </a:pPr>
            <a:r>
              <a:rPr lang="en-US" sz="28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Know your move timeline</a:t>
            </a:r>
          </a:p>
          <a:p>
            <a:pPr marL="582676" indent="-457200">
              <a:buSzPts val="1976"/>
            </a:pPr>
            <a:r>
              <a:rPr lang="en-US" sz="28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Review the excess property process</a:t>
            </a:r>
          </a:p>
          <a:p>
            <a:pPr marL="582676" indent="-457200">
              <a:buSzPts val="1976"/>
            </a:pPr>
            <a:r>
              <a:rPr lang="en-US" sz="28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Reach out to your APO as soon as possible!</a:t>
            </a:r>
          </a:p>
          <a:p>
            <a:pPr marL="925576" lvl="1" indent="-342900">
              <a:buSzPts val="1976"/>
            </a:pPr>
            <a:endParaRPr lang="en-US" sz="2000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5576" lvl="1" indent="-342900">
              <a:buSzPts val="1976"/>
            </a:pPr>
            <a:endParaRPr lang="en-US" sz="2000" dirty="0" smtClean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6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675" y="2133600"/>
            <a:ext cx="596265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91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48811" y="32018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Agenda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1241570" y="2041321"/>
            <a:ext cx="7113864" cy="463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State Managed Property Centers</a:t>
            </a:r>
          </a:p>
          <a:p>
            <a:pPr marL="274320" indent="-274320">
              <a:buSzPts val="1976"/>
            </a:pPr>
            <a:r>
              <a:rPr lang="en-US" sz="18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endParaRPr sz="1800" dirty="0">
              <a:solidFill>
                <a:srgbClr val="464653"/>
              </a:solidFill>
            </a:endParaRPr>
          </a:p>
          <a:p>
            <a:pPr marL="274320" indent="-274320">
              <a:buSzPts val="1976"/>
            </a:pPr>
            <a:r>
              <a:rPr lang="en-US" sz="18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How Does it Work?</a:t>
            </a:r>
            <a:endParaRPr sz="1800" dirty="0">
              <a:solidFill>
                <a:srgbClr val="464653"/>
              </a:solidFill>
            </a:endParaRPr>
          </a:p>
          <a:p>
            <a:pPr marL="274320" indent="-274320">
              <a:buSzPts val="1976"/>
            </a:pPr>
            <a:r>
              <a:rPr lang="en-US" sz="18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When is it a Good Fit?</a:t>
            </a:r>
            <a:endParaRPr sz="1800" dirty="0" smtClean="0">
              <a:solidFill>
                <a:srgbClr val="464653"/>
              </a:solidFill>
            </a:endParaRPr>
          </a:p>
          <a:p>
            <a:pPr marL="274320" indent="-274320">
              <a:buSzPts val="1976"/>
            </a:pPr>
            <a:r>
              <a:rPr lang="en-US" sz="18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Pros and Cons</a:t>
            </a:r>
          </a:p>
          <a:p>
            <a:pPr marL="274320" indent="-274320">
              <a:buSzPts val="1976"/>
            </a:pPr>
            <a:r>
              <a:rPr lang="en-US" sz="1800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Participating SASPs</a:t>
            </a:r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lang="en-US" sz="600" dirty="0" smtClean="0">
              <a:latin typeface="Arial"/>
              <a:ea typeface="Arial"/>
              <a:cs typeface="Arial"/>
              <a:sym typeface="Arial"/>
            </a:endParaRPr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Large Move Best Practices </a:t>
            </a:r>
          </a:p>
          <a:p>
            <a:pPr marL="274320" lvl="0" indent="-274320">
              <a:buSzPts val="1976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Plan Ahead</a:t>
            </a:r>
          </a:p>
          <a:p>
            <a:pPr marL="274320" indent="-274320">
              <a:buSzPts val="1976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Coordinate with Stakeholders</a:t>
            </a:r>
          </a:p>
          <a:p>
            <a:pPr marL="274320" indent="-274320">
              <a:buSzPts val="1976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Property Removal</a:t>
            </a:r>
          </a:p>
          <a:p>
            <a:pPr marL="274320" indent="-274320">
              <a:buSzPts val="1976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Disposal Process and Timeline</a:t>
            </a:r>
          </a:p>
          <a:p>
            <a:pPr marL="274320" lvl="0" indent="-274320">
              <a:buSzPts val="1976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Arial"/>
              </a:rPr>
              <a:t>Recap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2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1800" i="1" dirty="0" smtClean="0">
                <a:latin typeface="Arial"/>
                <a:ea typeface="Arial"/>
                <a:cs typeface="Arial"/>
                <a:sym typeface="Arial"/>
              </a:rPr>
              <a:t>State Managed Property Centers</a:t>
            </a: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Concept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1031847" y="2511103"/>
            <a:ext cx="6736359" cy="359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48844">
              <a:spcBef>
                <a:spcPts val="0"/>
              </a:spcBef>
              <a:buSzPts val="1976"/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Some State Agencies for Surplus Property (SASPs) serve as Managed Property Centers assisting federal agencies with disposal of personal property.</a:t>
            </a:r>
          </a:p>
          <a:p>
            <a:pPr marL="274320" lvl="0" indent="-148844">
              <a:spcBef>
                <a:spcPts val="0"/>
              </a:spcBef>
              <a:buSzPts val="1976"/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lvl="0" indent="-148844">
              <a:spcBef>
                <a:spcPts val="0"/>
              </a:spcBef>
              <a:buSzPts val="1976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582676" indent="-457200">
              <a:spcBef>
                <a:spcPts val="0"/>
              </a:spcBef>
              <a:buSzPts val="1976"/>
            </a:pPr>
            <a:endParaRPr lang="en-US" dirty="0" smtClea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SzPts val="3200"/>
            </a:pP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State Managed Property Centers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How Does it Work?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>
            <a:off x="457200" y="2200711"/>
            <a:ext cx="8229600" cy="407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476" indent="0">
              <a:spcBef>
                <a:spcPts val="0"/>
              </a:spcBef>
              <a:buSzPts val="1976"/>
              <a:buNone/>
            </a:pPr>
            <a:r>
              <a:rPr lang="en-US" b="1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The SASP </a:t>
            </a:r>
          </a:p>
          <a:p>
            <a:pPr marL="925576" lvl="1" indent="-342900">
              <a:spcBef>
                <a:spcPts val="0"/>
              </a:spcBef>
              <a:buSzPts val="1976"/>
            </a:pPr>
            <a:r>
              <a:rPr lang="en-US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Provides storage of federal excess property </a:t>
            </a:r>
            <a:endParaRPr lang="en-US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5576" lvl="1" indent="-342900">
              <a:spcBef>
                <a:spcPts val="0"/>
              </a:spcBef>
              <a:buSzPts val="1976"/>
            </a:pPr>
            <a:r>
              <a:rPr lang="en-US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Acts </a:t>
            </a:r>
            <a:r>
              <a:rPr lang="en-US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as property custodian during disposition </a:t>
            </a:r>
          </a:p>
          <a:p>
            <a:pPr marL="925576" lvl="1" indent="-342900">
              <a:spcBef>
                <a:spcPts val="0"/>
              </a:spcBef>
              <a:buSzPts val="1976"/>
            </a:pPr>
            <a:r>
              <a:rPr lang="en-US" dirty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Coordinate inspections and </a:t>
            </a:r>
            <a:r>
              <a:rPr lang="en-US" dirty="0" smtClean="0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rPr>
              <a:t>removal of property</a:t>
            </a:r>
          </a:p>
          <a:p>
            <a:pPr marL="1039876" lvl="1" indent="-457200">
              <a:spcBef>
                <a:spcPts val="0"/>
              </a:spcBef>
              <a:buSzPts val="1976"/>
            </a:pPr>
            <a:endParaRPr lang="en-US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Federal Agency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SzPts val="1976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Coordinates availability through GSA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(contact your APO)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SzPts val="1976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Reports property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into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GSAXcess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or on SF-120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SzPts val="1976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Transports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property to SASP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warehouse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SzPts val="1976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Provides an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accurate inventory of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property</a:t>
            </a:r>
          </a:p>
          <a:p>
            <a:pPr marL="274320" lvl="0" indent="-14884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14884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8640" lvl="1" indent="-163322" algn="l" rtl="0">
              <a:spcBef>
                <a:spcPts val="500"/>
              </a:spcBef>
              <a:spcAft>
                <a:spcPts val="0"/>
              </a:spcAft>
              <a:buSzPts val="1748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457200" y="311791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SzPts val="3200"/>
            </a:pP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State Managed Property Centers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When is it a Good Fit?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201336" y="2267823"/>
            <a:ext cx="8808439" cy="434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476" indent="0">
              <a:spcBef>
                <a:spcPts val="0"/>
              </a:spcBef>
              <a:buSzPts val="1976"/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Who can use this option?</a:t>
            </a:r>
          </a:p>
          <a:p>
            <a:pPr marL="1039876" lvl="1" indent="-457200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1976"/>
            </a:pPr>
            <a:r>
              <a:rPr lang="en-US" sz="2100" dirty="0" smtClean="0">
                <a:solidFill>
                  <a:srgbClr val="464653"/>
                </a:solidFill>
                <a:latin typeface="+mn-lt"/>
                <a:ea typeface="Arial"/>
                <a:cs typeface="Arial"/>
                <a:sym typeface="Arial"/>
              </a:rPr>
              <a:t>All federal agencies can utilize</a:t>
            </a:r>
          </a:p>
          <a:p>
            <a:pPr marL="1039876" lvl="1" indent="-457200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1976"/>
            </a:pPr>
            <a:r>
              <a:rPr lang="en-US" sz="2100" dirty="0" smtClean="0">
                <a:solidFill>
                  <a:srgbClr val="464653"/>
                </a:solidFill>
                <a:latin typeface="+mn-lt"/>
                <a:ea typeface="Arial"/>
                <a:cs typeface="Arial"/>
                <a:sym typeface="Arial"/>
              </a:rPr>
              <a:t>All types of property accepted except</a:t>
            </a:r>
          </a:p>
          <a:p>
            <a:pPr marL="1531620" lvl="3" indent="-342900">
              <a:buClr>
                <a:schemeClr val="tx1">
                  <a:lumMod val="65000"/>
                  <a:lumOff val="35000"/>
                </a:schemeClr>
              </a:buClr>
              <a:buSzPts val="1748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464653"/>
                </a:solidFill>
                <a:latin typeface="+mn-lt"/>
                <a:ea typeface="Arial"/>
                <a:cs typeface="Arial"/>
                <a:sym typeface="Arial"/>
              </a:rPr>
              <a:t>Hazmat</a:t>
            </a:r>
          </a:p>
          <a:p>
            <a:pPr marL="1531620" lvl="3" indent="-342900">
              <a:buClr>
                <a:schemeClr val="tx1">
                  <a:lumMod val="65000"/>
                  <a:lumOff val="35000"/>
                </a:schemeClr>
              </a:buClr>
              <a:buSzPts val="1748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464653"/>
                </a:solidFill>
                <a:latin typeface="+mn-lt"/>
                <a:cs typeface="Arial"/>
                <a:sym typeface="Arial"/>
              </a:rPr>
              <a:t>Scrap</a:t>
            </a:r>
          </a:p>
          <a:p>
            <a:pPr marL="1039876" lvl="1" indent="-457200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1976"/>
            </a:pPr>
            <a:r>
              <a:rPr lang="en-US" sz="2100" dirty="0" smtClean="0">
                <a:solidFill>
                  <a:srgbClr val="464653"/>
                </a:solidFill>
                <a:latin typeface="+mn-lt"/>
                <a:ea typeface="Arial"/>
                <a:cs typeface="Arial"/>
                <a:sym typeface="Arial"/>
              </a:rPr>
              <a:t>Conducted in Coordination with GSA and SASP</a:t>
            </a:r>
            <a:endParaRPr lang="en-US" sz="2100" dirty="0">
              <a:solidFill>
                <a:srgbClr val="464653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endParaRPr lang="en-US" sz="800" dirty="0">
              <a:latin typeface="+mn-lt"/>
              <a:cs typeface="Arial"/>
              <a:sym typeface="Arial"/>
            </a:endParaRPr>
          </a:p>
          <a:p>
            <a:pPr marL="125476" indent="0">
              <a:spcBef>
                <a:spcPts val="0"/>
              </a:spcBef>
              <a:buSzPts val="1976"/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When would an agency use this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option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?</a:t>
            </a:r>
          </a:p>
          <a:p>
            <a:pPr marL="925576" lvl="2" indent="-342900">
              <a:spcBef>
                <a:spcPts val="0"/>
              </a:spcBef>
              <a:buClr>
                <a:schemeClr val="accent1"/>
              </a:buClr>
              <a:buSzPts val="1976"/>
            </a:pPr>
            <a:r>
              <a:rPr lang="en-US" sz="2100" dirty="0" smtClean="0">
                <a:solidFill>
                  <a:srgbClr val="464653"/>
                </a:solidFill>
                <a:latin typeface="+mn-lt"/>
                <a:ea typeface="Arial"/>
                <a:cs typeface="Arial"/>
                <a:sym typeface="Arial"/>
              </a:rPr>
              <a:t>Large move with short timeline</a:t>
            </a:r>
          </a:p>
          <a:p>
            <a:pPr marL="925576" lvl="2" indent="-342900">
              <a:spcBef>
                <a:spcPts val="0"/>
              </a:spcBef>
              <a:buClr>
                <a:schemeClr val="accent1"/>
              </a:buClr>
              <a:buSzPts val="1976"/>
            </a:pPr>
            <a:r>
              <a:rPr lang="en-US" sz="2100" dirty="0" smtClean="0">
                <a:solidFill>
                  <a:srgbClr val="464653"/>
                </a:solidFill>
                <a:latin typeface="+mn-lt"/>
                <a:ea typeface="Arial"/>
                <a:cs typeface="Arial"/>
                <a:sym typeface="Arial"/>
              </a:rPr>
              <a:t>Large quantity of items excessed at once</a:t>
            </a:r>
          </a:p>
          <a:p>
            <a:pPr marL="925576" lvl="2" indent="-342900">
              <a:spcBef>
                <a:spcPts val="0"/>
              </a:spcBef>
              <a:buClr>
                <a:schemeClr val="accent1"/>
              </a:buClr>
              <a:buSzPts val="1976"/>
            </a:pPr>
            <a:r>
              <a:rPr lang="en-US" sz="2100" dirty="0" smtClean="0">
                <a:solidFill>
                  <a:srgbClr val="464653"/>
                </a:solidFill>
                <a:latin typeface="+mn-lt"/>
                <a:ea typeface="Arial"/>
                <a:cs typeface="Arial"/>
                <a:sym typeface="Arial"/>
              </a:rPr>
              <a:t>Limited access / restricted storage area</a:t>
            </a:r>
          </a:p>
          <a:p>
            <a:pPr marL="925576" lvl="2" indent="-342900">
              <a:spcBef>
                <a:spcPts val="0"/>
              </a:spcBef>
              <a:buClr>
                <a:schemeClr val="accent1"/>
              </a:buClr>
              <a:buSzPts val="1976"/>
            </a:pPr>
            <a:endParaRPr lang="en-US" sz="1800" dirty="0">
              <a:solidFill>
                <a:srgbClr val="46465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476" lvl="1" indent="0">
              <a:spcBef>
                <a:spcPts val="0"/>
              </a:spcBef>
              <a:buClr>
                <a:schemeClr val="accent1"/>
              </a:buClr>
              <a:buSzPts val="1976"/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lvl="1" indent="0" algn="l" rtl="0">
              <a:spcBef>
                <a:spcPts val="500"/>
              </a:spcBef>
              <a:spcAft>
                <a:spcPts val="0"/>
              </a:spcAft>
              <a:buSzPts val="1748"/>
              <a:buNone/>
            </a:pPr>
            <a:endParaRPr lang="en-US" dirty="0" smtClean="0">
              <a:latin typeface="Arial"/>
              <a:ea typeface="Arial"/>
              <a:cs typeface="Arial"/>
              <a:sym typeface="Arial"/>
            </a:endParaRPr>
          </a:p>
          <a:p>
            <a:pPr marL="548640" lvl="1" indent="-163322" algn="l" rtl="0">
              <a:spcBef>
                <a:spcPts val="500"/>
              </a:spcBef>
              <a:spcAft>
                <a:spcPts val="0"/>
              </a:spcAft>
              <a:buSzPts val="1748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8640" lvl="1" indent="-163322" algn="l" rtl="0">
              <a:spcBef>
                <a:spcPts val="500"/>
              </a:spcBef>
              <a:spcAft>
                <a:spcPts val="0"/>
              </a:spcAft>
              <a:buSzPts val="1748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927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448811" y="303402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SzPts val="3200"/>
            </a:pP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State Managed Property Centers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Pros and Cons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457200" y="2158767"/>
            <a:ext cx="8229600" cy="408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en-US" sz="2800" b="1" dirty="0" smtClean="0">
                <a:solidFill>
                  <a:srgbClr val="464653"/>
                </a:solidFill>
                <a:latin typeface="+mn-lt"/>
              </a:rPr>
              <a:t>Pros</a:t>
            </a:r>
            <a:endParaRPr sz="2800" b="1" dirty="0">
              <a:solidFill>
                <a:srgbClr val="464653"/>
              </a:solidFill>
              <a:latin typeface="+mn-lt"/>
            </a:endParaRPr>
          </a:p>
          <a:p>
            <a:pPr marL="617220" lvl="1" indent="-342900">
              <a:buSzPts val="1748"/>
            </a:pPr>
            <a:r>
              <a:rPr lang="en-US" dirty="0">
                <a:latin typeface="+mn-lt"/>
                <a:ea typeface="Arial"/>
                <a:cs typeface="Arial"/>
                <a:sym typeface="Arial"/>
              </a:rPr>
              <a:t>It’s </a:t>
            </a:r>
            <a:r>
              <a:rPr lang="en-US" b="1" dirty="0" smtClean="0">
                <a:latin typeface="+mn-lt"/>
                <a:ea typeface="Arial"/>
                <a:cs typeface="Arial"/>
                <a:sym typeface="Arial"/>
              </a:rPr>
              <a:t>FREE </a:t>
            </a:r>
            <a:r>
              <a:rPr lang="en-US" dirty="0" smtClean="0">
                <a:latin typeface="+mn-lt"/>
                <a:ea typeface="Arial"/>
                <a:cs typeface="Arial"/>
                <a:sym typeface="Arial"/>
              </a:rPr>
              <a:t>storage</a:t>
            </a:r>
          </a:p>
          <a:p>
            <a:pPr marL="617220" lvl="1" indent="-342900">
              <a:buSzPts val="1748"/>
            </a:pPr>
            <a:r>
              <a:rPr lang="en-US" dirty="0" smtClean="0">
                <a:latin typeface="+mn-lt"/>
                <a:ea typeface="Arial"/>
                <a:cs typeface="Arial"/>
                <a:sym typeface="Arial"/>
              </a:rPr>
              <a:t>One-stop / move all property at once</a:t>
            </a:r>
          </a:p>
          <a:p>
            <a:pPr marL="617220" lvl="1" indent="-342900">
              <a:buSzPts val="1748"/>
            </a:pPr>
            <a:r>
              <a:rPr lang="en-US" dirty="0" smtClean="0">
                <a:latin typeface="+mn-lt"/>
                <a:ea typeface="Arial"/>
                <a:cs typeface="Arial"/>
                <a:sym typeface="Arial"/>
              </a:rPr>
              <a:t>SASP coordinates inspections and pick-ups</a:t>
            </a:r>
          </a:p>
          <a:p>
            <a:pPr marL="617220" lvl="1" indent="-342900">
              <a:buSzPts val="1748"/>
            </a:pPr>
            <a:endParaRPr lang="en-US" sz="1200" dirty="0">
              <a:latin typeface="+mn-lt"/>
              <a:cs typeface="Arial"/>
              <a:sym typeface="Arial"/>
            </a:endParaRPr>
          </a:p>
          <a:p>
            <a:pPr marL="0" indent="0">
              <a:spcBef>
                <a:spcPts val="500"/>
              </a:spcBef>
              <a:buSzPts val="1748"/>
              <a:buNone/>
            </a:pPr>
            <a:r>
              <a:rPr lang="en-US" sz="2800" b="1" dirty="0" smtClean="0">
                <a:solidFill>
                  <a:srgbClr val="464653"/>
                </a:solidFill>
                <a:latin typeface="+mn-lt"/>
                <a:cs typeface="Arial"/>
                <a:sym typeface="Arial"/>
              </a:rPr>
              <a:t>Cons</a:t>
            </a:r>
          </a:p>
          <a:p>
            <a:pPr marL="617220" lvl="1" indent="-342900">
              <a:buSzPts val="1748"/>
            </a:pPr>
            <a:r>
              <a:rPr lang="en-US" dirty="0" smtClean="0">
                <a:latin typeface="+mn-lt"/>
                <a:ea typeface="Arial"/>
                <a:cs typeface="Arial"/>
                <a:sym typeface="Arial"/>
              </a:rPr>
              <a:t>Owning agency arranges and pays transportation</a:t>
            </a:r>
            <a:endParaRPr lang="en-US" b="1" dirty="0">
              <a:latin typeface="+mn-lt"/>
              <a:ea typeface="Arial"/>
              <a:cs typeface="Arial"/>
              <a:sym typeface="Arial"/>
            </a:endParaRPr>
          </a:p>
          <a:p>
            <a:pPr marL="617220" lvl="1" indent="-342900">
              <a:buSzPts val="1748"/>
            </a:pPr>
            <a:r>
              <a:rPr lang="en-US" dirty="0" smtClean="0">
                <a:latin typeface="+mn-lt"/>
                <a:ea typeface="Arial"/>
                <a:cs typeface="Arial"/>
                <a:sym typeface="Arial"/>
              </a:rPr>
              <a:t>SASP may be far away</a:t>
            </a:r>
          </a:p>
          <a:p>
            <a:pPr marL="617220" lvl="1" indent="-342900">
              <a:buSzPts val="1748"/>
            </a:pPr>
            <a:r>
              <a:rPr lang="en-US" dirty="0" smtClean="0">
                <a:latin typeface="+mn-lt"/>
                <a:ea typeface="Arial"/>
                <a:cs typeface="Arial"/>
                <a:sym typeface="Arial"/>
              </a:rPr>
              <a:t>SASP may not have availability</a:t>
            </a:r>
            <a:endParaRPr dirty="0"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460375" y="41315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SzPts val="3200"/>
            </a:pP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State Managed Property Centers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Participating SASPs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>
            <a:off x="460375" y="2133600"/>
            <a:ext cx="4041648" cy="423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🞂"/>
            </a:pPr>
            <a:endParaRPr lang="en-US" sz="2590" dirty="0" smtClean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🞂"/>
            </a:pPr>
            <a:r>
              <a:rPr lang="en-US" sz="259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Alabama</a:t>
            </a:r>
            <a:endParaRPr sz="2590" dirty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Char char="🞂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Alaska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Char char="🞂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Arizona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Char char="🞂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Arkansas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Char char="🞂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Illinois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Char char="🞂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Kansas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Char char="🞂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Michigan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Char char="🞂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Minnesota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Char char="🞂"/>
            </a:pPr>
            <a:r>
              <a:rPr lang="en-US" sz="259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Mississippi</a:t>
            </a:r>
          </a:p>
          <a:p>
            <a:pPr marL="274320" lvl="0" indent="-27432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Char char="🞂"/>
            </a:pPr>
            <a:r>
              <a:rPr lang="en-US" sz="2590" dirty="0" smtClean="0">
                <a:solidFill>
                  <a:srgbClr val="013C88"/>
                </a:solidFill>
                <a:latin typeface="Arial"/>
                <a:cs typeface="Arial"/>
                <a:sym typeface="Arial"/>
              </a:rPr>
              <a:t>Missouri</a:t>
            </a:r>
            <a:endParaRPr dirty="0"/>
          </a:p>
          <a:p>
            <a:pPr marL="274320" lvl="0" indent="-15825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28"/>
              <a:buNone/>
            </a:pPr>
            <a:endParaRPr sz="2405"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158254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28"/>
              <a:buNone/>
            </a:pPr>
            <a:endParaRPr sz="2405"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158254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28"/>
              <a:buNone/>
            </a:pPr>
            <a:endParaRPr sz="2405"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158254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28"/>
              <a:buNone/>
            </a:pPr>
            <a:endParaRPr sz="2405" dirty="0">
              <a:latin typeface="Arial"/>
              <a:ea typeface="Arial"/>
              <a:cs typeface="Arial"/>
              <a:sym typeface="Arial"/>
            </a:endParaRPr>
          </a:p>
          <a:p>
            <a:pPr marL="548640" lvl="1" indent="-17167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617"/>
              <a:buNone/>
            </a:pPr>
            <a:endParaRPr sz="2127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 descr="Image result for electronic wast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 descr="Image result for fema trailers and mobile homes katrina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2"/>
          </p:nvPr>
        </p:nvSpPr>
        <p:spPr>
          <a:xfrm>
            <a:off x="4639811" y="2141989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1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5"/>
              <a:buFont typeface="Noto Sans Symbols"/>
              <a:buNone/>
            </a:pPr>
            <a:endParaRPr sz="2405" dirty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Noto Sans Symbols"/>
              <a:buChar char="➢"/>
            </a:pPr>
            <a:r>
              <a:rPr lang="en-US" sz="259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Montana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Noto Sans Symbols"/>
              <a:buChar char="➢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Nebraska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Noto Sans Symbols"/>
              <a:buChar char="➢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North Dakota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Noto Sans Symbols"/>
              <a:buChar char="➢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Oregon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Noto Sans Symbols"/>
              <a:buChar char="➢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South Carolina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Noto Sans Symbols"/>
              <a:buChar char="➢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South Dakota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Noto Sans Symbols"/>
              <a:buChar char="➢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Tennessee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Noto Sans Symbols"/>
              <a:buChar char="➢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Texas</a:t>
            </a:r>
            <a:endParaRPr sz="2590" dirty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Noto Sans Symbols"/>
              <a:buChar char="➢"/>
            </a:pPr>
            <a:r>
              <a:rPr lang="en-US" sz="2590" dirty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Washington</a:t>
            </a:r>
            <a:endParaRPr dirty="0"/>
          </a:p>
          <a:p>
            <a:pPr marL="274320" lvl="0" indent="-15825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28"/>
              <a:buNone/>
            </a:pPr>
            <a:endParaRPr sz="24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Before </a:t>
            </a: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we proceed…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675" y="2133600"/>
            <a:ext cx="596265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48811" y="32018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Agenda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557868" y="2141989"/>
            <a:ext cx="8229600" cy="425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Large Move Best Practices</a:t>
            </a:r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>
              <a:buSzPts val="1976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Plan Ahead</a:t>
            </a:r>
          </a:p>
          <a:p>
            <a:pPr marL="274320" indent="-274320">
              <a:buSzPts val="1976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Coordinate with Stakeholders</a:t>
            </a:r>
          </a:p>
          <a:p>
            <a:pPr marL="274320" indent="-274320">
              <a:buSzPts val="1976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Property Removal</a:t>
            </a:r>
          </a:p>
          <a:p>
            <a:pPr marL="274320" indent="-274320">
              <a:buSzPts val="1976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Disposal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Process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/ Timeline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>
              <a:buSzPts val="1976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Arial"/>
              </a:rPr>
              <a:t>Recap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712</Words>
  <Application>Microsoft Office PowerPoint</Application>
  <PresentationFormat>On-screen Show (4:3)</PresentationFormat>
  <Paragraphs>202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Noto Sans Symbols</vt:lpstr>
      <vt:lpstr>Bookman Old Style</vt:lpstr>
      <vt:lpstr>Libre Franklin Medium</vt:lpstr>
      <vt:lpstr>Wingdings</vt:lpstr>
      <vt:lpstr>Times</vt:lpstr>
      <vt:lpstr>Gill Sans</vt:lpstr>
      <vt:lpstr>Origin</vt:lpstr>
      <vt:lpstr>PowerPoint Presentation</vt:lpstr>
      <vt:lpstr> Agenda</vt:lpstr>
      <vt:lpstr>State Managed Property Centers Concept</vt:lpstr>
      <vt:lpstr>State Managed Property Centers How Does it Work?</vt:lpstr>
      <vt:lpstr> State Managed Property Centers When is it a Good Fit?</vt:lpstr>
      <vt:lpstr>State Managed Property Centers Pros and Cons</vt:lpstr>
      <vt:lpstr>State Managed Property Centers Participating SASPs</vt:lpstr>
      <vt:lpstr>Before we proceed…</vt:lpstr>
      <vt:lpstr> Agenda</vt:lpstr>
      <vt:lpstr>Large Move Best Practices Plan Ahead</vt:lpstr>
      <vt:lpstr>Large Move Best Practices Communicate with Stakeholders</vt:lpstr>
      <vt:lpstr>Large Move Best Practices Property Removal</vt:lpstr>
      <vt:lpstr>Large Move Best Practices Disposal Process and Timeline</vt:lpstr>
      <vt:lpstr>Large Move Best Practices Disposal Process and Timeline</vt:lpstr>
      <vt:lpstr>Slipsheet – Coming Soon!</vt:lpstr>
      <vt:lpstr>Large Move Best Practices Recap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LisaJMoghazy</dc:creator>
  <cp:lastModifiedBy>BrentCCrawley</cp:lastModifiedBy>
  <cp:revision>88</cp:revision>
  <cp:lastPrinted>2019-07-16T19:00:59Z</cp:lastPrinted>
  <dcterms:modified xsi:type="dcterms:W3CDTF">2019-08-13T20:16:58Z</dcterms:modified>
</cp:coreProperties>
</file>