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456" r:id="rId2"/>
    <p:sldId id="580" r:id="rId3"/>
    <p:sldId id="530" r:id="rId4"/>
    <p:sldId id="554" r:id="rId5"/>
    <p:sldId id="531" r:id="rId6"/>
    <p:sldId id="555" r:id="rId7"/>
    <p:sldId id="579" r:id="rId8"/>
    <p:sldId id="544" r:id="rId9"/>
    <p:sldId id="556" r:id="rId10"/>
    <p:sldId id="557" r:id="rId11"/>
    <p:sldId id="558" r:id="rId12"/>
    <p:sldId id="536" r:id="rId13"/>
    <p:sldId id="559" r:id="rId14"/>
    <p:sldId id="560" r:id="rId15"/>
    <p:sldId id="546" r:id="rId16"/>
    <p:sldId id="532" r:id="rId17"/>
    <p:sldId id="561" r:id="rId18"/>
    <p:sldId id="541" r:id="rId19"/>
    <p:sldId id="563" r:id="rId20"/>
    <p:sldId id="538" r:id="rId21"/>
    <p:sldId id="539" r:id="rId22"/>
    <p:sldId id="564" r:id="rId23"/>
    <p:sldId id="540" r:id="rId24"/>
    <p:sldId id="446" r:id="rId25"/>
    <p:sldId id="566" r:id="rId26"/>
    <p:sldId id="508" r:id="rId27"/>
    <p:sldId id="509" r:id="rId28"/>
    <p:sldId id="571" r:id="rId29"/>
    <p:sldId id="520" r:id="rId30"/>
    <p:sldId id="550" r:id="rId31"/>
    <p:sldId id="551" r:id="rId32"/>
    <p:sldId id="518" r:id="rId33"/>
    <p:sldId id="452" r:id="rId34"/>
    <p:sldId id="467" r:id="rId35"/>
    <p:sldId id="524" r:id="rId36"/>
    <p:sldId id="527" r:id="rId3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GarmdITC Bk BT" pitchFamily="18" charset="0"/>
        <a:ea typeface="+mn-ea"/>
        <a:cs typeface="+mn-cs"/>
      </a:defRPr>
    </a:lvl1pPr>
    <a:lvl2pPr marL="457200" algn="ctr" rtl="0" fontAlgn="base">
      <a:spcBef>
        <a:spcPct val="0"/>
      </a:spcBef>
      <a:spcAft>
        <a:spcPct val="0"/>
      </a:spcAft>
      <a:defRPr sz="2400" kern="1200">
        <a:solidFill>
          <a:schemeClr val="tx1"/>
        </a:solidFill>
        <a:latin typeface="GarmdITC Bk BT" pitchFamily="18" charset="0"/>
        <a:ea typeface="+mn-ea"/>
        <a:cs typeface="+mn-cs"/>
      </a:defRPr>
    </a:lvl2pPr>
    <a:lvl3pPr marL="914400" algn="ctr" rtl="0" fontAlgn="base">
      <a:spcBef>
        <a:spcPct val="0"/>
      </a:spcBef>
      <a:spcAft>
        <a:spcPct val="0"/>
      </a:spcAft>
      <a:defRPr sz="2400" kern="1200">
        <a:solidFill>
          <a:schemeClr val="tx1"/>
        </a:solidFill>
        <a:latin typeface="GarmdITC Bk BT" pitchFamily="18" charset="0"/>
        <a:ea typeface="+mn-ea"/>
        <a:cs typeface="+mn-cs"/>
      </a:defRPr>
    </a:lvl3pPr>
    <a:lvl4pPr marL="1371600" algn="ctr" rtl="0" fontAlgn="base">
      <a:spcBef>
        <a:spcPct val="0"/>
      </a:spcBef>
      <a:spcAft>
        <a:spcPct val="0"/>
      </a:spcAft>
      <a:defRPr sz="2400" kern="1200">
        <a:solidFill>
          <a:schemeClr val="tx1"/>
        </a:solidFill>
        <a:latin typeface="GarmdITC Bk BT" pitchFamily="18" charset="0"/>
        <a:ea typeface="+mn-ea"/>
        <a:cs typeface="+mn-cs"/>
      </a:defRPr>
    </a:lvl4pPr>
    <a:lvl5pPr marL="1828800" algn="ctr" rtl="0" fontAlgn="base">
      <a:spcBef>
        <a:spcPct val="0"/>
      </a:spcBef>
      <a:spcAft>
        <a:spcPct val="0"/>
      </a:spcAft>
      <a:defRPr sz="2400" kern="1200">
        <a:solidFill>
          <a:schemeClr val="tx1"/>
        </a:solidFill>
        <a:latin typeface="GarmdITC Bk BT" pitchFamily="18" charset="0"/>
        <a:ea typeface="+mn-ea"/>
        <a:cs typeface="+mn-cs"/>
      </a:defRPr>
    </a:lvl5pPr>
    <a:lvl6pPr marL="2286000" algn="l" defTabSz="914400" rtl="0" eaLnBrk="1" latinLnBrk="0" hangingPunct="1">
      <a:defRPr sz="2400" kern="1200">
        <a:solidFill>
          <a:schemeClr val="tx1"/>
        </a:solidFill>
        <a:latin typeface="GarmdITC Bk BT" pitchFamily="18" charset="0"/>
        <a:ea typeface="+mn-ea"/>
        <a:cs typeface="+mn-cs"/>
      </a:defRPr>
    </a:lvl6pPr>
    <a:lvl7pPr marL="2743200" algn="l" defTabSz="914400" rtl="0" eaLnBrk="1" latinLnBrk="0" hangingPunct="1">
      <a:defRPr sz="2400" kern="1200">
        <a:solidFill>
          <a:schemeClr val="tx1"/>
        </a:solidFill>
        <a:latin typeface="GarmdITC Bk BT" pitchFamily="18" charset="0"/>
        <a:ea typeface="+mn-ea"/>
        <a:cs typeface="+mn-cs"/>
      </a:defRPr>
    </a:lvl7pPr>
    <a:lvl8pPr marL="3200400" algn="l" defTabSz="914400" rtl="0" eaLnBrk="1" latinLnBrk="0" hangingPunct="1">
      <a:defRPr sz="2400" kern="1200">
        <a:solidFill>
          <a:schemeClr val="tx1"/>
        </a:solidFill>
        <a:latin typeface="GarmdITC Bk BT" pitchFamily="18" charset="0"/>
        <a:ea typeface="+mn-ea"/>
        <a:cs typeface="+mn-cs"/>
      </a:defRPr>
    </a:lvl8pPr>
    <a:lvl9pPr marL="3657600" algn="l" defTabSz="914400" rtl="0" eaLnBrk="1" latinLnBrk="0" hangingPunct="1">
      <a:defRPr sz="2400" kern="1200">
        <a:solidFill>
          <a:schemeClr val="tx1"/>
        </a:solidFill>
        <a:latin typeface="GarmdITC Bk BT"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MWillett" initials="CM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90033"/>
    <a:srgbClr val="C81A37"/>
    <a:srgbClr val="9C142B"/>
    <a:srgbClr val="E8BC00"/>
    <a:srgbClr val="FFCC00"/>
    <a:srgbClr val="003FBE"/>
    <a:srgbClr val="00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4" autoAdjust="0"/>
    <p:restoredTop sz="88339" autoAdjust="0"/>
  </p:normalViewPr>
  <p:slideViewPr>
    <p:cSldViewPr>
      <p:cViewPr>
        <p:scale>
          <a:sx n="100" d="100"/>
          <a:sy n="100" d="100"/>
        </p:scale>
        <p:origin x="-118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12"/>
    </p:cViewPr>
  </p:sorterViewPr>
  <p:notesViewPr>
    <p:cSldViewPr>
      <p:cViewPr>
        <p:scale>
          <a:sx n="100" d="100"/>
          <a:sy n="100" d="100"/>
        </p:scale>
        <p:origin x="-1632" y="1080"/>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lvl1pPr algn="l" defTabSz="906463">
              <a:defRPr sz="1200">
                <a:latin typeface="Times New Roman" pitchFamily="18" charset="0"/>
              </a:defRPr>
            </a:lvl1pPr>
          </a:lstStyle>
          <a:p>
            <a:pPr>
              <a:defRPr/>
            </a:pPr>
            <a:endParaRPr lang="en-US"/>
          </a:p>
        </p:txBody>
      </p:sp>
      <p:sp>
        <p:nvSpPr>
          <p:cNvPr id="57347" name="Rectangle 3"/>
          <p:cNvSpPr>
            <a:spLocks noGrp="1" noChangeArrowheads="1"/>
          </p:cNvSpPr>
          <p:nvPr>
            <p:ph type="dt" sz="quarter" idx="1"/>
          </p:nvPr>
        </p:nvSpPr>
        <p:spPr bwMode="auto">
          <a:xfrm>
            <a:off x="3887788" y="0"/>
            <a:ext cx="2970212" cy="4572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lvl1pPr algn="r" defTabSz="906463">
              <a:defRPr sz="1200">
                <a:latin typeface="Times New Roman" pitchFamily="18" charset="0"/>
              </a:defRPr>
            </a:lvl1pPr>
          </a:lstStyle>
          <a:p>
            <a:pPr>
              <a:defRPr/>
            </a:pPr>
            <a:endParaRPr lang="en-US"/>
          </a:p>
        </p:txBody>
      </p:sp>
      <p:sp>
        <p:nvSpPr>
          <p:cNvPr id="573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717" tIns="45359" rIns="90717" bIns="45359" numCol="1" anchor="b" anchorCtr="0" compatLnSpc="1">
            <a:prstTxWarp prst="textNoShape">
              <a:avLst/>
            </a:prstTxWarp>
          </a:bodyPr>
          <a:lstStyle>
            <a:lvl1pPr algn="l" defTabSz="906463">
              <a:defRPr sz="1200">
                <a:latin typeface="Times New Roman" pitchFamily="18" charset="0"/>
              </a:defRPr>
            </a:lvl1pPr>
          </a:lstStyle>
          <a:p>
            <a:pPr>
              <a:defRPr/>
            </a:pPr>
            <a:endParaRPr lang="en-US"/>
          </a:p>
        </p:txBody>
      </p:sp>
      <p:sp>
        <p:nvSpPr>
          <p:cNvPr id="57349" name="Rectangle 5"/>
          <p:cNvSpPr>
            <a:spLocks noGrp="1" noChangeArrowheads="1"/>
          </p:cNvSpPr>
          <p:nvPr>
            <p:ph type="sldNum" sz="quarter" idx="3"/>
          </p:nvPr>
        </p:nvSpPr>
        <p:spPr bwMode="auto">
          <a:xfrm>
            <a:off x="3887788" y="8686800"/>
            <a:ext cx="2970212" cy="457200"/>
          </a:xfrm>
          <a:prstGeom prst="rect">
            <a:avLst/>
          </a:prstGeom>
          <a:noFill/>
          <a:ln w="9525">
            <a:noFill/>
            <a:miter lim="800000"/>
            <a:headEnd/>
            <a:tailEnd/>
          </a:ln>
          <a:effectLst/>
        </p:spPr>
        <p:txBody>
          <a:bodyPr vert="horz" wrap="square" lIns="90717" tIns="45359" rIns="90717" bIns="45359" numCol="1" anchor="b" anchorCtr="0" compatLnSpc="1">
            <a:prstTxWarp prst="textNoShape">
              <a:avLst/>
            </a:prstTxWarp>
          </a:bodyPr>
          <a:lstStyle>
            <a:lvl1pPr algn="r" defTabSz="906463">
              <a:defRPr sz="1200">
                <a:latin typeface="Times New Roman" pitchFamily="18" charset="0"/>
              </a:defRPr>
            </a:lvl1pPr>
          </a:lstStyle>
          <a:p>
            <a:pPr>
              <a:defRPr/>
            </a:pPr>
            <a:fld id="{C86150A4-BE0E-4F24-A9E6-15795615C5A8}" type="slidenum">
              <a:rPr lang="en-US"/>
              <a:pPr>
                <a:defRPr/>
              </a:pPr>
              <a:t>‹#›</a:t>
            </a:fld>
            <a:endParaRPr lang="en-US"/>
          </a:p>
        </p:txBody>
      </p:sp>
    </p:spTree>
    <p:extLst>
      <p:ext uri="{BB962C8B-B14F-4D97-AF65-F5344CB8AC3E}">
        <p14:creationId xmlns:p14="http://schemas.microsoft.com/office/powerpoint/2010/main" val="3114035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lvl1pPr algn="l" defTabSz="906463">
              <a:defRPr sz="1200">
                <a:latin typeface="Times New Roman" pitchFamily="18" charset="0"/>
              </a:defRPr>
            </a:lvl1pPr>
          </a:lstStyle>
          <a:p>
            <a:pPr>
              <a:defRPr/>
            </a:pPr>
            <a:endParaRPr lang="en-US"/>
          </a:p>
        </p:txBody>
      </p:sp>
      <p:sp>
        <p:nvSpPr>
          <p:cNvPr id="10243" name="Rectangle 3"/>
          <p:cNvSpPr>
            <a:spLocks noGrp="1" noChangeArrowheads="1"/>
          </p:cNvSpPr>
          <p:nvPr>
            <p:ph type="dt" idx="1"/>
          </p:nvPr>
        </p:nvSpPr>
        <p:spPr bwMode="auto">
          <a:xfrm>
            <a:off x="3887788" y="0"/>
            <a:ext cx="2970212" cy="4572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lvl1pPr algn="r" defTabSz="906463">
              <a:defRPr sz="1200">
                <a:latin typeface="Times New Roman" pitchFamily="18" charset="0"/>
              </a:defRPr>
            </a:lvl1pPr>
          </a:lstStyle>
          <a:p>
            <a:pPr>
              <a:defRPr/>
            </a:pPr>
            <a:endParaRPr lang="en-US"/>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717" tIns="45359" rIns="90717" bIns="453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717" tIns="45359" rIns="90717" bIns="45359" numCol="1" anchor="b" anchorCtr="0" compatLnSpc="1">
            <a:prstTxWarp prst="textNoShape">
              <a:avLst/>
            </a:prstTxWarp>
          </a:bodyPr>
          <a:lstStyle>
            <a:lvl1pPr algn="l" defTabSz="906463">
              <a:defRPr sz="1200">
                <a:latin typeface="Times New Roman" pitchFamily="18" charset="0"/>
              </a:defRPr>
            </a:lvl1pPr>
          </a:lstStyle>
          <a:p>
            <a:pPr>
              <a:defRPr/>
            </a:pPr>
            <a:endParaRPr lang="en-US"/>
          </a:p>
        </p:txBody>
      </p:sp>
      <p:sp>
        <p:nvSpPr>
          <p:cNvPr id="10247" name="Rectangle 7"/>
          <p:cNvSpPr>
            <a:spLocks noGrp="1" noChangeArrowheads="1"/>
          </p:cNvSpPr>
          <p:nvPr>
            <p:ph type="sldNum" sz="quarter" idx="5"/>
          </p:nvPr>
        </p:nvSpPr>
        <p:spPr bwMode="auto">
          <a:xfrm>
            <a:off x="3887788" y="8686800"/>
            <a:ext cx="2970212" cy="457200"/>
          </a:xfrm>
          <a:prstGeom prst="rect">
            <a:avLst/>
          </a:prstGeom>
          <a:noFill/>
          <a:ln w="9525">
            <a:noFill/>
            <a:miter lim="800000"/>
            <a:headEnd/>
            <a:tailEnd/>
          </a:ln>
          <a:effectLst/>
        </p:spPr>
        <p:txBody>
          <a:bodyPr vert="horz" wrap="square" lIns="90717" tIns="45359" rIns="90717" bIns="45359" numCol="1" anchor="b" anchorCtr="0" compatLnSpc="1">
            <a:prstTxWarp prst="textNoShape">
              <a:avLst/>
            </a:prstTxWarp>
          </a:bodyPr>
          <a:lstStyle>
            <a:lvl1pPr algn="r" defTabSz="906463">
              <a:defRPr sz="1200">
                <a:latin typeface="Times New Roman" pitchFamily="18" charset="0"/>
              </a:defRPr>
            </a:lvl1pPr>
          </a:lstStyle>
          <a:p>
            <a:pPr>
              <a:defRPr/>
            </a:pPr>
            <a:fld id="{F8ACADA1-EE9A-4CF2-85B0-FA8C446453B2}" type="slidenum">
              <a:rPr lang="en-US"/>
              <a:pPr>
                <a:defRPr/>
              </a:pPr>
              <a:t>‹#›</a:t>
            </a:fld>
            <a:endParaRPr lang="en-US"/>
          </a:p>
        </p:txBody>
      </p:sp>
    </p:spTree>
    <p:extLst>
      <p:ext uri="{BB962C8B-B14F-4D97-AF65-F5344CB8AC3E}">
        <p14:creationId xmlns:p14="http://schemas.microsoft.com/office/powerpoint/2010/main" val="2276326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622B521-D86E-4D92-BF0E-2961D2BB05C6}" type="slidenum">
              <a:rPr lang="en-US" smtClean="0"/>
              <a:pPr/>
              <a:t>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Welcome to CFL Functions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DF0C45A-6436-45AE-B28B-E5C8366FF339}" type="slidenum">
              <a:rPr lang="en-US" smtClean="0"/>
              <a:pPr/>
              <a:t>12</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Current data regarding demographics are displayed.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05027AB-2D6A-4051-AF6A-F8A5EF36FA34}" type="slidenum">
              <a:rPr lang="en-US" smtClean="0"/>
              <a:pPr/>
              <a:t>13</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The NCES is displayed along with any District ID numbers. You can also find the Student-to-Teacher</a:t>
            </a:r>
            <a:r>
              <a:rPr lang="en-US" baseline="0" dirty="0" smtClean="0"/>
              <a:t> ratio and students eligible for Lunch Assistance.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EB95FCE-1485-4C19-82F6-46D1FBEF6907}" type="slidenum">
              <a:rPr lang="en-US" smtClean="0"/>
              <a:pPr/>
              <a:t>14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dirty="0" smtClean="0"/>
              <a:t>To register, schools and Educational Non-profits must answer specific questions that help make the allocation process easier.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F8EEC37-8A97-41C3-AB08-645524F77EFC}" type="slidenum">
              <a:rPr lang="en-US" smtClean="0"/>
              <a:pPr/>
              <a:t>15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t>To help verify authenticity of an Educational Non-profit, you can go to irs.gov and look up the organizations 501 (C) information.  The organization can also do this so there is no reason that they can not produce this document.  GSAXcess/CFL requires that all educational non-profits upload their 501 (C) document in order to register,</a:t>
            </a:r>
            <a:r>
              <a:rPr lang="en-US" baseline="0" dirty="0" smtClean="0"/>
              <a:t> thus enabling faster viewing of documents and faster transfer.</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6469350-8F7C-4C49-A84D-A8FA9E44710D}" type="slidenum">
              <a:rPr lang="en-US" smtClean="0"/>
              <a:pPr/>
              <a:t>16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If the Educational Non-Profit does not select “I Certify” on every question, they are not permitted to register.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9DC76AF-CBA1-417B-98FD-35BFC2395B10}" type="slidenum">
              <a:rPr lang="en-US" smtClean="0"/>
              <a:pPr/>
              <a:t>17</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If the Educational Non-Profit does not upload their 501 (C) document issued by the IRS, they will not be permitted to register. In</a:t>
            </a:r>
            <a:r>
              <a:rPr lang="en-US" baseline="0" dirty="0" smtClean="0"/>
              <a:t> addition to the 501(C) document, the registrant may upload documents which may help federal agencies to evaluate the nonprofit’s eligibility (license, certification, or acknowledgement from local, state or federal government).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04707A3-6DD5-45D4-9376-4A7BF4C1F12D}" type="slidenum">
              <a:rPr lang="en-US" smtClean="0"/>
              <a:pPr/>
              <a:t>18</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smtClean="0"/>
              <a:t>Even with all the safeguards in the CFL system, sometimes unqualified registrants can</a:t>
            </a:r>
            <a:r>
              <a:rPr lang="en-US" baseline="0" dirty="0" smtClean="0"/>
              <a:t> </a:t>
            </a:r>
            <a:r>
              <a:rPr lang="en-US" dirty="0" smtClean="0"/>
              <a:t>find a way to manipulate the system.  Therefore, the above guidance is to help protect your Agency when allocating computer equipment.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B9DBFE1-8804-4607-ADC5-E749CE5778FC}" type="slidenum">
              <a:rPr lang="en-US" smtClean="0"/>
              <a:pPr/>
              <a:t>19</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dirty="0" smtClean="0"/>
              <a:t>Even with all the safeguards in the CFL system, sometimes unqualified registrants find a way to manipulate the system.  Therefore, the above guidance is to help protect your Agency when allocating computer equipment.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DF546F8-ECFE-43F0-93F6-C7C7CD0E9283}" type="slidenum">
              <a:rPr lang="en-US" smtClean="0"/>
              <a:pPr/>
              <a:t>20</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smtClean="0"/>
              <a:t>When the property manager enters reports into GSAXcess and selects CFL, once the report is submitted, it is viewable by the School in CFL as shown above.  It is also viewable in GSAXcess/CFL for the property manager.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D4937A5-27C2-4BE2-BB81-8A65B348D342}" type="slidenum">
              <a:rPr lang="en-US" smtClean="0"/>
              <a:pPr/>
              <a:t>21</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dirty="0" smtClean="0"/>
              <a:t>View in GSAXcess for the property manager.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FE32304-EBF3-4E22-87FE-4BAD3ACECF15}" type="slidenum">
              <a:rPr lang="en-US" smtClean="0"/>
              <a:pPr/>
              <a:t>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dirty="0" smtClean="0"/>
              <a:t>This is what schools</a:t>
            </a:r>
            <a:r>
              <a:rPr lang="en-US" baseline="0" dirty="0" smtClean="0"/>
              <a:t> see. </a:t>
            </a:r>
            <a:r>
              <a:rPr lang="en-US" dirty="0" smtClean="0"/>
              <a:t>The CFL homepage is where schools and educational non-profits can find out everything they need to know about CFL.  The Executive Order, eligibility requirements,</a:t>
            </a:r>
            <a:r>
              <a:rPr lang="en-US" baseline="0" dirty="0" smtClean="0"/>
              <a:t> </a:t>
            </a:r>
            <a:r>
              <a:rPr lang="en-US" dirty="0" smtClean="0"/>
              <a:t>FAQ’s, and instructional documents are all located on this page.  A school or education non-profit can register and login to view all available federal computer equipment throughout the nation.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5C9FAB8-1FD6-4D7C-BBCC-64BED535CEBC}" type="slidenum">
              <a:rPr lang="en-US" smtClean="0"/>
              <a:pPr/>
              <a:t>22</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View in CFL for the schools.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2769E2F-7EC0-46F5-BFB9-8641A5CD81F3}" type="slidenum">
              <a:rPr lang="en-US" smtClean="0"/>
              <a:pPr/>
              <a:t>23</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t>Once an item has been selected by a school or educational non-profit, the reporter of the property will receive notification that a school or educational non-profit has indicated interest</a:t>
            </a:r>
            <a:r>
              <a:rPr lang="en-US" baseline="0" dirty="0" smtClean="0"/>
              <a:t>.</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0A4477A-4C6F-4CB0-B472-CAFE46D26153}" type="slidenum">
              <a:rPr lang="en-US" smtClean="0"/>
              <a:pPr/>
              <a:t>24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To begin the allocation process, the property manager must log into GSAXcess and go to the CFL Functions Menu.  The first step is to allocate or choose which school or educational non-profit will receive the property.  To view all the interested parties, click on View/Allocate Requested Items.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dirty="0" smtClean="0"/>
              <a:t>The reporter’s Activity Address Code (AAC)</a:t>
            </a:r>
            <a:r>
              <a:rPr lang="en-US" baseline="0" dirty="0" smtClean="0"/>
              <a:t> </a:t>
            </a:r>
            <a:r>
              <a:rPr lang="en-US" dirty="0" smtClean="0"/>
              <a:t>will display.  All items that have been selected by schools or educational non-profits will display by Transfer Control Number (TCN) and school name.  The system displays other pertinent allocation information such as:  Request date/time, Recipient Type, Lunch Assistance, Ratio of Computers to Students, Location, School Location, etc.</a:t>
            </a:r>
          </a:p>
        </p:txBody>
      </p:sp>
      <p:sp>
        <p:nvSpPr>
          <p:cNvPr id="113668" name="Slide Number Placeholder 3"/>
          <p:cNvSpPr>
            <a:spLocks noGrp="1"/>
          </p:cNvSpPr>
          <p:nvPr>
            <p:ph type="sldNum" sz="quarter" idx="5"/>
          </p:nvPr>
        </p:nvSpPr>
        <p:spPr>
          <a:noFill/>
        </p:spPr>
        <p:txBody>
          <a:bodyPr/>
          <a:lstStyle/>
          <a:p>
            <a:fld id="{D423EF1C-1ECD-4891-A53E-6A24883E3BCC}" type="slidenum">
              <a:rPr lang="en-US"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t>By clicking the transfer control number, the allocator sees the actual items and quantity requested.  If there are other interested parties in this property, in the message column it will display a “Competing Requests” message.  The total requested quantity is displayed versus what is available to further indicate competition.  At any time you can return to the Main Menu by clicking the red Main Menu button or you can begin the allocation process by clicking on the red Allocate button.</a:t>
            </a:r>
          </a:p>
        </p:txBody>
      </p:sp>
      <p:sp>
        <p:nvSpPr>
          <p:cNvPr id="115716" name="Slide Number Placeholder 3"/>
          <p:cNvSpPr>
            <a:spLocks noGrp="1"/>
          </p:cNvSpPr>
          <p:nvPr>
            <p:ph type="sldNum" sz="quarter" idx="5"/>
          </p:nvPr>
        </p:nvSpPr>
        <p:spPr>
          <a:noFill/>
        </p:spPr>
        <p:txBody>
          <a:bodyPr/>
          <a:lstStyle/>
          <a:p>
            <a:fld id="{45A5D635-A650-4024-8736-AF9B4D10AB14}" type="slidenum">
              <a:rPr lang="en-US" smtClean="0"/>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smtClean="0"/>
              <a:t>When you click on the School hypertext from any screen, you see all the school and approver information.</a:t>
            </a:r>
          </a:p>
        </p:txBody>
      </p:sp>
      <p:sp>
        <p:nvSpPr>
          <p:cNvPr id="116740" name="Slide Number Placeholder 3"/>
          <p:cNvSpPr>
            <a:spLocks noGrp="1"/>
          </p:cNvSpPr>
          <p:nvPr>
            <p:ph type="sldNum" sz="quarter" idx="5"/>
          </p:nvPr>
        </p:nvSpPr>
        <p:spPr>
          <a:noFill/>
        </p:spPr>
        <p:txBody>
          <a:bodyPr/>
          <a:lstStyle/>
          <a:p>
            <a:fld id="{AA773BE5-C840-42D9-9CB7-688483FC8BFC}" type="slidenum">
              <a:rPr lang="en-US"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CF42B9C-3641-490D-BCC1-A70F381F7888}" type="slidenum">
              <a:rPr lang="en-US" smtClean="0"/>
              <a:pPr/>
              <a:t>28</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dirty="0" smtClean="0"/>
              <a:t>Once it says Allocated in the message column, you need to click the red Confirmation button to complete the Allocation.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FD3DF7E-7C8A-4A6F-9FAB-A7024C199FC8}" type="slidenum">
              <a:rPr lang="en-US" smtClean="0"/>
              <a:pPr/>
              <a:t>29</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dirty="0" smtClean="0"/>
              <a:t>You will</a:t>
            </a:r>
            <a:r>
              <a:rPr lang="en-US" baseline="0" dirty="0" smtClean="0"/>
              <a:t> see this message upon successful allocation. </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8E801D4-E83A-4E9D-9399-E314F66A5449}" type="slidenum">
              <a:rPr lang="en-US" smtClean="0"/>
              <a:pPr/>
              <a:t>30</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school will receive an email similar to the example explaining the next steps and who to contact.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2CB10AAD-E6AD-45CC-85B8-C0386B0E843F}" type="slidenum">
              <a:rPr lang="en-US" smtClean="0"/>
              <a:pPr/>
              <a:t>31</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dirty="0" smtClean="0"/>
              <a:t>SF-122 details and contact info.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532B3D7-6626-4997-8F45-F88E23CA83AE}" type="slidenum">
              <a:rPr lang="en-US" smtClean="0"/>
              <a:pPr/>
              <a:t>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FF0000"/>
                </a:solidFill>
              </a:rPr>
              <a:t>Registration is simple.</a:t>
            </a:r>
            <a:r>
              <a:rPr lang="en-US" baseline="0" dirty="0" smtClean="0">
                <a:solidFill>
                  <a:srgbClr val="FF0000"/>
                </a:solidFill>
              </a:rPr>
              <a:t>  </a:t>
            </a:r>
            <a:r>
              <a:rPr lang="en-US" dirty="0" smtClean="0"/>
              <a:t>A school or educational non-profit can register by clicking “Register” on the right side of the</a:t>
            </a:r>
            <a:r>
              <a:rPr lang="en-US" baseline="0" dirty="0" smtClean="0"/>
              <a:t> page</a:t>
            </a:r>
            <a:r>
              <a:rPr lang="en-US"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DF88607-32DC-491D-AD08-07069CDC0394}" type="slidenum">
              <a:rPr lang="en-US" smtClean="0"/>
              <a:pPr/>
              <a:t>32</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Once the school or educational non-profit has the property, complete the final step in the transfer process and notify the system that the property has been transferred by going to the Transfer function.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8BB887A-1DEE-4C0F-98A2-9AE704007594}" type="slidenum">
              <a:rPr lang="en-US" smtClean="0"/>
              <a:pPr/>
              <a:t>33</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Any items that have not been completed will display in the Transfer function for your Activity.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1EA043FB-346B-4864-A19A-6D550862233F}" type="slidenum">
              <a:rPr lang="en-US" smtClean="0"/>
              <a:pPr/>
              <a:t>34</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Make any adjustments as needed and then click the red Transfer button to complete the transaction.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5FB173E-25E5-4F23-ADEA-CC000C9BD288}" type="slidenum">
              <a:rPr lang="en-US" smtClean="0"/>
              <a:pPr/>
              <a:t>35</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dirty="0" smtClean="0"/>
              <a:t>1 Item Transferred</a:t>
            </a:r>
            <a:r>
              <a:rPr lang="en-US" baseline="0" dirty="0" smtClean="0"/>
              <a:t> confirmation message displays.  At this point, you can still </a:t>
            </a:r>
            <a:r>
              <a:rPr lang="en-US" u="sng" baseline="0" dirty="0" smtClean="0"/>
              <a:t>zero out the amount in order to deny the transfer</a:t>
            </a:r>
            <a:r>
              <a:rPr lang="en-US" baseline="0" dirty="0" smtClean="0"/>
              <a:t>.</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questions, contact CFL Staff by email: Computers.Learning@gsa.gov </a:t>
            </a:r>
            <a:r>
              <a:rPr lang="en-US" baseline="0" dirty="0" smtClean="0"/>
              <a:t>or by p</a:t>
            </a:r>
            <a:r>
              <a:rPr lang="en-US" dirty="0" smtClean="0"/>
              <a:t>hone: (866) 333-7472, Option 2.</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8ACADA1-EE9A-4CF2-85B0-FA8C446453B2}" type="slidenum">
              <a:rPr lang="en-US" smtClean="0"/>
              <a:pPr>
                <a:defRPr/>
              </a:pPr>
              <a:t>36</a:t>
            </a:fld>
            <a:endParaRPr lang="en-US"/>
          </a:p>
        </p:txBody>
      </p:sp>
    </p:spTree>
    <p:extLst>
      <p:ext uri="{BB962C8B-B14F-4D97-AF65-F5344CB8AC3E}">
        <p14:creationId xmlns:p14="http://schemas.microsoft.com/office/powerpoint/2010/main" val="217888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B8496B1-5AE1-4D43-84D5-430FF9DFC953}" type="slidenum">
              <a:rPr lang="en-US" smtClean="0"/>
              <a:pPr/>
              <a:t>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t>To register, a school must have a valid National Center for Educational Statistics (NCES) number. The</a:t>
            </a:r>
            <a:r>
              <a:rPr lang="en-US" baseline="0" dirty="0" smtClean="0"/>
              <a:t> input field will vary depending on which radial dial is selected (school or educational non-profit).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D826B66-7425-484B-BD82-77BD4DB2FC52}" type="slidenum">
              <a:rPr lang="en-US" smtClean="0"/>
              <a:pPr/>
              <a:t>6</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To register, an educational non-profit must have a valid 501 (C) Tax</a:t>
            </a:r>
            <a:r>
              <a:rPr lang="en-US" baseline="0" dirty="0" smtClean="0"/>
              <a:t> Identification number. The non-profit must also upload their IRS Tax Exemption letter. </a:t>
            </a:r>
            <a:r>
              <a:rPr lang="en-US" dirty="0" smtClean="0"/>
              <a:t>The</a:t>
            </a:r>
            <a:r>
              <a:rPr lang="en-US" baseline="0" dirty="0" smtClean="0"/>
              <a:t> input field will vary depending on which radial dial is selected (school or educational non-profit).</a:t>
            </a:r>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6EADE3A-5C5E-4CB5-AFD7-404F6C3ADADE}" type="slidenum">
              <a:rPr lang="en-US" smtClean="0"/>
              <a:pPr/>
              <a:t>8</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t>The Department</a:t>
            </a:r>
            <a:r>
              <a:rPr lang="en-US" baseline="0" dirty="0" smtClean="0"/>
              <a:t> of Education’s </a:t>
            </a:r>
            <a:r>
              <a:rPr lang="en-US" dirty="0" smtClean="0"/>
              <a:t>National Center for Educational Statistics website is a resource where Agency CFL allocators can verify the status</a:t>
            </a:r>
            <a:r>
              <a:rPr lang="en-US" baseline="0" dirty="0" smtClean="0"/>
              <a:t> of </a:t>
            </a:r>
            <a:r>
              <a:rPr lang="en-US" dirty="0" smtClean="0"/>
              <a:t>a school and view</a:t>
            </a:r>
            <a:r>
              <a:rPr lang="en-US" baseline="0" dirty="0" smtClean="0"/>
              <a:t> information such as demographic info.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F390D82-4671-41A1-AFB9-308471785FB6}" type="slidenum">
              <a:rPr lang="en-US" smtClean="0"/>
              <a:pPr/>
              <a:t>9</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smtClean="0"/>
              <a:t>You can perform a search of all public and private schools on the Data Tools page.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9D062C9-2128-47A9-AA18-CB54CED35971}" type="slidenum">
              <a:rPr lang="en-US" smtClean="0"/>
              <a:pPr/>
              <a:t>10</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t>Enter the school criteria and click “Search”.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7722329-FB63-4340-836A-40FF3E53DD90}" type="slidenum">
              <a:rPr lang="en-US" smtClean="0"/>
              <a:pPr/>
              <a:t>11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Click on the hypertext school name for additional information.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SGSA-11197_FAS_PPT"/>
          <p:cNvPicPr>
            <a:picLocks noChangeAspect="1" noChangeArrowheads="1"/>
          </p:cNvPicPr>
          <p:nvPr userDrawn="1"/>
        </p:nvPicPr>
        <p:blipFill>
          <a:blip r:embed="rId2" cstate="print"/>
          <a:srcRect/>
          <a:stretch>
            <a:fillRect/>
          </a:stretch>
        </p:blipFill>
        <p:spPr bwMode="auto">
          <a:xfrm>
            <a:off x="0" y="2085975"/>
            <a:ext cx="9144000" cy="4800600"/>
          </a:xfrm>
          <a:prstGeom prst="rect">
            <a:avLst/>
          </a:prstGeom>
          <a:noFill/>
          <a:ln w="9525">
            <a:noFill/>
            <a:miter lim="800000"/>
            <a:headEnd/>
            <a:tailEnd/>
          </a:ln>
        </p:spPr>
      </p:pic>
      <p:sp>
        <p:nvSpPr>
          <p:cNvPr id="3" name="Rectangle 3"/>
          <p:cNvSpPr>
            <a:spLocks noChangeArrowheads="1"/>
          </p:cNvSpPr>
          <p:nvPr userDrawn="1"/>
        </p:nvSpPr>
        <p:spPr bwMode="auto">
          <a:xfrm>
            <a:off x="0" y="1708150"/>
            <a:ext cx="9144000" cy="850900"/>
          </a:xfrm>
          <a:prstGeom prst="rect">
            <a:avLst/>
          </a:prstGeom>
          <a:solidFill>
            <a:srgbClr val="990033"/>
          </a:solidFill>
          <a:ln w="9525">
            <a:noFill/>
            <a:miter lim="800000"/>
            <a:headEnd/>
            <a:tailEnd/>
          </a:ln>
          <a:effectLst/>
        </p:spPr>
        <p:txBody>
          <a:bodyPr wrap="none" anchor="ctr"/>
          <a:lstStyle/>
          <a:p>
            <a:pPr marL="404813" algn="l" eaLnBrk="0" hangingPunct="0">
              <a:defRPr/>
            </a:pPr>
            <a:r>
              <a:rPr lang="en-US" sz="3600">
                <a:solidFill>
                  <a:schemeClr val="bg1"/>
                </a:solidFill>
                <a:latin typeface="Arial" charset="0"/>
                <a:ea typeface="ヒラギノ角ゴ Pro W3" pitchFamily="1" charset="-128"/>
              </a:rPr>
              <a:t>Federal Acquisition Service</a:t>
            </a:r>
          </a:p>
        </p:txBody>
      </p:sp>
      <p:sp>
        <p:nvSpPr>
          <p:cNvPr id="4" name="Rectangle 4"/>
          <p:cNvSpPr>
            <a:spLocks noChangeArrowheads="1"/>
          </p:cNvSpPr>
          <p:nvPr userDrawn="1"/>
        </p:nvSpPr>
        <p:spPr bwMode="auto">
          <a:xfrm>
            <a:off x="0" y="2514600"/>
            <a:ext cx="9144000" cy="420688"/>
          </a:xfrm>
          <a:prstGeom prst="rect">
            <a:avLst/>
          </a:prstGeom>
          <a:solidFill>
            <a:srgbClr val="005390"/>
          </a:solidFill>
          <a:ln w="9525">
            <a:noFill/>
            <a:miter lim="800000"/>
            <a:headEnd/>
            <a:tailEnd/>
          </a:ln>
          <a:effectLst/>
        </p:spPr>
        <p:txBody>
          <a:bodyPr wrap="none" anchor="ctr"/>
          <a:lstStyle/>
          <a:p>
            <a:pPr>
              <a:defRPr/>
            </a:pPr>
            <a:endParaRPr lang="en-US"/>
          </a:p>
        </p:txBody>
      </p:sp>
      <p:pic>
        <p:nvPicPr>
          <p:cNvPr id="5" name="Picture 5"/>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6"/>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eaLnBrk="0" hangingPunct="0">
              <a:defRPr/>
            </a:pPr>
            <a:r>
              <a:rPr lang="en-US" sz="1400" b="1">
                <a:solidFill>
                  <a:srgbClr val="4C4C4C"/>
                </a:solidFill>
                <a:latin typeface="Arial" charset="0"/>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C40A442-2F27-4591-9B84-9E22ABEFF8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228600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F20E746-8D95-442E-9AE4-321F57904D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EAECD06-DBE1-45AB-85D4-3F2570550E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392B984-2543-43A4-A0C8-D923F8D398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320040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320040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A65DC90-285F-4888-91AF-81A4E44680A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BF24B63-C92B-4270-8F88-CA53C0734F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1F5EB02-06CC-4D23-8BC1-C3D55BA23F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37298C9-96DA-4001-A756-6F9C870AD6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D4DD412-4AAE-4EB5-8781-DF3F1721AD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77B15DE-A156-48CE-83C2-6C4991C900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ChangeArrowheads="1"/>
          </p:cNvSpPr>
          <p:nvPr userDrawn="1"/>
        </p:nvSpPr>
        <p:spPr bwMode="auto">
          <a:xfrm>
            <a:off x="0" y="838200"/>
            <a:ext cx="9144000" cy="5257800"/>
          </a:xfrm>
          <a:prstGeom prst="rect">
            <a:avLst/>
          </a:prstGeom>
          <a:solidFill>
            <a:schemeClr val="bg1"/>
          </a:solidFill>
          <a:ln w="9525">
            <a:noFill/>
            <a:miter lim="800000"/>
            <a:headEnd/>
            <a:tailEnd/>
          </a:ln>
          <a:effectLst/>
        </p:spPr>
        <p:txBody>
          <a:bodyPr wrap="none" anchor="ctr"/>
          <a:lstStyle/>
          <a:p>
            <a:pPr eaLnBrk="0" hangingPunct="0">
              <a:defRPr/>
            </a:pPr>
            <a:endParaRPr lang="en-US">
              <a:latin typeface="Times" pitchFamily="18" charset="0"/>
            </a:endParaRPr>
          </a:p>
        </p:txBody>
      </p:sp>
      <p:sp>
        <p:nvSpPr>
          <p:cNvPr id="1027" name="Rectangle 3"/>
          <p:cNvSpPr>
            <a:spLocks noGrp="1" noChangeArrowheads="1"/>
          </p:cNvSpPr>
          <p:nvPr>
            <p:ph type="body" idx="1"/>
          </p:nvPr>
        </p:nvSpPr>
        <p:spPr bwMode="auto">
          <a:xfrm>
            <a:off x="455613" y="3200400"/>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title"/>
          </p:nvPr>
        </p:nvSpPr>
        <p:spPr bwMode="auto">
          <a:xfrm>
            <a:off x="457200" y="2286000"/>
            <a:ext cx="7769225"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78181" name="Text Box 5"/>
          <p:cNvSpPr txBox="1">
            <a:spLocks noChangeArrowheads="1"/>
          </p:cNvSpPr>
          <p:nvPr userDrawn="1"/>
        </p:nvSpPr>
        <p:spPr bwMode="auto">
          <a:xfrm>
            <a:off x="0" y="6019800"/>
            <a:ext cx="9144000" cy="457200"/>
          </a:xfrm>
          <a:prstGeom prst="rect">
            <a:avLst/>
          </a:prstGeom>
          <a:noFill/>
          <a:ln w="9525">
            <a:noFill/>
            <a:miter lim="800000"/>
            <a:headEnd/>
            <a:tailEnd/>
          </a:ln>
          <a:effectLst/>
        </p:spPr>
        <p:txBody>
          <a:bodyPr>
            <a:spAutoFit/>
          </a:bodyPr>
          <a:lstStyle/>
          <a:p>
            <a:pPr algn="l" eaLnBrk="0" hangingPunct="0">
              <a:spcBef>
                <a:spcPct val="50000"/>
              </a:spcBef>
              <a:defRPr/>
            </a:pPr>
            <a:endParaRPr lang="en-US">
              <a:latin typeface="Times" pitchFamily="18" charset="0"/>
            </a:endParaRPr>
          </a:p>
        </p:txBody>
      </p:sp>
      <p:sp>
        <p:nvSpPr>
          <p:cNvPr id="1781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1">
                <a:latin typeface="+mn-lt"/>
                <a:ea typeface="ヒラギノ角ゴ Pro W3" pitchFamily="1" charset="-128"/>
              </a:defRPr>
            </a:lvl1pPr>
          </a:lstStyle>
          <a:p>
            <a:pPr>
              <a:defRPr/>
            </a:pPr>
            <a:fld id="{4FF26055-2D3E-4C2B-97F3-14BD4962FFF8}" type="slidenum">
              <a:rPr lang="en-US"/>
              <a:pPr>
                <a:defRPr/>
              </a:pPr>
              <a:t>‹#›</a:t>
            </a:fld>
            <a:endParaRPr lang="en-US"/>
          </a:p>
        </p:txBody>
      </p:sp>
      <p:pic>
        <p:nvPicPr>
          <p:cNvPr id="1031" name="Picture 7"/>
          <p:cNvPicPr>
            <a:picLocks noChangeAspect="1" noChangeArrowheads="1"/>
          </p:cNvPicPr>
          <p:nvPr userDrawn="1"/>
        </p:nvPicPr>
        <p:blipFill>
          <a:blip r:embed="rId13" cstate="print"/>
          <a:srcRect/>
          <a:stretch>
            <a:fillRect/>
          </a:stretch>
        </p:blipFill>
        <p:spPr bwMode="auto">
          <a:xfrm>
            <a:off x="455613" y="455613"/>
            <a:ext cx="850900" cy="854075"/>
          </a:xfrm>
          <a:prstGeom prst="rect">
            <a:avLst/>
          </a:prstGeom>
          <a:noFill/>
          <a:ln w="9525">
            <a:noFill/>
            <a:miter lim="800000"/>
            <a:headEnd/>
            <a:tailEnd/>
          </a:ln>
        </p:spPr>
      </p:pic>
      <p:sp>
        <p:nvSpPr>
          <p:cNvPr id="178184" name="Rectangle 8"/>
          <p:cNvSpPr>
            <a:spLocks noChangeArrowheads="1"/>
          </p:cNvSpPr>
          <p:nvPr userDrawn="1"/>
        </p:nvSpPr>
        <p:spPr bwMode="auto">
          <a:xfrm>
            <a:off x="0" y="1708150"/>
            <a:ext cx="9144000" cy="420688"/>
          </a:xfrm>
          <a:prstGeom prst="rect">
            <a:avLst/>
          </a:prstGeom>
          <a:solidFill>
            <a:srgbClr val="990033"/>
          </a:solidFill>
          <a:ln w="9525">
            <a:noFill/>
            <a:miter lim="800000"/>
            <a:headEnd/>
            <a:tailEnd/>
          </a:ln>
          <a:effectLst/>
        </p:spPr>
        <p:txBody>
          <a:bodyPr wrap="none" anchor="ctr"/>
          <a:lstStyle/>
          <a:p>
            <a:pPr marL="347663" algn="l" eaLnBrk="0" hangingPunct="0">
              <a:defRPr/>
            </a:pPr>
            <a:r>
              <a:rPr lang="en-US" sz="2000">
                <a:solidFill>
                  <a:schemeClr val="bg1"/>
                </a:solidFill>
                <a:latin typeface="Arial" charset="0"/>
                <a:ea typeface="ヒラギノ角ゴ Pro W3" pitchFamily="1" charset="-128"/>
              </a:rPr>
              <a:t>Federal Acquisition Service</a:t>
            </a:r>
            <a:endParaRPr lang="en-US" sz="2000">
              <a:latin typeface="Franklin Gothic Medium" pitchFamily="34" charset="0"/>
              <a:ea typeface="ヒラギノ角ゴ Pro W3" pitchFamily="1" charset="-128"/>
            </a:endParaRPr>
          </a:p>
        </p:txBody>
      </p:sp>
      <p:sp>
        <p:nvSpPr>
          <p:cNvPr id="178185" name="Text Box 9"/>
          <p:cNvSpPr txBox="1">
            <a:spLocks noChangeArrowheads="1"/>
          </p:cNvSpPr>
          <p:nvPr userDrawn="1"/>
        </p:nvSpPr>
        <p:spPr bwMode="auto">
          <a:xfrm>
            <a:off x="4114800" y="1066800"/>
            <a:ext cx="4572000" cy="304800"/>
          </a:xfrm>
          <a:prstGeom prst="rect">
            <a:avLst/>
          </a:prstGeom>
          <a:noFill/>
          <a:ln w="9525">
            <a:noFill/>
            <a:miter lim="800000"/>
            <a:headEnd/>
            <a:tailEnd/>
          </a:ln>
          <a:effectLst/>
        </p:spPr>
        <p:txBody>
          <a:bodyPr wrap="none" lIns="0" rIns="0"/>
          <a:lstStyle/>
          <a:p>
            <a:pPr algn="r" eaLnBrk="0" hangingPunct="0">
              <a:defRPr/>
            </a:pPr>
            <a:r>
              <a:rPr lang="en-US" sz="1400" b="1">
                <a:solidFill>
                  <a:srgbClr val="4C4C4C"/>
                </a:solidFill>
                <a:latin typeface="Arial" charset="0"/>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000" b="1">
          <a:solidFill>
            <a:srgbClr val="005390"/>
          </a:solidFill>
          <a:latin typeface="+mj-lt"/>
          <a:ea typeface="+mj-ea"/>
          <a:cs typeface="+mj-cs"/>
        </a:defRPr>
      </a:lvl1pPr>
      <a:lvl2pPr algn="l" rtl="0" eaLnBrk="0" fontAlgn="base" hangingPunct="0">
        <a:spcBef>
          <a:spcPct val="0"/>
        </a:spcBef>
        <a:spcAft>
          <a:spcPct val="0"/>
        </a:spcAft>
        <a:defRPr sz="3000" b="1">
          <a:solidFill>
            <a:srgbClr val="005390"/>
          </a:solidFill>
          <a:latin typeface="Arial" charset="0"/>
        </a:defRPr>
      </a:lvl2pPr>
      <a:lvl3pPr algn="l" rtl="0" eaLnBrk="0" fontAlgn="base" hangingPunct="0">
        <a:spcBef>
          <a:spcPct val="0"/>
        </a:spcBef>
        <a:spcAft>
          <a:spcPct val="0"/>
        </a:spcAft>
        <a:defRPr sz="3000" b="1">
          <a:solidFill>
            <a:srgbClr val="005390"/>
          </a:solidFill>
          <a:latin typeface="Arial" charset="0"/>
        </a:defRPr>
      </a:lvl3pPr>
      <a:lvl4pPr algn="l" rtl="0" eaLnBrk="0" fontAlgn="base" hangingPunct="0">
        <a:spcBef>
          <a:spcPct val="0"/>
        </a:spcBef>
        <a:spcAft>
          <a:spcPct val="0"/>
        </a:spcAft>
        <a:defRPr sz="3000" b="1">
          <a:solidFill>
            <a:srgbClr val="005390"/>
          </a:solidFill>
          <a:latin typeface="Arial" charset="0"/>
        </a:defRPr>
      </a:lvl4pPr>
      <a:lvl5pPr algn="l" rtl="0" eaLnBrk="0" fontAlgn="base" hangingPunct="0">
        <a:spcBef>
          <a:spcPct val="0"/>
        </a:spcBef>
        <a:spcAft>
          <a:spcPct val="0"/>
        </a:spcAft>
        <a:defRPr sz="3000" b="1">
          <a:solidFill>
            <a:srgbClr val="005390"/>
          </a:solidFill>
          <a:latin typeface="Arial" charset="0"/>
        </a:defRPr>
      </a:lvl5pPr>
      <a:lvl6pPr marL="457200" algn="l" rtl="0" eaLnBrk="0" fontAlgn="base" hangingPunct="0">
        <a:spcBef>
          <a:spcPct val="0"/>
        </a:spcBef>
        <a:spcAft>
          <a:spcPct val="0"/>
        </a:spcAft>
        <a:defRPr sz="3000" b="1">
          <a:solidFill>
            <a:srgbClr val="005390"/>
          </a:solidFill>
          <a:latin typeface="Arial" charset="0"/>
        </a:defRPr>
      </a:lvl6pPr>
      <a:lvl7pPr marL="914400" algn="l" rtl="0" eaLnBrk="0" fontAlgn="base" hangingPunct="0">
        <a:spcBef>
          <a:spcPct val="0"/>
        </a:spcBef>
        <a:spcAft>
          <a:spcPct val="0"/>
        </a:spcAft>
        <a:defRPr sz="3000" b="1">
          <a:solidFill>
            <a:srgbClr val="005390"/>
          </a:solidFill>
          <a:latin typeface="Arial" charset="0"/>
        </a:defRPr>
      </a:lvl7pPr>
      <a:lvl8pPr marL="1371600" algn="l" rtl="0" eaLnBrk="0" fontAlgn="base" hangingPunct="0">
        <a:spcBef>
          <a:spcPct val="0"/>
        </a:spcBef>
        <a:spcAft>
          <a:spcPct val="0"/>
        </a:spcAft>
        <a:defRPr sz="3000" b="1">
          <a:solidFill>
            <a:srgbClr val="005390"/>
          </a:solidFill>
          <a:latin typeface="Arial" charset="0"/>
        </a:defRPr>
      </a:lvl8pPr>
      <a:lvl9pPr marL="1828800" algn="l" rtl="0" eaLnBrk="0" fontAlgn="base" hangingPunct="0">
        <a:spcBef>
          <a:spcPct val="0"/>
        </a:spcBef>
        <a:spcAft>
          <a:spcPct val="0"/>
        </a:spcAft>
        <a:defRPr sz="3000" b="1">
          <a:solidFill>
            <a:srgbClr val="005390"/>
          </a:solidFill>
          <a:latin typeface="Arial" charset="0"/>
        </a:defRPr>
      </a:lvl9pPr>
    </p:titleStyle>
    <p:bodyStyle>
      <a:lvl1pPr marL="342900" indent="-342900" algn="l" rtl="0" eaLnBrk="0" fontAlgn="base" hangingPunct="0">
        <a:spcBef>
          <a:spcPct val="20000"/>
        </a:spcBef>
        <a:spcAft>
          <a:spcPct val="0"/>
        </a:spcAft>
        <a:buClr>
          <a:srgbClr val="990033"/>
        </a:buClr>
        <a:buFont typeface="Wingdings" pitchFamily="2" charset="2"/>
        <a:buChar char="Ø"/>
        <a:defRPr sz="2400">
          <a:solidFill>
            <a:srgbClr val="005390"/>
          </a:solidFill>
          <a:latin typeface="+mn-lt"/>
          <a:ea typeface="+mn-ea"/>
          <a:cs typeface="+mn-cs"/>
        </a:defRPr>
      </a:lvl1pPr>
      <a:lvl2pPr marL="742950" indent="-220663" algn="l" rtl="0" eaLnBrk="0" fontAlgn="base" hangingPunct="0">
        <a:spcBef>
          <a:spcPct val="20000"/>
        </a:spcBef>
        <a:spcAft>
          <a:spcPct val="0"/>
        </a:spcAft>
        <a:buClr>
          <a:srgbClr val="990033"/>
        </a:buClr>
        <a:buFont typeface="Wingdings" pitchFamily="2" charset="2"/>
        <a:buChar char=""/>
        <a:defRPr sz="2400">
          <a:solidFill>
            <a:srgbClr val="005390"/>
          </a:solidFill>
          <a:latin typeface="+mn-lt"/>
        </a:defRPr>
      </a:lvl2pPr>
      <a:lvl3pPr marL="1143000" indent="-228600" algn="l" rtl="0" eaLnBrk="0" fontAlgn="base" hangingPunct="0">
        <a:spcBef>
          <a:spcPct val="20000"/>
        </a:spcBef>
        <a:spcAft>
          <a:spcPct val="0"/>
        </a:spcAft>
        <a:buClr>
          <a:srgbClr val="990033"/>
        </a:buClr>
        <a:buFont typeface="Arial" charset="0"/>
        <a:buChar char="–"/>
        <a:defRPr sz="2400">
          <a:solidFill>
            <a:srgbClr val="005390"/>
          </a:solidFill>
          <a:latin typeface="+mn-lt"/>
        </a:defRPr>
      </a:lvl3pPr>
      <a:lvl4pPr marL="1600200" indent="-228600" algn="l" rtl="0" eaLnBrk="0" fontAlgn="base" hangingPunct="0">
        <a:spcBef>
          <a:spcPct val="20000"/>
        </a:spcBef>
        <a:spcAft>
          <a:spcPct val="0"/>
        </a:spcAft>
        <a:buClr>
          <a:srgbClr val="990033"/>
        </a:buClr>
        <a:buFont typeface="Wingdings" pitchFamily="2" charset="2"/>
        <a:buChar char="§"/>
        <a:defRPr sz="2400">
          <a:solidFill>
            <a:srgbClr val="005390"/>
          </a:solidFill>
          <a:latin typeface="+mn-lt"/>
        </a:defRPr>
      </a:lvl4pPr>
      <a:lvl5pPr marL="20574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5pPr>
      <a:lvl6pPr marL="25146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6pPr>
      <a:lvl7pPr marL="29718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7pPr>
      <a:lvl8pPr marL="34290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8pPr>
      <a:lvl9pPr marL="38862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3276600"/>
            <a:ext cx="8226425" cy="3046988"/>
          </a:xfrm>
        </p:spPr>
        <p:txBody>
          <a:bodyPr/>
          <a:lstStyle/>
          <a:p>
            <a:pPr algn="ctr"/>
            <a:r>
              <a:rPr lang="en-US" sz="9600" i="1" dirty="0" smtClean="0">
                <a:solidFill>
                  <a:srgbClr val="990033"/>
                </a:solidFill>
                <a:effectLst>
                  <a:outerShdw blurRad="38100" dist="38100" dir="2700000" algn="tl">
                    <a:srgbClr val="000000">
                      <a:alpha val="43137"/>
                    </a:srgbClr>
                  </a:outerShdw>
                </a:effectLst>
                <a:latin typeface="Arial Black" pitchFamily="34" charset="0"/>
              </a:rPr>
              <a:t>CFL </a:t>
            </a:r>
            <a:br>
              <a:rPr lang="en-US" sz="9600" i="1" dirty="0" smtClean="0">
                <a:solidFill>
                  <a:srgbClr val="990033"/>
                </a:solidFill>
                <a:effectLst>
                  <a:outerShdw blurRad="38100" dist="38100" dir="2700000" algn="tl">
                    <a:srgbClr val="000000">
                      <a:alpha val="43137"/>
                    </a:srgbClr>
                  </a:outerShdw>
                </a:effectLst>
                <a:latin typeface="Arial Black" pitchFamily="34" charset="0"/>
              </a:rPr>
            </a:br>
            <a:r>
              <a:rPr lang="en-US" sz="9600" i="1" dirty="0" smtClean="0">
                <a:solidFill>
                  <a:srgbClr val="990033"/>
                </a:solidFill>
                <a:effectLst>
                  <a:outerShdw blurRad="38100" dist="38100" dir="2700000" algn="tl">
                    <a:srgbClr val="000000">
                      <a:alpha val="43137"/>
                    </a:srgbClr>
                  </a:outerShdw>
                </a:effectLst>
                <a:latin typeface="Arial Black" pitchFamily="34" charset="0"/>
              </a:rPr>
              <a:t>Functions</a:t>
            </a:r>
            <a:endParaRPr lang="en-US" sz="9600" dirty="0">
              <a:solidFill>
                <a:srgbClr val="99003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ristopherMWillett\Desktop\CFL Functions Revision files\NCES Capture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NCES School Search</a:t>
            </a:r>
          </a:p>
        </p:txBody>
      </p:sp>
      <p:sp>
        <p:nvSpPr>
          <p:cNvPr id="11267"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269" name="Rectangle 9" descr="Stationery"/>
          <p:cNvSpPr>
            <a:spLocks noChangeArrowheads="1"/>
          </p:cNvSpPr>
          <p:nvPr/>
        </p:nvSpPr>
        <p:spPr bwMode="auto">
          <a:xfrm>
            <a:off x="58978" y="3276600"/>
            <a:ext cx="2246072" cy="990600"/>
          </a:xfrm>
          <a:prstGeom prst="wedgeEllipseCallout">
            <a:avLst>
              <a:gd name="adj1" fmla="val 41614"/>
              <a:gd name="adj2" fmla="val -101389"/>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eaLnBrk="0" hangingPunct="0"/>
            <a:r>
              <a:rPr lang="en-US" sz="1800" dirty="0" smtClean="0">
                <a:solidFill>
                  <a:srgbClr val="FF0000"/>
                </a:solidFill>
                <a:latin typeface="Comic Sans MS" pitchFamily="66" charset="0"/>
              </a:rPr>
              <a:t>  </a:t>
            </a:r>
            <a:r>
              <a:rPr lang="en-US" sz="1800" dirty="0" smtClean="0">
                <a:latin typeface="GarmdITC Bk BT"/>
              </a:rPr>
              <a:t>Enter </a:t>
            </a:r>
            <a:r>
              <a:rPr lang="en-US" sz="1800" dirty="0">
                <a:latin typeface="GarmdITC Bk BT"/>
              </a:rPr>
              <a:t>Criteria and </a:t>
            </a:r>
          </a:p>
          <a:p>
            <a:pPr eaLnBrk="0" hangingPunct="0"/>
            <a:r>
              <a:rPr lang="en-US" sz="1800" dirty="0">
                <a:latin typeface="GarmdITC Bk BT"/>
              </a:rPr>
              <a:t>Click Search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hristopherMWillett\Desktop\CFL Functions Revision files\NCES Capture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2600"/>
            <a:ext cx="9144000" cy="637540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NCES Number</a:t>
            </a:r>
          </a:p>
        </p:txBody>
      </p:sp>
      <p:sp>
        <p:nvSpPr>
          <p:cNvPr id="12291"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293" name="AutoShape 8"/>
          <p:cNvSpPr>
            <a:spLocks noChangeArrowheads="1"/>
          </p:cNvSpPr>
          <p:nvPr/>
        </p:nvSpPr>
        <p:spPr bwMode="auto">
          <a:xfrm>
            <a:off x="1219200" y="2323371"/>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ristopherMWillett\Desktop\CFL Functions Revision files\NCES Capture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9143999" cy="6400799"/>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School Information</a:t>
            </a:r>
          </a:p>
        </p:txBody>
      </p:sp>
      <p:sp>
        <p:nvSpPr>
          <p:cNvPr id="13315"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 name="Rectangle 9" descr="Stationery"/>
          <p:cNvSpPr>
            <a:spLocks noChangeArrowheads="1"/>
          </p:cNvSpPr>
          <p:nvPr/>
        </p:nvSpPr>
        <p:spPr bwMode="auto">
          <a:xfrm>
            <a:off x="152400" y="4038600"/>
            <a:ext cx="1941286" cy="769256"/>
          </a:xfrm>
          <a:prstGeom prst="wedgeEllipseCallout">
            <a:avLst>
              <a:gd name="adj1" fmla="val 49331"/>
              <a:gd name="adj2" fmla="val 92217"/>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eaLnBrk="0" hangingPunct="0"/>
            <a:r>
              <a:rPr lang="en-US" sz="1800" dirty="0" smtClean="0">
                <a:latin typeface="GarmdITC Bk BT"/>
              </a:rPr>
              <a:t>Demographic info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hristopherMWillett\Desktop\CFL Functions Revision files\NCES Capture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5978"/>
            <a:ext cx="9143999" cy="643190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NCES Number</a:t>
            </a:r>
          </a:p>
        </p:txBody>
      </p:sp>
      <p:sp>
        <p:nvSpPr>
          <p:cNvPr id="14339"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343" name="Rectangle 8" descr="Stationery"/>
          <p:cNvSpPr>
            <a:spLocks noChangeArrowheads="1"/>
          </p:cNvSpPr>
          <p:nvPr/>
        </p:nvSpPr>
        <p:spPr bwMode="auto">
          <a:xfrm>
            <a:off x="7162800" y="914400"/>
            <a:ext cx="1905000" cy="904746"/>
          </a:xfrm>
          <a:prstGeom prst="wedgeEllipseCallout">
            <a:avLst>
              <a:gd name="adj1" fmla="val -155979"/>
              <a:gd name="adj2" fmla="val 30528"/>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eaLnBrk="0" hangingPunct="0"/>
            <a:r>
              <a:rPr lang="en-US" sz="1800" dirty="0">
                <a:latin typeface="GarmdITC Bk BT"/>
              </a:rPr>
              <a:t>NCES Number </a:t>
            </a:r>
            <a:endParaRPr lang="en-US" sz="1800" dirty="0" smtClean="0">
              <a:latin typeface="GarmdITC Bk BT"/>
            </a:endParaRPr>
          </a:p>
          <a:p>
            <a:pPr eaLnBrk="0" hangingPunct="0"/>
            <a:r>
              <a:rPr lang="en-US" sz="1800" dirty="0" smtClean="0">
                <a:latin typeface="GarmdITC Bk BT"/>
              </a:rPr>
              <a:t>Displayed</a:t>
            </a:r>
            <a:endParaRPr lang="en-US" sz="1800" dirty="0">
              <a:latin typeface="GarmdITC Bk BT"/>
            </a:endParaRPr>
          </a:p>
        </p:txBody>
      </p:sp>
      <p:sp>
        <p:nvSpPr>
          <p:cNvPr id="10" name="Oval Callout 9" descr="Stationery"/>
          <p:cNvSpPr>
            <a:spLocks noChangeArrowheads="1"/>
          </p:cNvSpPr>
          <p:nvPr/>
        </p:nvSpPr>
        <p:spPr bwMode="auto">
          <a:xfrm>
            <a:off x="7010401" y="4876800"/>
            <a:ext cx="1981199" cy="1143000"/>
          </a:xfrm>
          <a:prstGeom prst="wedgeEllipseCallout">
            <a:avLst>
              <a:gd name="adj1" fmla="val -48237"/>
              <a:gd name="adj2" fmla="val -131667"/>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eaLnBrk="0" hangingPunct="0"/>
            <a:r>
              <a:rPr lang="en-US" sz="1800" dirty="0">
                <a:latin typeface="GarmdITC Bk BT"/>
              </a:rPr>
              <a:t>Student to </a:t>
            </a:r>
            <a:endParaRPr lang="en-US" sz="1800" dirty="0" smtClean="0">
              <a:latin typeface="GarmdITC Bk BT"/>
            </a:endParaRPr>
          </a:p>
          <a:p>
            <a:pPr eaLnBrk="0" hangingPunct="0"/>
            <a:r>
              <a:rPr lang="en-US" sz="1800" dirty="0" smtClean="0">
                <a:latin typeface="GarmdITC Bk BT"/>
              </a:rPr>
              <a:t>Teacher Ratio</a:t>
            </a:r>
            <a:endParaRPr lang="en-US" sz="1800" dirty="0">
              <a:latin typeface="GarmdITC Bk BT"/>
            </a:endParaRPr>
          </a:p>
        </p:txBody>
      </p:sp>
      <p:sp>
        <p:nvSpPr>
          <p:cNvPr id="11" name="Rectangle 9" descr="Stationery"/>
          <p:cNvSpPr>
            <a:spLocks noChangeArrowheads="1"/>
          </p:cNvSpPr>
          <p:nvPr/>
        </p:nvSpPr>
        <p:spPr bwMode="auto">
          <a:xfrm>
            <a:off x="76200" y="4814396"/>
            <a:ext cx="2017486" cy="769256"/>
          </a:xfrm>
          <a:prstGeom prst="wedgeEllipseCallout">
            <a:avLst>
              <a:gd name="adj1" fmla="val 59896"/>
              <a:gd name="adj2" fmla="val 97170"/>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eaLnBrk="0" hangingPunct="0"/>
            <a:r>
              <a:rPr lang="en-US" sz="1800" dirty="0" smtClean="0">
                <a:latin typeface="GarmdITC Bk BT"/>
              </a:rPr>
              <a:t>Lunch </a:t>
            </a:r>
            <a:r>
              <a:rPr lang="en-US" sz="1800" dirty="0">
                <a:latin typeface="GarmdITC Bk BT"/>
              </a:rPr>
              <a:t>Assistance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CFL School Registration</a:t>
            </a:r>
          </a:p>
        </p:txBody>
      </p:sp>
      <p:sp>
        <p:nvSpPr>
          <p:cNvPr id="16387"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16388" name="Picture 2" descr="CFL School Registration questions that help make allocation decisions for the property manager easier"/>
          <p:cNvPicPr>
            <a:picLocks noChangeAspect="1" noChangeArrowheads="1"/>
          </p:cNvPicPr>
          <p:nvPr/>
        </p:nvPicPr>
        <p:blipFill>
          <a:blip r:embed="rId3" cstate="print"/>
          <a:srcRect l="3333" t="33333" r="4167" b="21111"/>
          <a:stretch>
            <a:fillRect/>
          </a:stretch>
        </p:blipFill>
        <p:spPr bwMode="auto">
          <a:xfrm>
            <a:off x="0" y="457200"/>
            <a:ext cx="9144000" cy="6400800"/>
          </a:xfrm>
          <a:prstGeom prst="rect">
            <a:avLst/>
          </a:prstGeom>
          <a:noFill/>
          <a:ln w="9525" algn="ctr">
            <a:noFill/>
            <a:miter lim="800000"/>
            <a:headEnd/>
            <a:tailEnd/>
          </a:ln>
        </p:spPr>
      </p:pic>
      <p:sp>
        <p:nvSpPr>
          <p:cNvPr id="16389" name="AutoShape 10"/>
          <p:cNvSpPr>
            <a:spLocks noChangeArrowheads="1"/>
          </p:cNvSpPr>
          <p:nvPr/>
        </p:nvSpPr>
        <p:spPr bwMode="auto">
          <a:xfrm>
            <a:off x="6477000" y="3581400"/>
            <a:ext cx="2667000" cy="2514600"/>
          </a:xfrm>
          <a:prstGeom prst="cloudCallout">
            <a:avLst>
              <a:gd name="adj1" fmla="val -25519"/>
              <a:gd name="adj2" fmla="val -86699"/>
            </a:avLst>
          </a:prstGeom>
          <a:solidFill>
            <a:srgbClr val="CCFFFF"/>
          </a:solidFill>
          <a:ln w="9525">
            <a:solidFill>
              <a:schemeClr val="tx1"/>
            </a:solidFill>
            <a:round/>
            <a:headEnd/>
            <a:tailEnd/>
          </a:ln>
        </p:spPr>
        <p:txBody>
          <a:bodyPr anchor="ctr"/>
          <a:lstStyle/>
          <a:p>
            <a:r>
              <a:rPr lang="en-US" sz="2000"/>
              <a:t>Questions to help the Property Manager make an allocation decision</a:t>
            </a:r>
            <a:endParaRPr lang="en-US" sz="2000">
              <a:latin typeface="Times New Roman" pitchFamily="18" charset="0"/>
              <a:cs typeface="Times New Roman" pitchFamily="18" charset="0"/>
            </a:endParaRPr>
          </a:p>
        </p:txBody>
      </p:sp>
      <p:sp>
        <p:nvSpPr>
          <p:cNvPr id="16390" name="AutoShape 9"/>
          <p:cNvSpPr>
            <a:spLocks noChangeArrowheads="1"/>
          </p:cNvSpPr>
          <p:nvPr/>
        </p:nvSpPr>
        <p:spPr bwMode="auto">
          <a:xfrm rot="8456059">
            <a:off x="7664450" y="482600"/>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16391" name="AutoShape 9"/>
          <p:cNvSpPr>
            <a:spLocks noChangeArrowheads="1"/>
          </p:cNvSpPr>
          <p:nvPr/>
        </p:nvSpPr>
        <p:spPr bwMode="auto">
          <a:xfrm rot="8456059">
            <a:off x="6978130" y="1379818"/>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pic>
        <p:nvPicPr>
          <p:cNvPr id="9" name="Picture 2" descr="CFL School Registration questions that help make allocation decisions for the property manager easier"/>
          <p:cNvPicPr>
            <a:picLocks noChangeAspect="1" noChangeArrowheads="1"/>
          </p:cNvPicPr>
          <p:nvPr/>
        </p:nvPicPr>
        <p:blipFill rotWithShape="1">
          <a:blip r:embed="rId3" cstate="print"/>
          <a:srcRect l="3333" t="50260" r="4167" b="22712"/>
          <a:stretch/>
        </p:blipFill>
        <p:spPr bwMode="auto">
          <a:xfrm>
            <a:off x="0" y="2293256"/>
            <a:ext cx="9144000" cy="4572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457200"/>
          </a:xfrm>
        </p:spPr>
        <p:txBody>
          <a:bodyPr/>
          <a:lstStyle/>
          <a:p>
            <a:r>
              <a:rPr lang="en-US" sz="2400" smtClean="0">
                <a:solidFill>
                  <a:schemeClr val="tx1"/>
                </a:solidFill>
              </a:rPr>
              <a:t>                          </a:t>
            </a:r>
          </a:p>
        </p:txBody>
      </p:sp>
      <p:sp>
        <p:nvSpPr>
          <p:cNvPr id="19459"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0" hangingPunct="0"/>
            <a:r>
              <a:rPr lang="en-US" b="1" dirty="0">
                <a:latin typeface="Arial" charset="0"/>
              </a:rPr>
              <a:t>IRS 501 (C</a:t>
            </a:r>
            <a:r>
              <a:rPr lang="en-US" b="1" dirty="0" smtClean="0">
                <a:latin typeface="Arial" charset="0"/>
              </a:rPr>
              <a:t>) </a:t>
            </a:r>
            <a:r>
              <a:rPr lang="en-US" b="1" dirty="0">
                <a:latin typeface="Arial" charset="0"/>
              </a:rPr>
              <a:t>– irs.gov/Charities-&amp;-Non-Profits</a:t>
            </a:r>
          </a:p>
        </p:txBody>
      </p:sp>
      <p:pic>
        <p:nvPicPr>
          <p:cNvPr id="19461" name="Picture 8" descr="www.irs.gov/Charities-&amp;-Non-Profits website screen "/>
          <p:cNvPicPr>
            <a:picLocks noChangeAspect="1" noChangeArrowheads="1"/>
          </p:cNvPicPr>
          <p:nvPr/>
        </p:nvPicPr>
        <p:blipFill>
          <a:blip r:embed="rId3" cstate="print"/>
          <a:srcRect l="1666" t="10001" r="7500" b="5556"/>
          <a:stretch>
            <a:fillRect/>
          </a:stretch>
        </p:blipFill>
        <p:spPr bwMode="auto">
          <a:xfrm>
            <a:off x="0" y="457200"/>
            <a:ext cx="9144000" cy="6400800"/>
          </a:xfrm>
          <a:prstGeom prst="rect">
            <a:avLst/>
          </a:prstGeom>
          <a:noFill/>
          <a:ln w="9525" algn="ctr">
            <a:noFill/>
            <a:miter lim="800000"/>
            <a:headEnd/>
            <a:tailEnd/>
          </a:ln>
        </p:spPr>
      </p:pic>
      <p:sp>
        <p:nvSpPr>
          <p:cNvPr id="19462" name="AutoShape 6"/>
          <p:cNvSpPr>
            <a:spLocks noChangeArrowheads="1"/>
          </p:cNvSpPr>
          <p:nvPr/>
        </p:nvSpPr>
        <p:spPr bwMode="auto">
          <a:xfrm rot="7965750">
            <a:off x="1533511" y="4527433"/>
            <a:ext cx="633866" cy="30308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19463" name="Rectangle 7" descr="Stationery"/>
          <p:cNvSpPr>
            <a:spLocks noChangeArrowheads="1"/>
          </p:cNvSpPr>
          <p:nvPr/>
        </p:nvSpPr>
        <p:spPr bwMode="auto">
          <a:xfrm>
            <a:off x="6019800" y="5181600"/>
            <a:ext cx="2667000" cy="1219200"/>
          </a:xfrm>
          <a:prstGeom prst="wedgeEllipseCallout">
            <a:avLst>
              <a:gd name="adj1" fmla="val -87396"/>
              <a:gd name="adj2" fmla="val -70833"/>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eaLnBrk="0" hangingPunct="0"/>
            <a:r>
              <a:rPr lang="en-US" sz="1800" dirty="0">
                <a:latin typeface="GarmdITC Bk BT"/>
              </a:rPr>
              <a:t>Resource To Verify</a:t>
            </a:r>
          </a:p>
          <a:p>
            <a:pPr eaLnBrk="0" hangingPunct="0"/>
            <a:r>
              <a:rPr lang="en-US" sz="1800" dirty="0">
                <a:latin typeface="GarmdITC Bk BT"/>
              </a:rPr>
              <a:t>501 (C</a:t>
            </a:r>
            <a:r>
              <a:rPr lang="en-US" sz="1800" dirty="0" smtClean="0">
                <a:latin typeface="GarmdITC Bk BT"/>
              </a:rPr>
              <a:t>) </a:t>
            </a:r>
            <a:r>
              <a:rPr lang="en-US" sz="1800" dirty="0">
                <a:latin typeface="GarmdITC Bk BT"/>
              </a:rPr>
              <a:t>Status</a:t>
            </a:r>
          </a:p>
          <a:p>
            <a:pPr eaLnBrk="0" hangingPunct="0"/>
            <a:r>
              <a:rPr lang="en-US" sz="1800" dirty="0">
                <a:latin typeface="GarmdITC Bk BT"/>
              </a:rPr>
              <a:t>at www.irs.gov</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CFL Non-Profit Certification Questions</a:t>
            </a:r>
          </a:p>
        </p:txBody>
      </p:sp>
      <p:sp>
        <p:nvSpPr>
          <p:cNvPr id="20483"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20484" name="Picture 4" descr="CFL Non-Profit Certification questions mandatory to register"/>
          <p:cNvPicPr>
            <a:picLocks noChangeAspect="1" noChangeArrowheads="1"/>
          </p:cNvPicPr>
          <p:nvPr/>
        </p:nvPicPr>
        <p:blipFill>
          <a:blip r:embed="rId3" cstate="print"/>
          <a:srcRect l="10313" t="10001" r="16878" b="13751"/>
          <a:stretch>
            <a:fillRect/>
          </a:stretch>
        </p:blipFill>
        <p:spPr bwMode="auto">
          <a:xfrm>
            <a:off x="0" y="457200"/>
            <a:ext cx="9144000" cy="6400800"/>
          </a:xfrm>
          <a:prstGeom prst="rect">
            <a:avLst/>
          </a:prstGeom>
          <a:noFill/>
          <a:ln w="9525" algn="ctr">
            <a:noFill/>
            <a:miter lim="800000"/>
            <a:headEnd/>
            <a:tailEnd/>
          </a:ln>
        </p:spPr>
      </p:pic>
      <p:sp>
        <p:nvSpPr>
          <p:cNvPr id="20485" name="AutoShape 5"/>
          <p:cNvSpPr>
            <a:spLocks noChangeArrowheads="1"/>
          </p:cNvSpPr>
          <p:nvPr/>
        </p:nvSpPr>
        <p:spPr bwMode="auto">
          <a:xfrm>
            <a:off x="6172200" y="3276600"/>
            <a:ext cx="2667000" cy="1828800"/>
          </a:xfrm>
          <a:prstGeom prst="wedgeEllipseCallout">
            <a:avLst>
              <a:gd name="adj1" fmla="val -44762"/>
              <a:gd name="adj2" fmla="val 39583"/>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dirty="0"/>
              <a:t>Non-profit organizations certify under penalty of law</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CFL Non-Profit Certification Questions</a:t>
            </a:r>
          </a:p>
        </p:txBody>
      </p:sp>
      <p:sp>
        <p:nvSpPr>
          <p:cNvPr id="21507"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21508" name="Picture 2" descr="CFL Non-profit registration requires an upload of a 501 (c) document"/>
          <p:cNvPicPr>
            <a:picLocks noChangeAspect="1" noChangeArrowheads="1"/>
          </p:cNvPicPr>
          <p:nvPr/>
        </p:nvPicPr>
        <p:blipFill>
          <a:blip r:embed="rId3" cstate="print"/>
          <a:srcRect t="2222" r="1666" b="13333"/>
          <a:stretch>
            <a:fillRect/>
          </a:stretch>
        </p:blipFill>
        <p:spPr bwMode="auto">
          <a:xfrm>
            <a:off x="0" y="457200"/>
            <a:ext cx="9144000" cy="6400800"/>
          </a:xfrm>
          <a:prstGeom prst="rect">
            <a:avLst/>
          </a:prstGeom>
          <a:noFill/>
          <a:ln w="9525" algn="ctr">
            <a:noFill/>
            <a:miter lim="800000"/>
            <a:headEnd/>
            <a:tailEnd/>
          </a:ln>
        </p:spPr>
      </p:pic>
      <p:sp>
        <p:nvSpPr>
          <p:cNvPr id="21509" name="AutoShape 6"/>
          <p:cNvSpPr>
            <a:spLocks noChangeArrowheads="1"/>
          </p:cNvSpPr>
          <p:nvPr/>
        </p:nvSpPr>
        <p:spPr bwMode="auto">
          <a:xfrm rot="9546870">
            <a:off x="7673975" y="1835150"/>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21510" name="AutoShape 5"/>
          <p:cNvSpPr>
            <a:spLocks noChangeArrowheads="1"/>
          </p:cNvSpPr>
          <p:nvPr/>
        </p:nvSpPr>
        <p:spPr bwMode="auto">
          <a:xfrm>
            <a:off x="5410200" y="3276600"/>
            <a:ext cx="3429000" cy="2514600"/>
          </a:xfrm>
          <a:prstGeom prst="wedgeEllipseCallout">
            <a:avLst>
              <a:gd name="adj1" fmla="val -36111"/>
              <a:gd name="adj2" fmla="val -85985"/>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a:t>Non-profit organizations </a:t>
            </a:r>
            <a:r>
              <a:rPr lang="en-US" sz="2000" b="1" u="sng"/>
              <a:t>MUST</a:t>
            </a:r>
            <a:r>
              <a:rPr lang="en-US" sz="2000"/>
              <a:t> upload their current 501 (C) to register</a:t>
            </a:r>
            <a:endParaRPr lang="en-US"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VALIDATION</a:t>
            </a:r>
          </a:p>
        </p:txBody>
      </p:sp>
      <p:sp>
        <p:nvSpPr>
          <p:cNvPr id="22531"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4228" name="Text Box 4"/>
          <p:cNvSpPr txBox="1">
            <a:spLocks noChangeArrowheads="1"/>
          </p:cNvSpPr>
          <p:nvPr/>
        </p:nvSpPr>
        <p:spPr bwMode="auto">
          <a:xfrm>
            <a:off x="0" y="457200"/>
            <a:ext cx="9144000" cy="6462713"/>
          </a:xfrm>
          <a:prstGeom prst="rect">
            <a:avLst/>
          </a:prstGeom>
          <a:solidFill>
            <a:schemeClr val="bg1"/>
          </a:solidFill>
          <a:ln w="9525" algn="ctr">
            <a:noFill/>
            <a:miter lim="800000"/>
            <a:headEnd/>
            <a:tailEnd/>
          </a:ln>
        </p:spPr>
        <p:txBody>
          <a:bodyPr>
            <a:spAutoFit/>
          </a:bodyPr>
          <a:lstStyle/>
          <a:p>
            <a:pPr algn="l">
              <a:spcBef>
                <a:spcPct val="50000"/>
              </a:spcBef>
            </a:pPr>
            <a:r>
              <a:rPr lang="en-US"/>
              <a:t>             </a:t>
            </a:r>
          </a:p>
          <a:p>
            <a:pPr algn="l">
              <a:spcBef>
                <a:spcPct val="50000"/>
              </a:spcBef>
            </a:pPr>
            <a:endParaRPr lang="en-US" b="1"/>
          </a:p>
          <a:p>
            <a:pPr algn="l">
              <a:spcBef>
                <a:spcPct val="50000"/>
              </a:spcBef>
            </a:pPr>
            <a:r>
              <a:rPr lang="en-US" b="1"/>
              <a:t>         </a:t>
            </a:r>
            <a:r>
              <a:rPr lang="en-US" sz="2800" b="1"/>
              <a:t>SCHOOL:</a:t>
            </a:r>
          </a:p>
          <a:p>
            <a:pPr algn="l">
              <a:spcBef>
                <a:spcPct val="50000"/>
              </a:spcBef>
            </a:pPr>
            <a:endParaRPr lang="en-US" b="1"/>
          </a:p>
          <a:p>
            <a:pPr algn="l">
              <a:spcBef>
                <a:spcPct val="50000"/>
              </a:spcBef>
            </a:pPr>
            <a:endParaRPr lang="en-US" b="1"/>
          </a:p>
          <a:p>
            <a:pPr lvl="4" algn="l">
              <a:spcBef>
                <a:spcPct val="50000"/>
              </a:spcBef>
              <a:buFont typeface="Arial" charset="0"/>
              <a:buChar char="•"/>
            </a:pPr>
            <a:r>
              <a:rPr lang="en-US" b="1"/>
              <a:t>   Valid NCES number</a:t>
            </a:r>
          </a:p>
          <a:p>
            <a:pPr lvl="4" algn="l">
              <a:spcBef>
                <a:spcPct val="50000"/>
              </a:spcBef>
              <a:buFont typeface="Arial" charset="0"/>
              <a:buChar char="•"/>
            </a:pPr>
            <a:r>
              <a:rPr lang="en-US" b="1"/>
              <a:t>   Must serve grades Pre-K through 12</a:t>
            </a:r>
            <a:r>
              <a:rPr lang="en-US" b="1" baseline="30000"/>
              <a:t>th</a:t>
            </a:r>
            <a:r>
              <a:rPr lang="en-US" b="1"/>
              <a:t> </a:t>
            </a:r>
          </a:p>
          <a:p>
            <a:pPr lvl="4" algn="l">
              <a:spcBef>
                <a:spcPct val="50000"/>
              </a:spcBef>
              <a:buFont typeface="Arial" charset="0"/>
              <a:buChar char="•"/>
            </a:pPr>
            <a:r>
              <a:rPr lang="en-US" b="1"/>
              <a:t>   U.S. students</a:t>
            </a:r>
          </a:p>
          <a:p>
            <a:pPr algn="l">
              <a:spcBef>
                <a:spcPct val="50000"/>
              </a:spcBef>
            </a:pPr>
            <a:r>
              <a:rPr lang="en-US" b="1"/>
              <a:t>		</a:t>
            </a:r>
          </a:p>
          <a:p>
            <a:pPr algn="l">
              <a:spcBef>
                <a:spcPct val="50000"/>
              </a:spcBef>
            </a:pPr>
            <a:endParaRPr lang="en-US" b="1"/>
          </a:p>
          <a:p>
            <a:pPr algn="l">
              <a:lnSpc>
                <a:spcPct val="50000"/>
              </a:lnSpc>
              <a:spcBef>
                <a:spcPct val="50000"/>
              </a:spcBef>
            </a:pPr>
            <a:endParaRPr lang="en-US"/>
          </a:p>
          <a:p>
            <a:pPr algn="l">
              <a:spcBef>
                <a:spcPct val="50000"/>
              </a:spcBef>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VALIDATION</a:t>
            </a:r>
          </a:p>
        </p:txBody>
      </p:sp>
      <p:sp>
        <p:nvSpPr>
          <p:cNvPr id="23555"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4228" name="Text Box 4"/>
          <p:cNvSpPr txBox="1">
            <a:spLocks noChangeArrowheads="1"/>
          </p:cNvSpPr>
          <p:nvPr/>
        </p:nvSpPr>
        <p:spPr bwMode="auto">
          <a:xfrm>
            <a:off x="0" y="457200"/>
            <a:ext cx="9144000" cy="8309967"/>
          </a:xfrm>
          <a:prstGeom prst="rect">
            <a:avLst/>
          </a:prstGeom>
          <a:solidFill>
            <a:schemeClr val="bg1"/>
          </a:solidFill>
          <a:ln w="9525" algn="ctr">
            <a:noFill/>
            <a:miter lim="800000"/>
            <a:headEnd/>
            <a:tailEnd/>
          </a:ln>
        </p:spPr>
        <p:txBody>
          <a:bodyPr>
            <a:spAutoFit/>
          </a:bodyPr>
          <a:lstStyle/>
          <a:p>
            <a:pPr algn="l">
              <a:spcBef>
                <a:spcPct val="50000"/>
              </a:spcBef>
            </a:pPr>
            <a:r>
              <a:rPr lang="en-US" dirty="0"/>
              <a:t>             </a:t>
            </a:r>
          </a:p>
          <a:p>
            <a:pPr algn="l">
              <a:spcBef>
                <a:spcPct val="50000"/>
              </a:spcBef>
            </a:pPr>
            <a:endParaRPr lang="en-US" b="1" dirty="0"/>
          </a:p>
          <a:p>
            <a:pPr algn="l">
              <a:spcBef>
                <a:spcPct val="50000"/>
              </a:spcBef>
            </a:pPr>
            <a:r>
              <a:rPr lang="en-US" b="1" dirty="0"/>
              <a:t>         </a:t>
            </a:r>
            <a:r>
              <a:rPr lang="en-US" sz="2800" b="1" dirty="0"/>
              <a:t>EDUCATIONAL NON-PROFIT:</a:t>
            </a:r>
          </a:p>
          <a:p>
            <a:pPr algn="l">
              <a:spcBef>
                <a:spcPct val="50000"/>
              </a:spcBef>
            </a:pPr>
            <a:endParaRPr lang="en-US" b="1" dirty="0"/>
          </a:p>
          <a:p>
            <a:pPr lvl="1" algn="l">
              <a:lnSpc>
                <a:spcPct val="50000"/>
              </a:lnSpc>
              <a:spcBef>
                <a:spcPct val="50000"/>
              </a:spcBef>
              <a:buFont typeface="Arial" charset="0"/>
              <a:buChar char="•"/>
            </a:pPr>
            <a:r>
              <a:rPr lang="en-US" b="1" dirty="0"/>
              <a:t>   Must have a 501 (C) </a:t>
            </a:r>
          </a:p>
          <a:p>
            <a:pPr algn="l">
              <a:lnSpc>
                <a:spcPct val="50000"/>
              </a:lnSpc>
              <a:spcBef>
                <a:spcPct val="50000"/>
              </a:spcBef>
            </a:pPr>
            <a:r>
              <a:rPr lang="en-US" b="1" dirty="0"/>
              <a:t>      	         AND their </a:t>
            </a:r>
            <a:r>
              <a:rPr lang="en-US" b="1" u="sng" dirty="0"/>
              <a:t>primary business must be education</a:t>
            </a:r>
          </a:p>
          <a:p>
            <a:pPr algn="l">
              <a:lnSpc>
                <a:spcPct val="50000"/>
              </a:lnSpc>
              <a:spcBef>
                <a:spcPct val="50000"/>
              </a:spcBef>
            </a:pPr>
            <a:endParaRPr lang="en-US" b="1" u="sng" dirty="0"/>
          </a:p>
          <a:p>
            <a:pPr lvl="1" algn="l">
              <a:lnSpc>
                <a:spcPct val="50000"/>
              </a:lnSpc>
              <a:spcBef>
                <a:spcPct val="50000"/>
              </a:spcBef>
              <a:buFont typeface="Arial" charset="0"/>
              <a:buChar char="•"/>
            </a:pPr>
            <a:r>
              <a:rPr lang="en-US" b="1" dirty="0"/>
              <a:t>   Must serve grades </a:t>
            </a:r>
            <a:r>
              <a:rPr lang="en-US" b="1" dirty="0" smtClean="0"/>
              <a:t>Pre-K through 12  </a:t>
            </a:r>
          </a:p>
          <a:p>
            <a:pPr lvl="1" algn="l">
              <a:lnSpc>
                <a:spcPct val="50000"/>
              </a:lnSpc>
              <a:spcBef>
                <a:spcPct val="50000"/>
              </a:spcBef>
            </a:pPr>
            <a:endParaRPr lang="en-US" b="1" dirty="0" smtClean="0"/>
          </a:p>
          <a:p>
            <a:pPr lvl="1" algn="l">
              <a:lnSpc>
                <a:spcPct val="50000"/>
              </a:lnSpc>
              <a:spcBef>
                <a:spcPct val="50000"/>
              </a:spcBef>
              <a:buFont typeface="Arial" charset="0"/>
              <a:buChar char="•"/>
            </a:pPr>
            <a:r>
              <a:rPr lang="en-US" b="1" dirty="0" smtClean="0"/>
              <a:t>   U.S</a:t>
            </a:r>
            <a:r>
              <a:rPr lang="en-US" b="1" dirty="0"/>
              <a:t>. Students</a:t>
            </a:r>
          </a:p>
          <a:p>
            <a:pPr algn="l">
              <a:lnSpc>
                <a:spcPct val="50000"/>
              </a:lnSpc>
              <a:spcBef>
                <a:spcPct val="50000"/>
              </a:spcBef>
            </a:pPr>
            <a:endParaRPr lang="en-US" b="1" dirty="0"/>
          </a:p>
          <a:p>
            <a:pPr lvl="1" algn="l">
              <a:lnSpc>
                <a:spcPct val="50000"/>
              </a:lnSpc>
              <a:spcBef>
                <a:spcPct val="50000"/>
              </a:spcBef>
              <a:buFont typeface="Arial" charset="0"/>
              <a:buChar char="•"/>
            </a:pPr>
            <a:r>
              <a:rPr lang="en-US" b="1" dirty="0"/>
              <a:t>   </a:t>
            </a:r>
            <a:r>
              <a:rPr lang="en-US" b="1" dirty="0">
                <a:latin typeface="GarmdITC Bk BT"/>
              </a:rPr>
              <a:t>Should have a license, certification, or </a:t>
            </a:r>
            <a:endParaRPr lang="en-US" b="1" dirty="0" smtClean="0">
              <a:latin typeface="GarmdITC Bk BT"/>
            </a:endParaRPr>
          </a:p>
          <a:p>
            <a:pPr lvl="1" algn="l">
              <a:lnSpc>
                <a:spcPct val="50000"/>
              </a:lnSpc>
              <a:spcBef>
                <a:spcPct val="50000"/>
              </a:spcBef>
            </a:pPr>
            <a:r>
              <a:rPr lang="en-US" b="1" dirty="0" smtClean="0">
                <a:latin typeface="GarmdITC Bk BT"/>
              </a:rPr>
              <a:t>    acknowledgement from local</a:t>
            </a:r>
            <a:r>
              <a:rPr lang="en-US" b="1" dirty="0">
                <a:latin typeface="GarmdITC Bk BT"/>
              </a:rPr>
              <a:t>, state or federal </a:t>
            </a:r>
            <a:endParaRPr lang="en-US" b="1" dirty="0" smtClean="0">
              <a:latin typeface="GarmdITC Bk BT"/>
            </a:endParaRPr>
          </a:p>
          <a:p>
            <a:pPr lvl="1" algn="l">
              <a:lnSpc>
                <a:spcPct val="50000"/>
              </a:lnSpc>
              <a:spcBef>
                <a:spcPct val="50000"/>
              </a:spcBef>
            </a:pPr>
            <a:r>
              <a:rPr lang="en-US" b="1" dirty="0" smtClean="0">
                <a:latin typeface="GarmdITC Bk BT"/>
              </a:rPr>
              <a:t>    government </a:t>
            </a:r>
          </a:p>
          <a:p>
            <a:pPr lvl="1" algn="l">
              <a:lnSpc>
                <a:spcPct val="50000"/>
              </a:lnSpc>
              <a:spcBef>
                <a:spcPct val="50000"/>
              </a:spcBef>
            </a:pPr>
            <a:endParaRPr lang="en-US" b="1" dirty="0">
              <a:latin typeface="GarmdITC Bk BT"/>
            </a:endParaRPr>
          </a:p>
          <a:p>
            <a:pPr algn="l">
              <a:spcBef>
                <a:spcPct val="50000"/>
              </a:spcBef>
            </a:pPr>
            <a:r>
              <a:rPr lang="en-US" b="1" dirty="0"/>
              <a:t>		</a:t>
            </a:r>
          </a:p>
          <a:p>
            <a:pPr algn="l">
              <a:spcBef>
                <a:spcPct val="50000"/>
              </a:spcBef>
            </a:pPr>
            <a:endParaRPr lang="en-US" b="1" dirty="0"/>
          </a:p>
          <a:p>
            <a:pPr algn="l">
              <a:lnSpc>
                <a:spcPct val="50000"/>
              </a:lnSpc>
              <a:spcBef>
                <a:spcPct val="50000"/>
              </a:spcBef>
            </a:pPr>
            <a:endParaRPr lang="en-US" dirty="0"/>
          </a:p>
          <a:p>
            <a:pPr algn="l">
              <a:spcBef>
                <a:spcPct val="50000"/>
              </a:spcBef>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7769225" cy="1015663"/>
          </a:xfrm>
        </p:spPr>
        <p:txBody>
          <a:bodyPr/>
          <a:lstStyle/>
          <a:p>
            <a:r>
              <a:rPr lang="en-US" dirty="0"/>
              <a:t>The CFL program implements Executive Order (EO) </a:t>
            </a:r>
            <a:r>
              <a:rPr lang="en-US" dirty="0" smtClean="0"/>
              <a:t>12999</a:t>
            </a:r>
            <a:endParaRPr lang="en-US" dirty="0"/>
          </a:p>
        </p:txBody>
      </p:sp>
      <p:sp>
        <p:nvSpPr>
          <p:cNvPr id="3" name="Content Placeholder 2"/>
          <p:cNvSpPr>
            <a:spLocks noGrp="1"/>
          </p:cNvSpPr>
          <p:nvPr>
            <p:ph idx="1"/>
          </p:nvPr>
        </p:nvSpPr>
        <p:spPr>
          <a:xfrm>
            <a:off x="533400" y="3505200"/>
            <a:ext cx="7769225" cy="3048000"/>
          </a:xfrm>
        </p:spPr>
        <p:txBody>
          <a:bodyPr/>
          <a:lstStyle/>
          <a:p>
            <a:pPr lvl="0"/>
            <a:r>
              <a:rPr lang="en-US" dirty="0" smtClean="0"/>
              <a:t>“</a:t>
            </a:r>
            <a:r>
              <a:rPr lang="en-US" dirty="0"/>
              <a:t>Educational Technology: Ensuring Opportunity for all Children in the Next Century.” EO 12999 directs federal agencies to give “highest preference to schools and nonprofit organizations in the transfer of educationally useful federal equipment.”</a:t>
            </a:r>
          </a:p>
          <a:p>
            <a:endParaRPr lang="en-US" dirty="0"/>
          </a:p>
        </p:txBody>
      </p:sp>
    </p:spTree>
    <p:extLst>
      <p:ext uri="{BB962C8B-B14F-4D97-AF65-F5344CB8AC3E}">
        <p14:creationId xmlns:p14="http://schemas.microsoft.com/office/powerpoint/2010/main" val="81324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CFL Selection Screen – What Schools See</a:t>
            </a:r>
          </a:p>
        </p:txBody>
      </p:sp>
      <p:sp>
        <p:nvSpPr>
          <p:cNvPr id="24579"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24580" name="Picture 7" descr="What the CFL for schools computer search screen looks like"/>
          <p:cNvPicPr>
            <a:picLocks noChangeAspect="1" noChangeArrowheads="1"/>
          </p:cNvPicPr>
          <p:nvPr/>
        </p:nvPicPr>
        <p:blipFill>
          <a:blip r:embed="rId3" cstate="print"/>
          <a:srcRect r="3333" b="31111"/>
          <a:stretch>
            <a:fillRect/>
          </a:stretch>
        </p:blipFill>
        <p:spPr bwMode="auto">
          <a:xfrm>
            <a:off x="0" y="457200"/>
            <a:ext cx="9144000" cy="6400800"/>
          </a:xfrm>
          <a:prstGeom prst="rect">
            <a:avLst/>
          </a:prstGeom>
          <a:noFill/>
          <a:ln w="9525" algn="ctr">
            <a:noFill/>
            <a:miter lim="800000"/>
            <a:headEnd/>
            <a:tailEnd/>
          </a:ln>
        </p:spPr>
      </p:pic>
      <p:sp>
        <p:nvSpPr>
          <p:cNvPr id="24581" name="AutoShape 6"/>
          <p:cNvSpPr>
            <a:spLocks noChangeArrowheads="1"/>
          </p:cNvSpPr>
          <p:nvPr/>
        </p:nvSpPr>
        <p:spPr bwMode="auto">
          <a:xfrm>
            <a:off x="5638800" y="3124200"/>
            <a:ext cx="3352800" cy="3200400"/>
          </a:xfrm>
          <a:prstGeom prst="wedgeEllipseCallout">
            <a:avLst>
              <a:gd name="adj1" fmla="val -55492"/>
              <a:gd name="adj2" fmla="val -54762"/>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dirty="0"/>
              <a:t>Property Manager Enters </a:t>
            </a:r>
            <a:r>
              <a:rPr lang="en-US" sz="2000" dirty="0" smtClean="0"/>
              <a:t>CFL Property </a:t>
            </a:r>
            <a:r>
              <a:rPr lang="en-US" sz="2000" dirty="0"/>
              <a:t>Reports </a:t>
            </a:r>
            <a:r>
              <a:rPr lang="en-US" sz="2000" dirty="0" smtClean="0"/>
              <a:t>in GSAXcess®; </a:t>
            </a:r>
            <a:r>
              <a:rPr lang="en-US" sz="2000" dirty="0"/>
              <a:t>Schools </a:t>
            </a:r>
            <a:r>
              <a:rPr lang="en-US" sz="2000" dirty="0" smtClean="0"/>
              <a:t>see </a:t>
            </a:r>
            <a:r>
              <a:rPr lang="en-US" sz="2000" dirty="0"/>
              <a:t>i</a:t>
            </a:r>
            <a:r>
              <a:rPr lang="en-US" sz="2000" dirty="0" smtClean="0"/>
              <a:t>t </a:t>
            </a:r>
            <a:r>
              <a:rPr lang="en-US" sz="2000" dirty="0"/>
              <a:t>i</a:t>
            </a:r>
            <a:r>
              <a:rPr lang="en-US" sz="2000" dirty="0" smtClean="0"/>
              <a:t>mmediately on the </a:t>
            </a:r>
            <a:r>
              <a:rPr lang="en-US" sz="2000" dirty="0"/>
              <a:t>CFL Website</a:t>
            </a:r>
            <a:endParaRPr lang="en-US" sz="2000" dirty="0">
              <a:cs typeface="Times New Roman" pitchFamily="18" charset="0"/>
            </a:endParaRPr>
          </a:p>
        </p:txBody>
      </p:sp>
      <p:sp>
        <p:nvSpPr>
          <p:cNvPr id="24582" name="AutoShape 5"/>
          <p:cNvSpPr>
            <a:spLocks noChangeArrowheads="1"/>
          </p:cNvSpPr>
          <p:nvPr/>
        </p:nvSpPr>
        <p:spPr bwMode="auto">
          <a:xfrm rot="9236268">
            <a:off x="2647950" y="2552700"/>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457200"/>
          </a:xfrm>
        </p:spPr>
        <p:txBody>
          <a:bodyPr/>
          <a:lstStyle/>
          <a:p>
            <a:pPr algn="ctr"/>
            <a:r>
              <a:rPr lang="en-US" sz="2400" dirty="0" smtClean="0">
                <a:solidFill>
                  <a:schemeClr val="tx1"/>
                </a:solidFill>
              </a:rPr>
              <a:t>Entered in GSAXcess®</a:t>
            </a:r>
          </a:p>
        </p:txBody>
      </p:sp>
      <p:sp>
        <p:nvSpPr>
          <p:cNvPr id="25603"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25604" name="Picture 7" descr="GSAXcess CFL items display screen for the property manager"/>
          <p:cNvPicPr>
            <a:picLocks noChangeAspect="1" noChangeArrowheads="1"/>
          </p:cNvPicPr>
          <p:nvPr/>
        </p:nvPicPr>
        <p:blipFill>
          <a:blip r:embed="rId3" cstate="print"/>
          <a:srcRect l="833" t="1111" r="1666" b="37778"/>
          <a:stretch>
            <a:fillRect/>
          </a:stretch>
        </p:blipFill>
        <p:spPr bwMode="auto">
          <a:xfrm>
            <a:off x="0" y="457200"/>
            <a:ext cx="9144000" cy="6400800"/>
          </a:xfrm>
          <a:prstGeom prst="rect">
            <a:avLst/>
          </a:prstGeom>
          <a:noFill/>
          <a:ln w="9525" algn="ctr">
            <a:noFill/>
            <a:miter lim="800000"/>
            <a:headEnd/>
            <a:tailEnd/>
          </a:ln>
        </p:spPr>
      </p:pic>
      <p:sp>
        <p:nvSpPr>
          <p:cNvPr id="25605" name="AutoShape 5"/>
          <p:cNvSpPr>
            <a:spLocks noChangeArrowheads="1"/>
          </p:cNvSpPr>
          <p:nvPr/>
        </p:nvSpPr>
        <p:spPr bwMode="auto">
          <a:xfrm rot="9236268">
            <a:off x="1657350" y="2857500"/>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Immediately Visible in CFL</a:t>
            </a:r>
          </a:p>
        </p:txBody>
      </p:sp>
      <p:sp>
        <p:nvSpPr>
          <p:cNvPr id="26627"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26628" name="Picture 2" descr="CFL for schools search results list of items"/>
          <p:cNvPicPr>
            <a:picLocks noChangeAspect="1" noChangeArrowheads="1"/>
          </p:cNvPicPr>
          <p:nvPr/>
        </p:nvPicPr>
        <p:blipFill>
          <a:blip r:embed="rId3" cstate="print"/>
          <a:srcRect r="2499" b="16667"/>
          <a:stretch>
            <a:fillRect/>
          </a:stretch>
        </p:blipFill>
        <p:spPr bwMode="auto">
          <a:xfrm>
            <a:off x="0" y="457200"/>
            <a:ext cx="9144000" cy="6400800"/>
          </a:xfrm>
          <a:prstGeom prst="rect">
            <a:avLst/>
          </a:prstGeom>
          <a:noFill/>
          <a:ln w="9525" algn="ctr">
            <a:noFill/>
            <a:miter lim="800000"/>
            <a:headEnd/>
            <a:tailEnd/>
          </a:ln>
        </p:spPr>
      </p:pic>
      <p:sp>
        <p:nvSpPr>
          <p:cNvPr id="26629" name="AutoShape 5"/>
          <p:cNvSpPr>
            <a:spLocks noChangeArrowheads="1"/>
          </p:cNvSpPr>
          <p:nvPr/>
        </p:nvSpPr>
        <p:spPr bwMode="auto">
          <a:xfrm rot="9236268">
            <a:off x="1581150" y="3314700"/>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topherMWillett\Desktop\CFL Functions Revision files\CFL Property Manager Notice to Alloc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Property Manager Notification</a:t>
            </a:r>
          </a:p>
        </p:txBody>
      </p:sp>
      <p:sp>
        <p:nvSpPr>
          <p:cNvPr id="27651"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7653" name="AutoShape 5"/>
          <p:cNvSpPr>
            <a:spLocks noChangeArrowheads="1"/>
          </p:cNvSpPr>
          <p:nvPr/>
        </p:nvSpPr>
        <p:spPr bwMode="auto">
          <a:xfrm>
            <a:off x="6248400" y="14514"/>
            <a:ext cx="2895600" cy="2514600"/>
          </a:xfrm>
          <a:prstGeom prst="wedgeEllipseCallout">
            <a:avLst>
              <a:gd name="adj1" fmla="val -28399"/>
              <a:gd name="adj2" fmla="val 57197"/>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dirty="0" smtClean="0"/>
              <a:t>The agency </a:t>
            </a:r>
            <a:r>
              <a:rPr lang="en-US" sz="2000" dirty="0"/>
              <a:t>P</a:t>
            </a:r>
            <a:r>
              <a:rPr lang="en-US" sz="2000" dirty="0" smtClean="0"/>
              <a:t>roperty </a:t>
            </a:r>
            <a:r>
              <a:rPr lang="en-US" sz="2000" dirty="0"/>
              <a:t>M</a:t>
            </a:r>
            <a:r>
              <a:rPr lang="en-US" sz="2000" dirty="0" smtClean="0"/>
              <a:t>anager </a:t>
            </a:r>
            <a:r>
              <a:rPr lang="en-US" sz="2000" dirty="0"/>
              <a:t>will receive an email alerting them to school interest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ristopherMWillett\Desktop\CFL Functions Revision files\GSAXcess main menu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457200"/>
            <a:ext cx="9133113" cy="6400801"/>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ChangeArrowheads="1"/>
          </p:cNvSpPr>
          <p:nvPr/>
        </p:nvSpPr>
        <p:spPr bwMode="auto">
          <a:xfrm>
            <a:off x="0" y="4572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8675" name="Rectangle 4"/>
          <p:cNvSpPr>
            <a:spLocks noGrp="1" noChangeArrowheads="1"/>
          </p:cNvSpPr>
          <p:nvPr>
            <p:ph type="title"/>
          </p:nvPr>
        </p:nvSpPr>
        <p:spPr>
          <a:xfrm>
            <a:off x="0" y="0"/>
            <a:ext cx="9144000" cy="457200"/>
          </a:xfrm>
        </p:spPr>
        <p:txBody>
          <a:bodyPr/>
          <a:lstStyle/>
          <a:p>
            <a:pPr algn="ctr"/>
            <a:r>
              <a:rPr lang="en-US" sz="2400" smtClean="0">
                <a:solidFill>
                  <a:schemeClr val="tx1"/>
                </a:solidFill>
              </a:rPr>
              <a:t>Property Managers - View/Allocate Requested Items</a:t>
            </a:r>
          </a:p>
        </p:txBody>
      </p:sp>
      <p:sp>
        <p:nvSpPr>
          <p:cNvPr id="28677" name="AutoShape 19"/>
          <p:cNvSpPr>
            <a:spLocks noChangeArrowheads="1"/>
          </p:cNvSpPr>
          <p:nvPr/>
        </p:nvSpPr>
        <p:spPr bwMode="auto">
          <a:xfrm rot="10800000">
            <a:off x="7581900" y="2023389"/>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28678" name="AutoShape 21"/>
          <p:cNvSpPr>
            <a:spLocks noChangeArrowheads="1"/>
          </p:cNvSpPr>
          <p:nvPr/>
        </p:nvSpPr>
        <p:spPr bwMode="auto">
          <a:xfrm>
            <a:off x="6019800" y="457200"/>
            <a:ext cx="3124200" cy="1380463"/>
          </a:xfrm>
          <a:prstGeom prst="wedgeEllipseCallout">
            <a:avLst>
              <a:gd name="adj1" fmla="val -29674"/>
              <a:gd name="adj2" fmla="val 55600"/>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1600" dirty="0"/>
              <a:t>Property Manager must log into GSAXcess® to utilize CFL functions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hristopherMWillett\Desktop\CFL FILES 2017\CFL Functions screenshots\CFL View Allocate Requested Items Capture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374"/>
            <a:ext cx="9144000" cy="6481713"/>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2"/>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9699" name="Rectangle 3"/>
          <p:cNvSpPr>
            <a:spLocks noGrp="1" noChangeArrowheads="1"/>
          </p:cNvSpPr>
          <p:nvPr>
            <p:ph type="title"/>
          </p:nvPr>
        </p:nvSpPr>
        <p:spPr>
          <a:xfrm>
            <a:off x="0" y="0"/>
            <a:ext cx="9144000" cy="457200"/>
          </a:xfrm>
          <a:noFill/>
        </p:spPr>
        <p:txBody>
          <a:bodyPr/>
          <a:lstStyle/>
          <a:p>
            <a:pPr algn="ctr"/>
            <a:r>
              <a:rPr lang="en-US" sz="2400" smtClean="0">
                <a:solidFill>
                  <a:schemeClr val="tx1"/>
                </a:solidFill>
              </a:rPr>
              <a:t>View/Allocate Requested Items</a:t>
            </a:r>
          </a:p>
        </p:txBody>
      </p:sp>
      <p:sp>
        <p:nvSpPr>
          <p:cNvPr id="29701" name="AutoShape 10"/>
          <p:cNvSpPr>
            <a:spLocks noChangeArrowheads="1"/>
          </p:cNvSpPr>
          <p:nvPr/>
        </p:nvSpPr>
        <p:spPr bwMode="auto">
          <a:xfrm rot="1201065">
            <a:off x="1502979" y="1372116"/>
            <a:ext cx="976312"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29703" name="AutoShape 13"/>
          <p:cNvSpPr>
            <a:spLocks noChangeArrowheads="1"/>
          </p:cNvSpPr>
          <p:nvPr/>
        </p:nvSpPr>
        <p:spPr bwMode="auto">
          <a:xfrm>
            <a:off x="3352800" y="4205748"/>
            <a:ext cx="5638800" cy="2652252"/>
          </a:xfrm>
          <a:prstGeom prst="wedgeEllipseCallout">
            <a:avLst>
              <a:gd name="adj1" fmla="val -42792"/>
              <a:gd name="adj2" fmla="val -71455"/>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dirty="0"/>
              <a:t>By clicking on the blue hypertext, you see additional information and can perform transfers of </a:t>
            </a:r>
            <a:r>
              <a:rPr lang="en-US" sz="2000" dirty="0" smtClean="0"/>
              <a:t>computer </a:t>
            </a:r>
            <a:r>
              <a:rPr lang="en-US" sz="2000" dirty="0"/>
              <a:t>equipment. </a:t>
            </a:r>
            <a:r>
              <a:rPr lang="en-US" sz="2000" dirty="0" smtClean="0"/>
              <a:t>The </a:t>
            </a:r>
            <a:r>
              <a:rPr lang="en-US" sz="2000" dirty="0"/>
              <a:t>hypertext changes colors once you have clicked on 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ChristopherMWillett\Desktop\CFL FILES 2017\CFL Functions screenshots\CFL Multiple Line Allocation Capture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5594"/>
            <a:ext cx="9143999" cy="6392406"/>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1747" name="Rectangle 3"/>
          <p:cNvSpPr>
            <a:spLocks noGrp="1" noChangeArrowheads="1"/>
          </p:cNvSpPr>
          <p:nvPr>
            <p:ph type="title"/>
          </p:nvPr>
        </p:nvSpPr>
        <p:spPr>
          <a:xfrm>
            <a:off x="0" y="0"/>
            <a:ext cx="9144000" cy="457200"/>
          </a:xfrm>
          <a:noFill/>
        </p:spPr>
        <p:txBody>
          <a:bodyPr/>
          <a:lstStyle/>
          <a:p>
            <a:pPr algn="ctr"/>
            <a:r>
              <a:rPr lang="en-US" sz="2400" dirty="0" smtClean="0">
                <a:solidFill>
                  <a:schemeClr val="tx1"/>
                </a:solidFill>
              </a:rPr>
              <a:t>View/Allocate Requested Items by Transfer Control Number</a:t>
            </a:r>
          </a:p>
        </p:txBody>
      </p:sp>
      <p:sp>
        <p:nvSpPr>
          <p:cNvPr id="31749" name="AutoShape 9"/>
          <p:cNvSpPr>
            <a:spLocks noChangeArrowheads="1"/>
          </p:cNvSpPr>
          <p:nvPr/>
        </p:nvSpPr>
        <p:spPr bwMode="auto">
          <a:xfrm rot="19650086">
            <a:off x="105266" y="6028186"/>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31750" name="AutoShape 10"/>
          <p:cNvSpPr>
            <a:spLocks noChangeArrowheads="1"/>
          </p:cNvSpPr>
          <p:nvPr/>
        </p:nvSpPr>
        <p:spPr bwMode="auto">
          <a:xfrm rot="-9888000">
            <a:off x="5622591" y="2481691"/>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31751" name="AutoShape 9"/>
          <p:cNvSpPr>
            <a:spLocks noChangeArrowheads="1"/>
          </p:cNvSpPr>
          <p:nvPr/>
        </p:nvSpPr>
        <p:spPr bwMode="auto">
          <a:xfrm rot="20321492">
            <a:off x="7370091" y="6028187"/>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ristopherMWillett\Desktop\CFL FILES 2017\CFL Functions screenshots\CFL Requester Info scree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457199"/>
            <a:ext cx="9146458" cy="6400801"/>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2771" name="Rectangle 3"/>
          <p:cNvSpPr>
            <a:spLocks noGrp="1" noChangeArrowheads="1"/>
          </p:cNvSpPr>
          <p:nvPr>
            <p:ph type="title"/>
          </p:nvPr>
        </p:nvSpPr>
        <p:spPr>
          <a:xfrm>
            <a:off x="0" y="0"/>
            <a:ext cx="9144000" cy="457200"/>
          </a:xfrm>
          <a:noFill/>
        </p:spPr>
        <p:txBody>
          <a:bodyPr/>
          <a:lstStyle/>
          <a:p>
            <a:pPr algn="ctr"/>
            <a:r>
              <a:rPr lang="en-US" sz="2400" smtClean="0">
                <a:solidFill>
                  <a:schemeClr val="tx1"/>
                </a:solidFill>
              </a:rPr>
              <a:t>View/Allocate Requested Items by School Name</a:t>
            </a:r>
          </a:p>
        </p:txBody>
      </p:sp>
      <p:sp>
        <p:nvSpPr>
          <p:cNvPr id="32773" name="AutoShape 10"/>
          <p:cNvSpPr>
            <a:spLocks noChangeArrowheads="1"/>
          </p:cNvSpPr>
          <p:nvPr/>
        </p:nvSpPr>
        <p:spPr bwMode="auto">
          <a:xfrm rot="-9888000">
            <a:off x="6285134" y="1567293"/>
            <a:ext cx="976312"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32774" name="AutoShape 10"/>
          <p:cNvSpPr>
            <a:spLocks noChangeArrowheads="1"/>
          </p:cNvSpPr>
          <p:nvPr/>
        </p:nvSpPr>
        <p:spPr bwMode="auto">
          <a:xfrm rot="12458119">
            <a:off x="7057005" y="4386692"/>
            <a:ext cx="976312"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topherMWillett\Desktop\CFL multiple line alloc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485775"/>
            <a:ext cx="9163050" cy="6372225"/>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ChangeArrowheads="1"/>
          </p:cNvSpPr>
          <p:nvPr/>
        </p:nvSpPr>
        <p:spPr bwMode="auto">
          <a:xfrm flipV="1">
            <a:off x="0" y="4572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9939" name="Rectangle 3"/>
          <p:cNvSpPr>
            <a:spLocks noGrp="1" noChangeArrowheads="1"/>
          </p:cNvSpPr>
          <p:nvPr>
            <p:ph type="title"/>
          </p:nvPr>
        </p:nvSpPr>
        <p:spPr>
          <a:xfrm>
            <a:off x="457200" y="0"/>
            <a:ext cx="8229600" cy="457200"/>
          </a:xfrm>
        </p:spPr>
        <p:txBody>
          <a:bodyPr/>
          <a:lstStyle/>
          <a:p>
            <a:r>
              <a:rPr lang="en-US" sz="2400" smtClean="0">
                <a:solidFill>
                  <a:schemeClr val="tx1"/>
                </a:solidFill>
              </a:rPr>
              <a:t>                          </a:t>
            </a: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0" hangingPunct="0"/>
            <a:r>
              <a:rPr lang="en-US" b="1">
                <a:latin typeface="Arial" charset="0"/>
              </a:rPr>
              <a:t>Allocation Confirmation</a:t>
            </a:r>
          </a:p>
        </p:txBody>
      </p:sp>
      <p:sp>
        <p:nvSpPr>
          <p:cNvPr id="39942" name="AutoShape 10"/>
          <p:cNvSpPr>
            <a:spLocks noChangeArrowheads="1"/>
          </p:cNvSpPr>
          <p:nvPr/>
        </p:nvSpPr>
        <p:spPr bwMode="auto">
          <a:xfrm>
            <a:off x="5600700" y="561975"/>
            <a:ext cx="3505200" cy="2438400"/>
          </a:xfrm>
          <a:prstGeom prst="wedgeEllipseCallout">
            <a:avLst>
              <a:gd name="adj1" fmla="val -47735"/>
              <a:gd name="adj2" fmla="val 48828"/>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dirty="0"/>
              <a:t>Whenever you see this Confirmation button, you can Confirm your allocation from the same screen</a:t>
            </a:r>
          </a:p>
        </p:txBody>
      </p:sp>
      <p:pic>
        <p:nvPicPr>
          <p:cNvPr id="4098" name="Picture 2" descr="C:\Users\ChristopherMWillett\Desktop\CFL FILES 2017\CFL Functions screenshots\Greene County High Scho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42526"/>
            <a:ext cx="2819400" cy="1887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ristopherMWillett\Desktop\CFL Requester Info 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5774"/>
            <a:ext cx="9144000" cy="6372225"/>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ChangeArrowheads="1"/>
          </p:cNvSpPr>
          <p:nvPr/>
        </p:nvSpPr>
        <p:spPr bwMode="auto">
          <a:xfrm flipV="1">
            <a:off x="0" y="4572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0963" name="Rectangle 3"/>
          <p:cNvSpPr>
            <a:spLocks noGrp="1" noChangeArrowheads="1"/>
          </p:cNvSpPr>
          <p:nvPr>
            <p:ph type="title"/>
          </p:nvPr>
        </p:nvSpPr>
        <p:spPr>
          <a:xfrm>
            <a:off x="457200" y="0"/>
            <a:ext cx="8229600" cy="457200"/>
          </a:xfrm>
        </p:spPr>
        <p:txBody>
          <a:bodyPr/>
          <a:lstStyle/>
          <a:p>
            <a:r>
              <a:rPr lang="en-US" sz="2400" smtClean="0">
                <a:solidFill>
                  <a:schemeClr val="tx1"/>
                </a:solidFill>
              </a:rPr>
              <a:t>                          </a:t>
            </a: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0" hangingPunct="0"/>
            <a:r>
              <a:rPr lang="en-US" b="1">
                <a:latin typeface="Arial" charset="0"/>
              </a:rPr>
              <a:t>Confirmation Allocation</a:t>
            </a:r>
          </a:p>
        </p:txBody>
      </p:sp>
      <p:sp>
        <p:nvSpPr>
          <p:cNvPr id="40966" name="AutoShape 8"/>
          <p:cNvSpPr>
            <a:spLocks noChangeArrowheads="1"/>
          </p:cNvSpPr>
          <p:nvPr/>
        </p:nvSpPr>
        <p:spPr bwMode="auto">
          <a:xfrm rot="9586932">
            <a:off x="6149862" y="2058737"/>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hristopherMWillett\Desktop\CFL Homepage pic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3621" cy="6428014"/>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computersforlearning.gov</a:t>
            </a:r>
          </a:p>
        </p:txBody>
      </p:sp>
      <p:sp>
        <p:nvSpPr>
          <p:cNvPr id="4099"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 name="AutoShape 6"/>
          <p:cNvSpPr>
            <a:spLocks noChangeArrowheads="1"/>
          </p:cNvSpPr>
          <p:nvPr/>
        </p:nvSpPr>
        <p:spPr bwMode="auto">
          <a:xfrm rot="8007406">
            <a:off x="4900711" y="659521"/>
            <a:ext cx="976312"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flipV="1">
            <a:off x="0" y="4572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6083" name="Rectangle 3"/>
          <p:cNvSpPr>
            <a:spLocks noGrp="1" noChangeArrowheads="1"/>
          </p:cNvSpPr>
          <p:nvPr>
            <p:ph type="title"/>
          </p:nvPr>
        </p:nvSpPr>
        <p:spPr>
          <a:xfrm>
            <a:off x="457200" y="0"/>
            <a:ext cx="8229600" cy="457200"/>
          </a:xfrm>
        </p:spPr>
        <p:txBody>
          <a:bodyPr/>
          <a:lstStyle/>
          <a:p>
            <a:r>
              <a:rPr lang="en-US" sz="2400" smtClean="0">
                <a:solidFill>
                  <a:schemeClr val="tx1"/>
                </a:solidFill>
              </a:rPr>
              <a:t>                          </a:t>
            </a:r>
          </a:p>
        </p:txBody>
      </p:sp>
      <p:sp>
        <p:nvSpPr>
          <p:cNvPr id="46084" name="Rectangle 4"/>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0" hangingPunct="0"/>
            <a:r>
              <a:rPr lang="en-US" b="1">
                <a:latin typeface="Arial" charset="0"/>
              </a:rPr>
              <a:t>Transfer Order</a:t>
            </a:r>
          </a:p>
        </p:txBody>
      </p:sp>
      <p:pic>
        <p:nvPicPr>
          <p:cNvPr id="46085" name="Picture 11" descr="Sample email that schools or educational non-profits receive after allocation and confirmation"/>
          <p:cNvPicPr>
            <a:picLocks noChangeAspect="1" noChangeArrowheads="1"/>
          </p:cNvPicPr>
          <p:nvPr/>
        </p:nvPicPr>
        <p:blipFill>
          <a:blip r:embed="rId3" cstate="print"/>
          <a:srcRect l="937" t="15002" r="2812" b="20003"/>
          <a:stretch>
            <a:fillRect/>
          </a:stretch>
        </p:blipFill>
        <p:spPr bwMode="auto">
          <a:xfrm>
            <a:off x="1" y="533400"/>
            <a:ext cx="9144000" cy="6324600"/>
          </a:xfrm>
          <a:prstGeom prst="rect">
            <a:avLst/>
          </a:prstGeom>
          <a:noFill/>
          <a:ln w="9525" algn="ctr">
            <a:noFill/>
            <a:miter lim="800000"/>
            <a:headEnd/>
            <a:tailEnd/>
          </a:ln>
        </p:spPr>
      </p:pic>
      <p:sp>
        <p:nvSpPr>
          <p:cNvPr id="46086" name="AutoShape 12"/>
          <p:cNvSpPr>
            <a:spLocks noChangeArrowheads="1"/>
          </p:cNvSpPr>
          <p:nvPr/>
        </p:nvSpPr>
        <p:spPr bwMode="auto">
          <a:xfrm>
            <a:off x="6172200" y="1447800"/>
            <a:ext cx="2667000" cy="2743200"/>
          </a:xfrm>
          <a:prstGeom prst="wedgeEllipseCallout">
            <a:avLst>
              <a:gd name="adj1" fmla="val -83333"/>
              <a:gd name="adj2" fmla="val -40625"/>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dirty="0"/>
              <a:t>Schools receive an email after allocation and confirmation.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flipV="1">
            <a:off x="0" y="4572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7107" name="Rectangle 3"/>
          <p:cNvSpPr>
            <a:spLocks noGrp="1" noChangeArrowheads="1"/>
          </p:cNvSpPr>
          <p:nvPr>
            <p:ph type="title"/>
          </p:nvPr>
        </p:nvSpPr>
        <p:spPr>
          <a:xfrm>
            <a:off x="457200" y="0"/>
            <a:ext cx="8229600" cy="457200"/>
          </a:xfrm>
        </p:spPr>
        <p:txBody>
          <a:bodyPr/>
          <a:lstStyle/>
          <a:p>
            <a:r>
              <a:rPr lang="en-US" sz="2400" smtClean="0">
                <a:solidFill>
                  <a:schemeClr val="tx1"/>
                </a:solidFill>
              </a:rPr>
              <a:t>                          </a:t>
            </a:r>
          </a:p>
        </p:txBody>
      </p:sp>
      <p:sp>
        <p:nvSpPr>
          <p:cNvPr id="47108" name="Rectangle 4"/>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0" hangingPunct="0"/>
            <a:r>
              <a:rPr lang="en-US" b="1">
                <a:latin typeface="Arial" charset="0"/>
              </a:rPr>
              <a:t>Transfer Order</a:t>
            </a:r>
          </a:p>
        </p:txBody>
      </p:sp>
      <p:pic>
        <p:nvPicPr>
          <p:cNvPr id="47109" name="Picture 6" descr="Sample CFL email transfer order"/>
          <p:cNvPicPr>
            <a:picLocks noChangeAspect="1" noChangeArrowheads="1"/>
          </p:cNvPicPr>
          <p:nvPr/>
        </p:nvPicPr>
        <p:blipFill>
          <a:blip r:embed="rId3" cstate="print"/>
          <a:srcRect l="937" t="12502" r="2812" b="13751"/>
          <a:stretch>
            <a:fillRect/>
          </a:stretch>
        </p:blipFill>
        <p:spPr bwMode="auto">
          <a:xfrm>
            <a:off x="1" y="533400"/>
            <a:ext cx="9144000" cy="6324600"/>
          </a:xfrm>
          <a:prstGeom prst="rect">
            <a:avLst/>
          </a:prstGeom>
          <a:noFill/>
          <a:ln w="9525" algn="ctr">
            <a:noFill/>
            <a:miter lim="800000"/>
            <a:headEnd/>
            <a:tailEnd/>
          </a:ln>
        </p:spPr>
      </p:pic>
      <p:sp>
        <p:nvSpPr>
          <p:cNvPr id="47110" name="AutoShape 7"/>
          <p:cNvSpPr>
            <a:spLocks noChangeArrowheads="1"/>
          </p:cNvSpPr>
          <p:nvPr/>
        </p:nvSpPr>
        <p:spPr bwMode="auto">
          <a:xfrm>
            <a:off x="6248400" y="1143000"/>
            <a:ext cx="2667000" cy="1905000"/>
          </a:xfrm>
          <a:prstGeom prst="wedgeEllipseCallout">
            <a:avLst>
              <a:gd name="adj1" fmla="val -69404"/>
              <a:gd name="adj2" fmla="val -56500"/>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a:t>Transfer Order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flipV="1">
            <a:off x="0" y="4572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131" name="Rectangle 3"/>
          <p:cNvSpPr>
            <a:spLocks noGrp="1" noChangeArrowheads="1"/>
          </p:cNvSpPr>
          <p:nvPr>
            <p:ph type="title"/>
          </p:nvPr>
        </p:nvSpPr>
        <p:spPr>
          <a:xfrm>
            <a:off x="457200" y="0"/>
            <a:ext cx="8229600" cy="457200"/>
          </a:xfrm>
        </p:spPr>
        <p:txBody>
          <a:bodyPr/>
          <a:lstStyle/>
          <a:p>
            <a:r>
              <a:rPr lang="en-US" sz="2400" smtClean="0">
                <a:solidFill>
                  <a:schemeClr val="tx1"/>
                </a:solidFill>
              </a:rPr>
              <a:t>                          </a:t>
            </a:r>
          </a:p>
        </p:txBody>
      </p:sp>
      <p:sp>
        <p:nvSpPr>
          <p:cNvPr id="48132" name="Rectangle 7"/>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0" hangingPunct="0"/>
            <a:r>
              <a:rPr lang="en-US" b="1">
                <a:latin typeface="Arial" charset="0"/>
              </a:rPr>
              <a:t>Transfer Requested Items</a:t>
            </a:r>
          </a:p>
        </p:txBody>
      </p:sp>
      <p:pic>
        <p:nvPicPr>
          <p:cNvPr id="48133" name="Picture 8" descr="GSAXcess Main Menu with CFL Transfer hypertext highlighted"/>
          <p:cNvPicPr>
            <a:picLocks noChangeAspect="1" noChangeArrowheads="1"/>
          </p:cNvPicPr>
          <p:nvPr/>
        </p:nvPicPr>
        <p:blipFill>
          <a:blip r:embed="rId3" cstate="print"/>
          <a:srcRect l="833" t="14444" r="1666" b="16667"/>
          <a:stretch>
            <a:fillRect/>
          </a:stretch>
        </p:blipFill>
        <p:spPr bwMode="auto">
          <a:xfrm>
            <a:off x="0" y="533400"/>
            <a:ext cx="9144000" cy="6324600"/>
          </a:xfrm>
          <a:prstGeom prst="rect">
            <a:avLst/>
          </a:prstGeom>
          <a:noFill/>
          <a:ln w="9525" algn="ctr">
            <a:noFill/>
            <a:miter lim="800000"/>
            <a:headEnd/>
            <a:tailEnd/>
          </a:ln>
        </p:spPr>
      </p:pic>
      <p:sp>
        <p:nvSpPr>
          <p:cNvPr id="8" name="AutoShape 7"/>
          <p:cNvSpPr>
            <a:spLocks noChangeArrowheads="1"/>
          </p:cNvSpPr>
          <p:nvPr/>
        </p:nvSpPr>
        <p:spPr bwMode="auto">
          <a:xfrm>
            <a:off x="2705100" y="2590800"/>
            <a:ext cx="3733800" cy="2895600"/>
          </a:xfrm>
          <a:prstGeom prst="wedgeEllipseCallout">
            <a:avLst>
              <a:gd name="adj1" fmla="val 43963"/>
              <a:gd name="adj2" fmla="val -74695"/>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1800" dirty="0"/>
              <a:t>The transaction is not complete until the</a:t>
            </a:r>
          </a:p>
          <a:p>
            <a:r>
              <a:rPr lang="en-US" sz="1800" dirty="0"/>
              <a:t>School or educational non-profit picks up the</a:t>
            </a:r>
          </a:p>
          <a:p>
            <a:r>
              <a:rPr lang="en-US" sz="1800" dirty="0"/>
              <a:t>Property and you go into the CFL Functions</a:t>
            </a:r>
          </a:p>
          <a:p>
            <a:r>
              <a:rPr lang="en-US" sz="1800" dirty="0"/>
              <a:t>Menu to the Transfer function and select</a:t>
            </a:r>
          </a:p>
          <a:p>
            <a:r>
              <a:rPr lang="en-US" sz="1800" dirty="0"/>
              <a:t>Transfer</a:t>
            </a:r>
            <a:r>
              <a:rPr lang="en-US" sz="1600" dirty="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flipV="1">
            <a:off x="0" y="4572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9155" name="Rectangle 4"/>
          <p:cNvSpPr>
            <a:spLocks noGrp="1" noChangeArrowheads="1"/>
          </p:cNvSpPr>
          <p:nvPr>
            <p:ph type="title"/>
          </p:nvPr>
        </p:nvSpPr>
        <p:spPr>
          <a:xfrm>
            <a:off x="457200" y="0"/>
            <a:ext cx="8229600" cy="457200"/>
          </a:xfrm>
        </p:spPr>
        <p:txBody>
          <a:bodyPr/>
          <a:lstStyle/>
          <a:p>
            <a:r>
              <a:rPr lang="en-US" sz="2400" smtClean="0">
                <a:solidFill>
                  <a:schemeClr val="tx1"/>
                </a:solidFill>
              </a:rPr>
              <a:t>                          </a:t>
            </a:r>
          </a:p>
        </p:txBody>
      </p:sp>
      <p:sp>
        <p:nvSpPr>
          <p:cNvPr id="49156" name="Rectangle 12"/>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0" hangingPunct="0"/>
            <a:r>
              <a:rPr lang="en-US" b="1">
                <a:latin typeface="Arial" charset="0"/>
              </a:rPr>
              <a:t>Transfer Requested Items</a:t>
            </a:r>
          </a:p>
        </p:txBody>
      </p:sp>
      <p:pic>
        <p:nvPicPr>
          <p:cNvPr id="49157" name="Picture 8" descr="CFL Transfers screen"/>
          <p:cNvPicPr>
            <a:picLocks noChangeAspect="1" noChangeArrowheads="1"/>
          </p:cNvPicPr>
          <p:nvPr/>
        </p:nvPicPr>
        <p:blipFill>
          <a:blip r:embed="rId3" cstate="print"/>
          <a:srcRect l="833" t="30000" r="2499" b="25555"/>
          <a:stretch>
            <a:fillRect/>
          </a:stretch>
        </p:blipFill>
        <p:spPr bwMode="auto">
          <a:xfrm>
            <a:off x="0" y="533400"/>
            <a:ext cx="9144000" cy="4572000"/>
          </a:xfrm>
          <a:prstGeom prst="rect">
            <a:avLst/>
          </a:prstGeom>
          <a:noFill/>
          <a:ln w="9525" algn="ctr">
            <a:noFill/>
            <a:miter lim="800000"/>
            <a:headEnd/>
            <a:tailEnd/>
          </a:ln>
        </p:spPr>
      </p:pic>
      <p:sp>
        <p:nvSpPr>
          <p:cNvPr id="49159" name="Rectangle 9" descr="Stationery"/>
          <p:cNvSpPr>
            <a:spLocks noChangeArrowheads="1"/>
          </p:cNvSpPr>
          <p:nvPr/>
        </p:nvSpPr>
        <p:spPr bwMode="auto">
          <a:xfrm>
            <a:off x="228600" y="5105400"/>
            <a:ext cx="5029200" cy="1447800"/>
          </a:xfrm>
          <a:prstGeom prst="wedgeEllipseCallout">
            <a:avLst>
              <a:gd name="adj1" fmla="val -37311"/>
              <a:gd name="adj2" fmla="val -73685"/>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eaLnBrk="0" hangingPunct="0"/>
            <a:r>
              <a:rPr lang="en-US" sz="1800" dirty="0">
                <a:latin typeface="GarmdITC Bk BT"/>
              </a:rPr>
              <a:t>Click on the Transfer Control Number that</a:t>
            </a:r>
          </a:p>
          <a:p>
            <a:pPr eaLnBrk="0" hangingPunct="0"/>
            <a:r>
              <a:rPr lang="en-US" sz="1800" dirty="0">
                <a:latin typeface="GarmdITC Bk BT"/>
              </a:rPr>
              <a:t>you want to transfer</a:t>
            </a:r>
          </a:p>
        </p:txBody>
      </p:sp>
      <p:pic>
        <p:nvPicPr>
          <p:cNvPr id="4099" name="Picture 3" descr="C:\Users\ChristopherMWillett\Desktop\CFL FILES 2017\CFL Functions screenshots\five school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3276600"/>
            <a:ext cx="299085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flipV="1">
            <a:off x="0" y="4572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0179" name="Rectangle 3"/>
          <p:cNvSpPr>
            <a:spLocks noGrp="1" noChangeArrowheads="1"/>
          </p:cNvSpPr>
          <p:nvPr>
            <p:ph type="title"/>
          </p:nvPr>
        </p:nvSpPr>
        <p:spPr>
          <a:xfrm>
            <a:off x="457200" y="0"/>
            <a:ext cx="8229600" cy="457200"/>
          </a:xfrm>
        </p:spPr>
        <p:txBody>
          <a:bodyPr/>
          <a:lstStyle/>
          <a:p>
            <a:r>
              <a:rPr lang="en-US" sz="2400" smtClean="0">
                <a:solidFill>
                  <a:schemeClr val="tx1"/>
                </a:solidFill>
              </a:rPr>
              <a:t>                          </a:t>
            </a:r>
          </a:p>
        </p:txBody>
      </p:sp>
      <p:sp>
        <p:nvSpPr>
          <p:cNvPr id="50180" name="Rectangle 8"/>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0" hangingPunct="0"/>
            <a:r>
              <a:rPr lang="en-US" b="1">
                <a:latin typeface="Arial" charset="0"/>
              </a:rPr>
              <a:t>Transfer Requested Items</a:t>
            </a:r>
          </a:p>
        </p:txBody>
      </p:sp>
      <p:pic>
        <p:nvPicPr>
          <p:cNvPr id="50181" name="Picture 7" descr="CFL Multiple Line Transfer screen"/>
          <p:cNvPicPr>
            <a:picLocks noChangeAspect="1" noChangeArrowheads="1"/>
          </p:cNvPicPr>
          <p:nvPr/>
        </p:nvPicPr>
        <p:blipFill>
          <a:blip r:embed="rId3" cstate="print"/>
          <a:srcRect l="833" t="30000" r="2499" b="38889"/>
          <a:stretch>
            <a:fillRect/>
          </a:stretch>
        </p:blipFill>
        <p:spPr bwMode="auto">
          <a:xfrm>
            <a:off x="0" y="533400"/>
            <a:ext cx="9144000" cy="4191000"/>
          </a:xfrm>
          <a:prstGeom prst="rect">
            <a:avLst/>
          </a:prstGeom>
          <a:noFill/>
          <a:ln w="9525" algn="ctr">
            <a:noFill/>
            <a:miter lim="800000"/>
            <a:headEnd/>
            <a:tailEnd/>
          </a:ln>
        </p:spPr>
      </p:pic>
      <p:sp>
        <p:nvSpPr>
          <p:cNvPr id="50183" name="Rectangle 8" descr="Stationery"/>
          <p:cNvSpPr>
            <a:spLocks noChangeArrowheads="1"/>
          </p:cNvSpPr>
          <p:nvPr/>
        </p:nvSpPr>
        <p:spPr bwMode="auto">
          <a:xfrm>
            <a:off x="2350632" y="4855028"/>
            <a:ext cx="5193167" cy="1545772"/>
          </a:xfrm>
          <a:prstGeom prst="wedgeEllipseCallout">
            <a:avLst>
              <a:gd name="adj1" fmla="val 1326"/>
              <a:gd name="adj2" fmla="val -82237"/>
            </a:avLst>
          </a:prstGeom>
          <a:solidFill>
            <a:schemeClr val="accent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pPr eaLnBrk="0" hangingPunct="0"/>
            <a:r>
              <a:rPr lang="en-US" sz="1800" dirty="0">
                <a:latin typeface="GarmdITC Bk BT"/>
              </a:rPr>
              <a:t>The Transfer screen displays.  Make any </a:t>
            </a:r>
          </a:p>
          <a:p>
            <a:pPr eaLnBrk="0" hangingPunct="0"/>
            <a:r>
              <a:rPr lang="en-US" sz="1800" dirty="0">
                <a:latin typeface="GarmdITC Bk BT"/>
              </a:rPr>
              <a:t>adjustments as needed and click the red</a:t>
            </a:r>
          </a:p>
          <a:p>
            <a:pPr eaLnBrk="0" hangingPunct="0"/>
            <a:r>
              <a:rPr lang="en-US" sz="1800" dirty="0">
                <a:latin typeface="GarmdITC Bk BT"/>
              </a:rPr>
              <a:t>Transfer button.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flipV="1">
            <a:off x="0" y="4572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1203" name="Rectangle 3"/>
          <p:cNvSpPr>
            <a:spLocks noGrp="1" noChangeArrowheads="1"/>
          </p:cNvSpPr>
          <p:nvPr>
            <p:ph type="title"/>
          </p:nvPr>
        </p:nvSpPr>
        <p:spPr>
          <a:xfrm>
            <a:off x="457200" y="0"/>
            <a:ext cx="8229600" cy="457200"/>
          </a:xfrm>
        </p:spPr>
        <p:txBody>
          <a:bodyPr/>
          <a:lstStyle/>
          <a:p>
            <a:r>
              <a:rPr lang="en-US" sz="2400" smtClean="0">
                <a:solidFill>
                  <a:schemeClr val="tx1"/>
                </a:solidFill>
              </a:rPr>
              <a:t>                          </a:t>
            </a:r>
          </a:p>
        </p:txBody>
      </p:sp>
      <p:sp>
        <p:nvSpPr>
          <p:cNvPr id="51204" name="Rectangle 5"/>
          <p:cNvSpPr>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0" hangingPunct="0"/>
            <a:r>
              <a:rPr lang="en-US" b="1">
                <a:latin typeface="Arial" charset="0"/>
              </a:rPr>
              <a:t>Transfer Requested Items</a:t>
            </a:r>
          </a:p>
        </p:txBody>
      </p:sp>
      <p:pic>
        <p:nvPicPr>
          <p:cNvPr id="51205" name="Picture 10" descr="CFL Multiple Line Change Transfer screen displaying Transfer success message"/>
          <p:cNvPicPr>
            <a:picLocks noChangeAspect="1" noChangeArrowheads="1"/>
          </p:cNvPicPr>
          <p:nvPr/>
        </p:nvPicPr>
        <p:blipFill>
          <a:blip r:embed="rId3" cstate="print"/>
          <a:srcRect l="833" t="30000" r="2499" b="36667"/>
          <a:stretch>
            <a:fillRect/>
          </a:stretch>
        </p:blipFill>
        <p:spPr bwMode="auto">
          <a:xfrm>
            <a:off x="0" y="533400"/>
            <a:ext cx="9144000" cy="3962400"/>
          </a:xfrm>
          <a:prstGeom prst="rect">
            <a:avLst/>
          </a:prstGeom>
          <a:noFill/>
          <a:ln w="9525" algn="ctr">
            <a:noFill/>
            <a:miter lim="800000"/>
            <a:headEnd/>
            <a:tailEnd/>
          </a:ln>
        </p:spPr>
      </p:pic>
      <p:sp>
        <p:nvSpPr>
          <p:cNvPr id="51206" name="AutoShape 10"/>
          <p:cNvSpPr>
            <a:spLocks noChangeArrowheads="1"/>
          </p:cNvSpPr>
          <p:nvPr/>
        </p:nvSpPr>
        <p:spPr bwMode="auto">
          <a:xfrm rot="9584497">
            <a:off x="7369175" y="3201988"/>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51207" name="AutoShape 10"/>
          <p:cNvSpPr>
            <a:spLocks noChangeArrowheads="1"/>
          </p:cNvSpPr>
          <p:nvPr/>
        </p:nvSpPr>
        <p:spPr bwMode="auto">
          <a:xfrm rot="9584497">
            <a:off x="5464175" y="1296988"/>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51208" name="Rectangle 12" descr="Stationery"/>
          <p:cNvSpPr>
            <a:spLocks noChangeArrowheads="1"/>
          </p:cNvSpPr>
          <p:nvPr/>
        </p:nvSpPr>
        <p:spPr bwMode="auto">
          <a:xfrm>
            <a:off x="1600200" y="4343400"/>
            <a:ext cx="5410200" cy="2362200"/>
          </a:xfrm>
          <a:prstGeom prst="wedgeEllipseCallout">
            <a:avLst>
              <a:gd name="adj1" fmla="val 27327"/>
              <a:gd name="adj2" fmla="val -62251"/>
            </a:avLst>
          </a:prstGeom>
          <a:solidFill>
            <a:schemeClr val="accent2">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none" anchor="ctr">
            <a:flatTx/>
          </a:bodyPr>
          <a:lstStyle/>
          <a:p>
            <a:pPr eaLnBrk="0" hangingPunct="0"/>
            <a:r>
              <a:rPr lang="en-US" sz="1600" dirty="0">
                <a:latin typeface="GarmdITC Bk BT"/>
              </a:rPr>
              <a:t>The system displays a confirmation message.  </a:t>
            </a:r>
          </a:p>
          <a:p>
            <a:pPr eaLnBrk="0" hangingPunct="0"/>
            <a:r>
              <a:rPr lang="en-US" sz="1600" dirty="0">
                <a:latin typeface="GarmdITC Bk BT"/>
              </a:rPr>
              <a:t>You can only change your transfer information</a:t>
            </a:r>
          </a:p>
          <a:p>
            <a:pPr eaLnBrk="0" hangingPunct="0"/>
            <a:r>
              <a:rPr lang="en-US" sz="1600" dirty="0">
                <a:latin typeface="GarmdITC Bk BT"/>
              </a:rPr>
              <a:t>the day of the transfer action.  If you transfer</a:t>
            </a:r>
          </a:p>
          <a:p>
            <a:pPr eaLnBrk="0" hangingPunct="0"/>
            <a:r>
              <a:rPr lang="en-US" sz="1600" dirty="0">
                <a:latin typeface="GarmdITC Bk BT"/>
              </a:rPr>
              <a:t>before pick-up and the organization changes </a:t>
            </a:r>
          </a:p>
          <a:p>
            <a:pPr eaLnBrk="0" hangingPunct="0"/>
            <a:r>
              <a:rPr lang="en-US" sz="1600" dirty="0">
                <a:latin typeface="GarmdITC Bk BT"/>
              </a:rPr>
              <a:t>their mind, you will need to contact your</a:t>
            </a:r>
          </a:p>
          <a:p>
            <a:pPr eaLnBrk="0" hangingPunct="0"/>
            <a:r>
              <a:rPr lang="en-US" sz="1600" dirty="0">
                <a:latin typeface="GarmdITC Bk BT"/>
              </a:rPr>
              <a:t>GSA Area Property Officer for assistance.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tx1"/>
                </a:solidFill>
              </a:rPr>
              <a:t>QUESTIONS?</a:t>
            </a:r>
            <a:endParaRPr lang="en-US" dirty="0">
              <a:solidFill>
                <a:schemeClr val="tx1"/>
              </a:solidFill>
            </a:endParaRPr>
          </a:p>
        </p:txBody>
      </p:sp>
      <p:sp>
        <p:nvSpPr>
          <p:cNvPr id="5" name="TextBox 4"/>
          <p:cNvSpPr txBox="1"/>
          <p:nvPr/>
        </p:nvSpPr>
        <p:spPr>
          <a:xfrm>
            <a:off x="2514601" y="3505200"/>
            <a:ext cx="184730" cy="461665"/>
          </a:xfrm>
          <a:prstGeom prst="rect">
            <a:avLst/>
          </a:prstGeom>
          <a:noFill/>
        </p:spPr>
        <p:txBody>
          <a:bodyPr wrap="none" rtlCol="0">
            <a:spAutoFit/>
          </a:bodyPr>
          <a:lstStyle/>
          <a:p>
            <a:endParaRPr lang="en-US" dirty="0"/>
          </a:p>
        </p:txBody>
      </p:sp>
      <p:pic>
        <p:nvPicPr>
          <p:cNvPr id="8" name="Google Shape;132;p18"/>
          <p:cNvPicPr preferRelativeResize="0">
            <a:picLocks noGrp="1"/>
          </p:cNvPicPr>
          <p:nvPr>
            <p:ph idx="1"/>
          </p:nvPr>
        </p:nvPicPr>
        <p:blipFill rotWithShape="1">
          <a:blip r:embed="rId3">
            <a:alphaModFix/>
          </a:blip>
          <a:srcRect/>
          <a:stretch/>
        </p:blipFill>
        <p:spPr>
          <a:xfrm>
            <a:off x="3387725" y="3771900"/>
            <a:ext cx="1905000" cy="1905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ChristopherMWillett\Desktop\CFL Homepage pic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 y="457200"/>
            <a:ext cx="9143621" cy="6428014"/>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computersforlearning.gov</a:t>
            </a:r>
          </a:p>
        </p:txBody>
      </p:sp>
      <p:sp>
        <p:nvSpPr>
          <p:cNvPr id="5123"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AutoShape 6"/>
          <p:cNvSpPr>
            <a:spLocks noChangeArrowheads="1"/>
          </p:cNvSpPr>
          <p:nvPr/>
        </p:nvSpPr>
        <p:spPr bwMode="auto">
          <a:xfrm rot="5400000">
            <a:off x="8289131" y="1176111"/>
            <a:ext cx="976312"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topherMWillett\Desktop\CFL Registration page for scho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8086"/>
            <a:ext cx="9157095" cy="6389914"/>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CFL School Registration</a:t>
            </a:r>
          </a:p>
        </p:txBody>
      </p:sp>
      <p:sp>
        <p:nvSpPr>
          <p:cNvPr id="6147"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grpSp>
        <p:nvGrpSpPr>
          <p:cNvPr id="8" name="Group 7" descr="CFL Registration screen for Schools and Educational nonprofits"/>
          <p:cNvGrpSpPr/>
          <p:nvPr/>
        </p:nvGrpSpPr>
        <p:grpSpPr>
          <a:xfrm>
            <a:off x="175610" y="1747765"/>
            <a:ext cx="8892190" cy="4181968"/>
            <a:chOff x="238824" y="1823207"/>
            <a:chExt cx="11518481" cy="3067881"/>
          </a:xfrm>
        </p:grpSpPr>
        <p:sp>
          <p:nvSpPr>
            <p:cNvPr id="6149" name="AutoShape 5"/>
            <p:cNvSpPr>
              <a:spLocks noChangeArrowheads="1"/>
            </p:cNvSpPr>
            <p:nvPr/>
          </p:nvSpPr>
          <p:spPr bwMode="auto">
            <a:xfrm rot="618045">
              <a:off x="238824" y="1823207"/>
              <a:ext cx="1308583" cy="25724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6151" name="AutoShape 7"/>
            <p:cNvSpPr>
              <a:spLocks noChangeArrowheads="1"/>
            </p:cNvSpPr>
            <p:nvPr/>
          </p:nvSpPr>
          <p:spPr bwMode="auto">
            <a:xfrm>
              <a:off x="8006496" y="2385754"/>
              <a:ext cx="3750809" cy="2505334"/>
            </a:xfrm>
            <a:prstGeom prst="wedgeEllipseCallout">
              <a:avLst>
                <a:gd name="adj1" fmla="val -26425"/>
                <a:gd name="adj2" fmla="val -60776"/>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dirty="0"/>
                <a:t>Schools must have a </a:t>
              </a:r>
              <a:r>
                <a:rPr lang="en-US" sz="2000" dirty="0" smtClean="0"/>
                <a:t>valid NCES </a:t>
              </a:r>
              <a:r>
                <a:rPr lang="en-US" sz="2000" dirty="0"/>
                <a:t>number that matches the </a:t>
              </a:r>
              <a:r>
                <a:rPr lang="en-US" sz="2000" dirty="0" smtClean="0"/>
                <a:t>NCES </a:t>
              </a:r>
              <a:r>
                <a:rPr lang="en-US" sz="2000" dirty="0"/>
                <a:t>database </a:t>
              </a:r>
              <a:r>
                <a:rPr lang="en-US" sz="2000" dirty="0" smtClean="0"/>
                <a:t>in GSAXcess</a:t>
              </a:r>
              <a:r>
                <a:rPr lang="en-US" sz="2000" dirty="0">
                  <a:latin typeface="Times New Roman" pitchFamily="18" charset="0"/>
                  <a:cs typeface="Times New Roman" pitchFamily="18" charset="0"/>
                </a:rPr>
                <a:t>®</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ristopherMWillett\Desktop\CFL Registration page for nonprofi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0" y="0"/>
            <a:ext cx="9144000" cy="457200"/>
          </a:xfrm>
        </p:spPr>
        <p:txBody>
          <a:bodyPr/>
          <a:lstStyle/>
          <a:p>
            <a:pPr algn="ctr"/>
            <a:r>
              <a:rPr lang="en-US" sz="2400" dirty="0" smtClean="0">
                <a:solidFill>
                  <a:schemeClr val="tx1"/>
                </a:solidFill>
              </a:rPr>
              <a:t>CFL Non-Profit Registration</a:t>
            </a:r>
          </a:p>
        </p:txBody>
      </p:sp>
      <p:sp>
        <p:nvSpPr>
          <p:cNvPr id="7171"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grpSp>
        <p:nvGrpSpPr>
          <p:cNvPr id="7" name="Group 6" descr="CFL Registration screen highlighting that Educational nonprofits must have a valid 501 (c) document to register"/>
          <p:cNvGrpSpPr/>
          <p:nvPr/>
        </p:nvGrpSpPr>
        <p:grpSpPr>
          <a:xfrm>
            <a:off x="250102" y="1764859"/>
            <a:ext cx="8817699" cy="3797741"/>
            <a:chOff x="3684179" y="2944189"/>
            <a:chExt cx="8440337" cy="4503039"/>
          </a:xfrm>
        </p:grpSpPr>
        <p:sp>
          <p:nvSpPr>
            <p:cNvPr id="7173" name="AutoShape 5"/>
            <p:cNvSpPr>
              <a:spLocks noChangeArrowheads="1"/>
            </p:cNvSpPr>
            <p:nvPr/>
          </p:nvSpPr>
          <p:spPr bwMode="auto">
            <a:xfrm rot="666909">
              <a:off x="3684179" y="2944189"/>
              <a:ext cx="908069" cy="377111"/>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
          <p:nvSpPr>
            <p:cNvPr id="7174" name="AutoShape 7"/>
            <p:cNvSpPr>
              <a:spLocks noChangeArrowheads="1"/>
            </p:cNvSpPr>
            <p:nvPr/>
          </p:nvSpPr>
          <p:spPr bwMode="auto">
            <a:xfrm>
              <a:off x="8623446" y="4130038"/>
              <a:ext cx="3501070" cy="3317190"/>
            </a:xfrm>
            <a:prstGeom prst="wedgeEllipseCallout">
              <a:avLst>
                <a:gd name="adj1" fmla="val -39062"/>
                <a:gd name="adj2" fmla="val -69601"/>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2000" dirty="0"/>
                <a:t>Educational </a:t>
              </a:r>
              <a:r>
                <a:rPr lang="en-US" sz="2000" dirty="0" smtClean="0"/>
                <a:t>non-profits </a:t>
              </a:r>
              <a:r>
                <a:rPr lang="en-US" sz="2000" dirty="0"/>
                <a:t>will not be allowed to register unless they upload </a:t>
              </a:r>
              <a:r>
                <a:rPr lang="en-US" sz="2000" dirty="0" smtClean="0"/>
                <a:t>a valid </a:t>
              </a:r>
              <a:r>
                <a:rPr lang="en-US" sz="2000" dirty="0"/>
                <a:t>501 (C)  document</a:t>
              </a:r>
              <a:endParaRPr lang="en-US" sz="2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895600"/>
            <a:ext cx="7769225" cy="3048000"/>
          </a:xfrm>
        </p:spPr>
        <p:txBody>
          <a:bodyPr/>
          <a:lstStyle/>
          <a:p>
            <a:pPr marL="0" indent="0">
              <a:buNone/>
            </a:pPr>
            <a:endParaRPr lang="en-US" dirty="0" smtClean="0">
              <a:solidFill>
                <a:schemeClr val="tx1"/>
              </a:solidFill>
            </a:endParaRPr>
          </a:p>
          <a:p>
            <a:pPr marL="0" indent="0">
              <a:buNone/>
            </a:pPr>
            <a:r>
              <a:rPr lang="en-US" i="1" dirty="0" smtClean="0">
                <a:solidFill>
                  <a:schemeClr val="tx1"/>
                </a:solidFill>
              </a:rPr>
              <a:t>Note</a:t>
            </a:r>
            <a:r>
              <a:rPr lang="en-US" i="1" dirty="0">
                <a:solidFill>
                  <a:schemeClr val="tx1"/>
                </a:solidFill>
              </a:rPr>
              <a:t>: </a:t>
            </a:r>
            <a:r>
              <a:rPr lang="en-US" b="1" i="1" dirty="0">
                <a:solidFill>
                  <a:srgbClr val="FF0000"/>
                </a:solidFill>
              </a:rPr>
              <a:t>CFL is not </a:t>
            </a:r>
            <a:r>
              <a:rPr lang="en-US" b="1" i="1" dirty="0" smtClean="0">
                <a:solidFill>
                  <a:srgbClr val="FF0000"/>
                </a:solidFill>
              </a:rPr>
              <a:t>managed by GSA. </a:t>
            </a:r>
            <a:r>
              <a:rPr lang="en-US" i="1" dirty="0" smtClean="0">
                <a:solidFill>
                  <a:srgbClr val="FF0000"/>
                </a:solidFill>
              </a:rPr>
              <a:t>GSA hosts the www.computersforlearning.gov website which aims to facilitate </a:t>
            </a:r>
            <a:r>
              <a:rPr lang="en-US" i="1" dirty="0">
                <a:solidFill>
                  <a:srgbClr val="FF0000"/>
                </a:solidFill>
              </a:rPr>
              <a:t>transfers </a:t>
            </a:r>
            <a:r>
              <a:rPr lang="en-US" i="1" dirty="0" smtClean="0">
                <a:solidFill>
                  <a:srgbClr val="FF0000"/>
                </a:solidFill>
              </a:rPr>
              <a:t>between federal agencies and eligible recipients. It is each </a:t>
            </a:r>
            <a:r>
              <a:rPr lang="en-US" i="1" dirty="0">
                <a:solidFill>
                  <a:srgbClr val="FF0000"/>
                </a:solidFill>
              </a:rPr>
              <a:t>agency's responsibility to verify eligibility and </a:t>
            </a:r>
            <a:r>
              <a:rPr lang="en-US" i="1" dirty="0" smtClean="0">
                <a:solidFill>
                  <a:srgbClr val="FF0000"/>
                </a:solidFill>
              </a:rPr>
              <a:t>make allocation determinations. </a:t>
            </a:r>
            <a:endParaRPr lang="en-US" i="1" dirty="0">
              <a:solidFill>
                <a:srgbClr val="FF0000"/>
              </a:solidFill>
            </a:endParaRPr>
          </a:p>
        </p:txBody>
      </p:sp>
    </p:spTree>
    <p:extLst>
      <p:ext uri="{BB962C8B-B14F-4D97-AF65-F5344CB8AC3E}">
        <p14:creationId xmlns:p14="http://schemas.microsoft.com/office/powerpoint/2010/main" val="4265367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topherMWillett\Desktop\CFL Functions Revision files\NCES Capt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
            <a:ext cx="9144000" cy="64389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Nces.ed.gov</a:t>
            </a:r>
          </a:p>
        </p:txBody>
      </p:sp>
      <p:sp>
        <p:nvSpPr>
          <p:cNvPr id="9219"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221" name="AutoShape 8"/>
          <p:cNvSpPr>
            <a:spLocks noChangeArrowheads="1"/>
          </p:cNvSpPr>
          <p:nvPr/>
        </p:nvSpPr>
        <p:spPr bwMode="auto">
          <a:xfrm>
            <a:off x="5657850" y="3851707"/>
            <a:ext cx="3433740" cy="2930093"/>
          </a:xfrm>
          <a:prstGeom prst="wedgeEllipseCallout">
            <a:avLst>
              <a:gd name="adj1" fmla="val 14950"/>
              <a:gd name="adj2" fmla="val -71106"/>
            </a:avLst>
          </a:prstGeom>
          <a:solidFill>
            <a:schemeClr val="accent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sz="1800" dirty="0"/>
              <a:t>Website resource for Property Managers to verify registration </a:t>
            </a:r>
            <a:r>
              <a:rPr lang="en-US" sz="1800" dirty="0" smtClean="0"/>
              <a:t>accuracy, </a:t>
            </a:r>
            <a:r>
              <a:rPr lang="en-US" sz="1800" u="sng" dirty="0" smtClean="0"/>
              <a:t>http</a:t>
            </a:r>
            <a:r>
              <a:rPr lang="en-US" sz="1800" u="sng" dirty="0"/>
              <a:t>://</a:t>
            </a:r>
            <a:r>
              <a:rPr lang="en-US" sz="1800" u="sng" dirty="0" smtClean="0"/>
              <a:t>nces.ed.gov</a:t>
            </a:r>
            <a:r>
              <a:rPr lang="en-US" sz="1800" dirty="0" smtClean="0"/>
              <a:t>, click on Data and Tools to search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ristopherMWillett\Desktop\CFL Functions Revision files\NCES Captur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714"/>
            <a:ext cx="9144000" cy="6386286"/>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0" y="0"/>
            <a:ext cx="9144000" cy="457200"/>
          </a:xfrm>
        </p:spPr>
        <p:txBody>
          <a:bodyPr/>
          <a:lstStyle/>
          <a:p>
            <a:pPr algn="ctr"/>
            <a:r>
              <a:rPr lang="en-US" sz="2400" smtClean="0">
                <a:solidFill>
                  <a:schemeClr val="tx1"/>
                </a:solidFill>
              </a:rPr>
              <a:t>NCES School Search</a:t>
            </a:r>
          </a:p>
        </p:txBody>
      </p:sp>
      <p:sp>
        <p:nvSpPr>
          <p:cNvPr id="10243" name="Rectangle 3"/>
          <p:cNvSpPr>
            <a:spLocks noChangeArrowheads="1"/>
          </p:cNvSpPr>
          <p:nvPr/>
        </p:nvSpPr>
        <p:spPr bwMode="auto">
          <a:xfrm>
            <a:off x="0" y="381000"/>
            <a:ext cx="9144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245" name="AutoShape 7"/>
          <p:cNvSpPr>
            <a:spLocks noChangeArrowheads="1"/>
          </p:cNvSpPr>
          <p:nvPr/>
        </p:nvSpPr>
        <p:spPr bwMode="auto">
          <a:xfrm rot="20141858">
            <a:off x="513904" y="4065579"/>
            <a:ext cx="976312"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mdITC Bk BT" pitchFamily="18" charset="0"/>
          </a:defRPr>
        </a:defPPr>
      </a:lstStyle>
    </a:spDef>
    <a:ln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mdITC Bk BT" pitchFamily="18"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10519</TotalTime>
  <Words>1599</Words>
  <Application>Microsoft Office PowerPoint</Application>
  <PresentationFormat>On-screen Show (4:3)</PresentationFormat>
  <Paragraphs>186</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GSA Powerpoint template</vt:lpstr>
      <vt:lpstr>CFL  Functions</vt:lpstr>
      <vt:lpstr>The CFL program implements Executive Order (EO) 12999</vt:lpstr>
      <vt:lpstr>computersforlearning.gov</vt:lpstr>
      <vt:lpstr>computersforlearning.gov</vt:lpstr>
      <vt:lpstr>CFL School Registration</vt:lpstr>
      <vt:lpstr>CFL Non-Profit Registration</vt:lpstr>
      <vt:lpstr>PowerPoint Presentation</vt:lpstr>
      <vt:lpstr>Nces.ed.gov</vt:lpstr>
      <vt:lpstr>NCES School Search</vt:lpstr>
      <vt:lpstr>NCES School Search</vt:lpstr>
      <vt:lpstr>NCES Number</vt:lpstr>
      <vt:lpstr>School Information</vt:lpstr>
      <vt:lpstr>NCES Number</vt:lpstr>
      <vt:lpstr>CFL School Registration</vt:lpstr>
      <vt:lpstr>                          </vt:lpstr>
      <vt:lpstr>CFL Non-Profit Certification Questions</vt:lpstr>
      <vt:lpstr>CFL Non-Profit Certification Questions</vt:lpstr>
      <vt:lpstr>VALIDATION</vt:lpstr>
      <vt:lpstr>VALIDATION</vt:lpstr>
      <vt:lpstr>CFL Selection Screen – What Schools See</vt:lpstr>
      <vt:lpstr>Entered in GSAXcess®</vt:lpstr>
      <vt:lpstr>Immediately Visible in CFL</vt:lpstr>
      <vt:lpstr>Property Manager Notification</vt:lpstr>
      <vt:lpstr>Property Managers - View/Allocate Requested Items</vt:lpstr>
      <vt:lpstr>View/Allocate Requested Items</vt:lpstr>
      <vt:lpstr>View/Allocate Requested Items by Transfer Control Number</vt:lpstr>
      <vt:lpstr>View/Allocate Requested Items by School Name</vt:lpstr>
      <vt:lpstr>                          </vt:lpstr>
      <vt:lpstr>                          </vt:lpstr>
      <vt:lpstr>                          </vt:lpstr>
      <vt:lpstr>                          </vt:lpstr>
      <vt:lpstr>                          </vt:lpstr>
      <vt:lpstr>                          </vt:lpstr>
      <vt:lpstr>                          </vt:lpstr>
      <vt:lpstr>                          </vt:lpstr>
      <vt:lpstr>QUESTIONS?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CFL Functions (revised)</dc:title>
  <dc:creator>FSS-GSA</dc:creator>
  <cp:lastModifiedBy>BrentCCrawley</cp:lastModifiedBy>
  <cp:revision>385</cp:revision>
  <dcterms:created xsi:type="dcterms:W3CDTF">2003-06-23T13:42:10Z</dcterms:created>
  <dcterms:modified xsi:type="dcterms:W3CDTF">2019-08-27T16:43:01Z</dcterms:modified>
</cp:coreProperties>
</file>