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8"/>
  </p:notesMasterIdLst>
  <p:handoutMasterIdLst>
    <p:handoutMasterId r:id="rId19"/>
  </p:handoutMasterIdLst>
  <p:sldIdLst>
    <p:sldId id="256" r:id="rId2"/>
    <p:sldId id="277" r:id="rId3"/>
    <p:sldId id="264" r:id="rId4"/>
    <p:sldId id="265" r:id="rId5"/>
    <p:sldId id="266" r:id="rId6"/>
    <p:sldId id="267" r:id="rId7"/>
    <p:sldId id="268" r:id="rId8"/>
    <p:sldId id="278" r:id="rId9"/>
    <p:sldId id="269" r:id="rId10"/>
    <p:sldId id="279" r:id="rId11"/>
    <p:sldId id="270" r:id="rId12"/>
    <p:sldId id="271" r:id="rId13"/>
    <p:sldId id="272" r:id="rId14"/>
    <p:sldId id="273" r:id="rId15"/>
    <p:sldId id="260"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8335"/>
    <a:srgbClr val="254E8E"/>
    <a:srgbClr val="F26822"/>
    <a:srgbClr val="5A5B5C"/>
    <a:srgbClr val="897865"/>
    <a:srgbClr val="6A6C69"/>
    <a:srgbClr val="E984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inimized">
    <p:restoredLeft sz="0" autoAdjust="0"/>
    <p:restoredTop sz="0" autoAdjust="0"/>
  </p:normalViewPr>
  <p:slideViewPr>
    <p:cSldViewPr snapToGrid="0" snapToObjects="1">
      <p:cViewPr>
        <p:scale>
          <a:sx n="72" d="100"/>
          <a:sy n="72" d="100"/>
        </p:scale>
        <p:origin x="-2904" y="738"/>
      </p:cViewPr>
      <p:guideLst>
        <p:guide orient="horz" pos="2160"/>
        <p:guide pos="2880"/>
      </p:guideLst>
    </p:cSldViewPr>
  </p:slideViewPr>
  <p:outlineViewPr>
    <p:cViewPr>
      <p:scale>
        <a:sx n="33" d="100"/>
        <a:sy n="33" d="100"/>
      </p:scale>
      <p:origin x="0" y="15546"/>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079D0A4-7D98-1C48-B9FA-6DCCA070DEA6}" type="datetimeFigureOut">
              <a:rPr lang="en-US" smtClean="0"/>
              <a:pPr/>
              <a:t>8/19/2019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A75CF02-2566-FA41-A327-CD098FDF944F}" type="slidenum">
              <a:rPr lang="en-US" smtClean="0"/>
              <a:pPr/>
              <a:t>‹#›</a:t>
            </a:fld>
            <a:endParaRPr lang="en-US"/>
          </a:p>
        </p:txBody>
      </p:sp>
    </p:spTree>
    <p:extLst>
      <p:ext uri="{BB962C8B-B14F-4D97-AF65-F5344CB8AC3E}">
        <p14:creationId xmlns:p14="http://schemas.microsoft.com/office/powerpoint/2010/main" val="2999407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58212F-8AB0-924A-BD20-A658A2FDD92E}" type="datetimeFigureOut">
              <a:rPr lang="en-US" smtClean="0"/>
              <a:pPr/>
              <a:t>8/19/2019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EA3627-39FC-9349-8526-678BE1F5EA5C}" type="slidenum">
              <a:rPr lang="en-US" smtClean="0"/>
              <a:pPr/>
              <a:t>‹#›</a:t>
            </a:fld>
            <a:endParaRPr lang="en-US"/>
          </a:p>
        </p:txBody>
      </p:sp>
    </p:spTree>
    <p:extLst>
      <p:ext uri="{BB962C8B-B14F-4D97-AF65-F5344CB8AC3E}">
        <p14:creationId xmlns:p14="http://schemas.microsoft.com/office/powerpoint/2010/main" val="14832014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Overheard horror travel tales from this week, mine is the worst. </a:t>
            </a:r>
            <a:br>
              <a:rPr lang="en-US" dirty="0"/>
            </a:br>
            <a:r>
              <a:rPr lang="en-US" dirty="0"/>
              <a:t>---Here in class w/ everyone, and while we are gaining familiarity with the fed surplus program, I am here on behalf of the GA SASP to explain what happens when federal property is allocated and placed into use in our local communities here in GA. </a:t>
            </a:r>
            <a:br>
              <a:rPr lang="en-US" dirty="0"/>
            </a:br>
            <a:r>
              <a:rPr lang="en-US" dirty="0"/>
              <a:t/>
            </a:r>
            <a:br>
              <a:rPr lang="en-US" dirty="0"/>
            </a:br>
            <a:r>
              <a:rPr lang="en-US" dirty="0"/>
              <a:t>This is interactive, so please feel free to ask questions as they come. Plus, I talk fast so any help on stretching this thing out is appreciated </a:t>
            </a:r>
          </a:p>
        </p:txBody>
      </p:sp>
      <p:sp>
        <p:nvSpPr>
          <p:cNvPr id="4" name="Slide Number Placeholder 3"/>
          <p:cNvSpPr>
            <a:spLocks noGrp="1"/>
          </p:cNvSpPr>
          <p:nvPr>
            <p:ph type="sldNum" sz="quarter" idx="5"/>
          </p:nvPr>
        </p:nvSpPr>
        <p:spPr/>
        <p:txBody>
          <a:bodyPr/>
          <a:lstStyle/>
          <a:p>
            <a:fld id="{D1EA3627-39FC-9349-8526-678BE1F5EA5C}" type="slidenum">
              <a:rPr lang="en-US" smtClean="0"/>
              <a:pPr/>
              <a:t>2</a:t>
            </a:fld>
            <a:endParaRPr lang="en-US"/>
          </a:p>
        </p:txBody>
      </p:sp>
    </p:spTree>
    <p:extLst>
      <p:ext uri="{BB962C8B-B14F-4D97-AF65-F5344CB8AC3E}">
        <p14:creationId xmlns:p14="http://schemas.microsoft.com/office/powerpoint/2010/main" val="26721041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VSOs such as American Legion, Navy Mutual Aid, Veterans of Foreign Wars of the US, AMVETS, </a:t>
            </a:r>
            <a:r>
              <a:rPr lang="en-US" dirty="0" err="1"/>
              <a:t>etc</a:t>
            </a:r>
            <a:r>
              <a:rPr lang="en-US" dirty="0"/>
              <a:t> are eligible as recently as 2013 under the Vets 1</a:t>
            </a:r>
            <a:r>
              <a:rPr lang="en-US" baseline="30000" dirty="0"/>
              <a:t>st</a:t>
            </a:r>
            <a:r>
              <a:rPr lang="en-US" dirty="0"/>
              <a:t> Act</a:t>
            </a:r>
          </a:p>
          <a:p>
            <a:endParaRPr lang="en-US" dirty="0"/>
          </a:p>
          <a:p>
            <a:r>
              <a:rPr lang="en-US" dirty="0"/>
              <a:t>Now, tons of different avenues to go down…food service – service…vehicles = appointments…computers = resume assistance…NEEDS TO SERVICE VETS </a:t>
            </a:r>
          </a:p>
        </p:txBody>
      </p:sp>
      <p:sp>
        <p:nvSpPr>
          <p:cNvPr id="4" name="Slide Number Placeholder 3"/>
          <p:cNvSpPr>
            <a:spLocks noGrp="1"/>
          </p:cNvSpPr>
          <p:nvPr>
            <p:ph type="sldNum" sz="quarter" idx="10"/>
          </p:nvPr>
        </p:nvSpPr>
        <p:spPr/>
        <p:txBody>
          <a:bodyPr/>
          <a:lstStyle/>
          <a:p>
            <a:fld id="{9CAA39C7-0CEA-450A-A059-56887BEF1FE3}" type="slidenum">
              <a:rPr lang="en-US" smtClean="0"/>
              <a:t>11</a:t>
            </a:fld>
            <a:endParaRPr lang="en-US" dirty="0"/>
          </a:p>
        </p:txBody>
      </p:sp>
    </p:spTree>
    <p:extLst>
      <p:ext uri="{BB962C8B-B14F-4D97-AF65-F5344CB8AC3E}">
        <p14:creationId xmlns:p14="http://schemas.microsoft.com/office/powerpoint/2010/main" val="2636816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State program mirrors fed in GA</a:t>
            </a:r>
          </a:p>
          <a:p>
            <a:pPr marL="171450" indent="-171450">
              <a:buFontTx/>
              <a:buChar char="-"/>
            </a:pPr>
            <a:r>
              <a:rPr lang="en-US" dirty="0"/>
              <a:t>Direct donation, so no warehouse but states like AL thrive in warehouses</a:t>
            </a:r>
          </a:p>
          <a:p>
            <a:pPr marL="171450" indent="-171450">
              <a:buFontTx/>
              <a:buChar char="-"/>
            </a:pPr>
            <a:r>
              <a:rPr lang="en-US" dirty="0"/>
              <a:t>- with the ability to acquire federal surplus, we have been able to provide firearms to rural small towns in GA that only have a handful of police</a:t>
            </a:r>
          </a:p>
          <a:p>
            <a:pPr marL="171450" indent="-171450">
              <a:buFontTx/>
              <a:buChar char="-"/>
            </a:pPr>
            <a:r>
              <a:rPr lang="en-US" dirty="0"/>
              <a:t>- outfitted a whole new building in City of Snellville with CDC furniture, almost brand new</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1EA3627-39FC-9349-8526-678BE1F5EA5C}" type="slidenum">
              <a:rPr lang="en-US" smtClean="0"/>
              <a:pPr/>
              <a:t>12</a:t>
            </a:fld>
            <a:endParaRPr lang="en-US"/>
          </a:p>
        </p:txBody>
      </p:sp>
    </p:spTree>
    <p:extLst>
      <p:ext uri="{BB962C8B-B14F-4D97-AF65-F5344CB8AC3E}">
        <p14:creationId xmlns:p14="http://schemas.microsoft.com/office/powerpoint/2010/main" val="38630656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NASASP…as mentioned before, Richmond</a:t>
            </a:r>
          </a:p>
          <a:p>
            <a:pPr marL="171450" indent="-171450">
              <a:buFontTx/>
              <a:buChar char="-"/>
            </a:pPr>
            <a:r>
              <a:rPr lang="en-US" dirty="0"/>
              <a:t>NASASP is the national trade association</a:t>
            </a:r>
          </a:p>
          <a:p>
            <a:pPr marL="171450" indent="-171450">
              <a:buFontTx/>
              <a:buChar char="-"/>
            </a:pPr>
            <a:r>
              <a:rPr lang="en-US" dirty="0"/>
              <a:t>- overseas property program, which is curated by NASASP with permission from GSA, is very resourceful and utilizes all the other bases in the world</a:t>
            </a:r>
          </a:p>
          <a:p>
            <a:pPr marL="171450" indent="-171450">
              <a:buFontTx/>
              <a:buChar char="-"/>
            </a:pPr>
            <a:r>
              <a:rPr lang="en-US" dirty="0"/>
              <a:t>- mention Abbeville fire truck and how town was unable to secure more businesses, due to insurance rates and the previous inability to extinguish 2</a:t>
            </a:r>
            <a:r>
              <a:rPr lang="en-US" baseline="30000" dirty="0"/>
              <a:t>nd</a:t>
            </a:r>
            <a:r>
              <a:rPr lang="en-US" dirty="0"/>
              <a:t>, 3</a:t>
            </a:r>
            <a:r>
              <a:rPr lang="en-US" baseline="30000" dirty="0"/>
              <a:t>rd</a:t>
            </a:r>
            <a:r>
              <a:rPr lang="en-US" dirty="0"/>
              <a:t>, 4th</a:t>
            </a:r>
          </a:p>
          <a:p>
            <a:pPr marL="171450" indent="-171450">
              <a:buFontTx/>
              <a:buChar char="-"/>
            </a:pPr>
            <a:endParaRPr lang="en-US" dirty="0"/>
          </a:p>
        </p:txBody>
      </p:sp>
      <p:sp>
        <p:nvSpPr>
          <p:cNvPr id="4" name="Slide Number Placeholder 3"/>
          <p:cNvSpPr>
            <a:spLocks noGrp="1"/>
          </p:cNvSpPr>
          <p:nvPr>
            <p:ph type="sldNum" sz="quarter" idx="5"/>
          </p:nvPr>
        </p:nvSpPr>
        <p:spPr/>
        <p:txBody>
          <a:bodyPr/>
          <a:lstStyle/>
          <a:p>
            <a:fld id="{D1EA3627-39FC-9349-8526-678BE1F5EA5C}" type="slidenum">
              <a:rPr lang="en-US" smtClean="0"/>
              <a:pPr/>
              <a:t>13</a:t>
            </a:fld>
            <a:endParaRPr lang="en-US"/>
          </a:p>
        </p:txBody>
      </p:sp>
    </p:spTree>
    <p:extLst>
      <p:ext uri="{BB962C8B-B14F-4D97-AF65-F5344CB8AC3E}">
        <p14:creationId xmlns:p14="http://schemas.microsoft.com/office/powerpoint/2010/main" val="3822047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en-US" dirty="0"/>
              <a:t>Weekly blast email</a:t>
            </a:r>
          </a:p>
          <a:p>
            <a:pPr marL="171450" indent="-171450">
              <a:buFontTx/>
              <a:buChar char="-"/>
            </a:pPr>
            <a:r>
              <a:rPr lang="en-US" dirty="0"/>
              <a:t>- direct donation so we collaborate with RAFB, local bases and other fed agencies in town</a:t>
            </a:r>
          </a:p>
          <a:p>
            <a:pPr marL="171450" indent="-171450">
              <a:buFontTx/>
              <a:buChar char="-"/>
            </a:pPr>
            <a:r>
              <a:rPr lang="en-US" dirty="0"/>
              <a:t>- assist customers in needs</a:t>
            </a:r>
          </a:p>
        </p:txBody>
      </p:sp>
      <p:sp>
        <p:nvSpPr>
          <p:cNvPr id="4" name="Slide Number Placeholder 3"/>
          <p:cNvSpPr>
            <a:spLocks noGrp="1"/>
          </p:cNvSpPr>
          <p:nvPr>
            <p:ph type="sldNum" sz="quarter" idx="5"/>
          </p:nvPr>
        </p:nvSpPr>
        <p:spPr/>
        <p:txBody>
          <a:bodyPr/>
          <a:lstStyle/>
          <a:p>
            <a:fld id="{D1EA3627-39FC-9349-8526-678BE1F5EA5C}" type="slidenum">
              <a:rPr lang="en-US" smtClean="0"/>
              <a:pPr/>
              <a:t>14</a:t>
            </a:fld>
            <a:endParaRPr lang="en-US"/>
          </a:p>
        </p:txBody>
      </p:sp>
    </p:spTree>
    <p:extLst>
      <p:ext uri="{BB962C8B-B14F-4D97-AF65-F5344CB8AC3E}">
        <p14:creationId xmlns:p14="http://schemas.microsoft.com/office/powerpoint/2010/main" val="33568831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my friends with the state surplus, SELL property on-line thru ________ so if you’re interested, please be sure to log on as a public buyer</a:t>
            </a:r>
          </a:p>
        </p:txBody>
      </p:sp>
      <p:sp>
        <p:nvSpPr>
          <p:cNvPr id="4" name="Slide Number Placeholder 3"/>
          <p:cNvSpPr>
            <a:spLocks noGrp="1"/>
          </p:cNvSpPr>
          <p:nvPr>
            <p:ph type="sldNum" sz="quarter" idx="5"/>
          </p:nvPr>
        </p:nvSpPr>
        <p:spPr/>
        <p:txBody>
          <a:bodyPr/>
          <a:lstStyle/>
          <a:p>
            <a:fld id="{D1EA3627-39FC-9349-8526-678BE1F5EA5C}" type="slidenum">
              <a:rPr lang="en-US" smtClean="0"/>
              <a:pPr/>
              <a:t>15</a:t>
            </a:fld>
            <a:endParaRPr lang="en-US"/>
          </a:p>
        </p:txBody>
      </p:sp>
    </p:spTree>
    <p:extLst>
      <p:ext uri="{BB962C8B-B14F-4D97-AF65-F5344CB8AC3E}">
        <p14:creationId xmlns:p14="http://schemas.microsoft.com/office/powerpoint/2010/main" val="211117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for the moment we have all been waiting for since signing up for this session….the agenda for today’s discussion. As my Director says often, “</a:t>
            </a:r>
            <a:r>
              <a:rPr lang="en-US" dirty="0" err="1"/>
              <a:t>ooooooooooooohhhhhhhhh</a:t>
            </a:r>
            <a:r>
              <a:rPr lang="en-US" dirty="0"/>
              <a:t>…….</a:t>
            </a:r>
            <a:r>
              <a:rPr lang="en-US" dirty="0" err="1"/>
              <a:t>aaaaahhhhhhhh</a:t>
            </a:r>
            <a:r>
              <a:rPr lang="en-US" dirty="0"/>
              <a:t>”</a:t>
            </a:r>
          </a:p>
          <a:p>
            <a:endParaRPr lang="en-US" dirty="0"/>
          </a:p>
          <a:p>
            <a:r>
              <a:rPr lang="en-US" dirty="0"/>
              <a:t>We will start the </a:t>
            </a:r>
            <a:r>
              <a:rPr lang="en-US" dirty="0" err="1"/>
              <a:t>discuission</a:t>
            </a:r>
            <a:r>
              <a:rPr lang="en-US" dirty="0"/>
              <a:t> today by focusing on…..</a:t>
            </a:r>
          </a:p>
          <a:p>
            <a:endParaRPr lang="en-US" dirty="0"/>
          </a:p>
          <a:p>
            <a:r>
              <a:rPr lang="en-US" dirty="0"/>
              <a:t>You may be wondering what about those two acronyms, SASP and Q&amp;A? Well, I’m not one to spoil a surprise so make sure your seatbelt is buckled in and enjoy the ride</a:t>
            </a:r>
          </a:p>
        </p:txBody>
      </p:sp>
      <p:sp>
        <p:nvSpPr>
          <p:cNvPr id="4" name="Slide Number Placeholder 3"/>
          <p:cNvSpPr>
            <a:spLocks noGrp="1"/>
          </p:cNvSpPr>
          <p:nvPr>
            <p:ph type="sldNum" sz="quarter" idx="5"/>
          </p:nvPr>
        </p:nvSpPr>
        <p:spPr/>
        <p:txBody>
          <a:bodyPr/>
          <a:lstStyle/>
          <a:p>
            <a:fld id="{D1EA3627-39FC-9349-8526-678BE1F5EA5C}" type="slidenum">
              <a:rPr lang="en-US" smtClean="0"/>
              <a:pPr/>
              <a:t>3</a:t>
            </a:fld>
            <a:endParaRPr lang="en-US"/>
          </a:p>
        </p:txBody>
      </p:sp>
    </p:spTree>
    <p:extLst>
      <p:ext uri="{BB962C8B-B14F-4D97-AF65-F5344CB8AC3E}">
        <p14:creationId xmlns:p14="http://schemas.microsoft.com/office/powerpoint/2010/main" val="35655950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 WW1 ending in November of 1918, the US gov’t was looking for ways to utilize a lot of the property used in a post-war environment. Disposal of post-WW1 surplus would cost about $6 billion</a:t>
            </a:r>
          </a:p>
          <a:p>
            <a:endParaRPr lang="en-US" dirty="0"/>
          </a:p>
          <a:p>
            <a:pPr marL="171450" indent="-171450">
              <a:buFontTx/>
              <a:buChar char="-"/>
            </a:pPr>
            <a:r>
              <a:rPr lang="en-US" dirty="0"/>
              <a:t>Over a million saddles were purchased for the Army’s 35,000 cavalry horses – in a war which cavalry was infrequently used</a:t>
            </a:r>
          </a:p>
          <a:p>
            <a:pPr marL="171450" indent="-171450">
              <a:buFontTx/>
              <a:buChar char="-"/>
            </a:pPr>
            <a:endParaRPr lang="en-US" dirty="0"/>
          </a:p>
          <a:p>
            <a:pPr marL="171450" indent="-171450">
              <a:buFontTx/>
              <a:buChar char="-"/>
            </a:pPr>
            <a:r>
              <a:rPr lang="en-US" dirty="0"/>
              <a:t>- War contracts unfilled at the time of the Armistice called for more equipment than the total already delivered</a:t>
            </a:r>
          </a:p>
          <a:p>
            <a:pPr marL="171450" indent="-171450">
              <a:buFontTx/>
              <a:buChar char="-"/>
            </a:pPr>
            <a:endParaRPr lang="en-US" dirty="0"/>
          </a:p>
          <a:p>
            <a:pPr marL="171450" indent="-171450">
              <a:buFontTx/>
              <a:buChar char="-"/>
            </a:pPr>
            <a:r>
              <a:rPr lang="en-US" dirty="0"/>
              <a:t>***1949, US Code Title 40 was developed, and administered under the Dept of Health, Education and Welfare</a:t>
            </a:r>
          </a:p>
          <a:p>
            <a:pPr marL="171450" indent="-171450">
              <a:buFontTx/>
              <a:buChar char="-"/>
            </a:pPr>
            <a:r>
              <a:rPr lang="en-US" dirty="0"/>
              <a:t>^^^^ REMEMBER THESE!!!</a:t>
            </a:r>
          </a:p>
          <a:p>
            <a:pPr marL="171450" indent="-171450">
              <a:buFontTx/>
              <a:buChar char="-"/>
            </a:pPr>
            <a:endParaRPr lang="en-US" dirty="0"/>
          </a:p>
          <a:p>
            <a:pPr marL="171450" indent="-171450">
              <a:buFontTx/>
              <a:buChar char="-"/>
            </a:pPr>
            <a:r>
              <a:rPr lang="en-US" dirty="0"/>
              <a:t>1977, the oversight of the federal donation program was transferred to GSA</a:t>
            </a:r>
          </a:p>
        </p:txBody>
      </p:sp>
      <p:sp>
        <p:nvSpPr>
          <p:cNvPr id="4" name="Slide Number Placeholder 3"/>
          <p:cNvSpPr>
            <a:spLocks noGrp="1"/>
          </p:cNvSpPr>
          <p:nvPr>
            <p:ph type="sldNum" sz="quarter" idx="5"/>
          </p:nvPr>
        </p:nvSpPr>
        <p:spPr/>
        <p:txBody>
          <a:bodyPr/>
          <a:lstStyle/>
          <a:p>
            <a:fld id="{D1EA3627-39FC-9349-8526-678BE1F5EA5C}" type="slidenum">
              <a:rPr lang="en-US" smtClean="0"/>
              <a:pPr/>
              <a:t>4</a:t>
            </a:fld>
            <a:endParaRPr lang="en-US"/>
          </a:p>
        </p:txBody>
      </p:sp>
    </p:spTree>
    <p:extLst>
      <p:ext uri="{BB962C8B-B14F-4D97-AF65-F5344CB8AC3E}">
        <p14:creationId xmlns:p14="http://schemas.microsoft.com/office/powerpoint/2010/main" val="3050699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Surplus cycle is 42 days, 1</a:t>
            </a:r>
            <a:r>
              <a:rPr lang="en-US" baseline="30000" dirty="0"/>
              <a:t>st</a:t>
            </a:r>
            <a:r>
              <a:rPr lang="en-US" dirty="0"/>
              <a:t> 21 days = excess and 2</a:t>
            </a:r>
            <a:r>
              <a:rPr lang="en-US" baseline="30000" dirty="0"/>
              <a:t>nd</a:t>
            </a:r>
            <a:r>
              <a:rPr lang="en-US" dirty="0"/>
              <a:t> 21 days = surplus. Those last 21 are my favorite, because what we can provide local gov’ts with</a:t>
            </a:r>
          </a:p>
          <a:p>
            <a:pPr marL="171450" indent="-171450">
              <a:buFontTx/>
              <a:buChar char="-"/>
            </a:pPr>
            <a:r>
              <a:rPr lang="en-US" dirty="0"/>
              <a:t>Internal screening is done to acknowledge any surplus equipment…then able to direct transfer to federal agencies</a:t>
            </a:r>
          </a:p>
          <a:p>
            <a:pPr marL="171450" indent="-171450">
              <a:buFontTx/>
              <a:buChar char="-"/>
            </a:pPr>
            <a:r>
              <a:rPr lang="en-US" dirty="0"/>
              <a:t>After the initial 21 days, disposal specialists will be post to </a:t>
            </a:r>
            <a:r>
              <a:rPr lang="en-US" dirty="0" err="1"/>
              <a:t>GSAXcess</a:t>
            </a:r>
            <a:r>
              <a:rPr lang="en-US" dirty="0"/>
              <a:t>…</a:t>
            </a:r>
          </a:p>
          <a:p>
            <a:pPr marL="171450" indent="-171450">
              <a:buFontTx/>
              <a:buChar char="-"/>
            </a:pPr>
            <a:endParaRPr lang="en-US" dirty="0"/>
          </a:p>
          <a:p>
            <a:pPr marL="171450" indent="-171450">
              <a:buFontTx/>
              <a:buChar char="-"/>
            </a:pPr>
            <a:r>
              <a:rPr lang="en-US" dirty="0"/>
              <a:t>EXCESS -&gt; SURPLUS -&gt; SELL -&gt; DESTROY</a:t>
            </a:r>
          </a:p>
          <a:p>
            <a:pPr marL="171450" indent="-171450">
              <a:buFontTx/>
              <a:buChar char="-"/>
            </a:pPr>
            <a:r>
              <a:rPr lang="en-US" dirty="0"/>
              <a:t>TRASH = COSTLY…TRY TO AVOID</a:t>
            </a:r>
          </a:p>
        </p:txBody>
      </p:sp>
      <p:sp>
        <p:nvSpPr>
          <p:cNvPr id="4" name="Slide Number Placeholder 3"/>
          <p:cNvSpPr>
            <a:spLocks noGrp="1"/>
          </p:cNvSpPr>
          <p:nvPr>
            <p:ph type="sldNum" sz="quarter" idx="5"/>
          </p:nvPr>
        </p:nvSpPr>
        <p:spPr/>
        <p:txBody>
          <a:bodyPr/>
          <a:lstStyle/>
          <a:p>
            <a:fld id="{D1EA3627-39FC-9349-8526-678BE1F5EA5C}" type="slidenum">
              <a:rPr lang="en-US" smtClean="0"/>
              <a:pPr/>
              <a:t>5</a:t>
            </a:fld>
            <a:endParaRPr lang="en-US"/>
          </a:p>
        </p:txBody>
      </p:sp>
    </p:spTree>
    <p:extLst>
      <p:ext uri="{BB962C8B-B14F-4D97-AF65-F5344CB8AC3E}">
        <p14:creationId xmlns:p14="http://schemas.microsoft.com/office/powerpoint/2010/main" val="39920169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moment you’ve all been waiting for…what is a SASP?</a:t>
            </a:r>
          </a:p>
          <a:p>
            <a:pPr marL="171450" indent="-171450">
              <a:buFontTx/>
              <a:buChar char="-"/>
            </a:pPr>
            <a:r>
              <a:rPr lang="en-US" dirty="0"/>
              <a:t>We are the federal governments agent, in regards to surplus property, in partnership with GSA</a:t>
            </a:r>
          </a:p>
          <a:p>
            <a:pPr marL="171450" indent="-171450">
              <a:buFontTx/>
              <a:buChar char="-"/>
            </a:pPr>
            <a:r>
              <a:rPr lang="en-US" dirty="0"/>
              <a:t>- So fulfilling to see property in local communities that can use it…2</a:t>
            </a:r>
            <a:r>
              <a:rPr lang="en-US" baseline="30000" dirty="0"/>
              <a:t>nd</a:t>
            </a:r>
            <a:r>
              <a:rPr lang="en-US" dirty="0"/>
              <a:t> bite of the apple</a:t>
            </a:r>
          </a:p>
          <a:p>
            <a:pPr marL="171450" indent="-171450">
              <a:buFontTx/>
              <a:buChar char="-"/>
            </a:pPr>
            <a:r>
              <a:rPr lang="en-US" dirty="0"/>
              <a:t>According to law, only fed gov’t can SELL property so we donate with a svc charge</a:t>
            </a:r>
          </a:p>
          <a:p>
            <a:pPr marL="171450" indent="-171450">
              <a:buFontTx/>
              <a:buChar char="-"/>
            </a:pPr>
            <a:r>
              <a:rPr lang="en-US" dirty="0"/>
              <a:t>- </a:t>
            </a:r>
            <a:r>
              <a:rPr lang="en-US" dirty="0" err="1"/>
              <a:t>Condtl</a:t>
            </a:r>
            <a:r>
              <a:rPr lang="en-US" dirty="0"/>
              <a:t> title = must meet utilization requirements, whether its 18months, 5 years or perpetual</a:t>
            </a:r>
          </a:p>
          <a:p>
            <a:pPr marL="171450" indent="-171450">
              <a:buFontTx/>
              <a:buChar char="-"/>
            </a:pPr>
            <a:endParaRPr lang="en-US" dirty="0"/>
          </a:p>
          <a:p>
            <a:pPr marL="171450" indent="-171450">
              <a:buFontTx/>
              <a:buChar char="-"/>
            </a:pPr>
            <a:r>
              <a:rPr lang="en-US" dirty="0"/>
              <a:t>SASP may manage fed &amp; state, while also LESO </a:t>
            </a:r>
          </a:p>
        </p:txBody>
      </p:sp>
      <p:sp>
        <p:nvSpPr>
          <p:cNvPr id="4" name="Slide Number Placeholder 3"/>
          <p:cNvSpPr>
            <a:spLocks noGrp="1"/>
          </p:cNvSpPr>
          <p:nvPr>
            <p:ph type="sldNum" sz="quarter" idx="5"/>
          </p:nvPr>
        </p:nvSpPr>
        <p:spPr/>
        <p:txBody>
          <a:bodyPr/>
          <a:lstStyle/>
          <a:p>
            <a:fld id="{D1EA3627-39FC-9349-8526-678BE1F5EA5C}" type="slidenum">
              <a:rPr lang="en-US" smtClean="0"/>
              <a:pPr/>
              <a:t>6</a:t>
            </a:fld>
            <a:endParaRPr lang="en-US"/>
          </a:p>
        </p:txBody>
      </p:sp>
    </p:spTree>
    <p:extLst>
      <p:ext uri="{BB962C8B-B14F-4D97-AF65-F5344CB8AC3E}">
        <p14:creationId xmlns:p14="http://schemas.microsoft.com/office/powerpoint/2010/main" val="1895347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Plan of Operations is set by legislator or governor and reviewed by GSA, also a part of our quadrennial reviews. Some states charge fixed %, and other differences.</a:t>
            </a:r>
          </a:p>
          <a:p>
            <a:endParaRPr lang="en-US" dirty="0"/>
          </a:p>
          <a:p>
            <a:r>
              <a:rPr lang="en-US" dirty="0"/>
              <a:t>All in RVA last month</a:t>
            </a:r>
          </a:p>
        </p:txBody>
      </p:sp>
      <p:sp>
        <p:nvSpPr>
          <p:cNvPr id="4" name="Slide Number Placeholder 3"/>
          <p:cNvSpPr>
            <a:spLocks noGrp="1"/>
          </p:cNvSpPr>
          <p:nvPr>
            <p:ph type="sldNum" sz="quarter" idx="5"/>
          </p:nvPr>
        </p:nvSpPr>
        <p:spPr/>
        <p:txBody>
          <a:bodyPr/>
          <a:lstStyle/>
          <a:p>
            <a:fld id="{D1EA3627-39FC-9349-8526-678BE1F5EA5C}" type="slidenum">
              <a:rPr lang="en-US" smtClean="0"/>
              <a:pPr/>
              <a:t>7</a:t>
            </a:fld>
            <a:endParaRPr lang="en-US"/>
          </a:p>
        </p:txBody>
      </p:sp>
    </p:spTree>
    <p:extLst>
      <p:ext uri="{BB962C8B-B14F-4D97-AF65-F5344CB8AC3E}">
        <p14:creationId xmlns:p14="http://schemas.microsoft.com/office/powerpoint/2010/main" val="21163210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Eligibility boils down to Public Agencies and NPO’s…all state agencies, local governments and </a:t>
            </a:r>
            <a:r>
              <a:rPr lang="en-US" dirty="0" err="1"/>
              <a:t>etc</a:t>
            </a:r>
            <a:r>
              <a:rPr lang="en-US" dirty="0"/>
              <a:t> are automatically eligible</a:t>
            </a:r>
          </a:p>
          <a:p>
            <a:endParaRPr lang="en-US" dirty="0"/>
          </a:p>
        </p:txBody>
      </p:sp>
      <p:sp>
        <p:nvSpPr>
          <p:cNvPr id="4" name="Slide Number Placeholder 3"/>
          <p:cNvSpPr>
            <a:spLocks noGrp="1"/>
          </p:cNvSpPr>
          <p:nvPr>
            <p:ph type="sldNum" sz="quarter" idx="10"/>
          </p:nvPr>
        </p:nvSpPr>
        <p:spPr/>
        <p:txBody>
          <a:bodyPr/>
          <a:lstStyle/>
          <a:p>
            <a:fld id="{9CAA39C7-0CEA-450A-A059-56887BEF1FE3}" type="slidenum">
              <a:rPr lang="en-US" smtClean="0"/>
              <a:t>8</a:t>
            </a:fld>
            <a:endParaRPr lang="en-US" dirty="0"/>
          </a:p>
        </p:txBody>
      </p:sp>
    </p:spTree>
    <p:extLst>
      <p:ext uri="{BB962C8B-B14F-4D97-AF65-F5344CB8AC3E}">
        <p14:creationId xmlns:p14="http://schemas.microsoft.com/office/powerpoint/2010/main" val="38105741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SEA’s (Scouts, American Red Cross, JROTC, Boys &amp; Girls Clubs) are a critical part of our program…speak about BST40 and their recent trips</a:t>
            </a:r>
          </a:p>
          <a:p>
            <a:endParaRPr lang="en-US" dirty="0"/>
          </a:p>
          <a:p>
            <a:r>
              <a:rPr lang="en-US" dirty="0"/>
              <a:t>Of course, always an exception to the rule….SBA! Mention TX, tons of involvement. SBA are NOT under Title 40, they operate under Title 15 and are only FOR PROFIT orgs that can use the program.</a:t>
            </a:r>
          </a:p>
          <a:p>
            <a:endParaRPr lang="en-US" dirty="0"/>
          </a:p>
          <a:p>
            <a:r>
              <a:rPr lang="en-US" dirty="0"/>
              <a:t>8A – minority business program</a:t>
            </a:r>
          </a:p>
          <a:p>
            <a:r>
              <a:rPr lang="en-US" dirty="0"/>
              <a:t>SBA determines eligibility, need, compliance, </a:t>
            </a:r>
            <a:r>
              <a:rPr lang="en-US" dirty="0" err="1"/>
              <a:t>etc</a:t>
            </a:r>
            <a:r>
              <a:rPr lang="en-US" dirty="0"/>
              <a:t> and lifespan in program (8 years?)</a:t>
            </a:r>
          </a:p>
        </p:txBody>
      </p:sp>
      <p:sp>
        <p:nvSpPr>
          <p:cNvPr id="4" name="Slide Number Placeholder 3"/>
          <p:cNvSpPr>
            <a:spLocks noGrp="1"/>
          </p:cNvSpPr>
          <p:nvPr>
            <p:ph type="sldNum" sz="quarter" idx="10"/>
          </p:nvPr>
        </p:nvSpPr>
        <p:spPr/>
        <p:txBody>
          <a:bodyPr/>
          <a:lstStyle/>
          <a:p>
            <a:fld id="{9CAA39C7-0CEA-450A-A059-56887BEF1FE3}" type="slidenum">
              <a:rPr lang="en-US" smtClean="0"/>
              <a:t>9</a:t>
            </a:fld>
            <a:endParaRPr lang="en-US" dirty="0"/>
          </a:p>
        </p:txBody>
      </p:sp>
    </p:spTree>
    <p:extLst>
      <p:ext uri="{BB962C8B-B14F-4D97-AF65-F5344CB8AC3E}">
        <p14:creationId xmlns:p14="http://schemas.microsoft.com/office/powerpoint/2010/main" val="155290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Going back to the beginning, remember mentioning Dept of Health, Education, &amp; Welfare? See any similarities?</a:t>
            </a:r>
          </a:p>
          <a:p>
            <a:r>
              <a:rPr lang="en-US" dirty="0"/>
              <a:t>Eligibility is strict, we need their 501 status, IRS status, how where why they operate</a:t>
            </a:r>
          </a:p>
          <a:p>
            <a:endParaRPr lang="en-US" dirty="0"/>
          </a:p>
          <a:p>
            <a:r>
              <a:rPr lang="en-US" dirty="0"/>
              <a:t>For an example, is a church eligible? NO not necessarily the church but if they offered a “daycare” for children of the impoverished/homeless, then yes</a:t>
            </a:r>
          </a:p>
          <a:p>
            <a:endParaRPr lang="en-US" dirty="0"/>
          </a:p>
          <a:p>
            <a:endParaRPr lang="en-US" dirty="0"/>
          </a:p>
        </p:txBody>
      </p:sp>
      <p:sp>
        <p:nvSpPr>
          <p:cNvPr id="4" name="Slide Number Placeholder 3"/>
          <p:cNvSpPr>
            <a:spLocks noGrp="1"/>
          </p:cNvSpPr>
          <p:nvPr>
            <p:ph type="sldNum" sz="quarter" idx="5"/>
          </p:nvPr>
        </p:nvSpPr>
        <p:spPr/>
        <p:txBody>
          <a:bodyPr/>
          <a:lstStyle/>
          <a:p>
            <a:fld id="{D1EA3627-39FC-9349-8526-678BE1F5EA5C}" type="slidenum">
              <a:rPr lang="en-US" smtClean="0"/>
              <a:pPr/>
              <a:t>10</a:t>
            </a:fld>
            <a:endParaRPr lang="en-US"/>
          </a:p>
        </p:txBody>
      </p:sp>
    </p:spTree>
    <p:extLst>
      <p:ext uri="{BB962C8B-B14F-4D97-AF65-F5344CB8AC3E}">
        <p14:creationId xmlns:p14="http://schemas.microsoft.com/office/powerpoint/2010/main" val="17913459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Slide">
    <p:spTree>
      <p:nvGrpSpPr>
        <p:cNvPr id="1" name=""/>
        <p:cNvGrpSpPr/>
        <p:nvPr/>
      </p:nvGrpSpPr>
      <p:grpSpPr>
        <a:xfrm>
          <a:off x="0" y="0"/>
          <a:ext cx="0" cy="0"/>
          <a:chOff x="0" y="0"/>
          <a:chExt cx="0" cy="0"/>
        </a:xfrm>
      </p:grpSpPr>
      <p:pic>
        <p:nvPicPr>
          <p:cNvPr id="8" name="Picture 7" descr="division-bar-title.jpg"/>
          <p:cNvPicPr>
            <a:picLocks noChangeAspect="1"/>
          </p:cNvPicPr>
          <p:nvPr userDrawn="1"/>
        </p:nvPicPr>
        <p:blipFill>
          <a:blip r:embed="rId2"/>
          <a:stretch>
            <a:fillRect/>
          </a:stretch>
        </p:blipFill>
        <p:spPr>
          <a:xfrm>
            <a:off x="4524376" y="2517775"/>
            <a:ext cx="3810000" cy="76200"/>
          </a:xfrm>
          <a:prstGeom prst="rect">
            <a:avLst/>
          </a:prstGeom>
        </p:spPr>
      </p:pic>
      <p:sp>
        <p:nvSpPr>
          <p:cNvPr id="9" name="TextBox 8"/>
          <p:cNvSpPr txBox="1"/>
          <p:nvPr userDrawn="1"/>
        </p:nvSpPr>
        <p:spPr>
          <a:xfrm>
            <a:off x="4487868" y="2151063"/>
            <a:ext cx="3898901" cy="307777"/>
          </a:xfrm>
          <a:prstGeom prst="rect">
            <a:avLst/>
          </a:prstGeom>
          <a:noFill/>
        </p:spPr>
        <p:txBody>
          <a:bodyPr wrap="square" rtlCol="0">
            <a:spAutoFit/>
          </a:bodyPr>
          <a:lstStyle/>
          <a:p>
            <a:pPr algn="r"/>
            <a:r>
              <a:rPr lang="en-US" sz="1400" dirty="0">
                <a:solidFill>
                  <a:srgbClr val="5A5B5C"/>
                </a:solidFill>
                <a:latin typeface="Helvetica"/>
                <a:cs typeface="Helvetica"/>
              </a:rPr>
              <a:t>Surplus Property</a:t>
            </a:r>
          </a:p>
        </p:txBody>
      </p:sp>
      <p:pic>
        <p:nvPicPr>
          <p:cNvPr id="12" name="Picture 11" descr="logo.jpg"/>
          <p:cNvPicPr>
            <a:picLocks noChangeAspect="1"/>
          </p:cNvPicPr>
          <p:nvPr userDrawn="1"/>
        </p:nvPicPr>
        <p:blipFill>
          <a:blip r:embed="rId3"/>
          <a:stretch>
            <a:fillRect/>
          </a:stretch>
        </p:blipFill>
        <p:spPr>
          <a:xfrm>
            <a:off x="460375" y="231775"/>
            <a:ext cx="1468437" cy="1437845"/>
          </a:xfrm>
          <a:prstGeom prst="rect">
            <a:avLst/>
          </a:prstGeom>
        </p:spPr>
      </p:pic>
      <p:pic>
        <p:nvPicPr>
          <p:cNvPr id="15" name="Picture 14" descr="division-bar-footer.jpg"/>
          <p:cNvPicPr>
            <a:picLocks noChangeAspect="1"/>
          </p:cNvPicPr>
          <p:nvPr userDrawn="1"/>
        </p:nvPicPr>
        <p:blipFill>
          <a:blip r:embed="rId4"/>
          <a:stretch>
            <a:fillRect/>
          </a:stretch>
        </p:blipFill>
        <p:spPr>
          <a:xfrm>
            <a:off x="0" y="6800789"/>
            <a:ext cx="9151938" cy="69911"/>
          </a:xfrm>
          <a:prstGeom prst="rect">
            <a:avLst/>
          </a:prstGeom>
        </p:spPr>
      </p:pic>
      <p:sp>
        <p:nvSpPr>
          <p:cNvPr id="18" name="Text Placeholder 17"/>
          <p:cNvSpPr>
            <a:spLocks noGrp="1"/>
          </p:cNvSpPr>
          <p:nvPr>
            <p:ph type="body" sz="quarter" idx="10" hasCustomPrompt="1"/>
          </p:nvPr>
        </p:nvSpPr>
        <p:spPr>
          <a:xfrm>
            <a:off x="4416425" y="3162300"/>
            <a:ext cx="3995738" cy="406400"/>
          </a:xfrm>
        </p:spPr>
        <p:txBody>
          <a:bodyPr anchor="t"/>
          <a:lstStyle>
            <a:lvl1pPr algn="r">
              <a:buNone/>
              <a:defRPr sz="1400"/>
            </a:lvl1pPr>
          </a:lstStyle>
          <a:p>
            <a:pPr lvl="0"/>
            <a:r>
              <a:rPr lang="en-US" sz="1800" dirty="0">
                <a:solidFill>
                  <a:srgbClr val="897865"/>
                </a:solidFill>
                <a:latin typeface="Helvetica"/>
                <a:cs typeface="Helvetica"/>
              </a:rPr>
              <a:t>May 18, 2039</a:t>
            </a:r>
            <a:endParaRPr lang="en-US" dirty="0"/>
          </a:p>
        </p:txBody>
      </p:sp>
      <p:sp>
        <p:nvSpPr>
          <p:cNvPr id="19" name="Title 18"/>
          <p:cNvSpPr>
            <a:spLocks noGrp="1"/>
          </p:cNvSpPr>
          <p:nvPr>
            <p:ph type="title" hasCustomPrompt="1"/>
          </p:nvPr>
        </p:nvSpPr>
        <p:spPr>
          <a:xfrm>
            <a:off x="457200" y="2593975"/>
            <a:ext cx="7954963" cy="542925"/>
          </a:xfrm>
        </p:spPr>
        <p:txBody>
          <a:bodyPr anchor="t"/>
          <a:lstStyle>
            <a:lvl1pPr algn="r">
              <a:defRPr/>
            </a:lvl1pPr>
          </a:lstStyle>
          <a:p>
            <a:r>
              <a:rPr lang="en-US" sz="3000" dirty="0">
                <a:solidFill>
                  <a:srgbClr val="897865"/>
                </a:solidFill>
                <a:latin typeface="Helvetica"/>
                <a:cs typeface="Helvetica"/>
              </a:rPr>
              <a:t>Title of Presentation</a:t>
            </a:r>
            <a:r>
              <a:rPr lang="en-US" sz="1800" dirty="0">
                <a:solidFill>
                  <a:srgbClr val="897865"/>
                </a:solidFill>
                <a:latin typeface="Helvetica"/>
                <a:cs typeface="Helvetica"/>
              </a:rPr>
              <a:t/>
            </a:r>
            <a:br>
              <a:rPr lang="en-US" sz="1800" dirty="0">
                <a:solidFill>
                  <a:srgbClr val="897865"/>
                </a:solidFill>
                <a:latin typeface="Helvetica"/>
                <a:cs typeface="Helvetica"/>
              </a:rPr>
            </a:b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110D9E1-B009-CF48-BFB4-356F1C217690}" type="datetime1">
              <a:rPr lang="en-US" smtClean="0"/>
              <a:pPr/>
              <a:t>8/19/2019</a:t>
            </a:fld>
            <a:endParaRPr lang="en-US"/>
          </a:p>
        </p:txBody>
      </p:sp>
      <p:sp>
        <p:nvSpPr>
          <p:cNvPr id="5" name="Footer Placeholder 4"/>
          <p:cNvSpPr>
            <a:spLocks noGrp="1"/>
          </p:cNvSpPr>
          <p:nvPr>
            <p:ph type="ftr" sz="quarter" idx="11"/>
          </p:nvPr>
        </p:nvSpPr>
        <p:spPr/>
        <p:txBody>
          <a:bodyPr/>
          <a:lstStyle/>
          <a:p>
            <a:endParaRPr lang="en-US"/>
          </a:p>
        </p:txBody>
      </p:sp>
      <p:pic>
        <p:nvPicPr>
          <p:cNvPr id="8" name="Picture 7" descr="division-bar-footer.jpg"/>
          <p:cNvPicPr>
            <a:picLocks noChangeAspect="1"/>
          </p:cNvPicPr>
          <p:nvPr userDrawn="1"/>
        </p:nvPicPr>
        <p:blipFill>
          <a:blip r:embed="rId2"/>
          <a:stretch>
            <a:fillRect/>
          </a:stretch>
        </p:blipFill>
        <p:spPr>
          <a:xfrm>
            <a:off x="0" y="0"/>
            <a:ext cx="9151938" cy="69911"/>
          </a:xfrm>
          <a:prstGeom prst="rect">
            <a:avLst/>
          </a:prstGeom>
        </p:spPr>
      </p:pic>
      <p:sp>
        <p:nvSpPr>
          <p:cNvPr id="9" name="Slide Number Placeholder 6"/>
          <p:cNvSpPr>
            <a:spLocks noGrp="1"/>
          </p:cNvSpPr>
          <p:nvPr>
            <p:ph type="sldNum" sz="quarter" idx="12"/>
          </p:nvPr>
        </p:nvSpPr>
        <p:spPr>
          <a:xfrm>
            <a:off x="7366000" y="6356350"/>
            <a:ext cx="1320800" cy="365125"/>
          </a:xfrm>
          <a:prstGeom prst="rect">
            <a:avLst/>
          </a:prstGeom>
        </p:spPr>
        <p:txBody>
          <a:bodyPr/>
          <a:lstStyle>
            <a:lvl1pPr algn="ctr">
              <a:defRPr sz="1400" b="0" i="0">
                <a:latin typeface="Helvetica"/>
                <a:cs typeface="Helvetica"/>
              </a:defRPr>
            </a:lvl1pPr>
          </a:lstStyle>
          <a:p>
            <a:fld id="{CCE7EACD-A346-A34B-BBAF-EF458C812BA9}" type="slidenum">
              <a:rPr lang="en-US" smtClean="0"/>
              <a:pPr/>
              <a:t>‹#›</a:t>
            </a:fld>
            <a:endParaRPr lang="en-US"/>
          </a:p>
        </p:txBody>
      </p:sp>
      <p:sp>
        <p:nvSpPr>
          <p:cNvPr id="12" name="Rectangle 11"/>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8" name="Content Placeholder 2"/>
          <p:cNvSpPr>
            <a:spLocks noGrp="1"/>
          </p:cNvSpPr>
          <p:nvPr>
            <p:ph idx="1"/>
          </p:nvPr>
        </p:nvSpPr>
        <p:spPr>
          <a:xfrm>
            <a:off x="3124200" y="1600200"/>
            <a:ext cx="5562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Title 1"/>
          <p:cNvSpPr>
            <a:spLocks noGrp="1"/>
          </p:cNvSpPr>
          <p:nvPr>
            <p:ph type="title"/>
          </p:nvPr>
        </p:nvSpPr>
        <p:spPr/>
        <p:txBody>
          <a:bodyPr/>
          <a:lstStyle>
            <a:lvl1pPr algn="l">
              <a:defRPr/>
            </a:lvl1pPr>
          </a:lstStyle>
          <a:p>
            <a:r>
              <a:rPr lang="en-US"/>
              <a:t>Click to edit Master title style</a:t>
            </a:r>
          </a:p>
        </p:txBody>
      </p:sp>
      <p:sp>
        <p:nvSpPr>
          <p:cNvPr id="3" name="Date Placeholder 2"/>
          <p:cNvSpPr>
            <a:spLocks noGrp="1"/>
          </p:cNvSpPr>
          <p:nvPr>
            <p:ph type="dt" sz="half" idx="10"/>
          </p:nvPr>
        </p:nvSpPr>
        <p:spPr/>
        <p:txBody>
          <a:bodyPr/>
          <a:lstStyle/>
          <a:p>
            <a:fld id="{2B8CFDCE-CC24-8E46-A532-92E84362A3A5}" type="datetime1">
              <a:rPr lang="en-US" smtClean="0"/>
              <a:pPr/>
              <a:t>8/19/2019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E7EACD-A346-A34B-BBAF-EF458C812BA9}" type="slidenum">
              <a:rPr lang="en-US" smtClean="0"/>
              <a:pPr/>
              <a:t>‹#›</a:t>
            </a:fld>
            <a:endParaRPr lang="en-US"/>
          </a:p>
        </p:txBody>
      </p:sp>
      <p:pic>
        <p:nvPicPr>
          <p:cNvPr id="9" name="Picture 8" descr="division-bar-footer.jpg"/>
          <p:cNvPicPr>
            <a:picLocks noChangeAspect="1"/>
          </p:cNvPicPr>
          <p:nvPr userDrawn="1"/>
        </p:nvPicPr>
        <p:blipFill>
          <a:blip r:embed="rId2"/>
          <a:stretch>
            <a:fillRect/>
          </a:stretch>
        </p:blipFill>
        <p:spPr>
          <a:xfrm>
            <a:off x="0" y="0"/>
            <a:ext cx="9151938" cy="69911"/>
          </a:xfrm>
          <a:prstGeom prst="rect">
            <a:avLst/>
          </a:prstGeom>
        </p:spPr>
      </p:pic>
      <p:sp>
        <p:nvSpPr>
          <p:cNvPr id="11" name="Picture Placeholder 10"/>
          <p:cNvSpPr>
            <a:spLocks noGrp="1"/>
          </p:cNvSpPr>
          <p:nvPr>
            <p:ph type="pic" sz="quarter" idx="13"/>
          </p:nvPr>
        </p:nvSpPr>
        <p:spPr>
          <a:xfrm>
            <a:off x="457200" y="1600200"/>
            <a:ext cx="2476500" cy="2057400"/>
          </a:xfrm>
        </p:spPr>
        <p:txBody>
          <a:bodyPr/>
          <a:lstStyle/>
          <a:p>
            <a:endParaRPr lang="en-US"/>
          </a:p>
        </p:txBody>
      </p:sp>
      <p:sp>
        <p:nvSpPr>
          <p:cNvPr id="14" name="Rectangle 13"/>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7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p:spPr>
        <p:txBody>
          <a:bodyPr>
            <a:normAutofit/>
          </a:bodyPr>
          <a:lstStyle>
            <a:lvl1pPr>
              <a:defRPr sz="1400"/>
            </a:lvl1pPr>
            <a:lvl2pPr>
              <a:defRPr sz="1400"/>
            </a:lvl2pPr>
            <a:lvl3pPr>
              <a:defRPr sz="14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2CDD92-D305-C24E-AF8F-1A419E0109B6}" type="datetime1">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9" name="Slide Number Placeholder 6"/>
          <p:cNvSpPr>
            <a:spLocks noGrp="1"/>
          </p:cNvSpPr>
          <p:nvPr>
            <p:ph type="sldNum" sz="quarter" idx="12"/>
          </p:nvPr>
        </p:nvSpPr>
        <p:spPr>
          <a:xfrm>
            <a:off x="7366000" y="6356350"/>
            <a:ext cx="1320800" cy="365125"/>
          </a:xfrm>
          <a:prstGeom prst="rect">
            <a:avLst/>
          </a:prstGeom>
        </p:spPr>
        <p:txBody>
          <a:bodyPr/>
          <a:lstStyle>
            <a:lvl1pPr algn="ctr">
              <a:defRPr sz="1400" b="0" i="0">
                <a:latin typeface="Helvetica"/>
                <a:cs typeface="Helvetica"/>
              </a:defRPr>
            </a:lvl1pPr>
          </a:lstStyle>
          <a:p>
            <a:fld id="{CCE7EACD-A346-A34B-BBAF-EF458C812BA9}" type="slidenum">
              <a:rPr lang="en-US" smtClean="0"/>
              <a:pPr/>
              <a:t>‹#›</a:t>
            </a:fld>
            <a:endParaRPr lang="en-US"/>
          </a:p>
        </p:txBody>
      </p:sp>
      <p:pic>
        <p:nvPicPr>
          <p:cNvPr id="11" name="Picture 10" descr="division-bar-footer.jpg"/>
          <p:cNvPicPr>
            <a:picLocks noChangeAspect="1"/>
          </p:cNvPicPr>
          <p:nvPr userDrawn="1"/>
        </p:nvPicPr>
        <p:blipFill>
          <a:blip r:embed="rId2"/>
          <a:stretch>
            <a:fillRect/>
          </a:stretch>
        </p:blipFill>
        <p:spPr>
          <a:xfrm>
            <a:off x="0" y="0"/>
            <a:ext cx="9151938" cy="69911"/>
          </a:xfrm>
          <a:prstGeom prst="rect">
            <a:avLst/>
          </a:prstGeom>
        </p:spPr>
      </p:pic>
      <p:sp>
        <p:nvSpPr>
          <p:cNvPr id="14" name="Rectangle 13"/>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peach-bg.jpg"/>
          <p:cNvPicPr>
            <a:picLocks noChangeAspect="1"/>
          </p:cNvPicPr>
          <p:nvPr userDrawn="1"/>
        </p:nvPicPr>
        <p:blipFill>
          <a:blip r:embed="rId2"/>
          <a:stretch>
            <a:fillRect/>
          </a:stretch>
        </p:blipFill>
        <p:spPr>
          <a:xfrm>
            <a:off x="3759200" y="2298700"/>
            <a:ext cx="5384800" cy="4559300"/>
          </a:xfrm>
          <a:prstGeom prst="rect">
            <a:avLst/>
          </a:prstGeom>
        </p:spPr>
      </p:pic>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5" y="1535113"/>
            <a:ext cx="4041775" cy="63976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1400"/>
            </a:lvl1pPr>
            <a:lvl2pPr>
              <a:defRPr sz="1400"/>
            </a:lvl2pPr>
            <a:lvl3pPr>
              <a:defRPr sz="14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DC9CC49-98D9-4049-B5D4-BB71C03BD8EA}" type="datetime1">
              <a:rPr lang="en-US" smtClean="0"/>
              <a:pPr/>
              <a:t>8/19/2019</a:t>
            </a:fld>
            <a:endParaRPr lang="en-US"/>
          </a:p>
        </p:txBody>
      </p:sp>
      <p:sp>
        <p:nvSpPr>
          <p:cNvPr id="8" name="Footer Placeholder 7"/>
          <p:cNvSpPr>
            <a:spLocks noGrp="1"/>
          </p:cNvSpPr>
          <p:nvPr>
            <p:ph type="ftr" sz="quarter" idx="11"/>
          </p:nvPr>
        </p:nvSpPr>
        <p:spPr/>
        <p:txBody>
          <a:bodyPr/>
          <a:lstStyle/>
          <a:p>
            <a:endParaRPr lang="en-US"/>
          </a:p>
        </p:txBody>
      </p:sp>
      <p:sp>
        <p:nvSpPr>
          <p:cNvPr id="11" name="Slide Number Placeholder 6"/>
          <p:cNvSpPr>
            <a:spLocks noGrp="1"/>
          </p:cNvSpPr>
          <p:nvPr>
            <p:ph type="sldNum" sz="quarter" idx="12"/>
          </p:nvPr>
        </p:nvSpPr>
        <p:spPr>
          <a:xfrm>
            <a:off x="7366000" y="6356350"/>
            <a:ext cx="1320800" cy="365125"/>
          </a:xfrm>
          <a:prstGeom prst="rect">
            <a:avLst/>
          </a:prstGeom>
        </p:spPr>
        <p:txBody>
          <a:bodyPr/>
          <a:lstStyle>
            <a:lvl1pPr algn="ctr">
              <a:defRPr sz="1400" b="0" i="0">
                <a:latin typeface="Helvetica"/>
                <a:cs typeface="Helvetica"/>
              </a:defRPr>
            </a:lvl1pPr>
          </a:lstStyle>
          <a:p>
            <a:fld id="{CCE7EACD-A346-A34B-BBAF-EF458C812BA9}" type="slidenum">
              <a:rPr lang="en-US" smtClean="0"/>
              <a:pPr/>
              <a:t>‹#›</a:t>
            </a:fld>
            <a:endParaRPr lang="en-US"/>
          </a:p>
        </p:txBody>
      </p:sp>
      <p:pic>
        <p:nvPicPr>
          <p:cNvPr id="13" name="Picture 12" descr="division-bar-footer.jpg"/>
          <p:cNvPicPr>
            <a:picLocks noChangeAspect="1"/>
          </p:cNvPicPr>
          <p:nvPr userDrawn="1"/>
        </p:nvPicPr>
        <p:blipFill>
          <a:blip r:embed="rId3"/>
          <a:stretch>
            <a:fillRect/>
          </a:stretch>
        </p:blipFill>
        <p:spPr>
          <a:xfrm>
            <a:off x="0" y="0"/>
            <a:ext cx="9151938" cy="69911"/>
          </a:xfrm>
          <a:prstGeom prst="rect">
            <a:avLst/>
          </a:prstGeom>
        </p:spPr>
      </p:pic>
      <p:sp>
        <p:nvSpPr>
          <p:cNvPr id="17" name="Rectangle 16"/>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reak Slide">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rgbClr val="258335"/>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itle 4"/>
          <p:cNvSpPr>
            <a:spLocks noGrp="1"/>
          </p:cNvSpPr>
          <p:nvPr>
            <p:ph type="title" hasCustomPrompt="1"/>
          </p:nvPr>
        </p:nvSpPr>
        <p:spPr>
          <a:xfrm>
            <a:off x="457200" y="2768600"/>
            <a:ext cx="8229600" cy="800100"/>
          </a:xfrm>
        </p:spPr>
        <p:txBody>
          <a:bodyPr/>
          <a:lstStyle>
            <a:lvl1pPr>
              <a:defRPr>
                <a:solidFill>
                  <a:schemeClr val="bg1"/>
                </a:solidFill>
              </a:defRPr>
            </a:lvl1pPr>
          </a:lstStyle>
          <a:p>
            <a:r>
              <a:rPr lang="en-US" dirty="0"/>
              <a:t>Title of Break Page</a:t>
            </a:r>
          </a:p>
        </p:txBody>
      </p:sp>
      <p:sp>
        <p:nvSpPr>
          <p:cNvPr id="9" name="Text Placeholder 8"/>
          <p:cNvSpPr>
            <a:spLocks noGrp="1"/>
          </p:cNvSpPr>
          <p:nvPr>
            <p:ph type="body" sz="quarter" idx="11" hasCustomPrompt="1"/>
          </p:nvPr>
        </p:nvSpPr>
        <p:spPr>
          <a:xfrm>
            <a:off x="457200" y="3568700"/>
            <a:ext cx="8229600" cy="431800"/>
          </a:xfrm>
        </p:spPr>
        <p:txBody>
          <a:bodyPr>
            <a:noAutofit/>
          </a:bodyPr>
          <a:lstStyle>
            <a:lvl1pPr algn="ctr">
              <a:buNone/>
              <a:defRPr sz="1800" baseline="0">
                <a:solidFill>
                  <a:srgbClr val="FFFFFF"/>
                </a:solidFill>
              </a:defRPr>
            </a:lvl1pPr>
            <a:lvl2pPr>
              <a:defRPr sz="1800">
                <a:solidFill>
                  <a:srgbClr val="FFFFFF"/>
                </a:solidFill>
              </a:defRPr>
            </a:lvl2pPr>
            <a:lvl3pPr>
              <a:defRPr sz="1800">
                <a:solidFill>
                  <a:srgbClr val="FFFFFF"/>
                </a:solidFill>
              </a:defRPr>
            </a:lvl3pPr>
            <a:lvl4pPr>
              <a:defRPr sz="1800">
                <a:solidFill>
                  <a:srgbClr val="FFFFFF"/>
                </a:solidFill>
              </a:defRPr>
            </a:lvl4pPr>
            <a:lvl5pPr>
              <a:defRPr sz="1800">
                <a:solidFill>
                  <a:srgbClr val="FFFFFF"/>
                </a:solidFill>
              </a:defRPr>
            </a:lvl5pPr>
          </a:lstStyle>
          <a:p>
            <a:pPr lvl="0"/>
            <a:r>
              <a:rPr lang="en-US" dirty="0"/>
              <a:t>Sub-title / Information</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normAutofit/>
          </a:bodyPr>
          <a:lstStyle>
            <a:lvl1pPr algn="l">
              <a:defRPr sz="1800" b="1" i="0">
                <a:latin typeface="Helvetica"/>
                <a:cs typeface="Helvetica"/>
              </a:defRPr>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normAutofit/>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59E2D81-443A-124E-AD70-C66F6DEB0ACD}" type="datetime1">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8" name="Slide Number Placeholder 6"/>
          <p:cNvSpPr>
            <a:spLocks noGrp="1"/>
          </p:cNvSpPr>
          <p:nvPr>
            <p:ph type="sldNum" sz="quarter" idx="12"/>
          </p:nvPr>
        </p:nvSpPr>
        <p:spPr>
          <a:xfrm>
            <a:off x="7366000" y="6356350"/>
            <a:ext cx="1320800" cy="365125"/>
          </a:xfrm>
          <a:prstGeom prst="rect">
            <a:avLst/>
          </a:prstGeom>
        </p:spPr>
        <p:txBody>
          <a:bodyPr/>
          <a:lstStyle>
            <a:lvl1pPr algn="ctr">
              <a:defRPr sz="1400" b="0" i="0">
                <a:latin typeface="Helvetica"/>
                <a:cs typeface="Helvetica"/>
              </a:defRPr>
            </a:lvl1pPr>
          </a:lstStyle>
          <a:p>
            <a:fld id="{CCE7EACD-A346-A34B-BBAF-EF458C812BA9}" type="slidenum">
              <a:rPr lang="en-US" smtClean="0"/>
              <a:pPr/>
              <a:t>‹#›</a:t>
            </a:fld>
            <a:endParaRPr lang="en-US"/>
          </a:p>
        </p:txBody>
      </p:sp>
      <p:pic>
        <p:nvPicPr>
          <p:cNvPr id="10" name="Picture 9" descr="division-bar-footer.jpg"/>
          <p:cNvPicPr>
            <a:picLocks noChangeAspect="1"/>
          </p:cNvPicPr>
          <p:nvPr userDrawn="1"/>
        </p:nvPicPr>
        <p:blipFill>
          <a:blip r:embed="rId2"/>
          <a:stretch>
            <a:fillRect/>
          </a:stretch>
        </p:blipFill>
        <p:spPr>
          <a:xfrm>
            <a:off x="0" y="0"/>
            <a:ext cx="9151938" cy="69911"/>
          </a:xfrm>
          <a:prstGeom prst="rect">
            <a:avLst/>
          </a:prstGeom>
        </p:spPr>
      </p:pic>
      <p:sp>
        <p:nvSpPr>
          <p:cNvPr id="13" name="Rectangle 12"/>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normAutofit/>
          </a:bodyPr>
          <a:lstStyle>
            <a:lvl1pPr algn="l">
              <a:defRPr sz="1800" b="1" i="0">
                <a:latin typeface="Helvetica"/>
                <a:cs typeface="Helvetica"/>
              </a:defRPr>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3A4CEC9-DB01-D448-AA1D-30C285DBF2CE}" type="datetime1">
              <a:rPr lang="en-US" smtClean="0"/>
              <a:pPr/>
              <a:t>8/19/2019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366000" y="6356350"/>
            <a:ext cx="1320800" cy="365125"/>
          </a:xfrm>
          <a:prstGeom prst="rect">
            <a:avLst/>
          </a:prstGeom>
        </p:spPr>
        <p:txBody>
          <a:bodyPr/>
          <a:lstStyle>
            <a:lvl1pPr algn="ctr">
              <a:defRPr sz="1400" b="0" i="0">
                <a:latin typeface="Helvetica"/>
                <a:cs typeface="Helvetica"/>
              </a:defRPr>
            </a:lvl1pPr>
          </a:lstStyle>
          <a:p>
            <a:fld id="{CCE7EACD-A346-A34B-BBAF-EF458C812BA9}" type="slidenum">
              <a:rPr lang="en-US" smtClean="0"/>
              <a:pPr/>
              <a:t>‹#›</a:t>
            </a:fld>
            <a:endParaRPr lang="en-US"/>
          </a:p>
        </p:txBody>
      </p:sp>
      <p:pic>
        <p:nvPicPr>
          <p:cNvPr id="9" name="Picture 8" descr="division-bar-footer.jpg"/>
          <p:cNvPicPr>
            <a:picLocks noChangeAspect="1"/>
          </p:cNvPicPr>
          <p:nvPr userDrawn="1"/>
        </p:nvPicPr>
        <p:blipFill>
          <a:blip r:embed="rId2"/>
          <a:stretch>
            <a:fillRect/>
          </a:stretch>
        </p:blipFill>
        <p:spPr>
          <a:xfrm>
            <a:off x="0" y="0"/>
            <a:ext cx="9151938" cy="69911"/>
          </a:xfrm>
          <a:prstGeom prst="rect">
            <a:avLst/>
          </a:prstGeom>
        </p:spPr>
      </p:pic>
      <p:sp>
        <p:nvSpPr>
          <p:cNvPr id="13" name="Rectangle 12"/>
          <p:cNvSpPr/>
          <p:nvPr userDrawn="1"/>
        </p:nvSpPr>
        <p:spPr>
          <a:xfrm>
            <a:off x="7366000" y="6794500"/>
            <a:ext cx="1320800" cy="63500"/>
          </a:xfrm>
          <a:prstGeom prst="rect">
            <a:avLst/>
          </a:prstGeom>
          <a:solidFill>
            <a:srgbClr val="258335"/>
          </a:solidFill>
          <a:ln>
            <a:solidFill>
              <a:srgbClr val="258335"/>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10" name="Picture 9" descr="logo.jpg"/>
          <p:cNvPicPr>
            <a:picLocks noChangeAspect="1"/>
          </p:cNvPicPr>
          <p:nvPr userDrawn="1"/>
        </p:nvPicPr>
        <p:blipFill>
          <a:blip r:embed="rId2"/>
          <a:stretch>
            <a:fillRect/>
          </a:stretch>
        </p:blipFill>
        <p:spPr>
          <a:xfrm>
            <a:off x="460375" y="2403475"/>
            <a:ext cx="1468437" cy="1437845"/>
          </a:xfrm>
          <a:prstGeom prst="rect">
            <a:avLst/>
          </a:prstGeom>
        </p:spPr>
      </p:pic>
      <p:pic>
        <p:nvPicPr>
          <p:cNvPr id="11" name="Picture 10" descr="end-bar.jpg"/>
          <p:cNvPicPr>
            <a:picLocks noChangeAspect="1"/>
          </p:cNvPicPr>
          <p:nvPr userDrawn="1"/>
        </p:nvPicPr>
        <p:blipFill>
          <a:blip r:embed="rId3"/>
          <a:stretch>
            <a:fillRect/>
          </a:stretch>
        </p:blipFill>
        <p:spPr>
          <a:xfrm>
            <a:off x="1947767" y="3048223"/>
            <a:ext cx="6439090" cy="75754"/>
          </a:xfrm>
          <a:prstGeom prst="rect">
            <a:avLst/>
          </a:prstGeom>
        </p:spPr>
      </p:pic>
      <p:sp>
        <p:nvSpPr>
          <p:cNvPr id="14" name="TextBox 13"/>
          <p:cNvSpPr txBox="1"/>
          <p:nvPr userDrawn="1"/>
        </p:nvSpPr>
        <p:spPr>
          <a:xfrm>
            <a:off x="1928812" y="2649340"/>
            <a:ext cx="3898901" cy="307777"/>
          </a:xfrm>
          <a:prstGeom prst="rect">
            <a:avLst/>
          </a:prstGeom>
          <a:noFill/>
        </p:spPr>
        <p:txBody>
          <a:bodyPr wrap="square" rtlCol="0">
            <a:spAutoFit/>
          </a:bodyPr>
          <a:lstStyle/>
          <a:p>
            <a:pPr algn="l"/>
            <a:r>
              <a:rPr lang="en-US" sz="1400" dirty="0">
                <a:solidFill>
                  <a:srgbClr val="5A5B5C"/>
                </a:solidFill>
                <a:latin typeface="Helvetica"/>
                <a:cs typeface="Helvetica"/>
              </a:rPr>
              <a:t>Surplus Property</a:t>
            </a:r>
          </a:p>
        </p:txBody>
      </p:sp>
      <p:sp>
        <p:nvSpPr>
          <p:cNvPr id="15" name="Title 14"/>
          <p:cNvSpPr>
            <a:spLocks noGrp="1"/>
          </p:cNvSpPr>
          <p:nvPr>
            <p:ph type="title" hasCustomPrompt="1"/>
          </p:nvPr>
        </p:nvSpPr>
        <p:spPr>
          <a:xfrm>
            <a:off x="1928812" y="3269820"/>
            <a:ext cx="6477000" cy="527480"/>
          </a:xfrm>
        </p:spPr>
        <p:txBody>
          <a:bodyPr/>
          <a:lstStyle>
            <a:lvl1pPr algn="l">
              <a:defRPr/>
            </a:lvl1pPr>
          </a:lstStyle>
          <a:p>
            <a:r>
              <a:rPr lang="en-US" dirty="0"/>
              <a:t>1.800.555.555</a:t>
            </a:r>
          </a:p>
        </p:txBody>
      </p:sp>
      <p:sp>
        <p:nvSpPr>
          <p:cNvPr id="17" name="Text Placeholder 16"/>
          <p:cNvSpPr>
            <a:spLocks noGrp="1"/>
          </p:cNvSpPr>
          <p:nvPr>
            <p:ph type="body" sz="quarter" idx="13" hasCustomPrompt="1"/>
          </p:nvPr>
        </p:nvSpPr>
        <p:spPr>
          <a:xfrm>
            <a:off x="1801813" y="3797300"/>
            <a:ext cx="3024187" cy="520700"/>
          </a:xfrm>
        </p:spPr>
        <p:txBody>
          <a:bodyPr/>
          <a:lstStyle>
            <a:lvl1pPr>
              <a:buNone/>
              <a:defRPr/>
            </a:lvl1pPr>
          </a:lstStyle>
          <a:p>
            <a:pPr lvl="0"/>
            <a:r>
              <a:rPr lang="en-US" dirty="0" err="1"/>
              <a:t>www.doas.ga.gov</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peach-bg.jpg"/>
          <p:cNvPicPr>
            <a:picLocks noChangeAspect="1"/>
          </p:cNvPicPr>
          <p:nvPr userDrawn="1"/>
        </p:nvPicPr>
        <p:blipFill>
          <a:blip r:embed="rId11"/>
          <a:stretch>
            <a:fillRect/>
          </a:stretch>
        </p:blipFill>
        <p:spPr>
          <a:xfrm>
            <a:off x="3759200" y="2298700"/>
            <a:ext cx="5384800" cy="45593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8CFDCE-CC24-8E46-A532-92E84362A3A5}" type="datetime1">
              <a:rPr lang="en-US" smtClean="0"/>
              <a:pPr/>
              <a:t>8/19/2019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9" name="Slide Number Placeholder 6"/>
          <p:cNvSpPr>
            <a:spLocks noGrp="1"/>
          </p:cNvSpPr>
          <p:nvPr>
            <p:ph type="sldNum" sz="quarter" idx="4"/>
          </p:nvPr>
        </p:nvSpPr>
        <p:spPr>
          <a:xfrm>
            <a:off x="7366000" y="6356350"/>
            <a:ext cx="1320800" cy="365125"/>
          </a:xfrm>
          <a:prstGeom prst="rect">
            <a:avLst/>
          </a:prstGeom>
        </p:spPr>
        <p:txBody>
          <a:bodyPr/>
          <a:lstStyle>
            <a:lvl1pPr algn="ctr">
              <a:defRPr sz="1400" b="0" i="0">
                <a:solidFill>
                  <a:srgbClr val="897865"/>
                </a:solidFill>
                <a:latin typeface="Helvetica"/>
                <a:cs typeface="Helvetica"/>
              </a:defRPr>
            </a:lvl1pPr>
          </a:lstStyle>
          <a:p>
            <a:fld id="{CCE7EACD-A346-A34B-BBAF-EF458C812BA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8" r:id="rId3"/>
    <p:sldLayoutId id="2147483652" r:id="rId4"/>
    <p:sldLayoutId id="2147483653" r:id="rId5"/>
    <p:sldLayoutId id="2147483655" r:id="rId6"/>
    <p:sldLayoutId id="2147483656" r:id="rId7"/>
    <p:sldLayoutId id="2147483657" r:id="rId8"/>
    <p:sldLayoutId id="2147483659" r:id="rId9"/>
  </p:sldLayoutIdLst>
  <p:hf hdr="0" ftr="0" dt="0"/>
  <p:txStyles>
    <p:titleStyle>
      <a:lvl1pPr algn="ctr" defTabSz="457200" rtl="0" eaLnBrk="1" latinLnBrk="0" hangingPunct="1">
        <a:spcBef>
          <a:spcPct val="0"/>
        </a:spcBef>
        <a:buNone/>
        <a:defRPr sz="3000" b="0" i="0" kern="1200">
          <a:solidFill>
            <a:srgbClr val="897865"/>
          </a:solidFill>
          <a:latin typeface="Helvetica"/>
          <a:ea typeface="+mj-ea"/>
          <a:cs typeface="Helvetica"/>
        </a:defRPr>
      </a:lvl1pPr>
    </p:titleStyle>
    <p:bodyStyle>
      <a:lvl1pPr marL="342900" indent="-182880" algn="l" defTabSz="457200" rtl="0" eaLnBrk="1" latinLnBrk="0" hangingPunct="1">
        <a:spcBef>
          <a:spcPts val="600"/>
        </a:spcBef>
        <a:spcAft>
          <a:spcPts val="0"/>
        </a:spcAft>
        <a:buClr>
          <a:srgbClr val="258335"/>
        </a:buClr>
        <a:buSzPct val="115000"/>
        <a:buFont typeface="Wingdings" charset="2"/>
        <a:buChar char="§"/>
        <a:defRPr sz="1400" b="0" i="0" kern="1200">
          <a:solidFill>
            <a:srgbClr val="897865"/>
          </a:solidFill>
          <a:latin typeface="Helvetica"/>
          <a:ea typeface="+mn-ea"/>
          <a:cs typeface="Helvetica"/>
        </a:defRPr>
      </a:lvl1pPr>
      <a:lvl2pPr marL="74295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2pPr>
      <a:lvl3pPr marL="11430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3pPr>
      <a:lvl4pPr marL="16002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4pPr>
      <a:lvl5pPr marL="20574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Harris.Sullivan@doas.ga.gov"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hyperlink" Target="http://gsaxcess.gov/"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gif"/></Relationships>
</file>

<file path=ppt/slides/_rels/slide12.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gsaxcess.gov/NASAWel.htm" TargetMode="External"/><Relationship Id="rId7" Type="http://schemas.openxmlformats.org/officeDocument/2006/relationships/hyperlink" Target="http://www.sba.gov/content/8a-business-development" TargetMode="External"/><Relationship Id="rId12" Type="http://schemas.openxmlformats.org/officeDocument/2006/relationships/image" Target="../media/image6.jpe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7.jpeg"/><Relationship Id="rId11" Type="http://schemas.openxmlformats.org/officeDocument/2006/relationships/hyperlink" Target="http://gsaxcess.gov/" TargetMode="External"/><Relationship Id="rId5" Type="http://schemas.openxmlformats.org/officeDocument/2006/relationships/hyperlink" Target="http://www.nasasp.org/" TargetMode="External"/><Relationship Id="rId10" Type="http://schemas.openxmlformats.org/officeDocument/2006/relationships/image" Target="../media/image18.jpeg"/><Relationship Id="rId4" Type="http://schemas.openxmlformats.org/officeDocument/2006/relationships/image" Target="../media/image16.jpeg"/><Relationship Id="rId9" Type="http://schemas.openxmlformats.org/officeDocument/2006/relationships/hyperlink" Target="http://www.fema.gov/"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gsaxcess.gov/"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surplusproperty.doas.ga.gov/"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20.gif"/><Relationship Id="rId5" Type="http://schemas.openxmlformats.org/officeDocument/2006/relationships/hyperlink" Target="http://www.publicsurplus.com/sms/browse/home" TargetMode="External"/><Relationship Id="rId4" Type="http://schemas.openxmlformats.org/officeDocument/2006/relationships/image" Target="../media/image19.png"/></Relationships>
</file>

<file path=ppt/slides/_rels/slide15.xml.rels><?xml version="1.0" encoding="UTF-8" standalone="yes"?>
<Relationships xmlns="http://schemas.openxmlformats.org/package/2006/relationships"><Relationship Id="rId3" Type="http://schemas.openxmlformats.org/officeDocument/2006/relationships/hyperlink" Target="mailto:Harris.Sullivan@doas.ga.gov" TargetMode="External"/><Relationship Id="rId2" Type="http://schemas.openxmlformats.org/officeDocument/2006/relationships/hyperlink" Target="http://www.doas.ga.gov/" TargetMode="External"/><Relationship Id="rId1" Type="http://schemas.openxmlformats.org/officeDocument/2006/relationships/slideLayout" Target="../slideLayouts/slideLayout9.xml"/><Relationship Id="rId4" Type="http://schemas.openxmlformats.org/officeDocument/2006/relationships/hyperlink" Target="mailto:Meshelle.Freshwater@doas.ga.gov"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gsaxcess.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hyperlink" Target="http://www.sba.gov/content/8a-business-development"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sz="3200" dirty="0">
                <a:effectLst>
                  <a:outerShdw blurRad="38100" dist="38100" dir="2700000" algn="tl">
                    <a:srgbClr val="000000">
                      <a:alpha val="43137"/>
                    </a:srgbClr>
                  </a:outerShdw>
                </a:effectLst>
              </a:rPr>
              <a:t>Federal Surplus Property  Donation Program</a:t>
            </a:r>
            <a:endParaRPr lang="en-US" dirty="0"/>
          </a:p>
        </p:txBody>
      </p:sp>
      <p:sp>
        <p:nvSpPr>
          <p:cNvPr id="4" name="Rectangle 3"/>
          <p:cNvSpPr/>
          <p:nvPr/>
        </p:nvSpPr>
        <p:spPr>
          <a:xfrm>
            <a:off x="2193463" y="4003431"/>
            <a:ext cx="4572000" cy="2313839"/>
          </a:xfrm>
          <a:prstGeom prst="rect">
            <a:avLst/>
          </a:prstGeom>
        </p:spPr>
        <p:txBody>
          <a:bodyPr>
            <a:spAutoFit/>
          </a:bodyPr>
          <a:lstStyle/>
          <a:p>
            <a:pPr algn="ctr">
              <a:lnSpc>
                <a:spcPct val="80000"/>
              </a:lnSpc>
              <a:defRPr/>
            </a:pPr>
            <a:r>
              <a:rPr lang="en-US" dirty="0">
                <a:solidFill>
                  <a:schemeClr val="tx1">
                    <a:lumMod val="65000"/>
                    <a:lumOff val="35000"/>
                  </a:schemeClr>
                </a:solidFill>
              </a:rPr>
              <a:t>Georgia State Agency for Surplus Property</a:t>
            </a:r>
          </a:p>
          <a:p>
            <a:pPr algn="ctr">
              <a:lnSpc>
                <a:spcPct val="80000"/>
              </a:lnSpc>
              <a:defRPr/>
            </a:pPr>
            <a:endParaRPr lang="en-US" dirty="0">
              <a:solidFill>
                <a:schemeClr val="tx1">
                  <a:lumMod val="65000"/>
                  <a:lumOff val="35000"/>
                </a:schemeClr>
              </a:solidFill>
            </a:endParaRPr>
          </a:p>
          <a:p>
            <a:pPr algn="ctr">
              <a:lnSpc>
                <a:spcPct val="80000"/>
              </a:lnSpc>
              <a:defRPr/>
            </a:pPr>
            <a:r>
              <a:rPr lang="en-US" dirty="0">
                <a:solidFill>
                  <a:schemeClr val="tx1">
                    <a:lumMod val="65000"/>
                    <a:lumOff val="35000"/>
                  </a:schemeClr>
                </a:solidFill>
              </a:rPr>
              <a:t>Georgia Department of Administrative Services</a:t>
            </a:r>
          </a:p>
          <a:p>
            <a:pPr algn="ctr">
              <a:lnSpc>
                <a:spcPct val="80000"/>
              </a:lnSpc>
              <a:defRPr/>
            </a:pPr>
            <a:r>
              <a:rPr lang="en-US" dirty="0">
                <a:solidFill>
                  <a:schemeClr val="tx1">
                    <a:lumMod val="65000"/>
                    <a:lumOff val="35000"/>
                  </a:schemeClr>
                </a:solidFill>
              </a:rPr>
              <a:t>Surplus Division</a:t>
            </a:r>
          </a:p>
          <a:p>
            <a:pPr algn="ctr">
              <a:lnSpc>
                <a:spcPct val="80000"/>
              </a:lnSpc>
              <a:defRPr/>
            </a:pPr>
            <a:endParaRPr lang="en-US" dirty="0">
              <a:solidFill>
                <a:schemeClr val="tx1">
                  <a:lumMod val="65000"/>
                  <a:lumOff val="35000"/>
                </a:schemeClr>
              </a:solidFill>
            </a:endParaRPr>
          </a:p>
          <a:p>
            <a:pPr algn="ctr">
              <a:lnSpc>
                <a:spcPct val="80000"/>
              </a:lnSpc>
              <a:defRPr/>
            </a:pPr>
            <a:r>
              <a:rPr lang="en-US" dirty="0">
                <a:solidFill>
                  <a:schemeClr val="tx1">
                    <a:lumMod val="65000"/>
                    <a:lumOff val="35000"/>
                  </a:schemeClr>
                </a:solidFill>
              </a:rPr>
              <a:t>Harris Sullivan, Federal Web Merchandise Specialist</a:t>
            </a:r>
          </a:p>
          <a:p>
            <a:pPr algn="ctr">
              <a:lnSpc>
                <a:spcPct val="80000"/>
              </a:lnSpc>
              <a:defRPr/>
            </a:pPr>
            <a:r>
              <a:rPr lang="en-US" dirty="0">
                <a:solidFill>
                  <a:schemeClr val="tx1">
                    <a:lumMod val="65000"/>
                    <a:lumOff val="35000"/>
                  </a:schemeClr>
                </a:solidFill>
                <a:hlinkClick r:id="rId3"/>
              </a:rPr>
              <a:t>Harris.Sullivan@doas.ga.gov</a:t>
            </a:r>
            <a:endParaRPr lang="en-US" dirty="0">
              <a:solidFill>
                <a:schemeClr val="tx1">
                  <a:lumMod val="65000"/>
                  <a:lumOff val="35000"/>
                </a:schemeClr>
              </a:solidFill>
            </a:endParaRPr>
          </a:p>
          <a:p>
            <a:pPr algn="ctr">
              <a:lnSpc>
                <a:spcPct val="80000"/>
              </a:lnSpc>
              <a:defRPr/>
            </a:pPr>
            <a:r>
              <a:rPr lang="en-US" dirty="0">
                <a:solidFill>
                  <a:schemeClr val="tx1">
                    <a:lumMod val="65000"/>
                    <a:lumOff val="35000"/>
                  </a:schemeClr>
                </a:solidFill>
              </a:rPr>
              <a:t>O: 470-819-4280</a:t>
            </a:r>
          </a:p>
          <a:p>
            <a:pPr algn="ctr">
              <a:lnSpc>
                <a:spcPct val="80000"/>
              </a:lnSpc>
              <a:defRPr/>
            </a:pPr>
            <a:endParaRPr lang="en-US" dirty="0">
              <a:solidFill>
                <a:schemeClr val="tx1">
                  <a:lumMod val="65000"/>
                  <a:lumOff val="35000"/>
                </a:schemeClr>
              </a:solidFill>
            </a:endParaRPr>
          </a:p>
        </p:txBody>
      </p:sp>
      <p:pic>
        <p:nvPicPr>
          <p:cNvPr id="5" name="Picture 4" descr="gsaLogo.jpg">
            <a:hlinkClick r:id="rId4"/>
          </p:cNvPr>
          <p:cNvPicPr>
            <a:picLocks noChangeAspect="1"/>
          </p:cNvPicPr>
          <p:nvPr/>
        </p:nvPicPr>
        <p:blipFill>
          <a:blip r:embed="rId5" cstate="print"/>
          <a:stretch>
            <a:fillRect/>
          </a:stretch>
        </p:blipFill>
        <p:spPr>
          <a:xfrm>
            <a:off x="552346" y="4464161"/>
            <a:ext cx="1149350" cy="1149350"/>
          </a:xfrm>
          <a:prstGeom prst="rect">
            <a:avLst/>
          </a:prstGeom>
          <a:ln>
            <a:noFill/>
          </a:ln>
          <a:effectLst>
            <a:outerShdw blurRad="292100" dist="139700" dir="2700000" algn="tl" rotWithShape="0">
              <a:srgbClr val="333333">
                <a:alpha val="65000"/>
              </a:srgbClr>
            </a:outerShdw>
          </a:effectLst>
        </p:spPr>
      </p:pic>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257231" y="4464161"/>
            <a:ext cx="1371600" cy="1386865"/>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a:t>Eligible Participants: Veterans Service Organizations approved by the VA</a:t>
            </a:r>
          </a:p>
        </p:txBody>
      </p:sp>
      <p:sp>
        <p:nvSpPr>
          <p:cNvPr id="7172" name="Rectangle 4"/>
          <p:cNvSpPr>
            <a:spLocks noGrp="1" noChangeArrowheads="1"/>
          </p:cNvSpPr>
          <p:nvPr>
            <p:ph sz="half" idx="2"/>
          </p:nvPr>
        </p:nvSpPr>
        <p:spPr>
          <a:xfrm>
            <a:off x="1294227" y="1770261"/>
            <a:ext cx="6982265" cy="4114800"/>
          </a:xfrm>
        </p:spPr>
        <p:txBody>
          <a:bodyPr/>
          <a:lstStyle/>
          <a:p>
            <a:pPr eaLnBrk="1" hangingPunct="1">
              <a:lnSpc>
                <a:spcPct val="90000"/>
              </a:lnSpc>
            </a:pPr>
            <a:r>
              <a:rPr lang="en-US" sz="2000" dirty="0"/>
              <a:t>Established with the 2013 For Vets Act (H.R. 1171), over 30 VSOs are eligible</a:t>
            </a:r>
          </a:p>
          <a:p>
            <a:pPr lvl="1" eaLnBrk="1" hangingPunct="1">
              <a:lnSpc>
                <a:spcPct val="90000"/>
              </a:lnSpc>
            </a:pPr>
            <a:endParaRPr lang="en-US" sz="2000" dirty="0"/>
          </a:p>
          <a:p>
            <a:pPr>
              <a:lnSpc>
                <a:spcPct val="90000"/>
              </a:lnSpc>
            </a:pPr>
            <a:r>
              <a:rPr lang="en-US" sz="2000" dirty="0"/>
              <a:t>To amend title 40, United States Code, to improve veterans service organizations access to Federal surplus personal property.</a:t>
            </a:r>
          </a:p>
        </p:txBody>
      </p:sp>
      <p:pic>
        <p:nvPicPr>
          <p:cNvPr id="1026" name="Picture 2" descr="Image result for veterans service organization">
            <a:extLst>
              <a:ext uri="{FF2B5EF4-FFF2-40B4-BE49-F238E27FC236}">
                <a16:creationId xmlns:a16="http://schemas.microsoft.com/office/drawing/2014/main" xmlns="" id="{57F8C023-67AB-4682-9A10-823C6807B62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9374" y="3827661"/>
            <a:ext cx="3765868" cy="242521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for vets act of 2013">
            <a:extLst>
              <a:ext uri="{FF2B5EF4-FFF2-40B4-BE49-F238E27FC236}">
                <a16:creationId xmlns:a16="http://schemas.microsoft.com/office/drawing/2014/main" xmlns="" id="{D4C68A26-9682-4460-8B18-825FF8C824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75992" y="3827661"/>
            <a:ext cx="4422458" cy="24252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2755496"/>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z="4000" dirty="0"/>
              <a:t>SASP Process</a:t>
            </a:r>
            <a:endParaRPr lang="en-US" sz="2400" dirty="0"/>
          </a:p>
        </p:txBody>
      </p:sp>
      <p:sp>
        <p:nvSpPr>
          <p:cNvPr id="9219" name="Rectangle 3"/>
          <p:cNvSpPr>
            <a:spLocks noGrp="1" noChangeArrowheads="1"/>
          </p:cNvSpPr>
          <p:nvPr>
            <p:ph sz="quarter" idx="1"/>
          </p:nvPr>
        </p:nvSpPr>
        <p:spPr>
          <a:xfrm>
            <a:off x="475014" y="1727199"/>
            <a:ext cx="6008914" cy="4614224"/>
          </a:xfrm>
        </p:spPr>
        <p:txBody>
          <a:bodyPr>
            <a:normAutofit lnSpcReduction="10000"/>
          </a:bodyPr>
          <a:lstStyle/>
          <a:p>
            <a:pPr eaLnBrk="1" hangingPunct="1"/>
            <a:r>
              <a:rPr lang="en-US" sz="2200" dirty="0"/>
              <a:t>Screening (Live or Online)</a:t>
            </a:r>
          </a:p>
          <a:p>
            <a:pPr eaLnBrk="1" hangingPunct="1"/>
            <a:r>
              <a:rPr lang="en-US" sz="2200" dirty="0"/>
              <a:t>Request allocation through GSAXcess</a:t>
            </a:r>
          </a:p>
          <a:p>
            <a:pPr lvl="1" eaLnBrk="1" hangingPunct="1"/>
            <a:r>
              <a:rPr lang="en-US" sz="2100" dirty="0"/>
              <a:t>GSA allocation process has many factors</a:t>
            </a:r>
          </a:p>
          <a:p>
            <a:pPr lvl="2" eaLnBrk="1" hangingPunct="1"/>
            <a:r>
              <a:rPr lang="en-US" sz="2000" dirty="0"/>
              <a:t>Goal is fair and equitable redistribution</a:t>
            </a:r>
          </a:p>
          <a:p>
            <a:pPr eaLnBrk="1" hangingPunct="1"/>
            <a:r>
              <a:rPr lang="en-US" sz="2200" dirty="0"/>
              <a:t>Conduct utilization/compliance reviews</a:t>
            </a:r>
          </a:p>
          <a:p>
            <a:pPr lvl="1" eaLnBrk="1" hangingPunct="1"/>
            <a:r>
              <a:rPr lang="en-US" sz="2100" dirty="0"/>
              <a:t>Restrictions based on item </a:t>
            </a:r>
          </a:p>
          <a:p>
            <a:pPr eaLnBrk="1" hangingPunct="1"/>
            <a:r>
              <a:rPr lang="en-US" sz="2200" dirty="0"/>
              <a:t>Property not redistributed (warehouse) must be retained for 12 months</a:t>
            </a:r>
          </a:p>
          <a:p>
            <a:pPr lvl="1" eaLnBrk="1" hangingPunct="1"/>
            <a:r>
              <a:rPr lang="en-US" sz="2100" dirty="0"/>
              <a:t>This property must then:</a:t>
            </a:r>
          </a:p>
          <a:p>
            <a:pPr lvl="2" eaLnBrk="1" hangingPunct="1"/>
            <a:r>
              <a:rPr lang="en-US" sz="2100" dirty="0"/>
              <a:t>Be made available to other SASP's</a:t>
            </a:r>
          </a:p>
          <a:p>
            <a:pPr lvl="2" eaLnBrk="1" hangingPunct="1"/>
            <a:r>
              <a:rPr lang="en-US" sz="2100" dirty="0"/>
              <a:t>If not transferred, must be sold through</a:t>
            </a:r>
            <a:br>
              <a:rPr lang="en-US" sz="2100" dirty="0"/>
            </a:br>
            <a:r>
              <a:rPr lang="en-US" sz="2100" dirty="0"/>
              <a:t>GSA auction (Live or Online)</a:t>
            </a:r>
          </a:p>
          <a:p>
            <a:pPr lvl="1" eaLnBrk="1" hangingPunct="1">
              <a:buFont typeface="Arial" charset="0"/>
              <a:buNone/>
            </a:pPr>
            <a:endParaRPr lang="en-US" sz="2200" dirty="0"/>
          </a:p>
        </p:txBody>
      </p:sp>
      <p:pic>
        <p:nvPicPr>
          <p:cNvPr id="6" name="Picture 5" descr="woman on computer.jpg"/>
          <p:cNvPicPr>
            <a:picLocks noChangeAspect="1"/>
          </p:cNvPicPr>
          <p:nvPr/>
        </p:nvPicPr>
        <p:blipFill>
          <a:blip r:embed="rId3" cstate="print"/>
          <a:stretch>
            <a:fillRect/>
          </a:stretch>
        </p:blipFill>
        <p:spPr>
          <a:xfrm>
            <a:off x="6662736" y="2297437"/>
            <a:ext cx="1947863" cy="158019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77839" y="4648200"/>
            <a:ext cx="2762250" cy="638175"/>
          </a:xfrm>
          <a:prstGeom prst="rect">
            <a:avLst/>
          </a:prstGeom>
        </p:spPr>
      </p:pic>
    </p:spTree>
    <p:extLst>
      <p:ext uri="{BB962C8B-B14F-4D97-AF65-F5344CB8AC3E}">
        <p14:creationId xmlns:p14="http://schemas.microsoft.com/office/powerpoint/2010/main" val="30047688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nasaLOGO.jpg">
            <a:hlinkClick r:id="rId3"/>
          </p:cNvPr>
          <p:cNvPicPr>
            <a:picLocks noChangeAspect="1"/>
          </p:cNvPicPr>
          <p:nvPr/>
        </p:nvPicPr>
        <p:blipFill>
          <a:blip r:embed="rId4" cstate="print"/>
          <a:stretch>
            <a:fillRect/>
          </a:stretch>
        </p:blipFill>
        <p:spPr>
          <a:xfrm>
            <a:off x="6752542" y="4890686"/>
            <a:ext cx="1352550" cy="109076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3314" name="Rectangle 2"/>
          <p:cNvSpPr>
            <a:spLocks noGrp="1" noChangeArrowheads="1"/>
          </p:cNvSpPr>
          <p:nvPr>
            <p:ph type="title"/>
          </p:nvPr>
        </p:nvSpPr>
        <p:spPr>
          <a:xfrm>
            <a:off x="228600" y="228601"/>
            <a:ext cx="8686800" cy="838199"/>
          </a:xfrm>
        </p:spPr>
        <p:txBody>
          <a:bodyPr rtlCol="0">
            <a:normAutofit fontScale="90000"/>
          </a:bodyPr>
          <a:lstStyle/>
          <a:p>
            <a:pPr eaLnBrk="1" fontAlgn="auto" hangingPunct="1">
              <a:spcAft>
                <a:spcPts val="0"/>
              </a:spcAft>
              <a:defRPr/>
            </a:pPr>
            <a:r>
              <a:rPr lang="en-US" sz="2800" dirty="0"/>
              <a:t>National Association of </a:t>
            </a:r>
            <a:br>
              <a:rPr lang="en-US" sz="2800" dirty="0"/>
            </a:br>
            <a:r>
              <a:rPr lang="en-US" sz="2800" dirty="0"/>
              <a:t>State Agencies for Surplus Property NASASP</a:t>
            </a:r>
          </a:p>
        </p:txBody>
      </p:sp>
      <p:sp>
        <p:nvSpPr>
          <p:cNvPr id="12292" name="Rectangle 3"/>
          <p:cNvSpPr>
            <a:spLocks noGrp="1" noChangeArrowheads="1"/>
          </p:cNvSpPr>
          <p:nvPr>
            <p:ph sz="quarter" idx="1"/>
          </p:nvPr>
        </p:nvSpPr>
        <p:spPr>
          <a:xfrm>
            <a:off x="1836553" y="1696584"/>
            <a:ext cx="6926447" cy="3013705"/>
          </a:xfrm>
        </p:spPr>
        <p:txBody>
          <a:bodyPr>
            <a:normAutofit/>
          </a:bodyPr>
          <a:lstStyle/>
          <a:p>
            <a:pPr eaLnBrk="1" hangingPunct="1"/>
            <a:r>
              <a:rPr lang="en-US" sz="2400" dirty="0"/>
              <a:t>SASP’s “trade association”</a:t>
            </a:r>
          </a:p>
          <a:p>
            <a:pPr>
              <a:lnSpc>
                <a:spcPct val="90000"/>
              </a:lnSpc>
              <a:spcBef>
                <a:spcPts val="700"/>
              </a:spcBef>
              <a:tabLst>
                <a:tab pos="0" algn="l"/>
                <a:tab pos="339725" algn="l"/>
                <a:tab pos="909638" algn="l"/>
                <a:tab pos="1824038" algn="l"/>
                <a:tab pos="2738438" algn="l"/>
                <a:tab pos="3652838" algn="l"/>
                <a:tab pos="4567238" algn="l"/>
                <a:tab pos="5481638" algn="l"/>
                <a:tab pos="6396038" algn="l"/>
                <a:tab pos="7310438" algn="l"/>
                <a:tab pos="8224838" algn="l"/>
                <a:tab pos="9139238" algn="l"/>
                <a:tab pos="10053638" algn="l"/>
                <a:tab pos="10058400" algn="l"/>
                <a:tab pos="10515600" algn="l"/>
              </a:tabLst>
            </a:pPr>
            <a:r>
              <a:rPr lang="en-US" sz="2400" dirty="0"/>
              <a:t>“Pro Bono Publico” –NASASP motto literally means “for the public good.”</a:t>
            </a:r>
          </a:p>
          <a:p>
            <a:pPr eaLnBrk="1" hangingPunct="1"/>
            <a:r>
              <a:rPr lang="en-US" sz="2400" dirty="0"/>
              <a:t>Goal promote the donation program</a:t>
            </a:r>
          </a:p>
          <a:p>
            <a:pPr eaLnBrk="1" hangingPunct="1"/>
            <a:r>
              <a:rPr lang="en-US" sz="2400" dirty="0"/>
              <a:t>Works with federal partners to improve disposal process</a:t>
            </a:r>
          </a:p>
          <a:p>
            <a:pPr eaLnBrk="1" hangingPunct="1"/>
            <a:r>
              <a:rPr lang="en-US" sz="2400" dirty="0"/>
              <a:t>Overseas property program </a:t>
            </a:r>
            <a:r>
              <a:rPr lang="en-US" sz="2400" dirty="0">
                <a:hlinkClick r:id="rId5"/>
              </a:rPr>
              <a:t>www.nasasp.org</a:t>
            </a:r>
            <a:endParaRPr lang="en-US" sz="2400" dirty="0"/>
          </a:p>
          <a:p>
            <a:pPr eaLnBrk="1" hangingPunct="1"/>
            <a:endParaRPr lang="en-US" dirty="0"/>
          </a:p>
          <a:p>
            <a:pPr eaLnBrk="1" hangingPunct="1">
              <a:buFontTx/>
              <a:buNone/>
            </a:pPr>
            <a:endParaRPr lang="en-US" sz="2800" dirty="0"/>
          </a:p>
          <a:p>
            <a:pPr eaLnBrk="1" hangingPunct="1">
              <a:buFontTx/>
              <a:buNone/>
            </a:pPr>
            <a:endParaRPr lang="en-US" sz="2800" dirty="0"/>
          </a:p>
          <a:p>
            <a:pPr eaLnBrk="1" hangingPunct="1">
              <a:buFontTx/>
              <a:buNone/>
            </a:pPr>
            <a:endParaRPr lang="en-US" sz="2800" dirty="0"/>
          </a:p>
        </p:txBody>
      </p:sp>
      <p:pic>
        <p:nvPicPr>
          <p:cNvPr id="7" name="Picture 6" descr="NASASP.jpg">
            <a:hlinkClick r:id="rId5"/>
          </p:cNvPr>
          <p:cNvPicPr>
            <a:picLocks noChangeAspect="1"/>
          </p:cNvPicPr>
          <p:nvPr/>
        </p:nvPicPr>
        <p:blipFill>
          <a:blip r:embed="rId6" cstate="print"/>
          <a:stretch>
            <a:fillRect/>
          </a:stretch>
        </p:blipFill>
        <p:spPr>
          <a:xfrm>
            <a:off x="465137" y="1922462"/>
            <a:ext cx="1152525" cy="105727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sbaimagemap.jpg">
            <a:hlinkClick r:id="rId7"/>
          </p:cNvPr>
          <p:cNvPicPr>
            <a:picLocks noChangeAspect="1"/>
          </p:cNvPicPr>
          <p:nvPr/>
        </p:nvPicPr>
        <p:blipFill>
          <a:blip r:embed="rId8" cstate="print"/>
          <a:stretch>
            <a:fillRect/>
          </a:stretch>
        </p:blipFill>
        <p:spPr>
          <a:xfrm>
            <a:off x="2997505" y="4967680"/>
            <a:ext cx="1012614" cy="11684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9" name="Picture 8" descr="femaLOGO.jpg">
            <a:hlinkClick r:id="rId9"/>
          </p:cNvPr>
          <p:cNvPicPr>
            <a:picLocks noChangeAspect="1"/>
          </p:cNvPicPr>
          <p:nvPr/>
        </p:nvPicPr>
        <p:blipFill>
          <a:blip r:embed="rId10" cstate="print"/>
          <a:stretch>
            <a:fillRect/>
          </a:stretch>
        </p:blipFill>
        <p:spPr>
          <a:xfrm>
            <a:off x="4831200" y="4927105"/>
            <a:ext cx="1174750" cy="11747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0" name="Picture 9" descr="gsaLogo.jpg">
            <a:hlinkClick r:id="rId11"/>
          </p:cNvPr>
          <p:cNvPicPr>
            <a:picLocks noChangeAspect="1"/>
          </p:cNvPicPr>
          <p:nvPr/>
        </p:nvPicPr>
        <p:blipFill>
          <a:blip r:embed="rId12" cstate="print"/>
          <a:stretch>
            <a:fillRect/>
          </a:stretch>
        </p:blipFill>
        <p:spPr>
          <a:xfrm>
            <a:off x="743486" y="4964381"/>
            <a:ext cx="1149350" cy="1149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12297" name="TextBox 11"/>
          <p:cNvSpPr txBox="1">
            <a:spLocks noChangeArrowheads="1"/>
          </p:cNvSpPr>
          <p:nvPr/>
        </p:nvSpPr>
        <p:spPr bwMode="auto">
          <a:xfrm>
            <a:off x="480620" y="4433290"/>
            <a:ext cx="1846944" cy="276999"/>
          </a:xfrm>
          <a:prstGeom prst="rect">
            <a:avLst/>
          </a:prstGeom>
          <a:noFill/>
          <a:ln w="9525">
            <a:noFill/>
            <a:miter lim="800000"/>
            <a:headEnd/>
            <a:tailEnd/>
          </a:ln>
        </p:spPr>
        <p:txBody>
          <a:bodyPr wrap="square">
            <a:spAutoFit/>
          </a:bodyPr>
          <a:lstStyle/>
          <a:p>
            <a:pPr algn="l"/>
            <a:r>
              <a:rPr lang="en-US" sz="1200" dirty="0">
                <a:solidFill>
                  <a:srgbClr val="796D6B"/>
                </a:solidFill>
                <a:latin typeface="+mn-lt"/>
              </a:rPr>
              <a:t>NASASP</a:t>
            </a:r>
            <a:r>
              <a:rPr lang="en-US" sz="1200" dirty="0">
                <a:solidFill>
                  <a:schemeClr val="tx1"/>
                </a:solidFill>
              </a:rPr>
              <a:t> </a:t>
            </a:r>
            <a:r>
              <a:rPr lang="en-US" sz="1200" dirty="0">
                <a:solidFill>
                  <a:srgbClr val="796D6B"/>
                </a:solidFill>
                <a:latin typeface="+mn-lt"/>
              </a:rPr>
              <a:t>PARTNERS:</a:t>
            </a:r>
          </a:p>
        </p:txBody>
      </p:sp>
    </p:spTree>
    <p:extLst>
      <p:ext uri="{BB962C8B-B14F-4D97-AF65-F5344CB8AC3E}">
        <p14:creationId xmlns:p14="http://schemas.microsoft.com/office/powerpoint/2010/main" val="33358506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a:xfrm>
            <a:off x="457200" y="388938"/>
            <a:ext cx="8229600" cy="525462"/>
          </a:xfrm>
        </p:spPr>
        <p:txBody>
          <a:bodyPr>
            <a:noAutofit/>
          </a:bodyPr>
          <a:lstStyle/>
          <a:p>
            <a:pPr eaLnBrk="1" hangingPunct="1"/>
            <a:r>
              <a:rPr lang="en-US" sz="3600" dirty="0"/>
              <a:t>Georgia SASP</a:t>
            </a:r>
          </a:p>
        </p:txBody>
      </p:sp>
      <p:sp>
        <p:nvSpPr>
          <p:cNvPr id="10244" name="Rectangle 3"/>
          <p:cNvSpPr>
            <a:spLocks noGrp="1" noChangeArrowheads="1"/>
          </p:cNvSpPr>
          <p:nvPr>
            <p:ph sz="quarter" idx="1"/>
          </p:nvPr>
        </p:nvSpPr>
        <p:spPr>
          <a:xfrm>
            <a:off x="419100" y="1676400"/>
            <a:ext cx="8420100" cy="4648200"/>
          </a:xfrm>
        </p:spPr>
        <p:txBody>
          <a:bodyPr>
            <a:noAutofit/>
          </a:bodyPr>
          <a:lstStyle/>
          <a:p>
            <a:pPr eaLnBrk="1" hangingPunct="1"/>
            <a:r>
              <a:rPr lang="en-US" sz="2600" dirty="0"/>
              <a:t>GA Department of Administrative Services</a:t>
            </a:r>
          </a:p>
          <a:p>
            <a:pPr lvl="1" eaLnBrk="1" hangingPunct="1"/>
            <a:r>
              <a:rPr lang="en-US" sz="2600" dirty="0"/>
              <a:t>Surplus Division</a:t>
            </a:r>
          </a:p>
          <a:p>
            <a:pPr eaLnBrk="1" hangingPunct="1"/>
            <a:r>
              <a:rPr lang="en-US" sz="2600" dirty="0"/>
              <a:t>Federal surplus managed through Direct Donations</a:t>
            </a:r>
          </a:p>
          <a:p>
            <a:pPr lvl="1" eaLnBrk="1" hangingPunct="1"/>
            <a:r>
              <a:rPr lang="en-US" sz="2600" dirty="0"/>
              <a:t>Supports &amp; encourage donee screening on </a:t>
            </a:r>
            <a:r>
              <a:rPr lang="en-US" sz="2600" dirty="0">
                <a:hlinkClick r:id="rId3"/>
              </a:rPr>
              <a:t>GSAxcess.gov</a:t>
            </a:r>
          </a:p>
          <a:p>
            <a:pPr lvl="1" eaLnBrk="1" hangingPunct="1"/>
            <a:r>
              <a:rPr lang="en-US" sz="2600" dirty="0"/>
              <a:t>Accepts property from all federal sources</a:t>
            </a:r>
          </a:p>
          <a:p>
            <a:pPr lvl="1" eaLnBrk="1" hangingPunct="1"/>
            <a:r>
              <a:rPr lang="en-US" sz="2600" dirty="0"/>
              <a:t>Send weekly email notification of item availability to donees</a:t>
            </a:r>
          </a:p>
          <a:p>
            <a:pPr lvl="1" eaLnBrk="1" hangingPunct="1"/>
            <a:r>
              <a:rPr lang="en-US" sz="2600" dirty="0"/>
              <a:t>Coordinate pick-up </a:t>
            </a:r>
          </a:p>
          <a:p>
            <a:pPr eaLnBrk="1" hangingPunct="1"/>
            <a:endParaRPr lang="en-US" sz="2600" dirty="0"/>
          </a:p>
          <a:p>
            <a:pPr lvl="1" eaLnBrk="1" hangingPunct="1"/>
            <a:endParaRPr lang="en-US" sz="2600" dirty="0"/>
          </a:p>
        </p:txBody>
      </p:sp>
    </p:spTree>
    <p:extLst>
      <p:ext uri="{BB962C8B-B14F-4D97-AF65-F5344CB8AC3E}">
        <p14:creationId xmlns:p14="http://schemas.microsoft.com/office/powerpoint/2010/main" val="3710902082"/>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a:t>GA State Surplus</a:t>
            </a:r>
          </a:p>
        </p:txBody>
      </p:sp>
      <p:sp>
        <p:nvSpPr>
          <p:cNvPr id="11267" name="Rectangle 3"/>
          <p:cNvSpPr>
            <a:spLocks noGrp="1" noChangeArrowheads="1"/>
          </p:cNvSpPr>
          <p:nvPr>
            <p:ph sz="quarter" idx="1"/>
          </p:nvPr>
        </p:nvSpPr>
        <p:spPr>
          <a:xfrm>
            <a:off x="448170" y="1676400"/>
            <a:ext cx="8289430" cy="3733800"/>
          </a:xfrm>
        </p:spPr>
        <p:txBody>
          <a:bodyPr>
            <a:normAutofit/>
          </a:bodyPr>
          <a:lstStyle/>
          <a:p>
            <a:pPr eaLnBrk="1" hangingPunct="1"/>
            <a:r>
              <a:rPr lang="en-US" sz="2800" dirty="0"/>
              <a:t>Redistribute </a:t>
            </a:r>
            <a:r>
              <a:rPr lang="en-US" sz="2800" b="1" dirty="0"/>
              <a:t>state</a:t>
            </a:r>
            <a:r>
              <a:rPr lang="en-US" sz="2800" dirty="0"/>
              <a:t> property to state and local governments and eligible nonprofit agencies</a:t>
            </a:r>
          </a:p>
          <a:p>
            <a:pPr eaLnBrk="1" hangingPunct="1"/>
            <a:r>
              <a:rPr lang="en-US" sz="2800" dirty="0"/>
              <a:t>Sell </a:t>
            </a:r>
            <a:r>
              <a:rPr lang="en-US" sz="2800" b="1" dirty="0"/>
              <a:t>state</a:t>
            </a:r>
            <a:r>
              <a:rPr lang="en-US" sz="2800" dirty="0"/>
              <a:t> property to the public</a:t>
            </a:r>
          </a:p>
          <a:p>
            <a:pPr lvl="1" eaLnBrk="1" hangingPunct="1"/>
            <a:r>
              <a:rPr lang="en-US" sz="2800" dirty="0"/>
              <a:t>On-</a:t>
            </a:r>
            <a:r>
              <a:rPr lang="en-US" sz="2800" dirty="0" err="1"/>
              <a:t>lin</a:t>
            </a:r>
            <a:r>
              <a:rPr lang="en-US" sz="2800" dirty="0"/>
              <a:t>, GovDeals, Public Surplus</a:t>
            </a:r>
          </a:p>
          <a:p>
            <a:pPr lvl="1" eaLnBrk="1" hangingPunct="1"/>
            <a:r>
              <a:rPr lang="en-US" sz="2800" dirty="0"/>
              <a:t>Accept PayPal</a:t>
            </a:r>
          </a:p>
          <a:p>
            <a:pPr eaLnBrk="1" hangingPunct="1"/>
            <a:r>
              <a:rPr lang="en-US" sz="2800" dirty="0"/>
              <a:t>Visit our web site: </a:t>
            </a:r>
            <a:r>
              <a:rPr lang="en-US" sz="2800" dirty="0">
                <a:hlinkClick r:id="rId3"/>
              </a:rPr>
              <a:t>www.surplusproperty.doas.ga.gov</a:t>
            </a:r>
            <a:endParaRPr lang="en-US" sz="2800" dirty="0"/>
          </a:p>
        </p:txBody>
      </p:sp>
      <p:pic>
        <p:nvPicPr>
          <p:cNvPr id="11270" name="Picture 8" descr="GovDealsLogo_New2.png"/>
          <p:cNvPicPr>
            <a:picLocks noChangeAspect="1"/>
          </p:cNvPicPr>
          <p:nvPr/>
        </p:nvPicPr>
        <p:blipFill>
          <a:blip r:embed="rId4" cstate="print"/>
          <a:srcRect/>
          <a:stretch>
            <a:fillRect/>
          </a:stretch>
        </p:blipFill>
        <p:spPr bwMode="auto">
          <a:xfrm>
            <a:off x="4744568" y="5514499"/>
            <a:ext cx="3290080" cy="1020761"/>
          </a:xfrm>
          <a:prstGeom prst="rect">
            <a:avLst/>
          </a:prstGeom>
          <a:noFill/>
          <a:ln w="9525">
            <a:noFill/>
            <a:miter lim="800000"/>
            <a:headEnd/>
            <a:tailEnd/>
          </a:ln>
        </p:spPr>
      </p:pic>
      <p:pic>
        <p:nvPicPr>
          <p:cNvPr id="11274" name="Picture 10" descr="Public Surplus Logo">
            <a:hlinkClick r:id="rId5"/>
          </p:cNvPr>
          <p:cNvPicPr>
            <a:picLocks noChangeAspect="1" noChangeArrowheads="1"/>
          </p:cNvPicPr>
          <p:nvPr/>
        </p:nvPicPr>
        <p:blipFill>
          <a:blip r:embed="rId6" cstate="print"/>
          <a:srcRect/>
          <a:stretch>
            <a:fillRect/>
          </a:stretch>
        </p:blipFill>
        <p:spPr bwMode="auto">
          <a:xfrm>
            <a:off x="1109352" y="5562600"/>
            <a:ext cx="3321972" cy="924561"/>
          </a:xfrm>
          <a:prstGeom prst="rect">
            <a:avLst/>
          </a:prstGeom>
          <a:solidFill>
            <a:schemeClr val="tx2">
              <a:lumMod val="40000"/>
              <a:lumOff val="60000"/>
            </a:schemeClr>
          </a:solidFill>
        </p:spPr>
      </p:pic>
    </p:spTree>
    <p:extLst>
      <p:ext uri="{BB962C8B-B14F-4D97-AF65-F5344CB8AC3E}">
        <p14:creationId xmlns:p14="http://schemas.microsoft.com/office/powerpoint/2010/main" val="1220496105"/>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404.657.8544</a:t>
            </a:r>
          </a:p>
        </p:txBody>
      </p:sp>
      <p:sp>
        <p:nvSpPr>
          <p:cNvPr id="3" name="Text Placeholder 2"/>
          <p:cNvSpPr>
            <a:spLocks noGrp="1"/>
          </p:cNvSpPr>
          <p:nvPr>
            <p:ph type="body" sz="quarter" idx="13"/>
          </p:nvPr>
        </p:nvSpPr>
        <p:spPr>
          <a:xfrm>
            <a:off x="5078586" y="3409520"/>
            <a:ext cx="3024187" cy="520700"/>
          </a:xfrm>
        </p:spPr>
        <p:txBody>
          <a:bodyPr/>
          <a:lstStyle/>
          <a:p>
            <a:r>
              <a:rPr lang="en-US" dirty="0">
                <a:hlinkClick r:id="rId2"/>
              </a:rPr>
              <a:t>www.DOAS.ga.gov</a:t>
            </a:r>
            <a:endParaRPr lang="en-US" dirty="0"/>
          </a:p>
          <a:p>
            <a:endParaRPr lang="en-US" dirty="0"/>
          </a:p>
        </p:txBody>
      </p:sp>
      <p:sp>
        <p:nvSpPr>
          <p:cNvPr id="4" name="Content Placeholder 2"/>
          <p:cNvSpPr txBox="1">
            <a:spLocks/>
          </p:cNvSpPr>
          <p:nvPr/>
        </p:nvSpPr>
        <p:spPr>
          <a:xfrm>
            <a:off x="2524557" y="320842"/>
            <a:ext cx="5881255" cy="1892969"/>
          </a:xfrm>
          <a:prstGeom prst="rect">
            <a:avLst/>
          </a:prstGeom>
        </p:spPr>
        <p:txBody>
          <a:bodyPr/>
          <a:lstStyle>
            <a:lvl1pPr marL="342900" indent="-182880" algn="l" defTabSz="457200" rtl="0" eaLnBrk="1" latinLnBrk="0" hangingPunct="1">
              <a:spcBef>
                <a:spcPts val="600"/>
              </a:spcBef>
              <a:spcAft>
                <a:spcPts val="0"/>
              </a:spcAft>
              <a:buClr>
                <a:srgbClr val="258335"/>
              </a:buClr>
              <a:buSzPct val="115000"/>
              <a:buFont typeface="Wingdings" charset="2"/>
              <a:buChar char="§"/>
              <a:defRPr sz="1400" b="0" i="0" kern="1200">
                <a:solidFill>
                  <a:srgbClr val="897865"/>
                </a:solidFill>
                <a:latin typeface="Helvetica"/>
                <a:ea typeface="+mn-ea"/>
                <a:cs typeface="Helvetica"/>
              </a:defRPr>
            </a:lvl1pPr>
            <a:lvl2pPr marL="74295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2pPr>
            <a:lvl3pPr marL="11430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3pPr>
            <a:lvl4pPr marL="16002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4pPr>
            <a:lvl5pPr marL="2057400" indent="-182880" algn="l" defTabSz="457200" rtl="0" eaLnBrk="1" latinLnBrk="0" hangingPunct="1">
              <a:spcBef>
                <a:spcPts val="600"/>
              </a:spcBef>
              <a:spcAft>
                <a:spcPts val="0"/>
              </a:spcAft>
              <a:buClr>
                <a:srgbClr val="6A6C69"/>
              </a:buClr>
              <a:buSzPct val="115000"/>
              <a:buFont typeface="Lucida Grande"/>
              <a:buChar char="-"/>
              <a:defRPr sz="1400" b="0" i="0" kern="1200">
                <a:solidFill>
                  <a:srgbClr val="897865"/>
                </a:solidFill>
                <a:latin typeface="Helvetica"/>
                <a:ea typeface="+mn-ea"/>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buFont typeface="Wingdings" charset="2"/>
              <a:buNone/>
            </a:pPr>
            <a:r>
              <a:rPr lang="en-US" sz="1800" dirty="0"/>
              <a:t>GA Department of Administrative Services</a:t>
            </a:r>
          </a:p>
          <a:p>
            <a:pPr algn="r">
              <a:buFont typeface="Wingdings" charset="2"/>
              <a:buNone/>
            </a:pPr>
            <a:r>
              <a:rPr lang="en-US" sz="1800" dirty="0"/>
              <a:t>Surplus Division</a:t>
            </a:r>
          </a:p>
          <a:p>
            <a:pPr algn="r">
              <a:buFont typeface="Wingdings" charset="2"/>
              <a:buNone/>
            </a:pPr>
            <a:r>
              <a:rPr lang="en-US" sz="1800" dirty="0"/>
              <a:t>200 Piedmont Ave. SE</a:t>
            </a:r>
          </a:p>
          <a:p>
            <a:pPr algn="r">
              <a:buFont typeface="Wingdings" charset="2"/>
              <a:buNone/>
            </a:pPr>
            <a:r>
              <a:rPr lang="en-US" sz="1800" dirty="0"/>
              <a:t>Suite 1802 West Tower</a:t>
            </a:r>
          </a:p>
          <a:p>
            <a:pPr algn="r">
              <a:buFont typeface="Wingdings" charset="2"/>
              <a:buNone/>
            </a:pPr>
            <a:r>
              <a:rPr lang="en-US" sz="1800" dirty="0"/>
              <a:t>Atlanta, GA 30334-9010</a:t>
            </a:r>
          </a:p>
          <a:p>
            <a:pPr>
              <a:buFont typeface="Wingdings" charset="2"/>
              <a:buNone/>
            </a:pPr>
            <a:endParaRPr lang="en-US" sz="1100" dirty="0"/>
          </a:p>
        </p:txBody>
      </p:sp>
      <p:sp>
        <p:nvSpPr>
          <p:cNvPr id="5" name="TextBox 4"/>
          <p:cNvSpPr txBox="1"/>
          <p:nvPr/>
        </p:nvSpPr>
        <p:spPr>
          <a:xfrm>
            <a:off x="551378" y="4402970"/>
            <a:ext cx="3946358" cy="1569660"/>
          </a:xfrm>
          <a:prstGeom prst="rect">
            <a:avLst/>
          </a:prstGeom>
          <a:noFill/>
        </p:spPr>
        <p:txBody>
          <a:bodyPr wrap="square" rtlCol="0">
            <a:spAutoFit/>
          </a:bodyPr>
          <a:lstStyle/>
          <a:p>
            <a:pPr algn="l"/>
            <a:r>
              <a:rPr lang="en-US" sz="2400" b="0" dirty="0">
                <a:solidFill>
                  <a:schemeClr val="bg1">
                    <a:lumMod val="50000"/>
                  </a:schemeClr>
                </a:solidFill>
              </a:rPr>
              <a:t>Harris Sullivan</a:t>
            </a:r>
          </a:p>
          <a:p>
            <a:pPr algn="l"/>
            <a:r>
              <a:rPr lang="en-US" sz="1800" b="0" dirty="0">
                <a:solidFill>
                  <a:schemeClr val="bg1">
                    <a:lumMod val="50000"/>
                  </a:schemeClr>
                </a:solidFill>
              </a:rPr>
              <a:t>Web Merchandise Specialist – Federal</a:t>
            </a:r>
          </a:p>
          <a:p>
            <a:pPr algn="l"/>
            <a:r>
              <a:rPr lang="en-US" sz="1800" b="0" dirty="0">
                <a:solidFill>
                  <a:schemeClr val="bg1">
                    <a:lumMod val="50000"/>
                  </a:schemeClr>
                </a:solidFill>
              </a:rPr>
              <a:t>P: 470-819-2890</a:t>
            </a:r>
          </a:p>
          <a:p>
            <a:pPr algn="l"/>
            <a:r>
              <a:rPr lang="en-US" sz="1800" b="0" dirty="0">
                <a:solidFill>
                  <a:schemeClr val="bg1">
                    <a:lumMod val="50000"/>
                  </a:schemeClr>
                </a:solidFill>
                <a:hlinkClick r:id="rId3"/>
              </a:rPr>
              <a:t>Harris.Sullivan@doas.ga.gov</a:t>
            </a:r>
            <a:r>
              <a:rPr lang="en-US" sz="1800" b="0" dirty="0">
                <a:solidFill>
                  <a:schemeClr val="bg1">
                    <a:lumMod val="50000"/>
                  </a:schemeClr>
                </a:solidFill>
              </a:rPr>
              <a:t> </a:t>
            </a:r>
          </a:p>
          <a:p>
            <a:pPr algn="l"/>
            <a:endParaRPr lang="en-US" sz="1800" b="0" dirty="0">
              <a:solidFill>
                <a:schemeClr val="bg1">
                  <a:lumMod val="50000"/>
                </a:schemeClr>
              </a:solidFill>
            </a:endParaRPr>
          </a:p>
        </p:txBody>
      </p:sp>
      <p:sp>
        <p:nvSpPr>
          <p:cNvPr id="7" name="TextBox 6"/>
          <p:cNvSpPr txBox="1"/>
          <p:nvPr/>
        </p:nvSpPr>
        <p:spPr>
          <a:xfrm>
            <a:off x="5078586" y="4430888"/>
            <a:ext cx="3712488" cy="1292662"/>
          </a:xfrm>
          <a:prstGeom prst="rect">
            <a:avLst/>
          </a:prstGeom>
          <a:noFill/>
        </p:spPr>
        <p:txBody>
          <a:bodyPr wrap="square" rtlCol="0">
            <a:spAutoFit/>
          </a:bodyPr>
          <a:lstStyle/>
          <a:p>
            <a:r>
              <a:rPr lang="en-US" sz="2400" dirty="0">
                <a:solidFill>
                  <a:schemeClr val="bg1">
                    <a:lumMod val="50000"/>
                  </a:schemeClr>
                </a:solidFill>
              </a:rPr>
              <a:t>Meshelle Freshwater</a:t>
            </a:r>
          </a:p>
          <a:p>
            <a:r>
              <a:rPr lang="en-US" dirty="0">
                <a:solidFill>
                  <a:schemeClr val="bg1">
                    <a:lumMod val="50000"/>
                  </a:schemeClr>
                </a:solidFill>
              </a:rPr>
              <a:t>Web Merchandise Specialist – Federal</a:t>
            </a:r>
          </a:p>
          <a:p>
            <a:r>
              <a:rPr lang="en-US" dirty="0">
                <a:solidFill>
                  <a:schemeClr val="bg1">
                    <a:lumMod val="50000"/>
                  </a:schemeClr>
                </a:solidFill>
              </a:rPr>
              <a:t>P: 404-656-8398</a:t>
            </a:r>
          </a:p>
          <a:p>
            <a:r>
              <a:rPr lang="en-US" dirty="0">
                <a:solidFill>
                  <a:schemeClr val="bg1">
                    <a:lumMod val="50000"/>
                  </a:schemeClr>
                </a:solidFill>
                <a:hlinkClick r:id="rId4"/>
              </a:rPr>
              <a:t>Meshelle.Freshwater@doas.ga.gov</a:t>
            </a:r>
            <a:r>
              <a:rPr lang="en-US" dirty="0">
                <a:solidFill>
                  <a:schemeClr val="bg1">
                    <a:lumMod val="50000"/>
                  </a:schemeClr>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effectLst>
                  <a:outerShdw blurRad="38100" dist="38100" dir="2700000" algn="tl">
                    <a:srgbClr val="000000">
                      <a:alpha val="43137"/>
                    </a:srgbClr>
                  </a:outerShdw>
                </a:effectLst>
              </a:rPr>
              <a:t>Questions &amp; Answers</a:t>
            </a:r>
            <a:endParaRPr lang="en-US" dirty="0"/>
          </a:p>
        </p:txBody>
      </p:sp>
      <p:sp>
        <p:nvSpPr>
          <p:cNvPr id="4" name="Slide Number Placeholder 3"/>
          <p:cNvSpPr>
            <a:spLocks noGrp="1"/>
          </p:cNvSpPr>
          <p:nvPr>
            <p:ph type="sldNum" sz="quarter" idx="12"/>
          </p:nvPr>
        </p:nvSpPr>
        <p:spPr/>
        <p:txBody>
          <a:bodyPr/>
          <a:lstStyle/>
          <a:p>
            <a:fld id="{CCE7EACD-A346-A34B-BBAF-EF458C812BA9}" type="slidenum">
              <a:rPr lang="en-US" smtClean="0"/>
              <a:pPr/>
              <a:t>17</a:t>
            </a:fld>
            <a:endParaRPr lang="en-US"/>
          </a:p>
        </p:txBody>
      </p:sp>
      <p:pic>
        <p:nvPicPr>
          <p:cNvPr id="6" name="Picture 4" descr="C:\Documents and Settings\sekin\Local Settings\Temporary Internet Files\Content.IE5\8HF9ES4R\MC900441428[1].png"/>
          <p:cNvPicPr>
            <a:picLocks noChangeAspect="1" noChangeArrowheads="1"/>
          </p:cNvPicPr>
          <p:nvPr/>
        </p:nvPicPr>
        <p:blipFill>
          <a:blip r:embed="rId2" cstate="print"/>
          <a:srcRect/>
          <a:stretch>
            <a:fillRect/>
          </a:stretch>
        </p:blipFill>
        <p:spPr bwMode="auto">
          <a:xfrm>
            <a:off x="2474313" y="1840675"/>
            <a:ext cx="3657143" cy="3657143"/>
          </a:xfrm>
          <a:prstGeom prst="rect">
            <a:avLst/>
          </a:prstGeom>
          <a:noFill/>
        </p:spPr>
      </p:pic>
    </p:spTree>
    <p:extLst>
      <p:ext uri="{BB962C8B-B14F-4D97-AF65-F5344CB8AC3E}">
        <p14:creationId xmlns:p14="http://schemas.microsoft.com/office/powerpoint/2010/main" val="4150821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Agenda</a:t>
            </a:r>
          </a:p>
        </p:txBody>
      </p:sp>
      <p:sp>
        <p:nvSpPr>
          <p:cNvPr id="3" name="Content Placeholder 2"/>
          <p:cNvSpPr>
            <a:spLocks noGrp="1"/>
          </p:cNvSpPr>
          <p:nvPr>
            <p:ph idx="1"/>
          </p:nvPr>
        </p:nvSpPr>
        <p:spPr/>
        <p:txBody>
          <a:bodyPr/>
          <a:lstStyle/>
          <a:p>
            <a:r>
              <a:rPr lang="en-US" sz="2800" dirty="0"/>
              <a:t>Program History</a:t>
            </a:r>
          </a:p>
          <a:p>
            <a:r>
              <a:rPr lang="en-US" sz="2800" dirty="0"/>
              <a:t>Disposal Cycle</a:t>
            </a:r>
          </a:p>
          <a:p>
            <a:r>
              <a:rPr lang="en-US" sz="2800" dirty="0"/>
              <a:t>What’s a SASP</a:t>
            </a:r>
          </a:p>
          <a:p>
            <a:r>
              <a:rPr lang="en-US" sz="2800" dirty="0"/>
              <a:t>Program Eligibility</a:t>
            </a:r>
          </a:p>
          <a:p>
            <a:r>
              <a:rPr lang="en-US" sz="2800" dirty="0"/>
              <a:t>Donation Process</a:t>
            </a:r>
          </a:p>
          <a:p>
            <a:r>
              <a:rPr lang="en-US" sz="2800" dirty="0"/>
              <a:t>GA State Surplus Disposal</a:t>
            </a:r>
          </a:p>
          <a:p>
            <a:r>
              <a:rPr lang="en-US" sz="2800" dirty="0"/>
              <a:t>Contacts</a:t>
            </a:r>
          </a:p>
          <a:p>
            <a:r>
              <a:rPr lang="en-US" sz="2800" dirty="0"/>
              <a:t>Q&amp;A</a:t>
            </a:r>
          </a:p>
          <a:p>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CCE7EACD-A346-A34B-BBAF-EF458C812BA9}" type="slidenum">
              <a:rPr lang="en-US" smtClean="0"/>
              <a:pPr/>
              <a:t>3</a:t>
            </a:fld>
            <a:endParaRPr lang="en-US"/>
          </a:p>
        </p:txBody>
      </p:sp>
    </p:spTree>
    <p:extLst>
      <p:ext uri="{BB962C8B-B14F-4D97-AF65-F5344CB8AC3E}">
        <p14:creationId xmlns:p14="http://schemas.microsoft.com/office/powerpoint/2010/main" val="1903420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sz="3600" dirty="0"/>
              <a:t>Donation Program History</a:t>
            </a:r>
          </a:p>
        </p:txBody>
      </p:sp>
      <p:sp>
        <p:nvSpPr>
          <p:cNvPr id="5123" name="Rectangle 3"/>
          <p:cNvSpPr>
            <a:spLocks noGrp="1" noChangeArrowheads="1"/>
          </p:cNvSpPr>
          <p:nvPr>
            <p:ph sz="quarter" idx="1"/>
          </p:nvPr>
        </p:nvSpPr>
        <p:spPr>
          <a:xfrm>
            <a:off x="609600" y="1828800"/>
            <a:ext cx="7759700" cy="4114800"/>
          </a:xfrm>
        </p:spPr>
        <p:txBody>
          <a:bodyPr/>
          <a:lstStyle/>
          <a:p>
            <a:pPr eaLnBrk="1" hangingPunct="1"/>
            <a:r>
              <a:rPr lang="en-US" sz="2800" dirty="0"/>
              <a:t>End of WWI, President Wilson Executive order </a:t>
            </a:r>
          </a:p>
          <a:p>
            <a:pPr eaLnBrk="1" hangingPunct="1"/>
            <a:r>
              <a:rPr lang="en-US" sz="2800" dirty="0"/>
              <a:t>1919: Congress established legislation to dispose of surplus property</a:t>
            </a:r>
          </a:p>
          <a:p>
            <a:pPr eaLnBrk="1" hangingPunct="1"/>
            <a:r>
              <a:rPr lang="en-US" sz="2800" b="1" dirty="0"/>
              <a:t>1949</a:t>
            </a:r>
            <a:r>
              <a:rPr lang="en-US" sz="2800" dirty="0"/>
              <a:t>: (amended through 1996), surplus program administered under Department of Health Education and Welfare</a:t>
            </a:r>
          </a:p>
          <a:p>
            <a:pPr eaLnBrk="1" hangingPunct="1"/>
            <a:r>
              <a:rPr lang="en-US" sz="2800" dirty="0"/>
              <a:t>1977: transferred to GSA</a:t>
            </a:r>
          </a:p>
        </p:txBody>
      </p:sp>
      <p:pic>
        <p:nvPicPr>
          <p:cNvPr id="1026" name="Picture 2" descr="C:\Users\sekin\AppData\Local\Microsoft\Windows\Temporary Internet Files\Content.IE5\UVH20JNX\MP90040886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4724400"/>
            <a:ext cx="160020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336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t>Federal Property Disposal Cycle </a:t>
            </a:r>
          </a:p>
        </p:txBody>
      </p:sp>
      <p:sp>
        <p:nvSpPr>
          <p:cNvPr id="3" name="Content Placeholder 2"/>
          <p:cNvSpPr>
            <a:spLocks noGrp="1"/>
          </p:cNvSpPr>
          <p:nvPr>
            <p:ph sz="quarter" idx="1"/>
          </p:nvPr>
        </p:nvSpPr>
        <p:spPr>
          <a:xfrm>
            <a:off x="301752" y="1600200"/>
            <a:ext cx="8503920" cy="4498848"/>
          </a:xfrm>
        </p:spPr>
        <p:txBody>
          <a:bodyPr>
            <a:normAutofit lnSpcReduction="10000"/>
          </a:bodyPr>
          <a:lstStyle/>
          <a:p>
            <a:r>
              <a:rPr lang="en-US" sz="3200" dirty="0"/>
              <a:t>Conduct internal screening</a:t>
            </a:r>
          </a:p>
          <a:p>
            <a:r>
              <a:rPr lang="en-US" sz="3200" dirty="0"/>
              <a:t>Consider direct transfer</a:t>
            </a:r>
          </a:p>
          <a:p>
            <a:r>
              <a:rPr lang="en-US" sz="3200" dirty="0"/>
              <a:t>Report excess to GSA through </a:t>
            </a:r>
            <a:r>
              <a:rPr lang="en-US" sz="3200" u="sng" dirty="0">
                <a:solidFill>
                  <a:srgbClr val="0070C0"/>
                </a:solidFill>
              </a:rPr>
              <a:t>GSAXcess.gov</a:t>
            </a:r>
          </a:p>
          <a:p>
            <a:r>
              <a:rPr lang="en-US" sz="3200" dirty="0"/>
              <a:t>Conduct 21-day screening</a:t>
            </a:r>
          </a:p>
          <a:p>
            <a:pPr lvl="1"/>
            <a:r>
              <a:rPr lang="en-US" sz="2800" dirty="0"/>
              <a:t>Offer to state (SASP), local agencies and nonprofits organizations</a:t>
            </a:r>
          </a:p>
          <a:p>
            <a:r>
              <a:rPr lang="en-US" sz="3200" dirty="0"/>
              <a:t>Sell to the public, </a:t>
            </a:r>
            <a:r>
              <a:rPr lang="en-US" sz="3200" u="sng" dirty="0">
                <a:solidFill>
                  <a:srgbClr val="0070C0"/>
                </a:solidFill>
              </a:rPr>
              <a:t>GovSales.gov</a:t>
            </a:r>
          </a:p>
          <a:p>
            <a:r>
              <a:rPr lang="en-US" sz="3200" dirty="0"/>
              <a:t>Abandon, destroy, recycle</a:t>
            </a:r>
          </a:p>
        </p:txBody>
      </p:sp>
      <p:pic>
        <p:nvPicPr>
          <p:cNvPr id="4" name="Picture 3" descr="gsaLogo.jpg">
            <a:hlinkClick r:id="rId3"/>
          </p:cNvPr>
          <p:cNvPicPr>
            <a:picLocks noChangeAspect="1"/>
          </p:cNvPicPr>
          <p:nvPr/>
        </p:nvPicPr>
        <p:blipFill>
          <a:blip r:embed="rId4" cstate="print"/>
          <a:stretch>
            <a:fillRect/>
          </a:stretch>
        </p:blipFill>
        <p:spPr>
          <a:xfrm>
            <a:off x="7391400" y="4800600"/>
            <a:ext cx="1149350" cy="1149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49725946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p:cNvSpPr>
            <a:spLocks noGrp="1" noChangeArrowheads="1"/>
          </p:cNvSpPr>
          <p:nvPr>
            <p:ph sz="quarter" idx="1"/>
          </p:nvPr>
        </p:nvSpPr>
        <p:spPr>
          <a:xfrm>
            <a:off x="228600" y="1676400"/>
            <a:ext cx="8686800" cy="4572000"/>
          </a:xfrm>
        </p:spPr>
        <p:txBody>
          <a:bodyPr>
            <a:noAutofit/>
          </a:bodyPr>
          <a:lstStyle/>
          <a:p>
            <a:pPr eaLnBrk="1" hangingPunct="1">
              <a:lnSpc>
                <a:spcPct val="90000"/>
              </a:lnSpc>
            </a:pPr>
            <a:r>
              <a:rPr lang="en-US" sz="2400" dirty="0"/>
              <a:t>State Agency for Surplus Property (SASP) partnership with GSA</a:t>
            </a:r>
          </a:p>
          <a:p>
            <a:pPr eaLnBrk="1" hangingPunct="1">
              <a:lnSpc>
                <a:spcPct val="90000"/>
              </a:lnSpc>
            </a:pPr>
            <a:r>
              <a:rPr lang="en-US" sz="2400" dirty="0"/>
              <a:t>Goal is to distribute federal property to local communities</a:t>
            </a:r>
          </a:p>
          <a:p>
            <a:pPr eaLnBrk="1" hangingPunct="1">
              <a:lnSpc>
                <a:spcPct val="90000"/>
              </a:lnSpc>
            </a:pPr>
            <a:r>
              <a:rPr lang="en-US" sz="2400" dirty="0"/>
              <a:t>Currently 56 SASPs</a:t>
            </a:r>
          </a:p>
          <a:p>
            <a:pPr marL="274320" lvl="2" indent="-274320">
              <a:lnSpc>
                <a:spcPct val="90000"/>
              </a:lnSpc>
              <a:buClr>
                <a:schemeClr val="accent1"/>
              </a:buClr>
              <a:buSzPct val="85000"/>
              <a:buFont typeface="Wingdings 2"/>
              <a:buChar char=""/>
            </a:pPr>
            <a:r>
              <a:rPr lang="en-US" sz="2400" dirty="0"/>
              <a:t>Funded through service charges on donated property</a:t>
            </a:r>
          </a:p>
          <a:p>
            <a:pPr marL="548640" lvl="3" indent="-274320">
              <a:lnSpc>
                <a:spcPct val="90000"/>
              </a:lnSpc>
              <a:buClr>
                <a:schemeClr val="accent1"/>
              </a:buClr>
              <a:buSzPct val="85000"/>
              <a:buFont typeface="Wingdings 2"/>
              <a:buChar char=""/>
            </a:pPr>
            <a:r>
              <a:rPr lang="en-US" sz="2400" dirty="0"/>
              <a:t>Donation “with a service charge,” not a sale.</a:t>
            </a:r>
          </a:p>
          <a:p>
            <a:pPr marL="548640" lvl="3" indent="-274320">
              <a:lnSpc>
                <a:spcPct val="90000"/>
              </a:lnSpc>
              <a:buClr>
                <a:schemeClr val="accent1"/>
              </a:buClr>
              <a:buSzPct val="85000"/>
              <a:buFont typeface="Wingdings 2"/>
              <a:buChar char=""/>
            </a:pPr>
            <a:r>
              <a:rPr lang="en-US" sz="2400" dirty="0"/>
              <a:t>Conditional title transfer</a:t>
            </a:r>
          </a:p>
          <a:p>
            <a:pPr marL="548640" lvl="3" indent="-274320">
              <a:lnSpc>
                <a:spcPct val="90000"/>
              </a:lnSpc>
              <a:buClr>
                <a:schemeClr val="accent1"/>
              </a:buClr>
              <a:buSzPct val="85000"/>
              <a:buFont typeface="Wingdings 2"/>
              <a:buChar char=""/>
            </a:pPr>
            <a:r>
              <a:rPr lang="en-US" sz="2400" dirty="0"/>
              <a:t>Restrictions</a:t>
            </a:r>
          </a:p>
          <a:p>
            <a:pPr eaLnBrk="1" hangingPunct="1">
              <a:lnSpc>
                <a:spcPct val="90000"/>
              </a:lnSpc>
            </a:pPr>
            <a:r>
              <a:rPr lang="en-US" sz="2400" dirty="0"/>
              <a:t>May manage both federal and state programs</a:t>
            </a:r>
          </a:p>
          <a:p>
            <a:pPr>
              <a:lnSpc>
                <a:spcPct val="90000"/>
              </a:lnSpc>
            </a:pPr>
            <a:r>
              <a:rPr lang="en-US" sz="2400" dirty="0"/>
              <a:t>May operate through warehouse or direct donations</a:t>
            </a:r>
          </a:p>
        </p:txBody>
      </p:sp>
      <p:sp>
        <p:nvSpPr>
          <p:cNvPr id="6" name="Rectangle 2"/>
          <p:cNvSpPr>
            <a:spLocks noGrp="1" noChangeArrowheads="1"/>
          </p:cNvSpPr>
          <p:nvPr>
            <p:ph type="title"/>
          </p:nvPr>
        </p:nvSpPr>
        <p:spPr>
          <a:xfrm>
            <a:off x="685800" y="330200"/>
            <a:ext cx="7962900" cy="762000"/>
          </a:xfrm>
        </p:spPr>
        <p:txBody>
          <a:bodyPr>
            <a:normAutofit fontScale="90000"/>
          </a:bodyPr>
          <a:lstStyle/>
          <a:p>
            <a:pPr eaLnBrk="1" hangingPunct="1"/>
            <a:r>
              <a:rPr lang="en-US" sz="3600" dirty="0"/>
              <a:t>State Agency for Surplus Property (SASP)</a:t>
            </a:r>
          </a:p>
        </p:txBody>
      </p:sp>
    </p:spTree>
    <p:extLst>
      <p:ext uri="{BB962C8B-B14F-4D97-AF65-F5344CB8AC3E}">
        <p14:creationId xmlns:p14="http://schemas.microsoft.com/office/powerpoint/2010/main" val="4580740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228600"/>
            <a:ext cx="7861300" cy="762000"/>
          </a:xfrm>
        </p:spPr>
        <p:txBody>
          <a:bodyPr>
            <a:normAutofit fontScale="90000"/>
          </a:bodyPr>
          <a:lstStyle/>
          <a:p>
            <a:pPr eaLnBrk="1" hangingPunct="1"/>
            <a:r>
              <a:rPr lang="en-US" sz="3600" dirty="0"/>
              <a:t>State Agency for Surplus Property (SASP)</a:t>
            </a:r>
          </a:p>
        </p:txBody>
      </p:sp>
      <p:sp>
        <p:nvSpPr>
          <p:cNvPr id="6147" name="Rectangle 3"/>
          <p:cNvSpPr>
            <a:spLocks noGrp="1" noChangeArrowheads="1"/>
          </p:cNvSpPr>
          <p:nvPr>
            <p:ph sz="quarter" idx="1"/>
          </p:nvPr>
        </p:nvSpPr>
        <p:spPr>
          <a:xfrm>
            <a:off x="533400" y="1676400"/>
            <a:ext cx="8229599" cy="4736274"/>
          </a:xfrm>
        </p:spPr>
        <p:txBody>
          <a:bodyPr>
            <a:normAutofit lnSpcReduction="10000"/>
          </a:bodyPr>
          <a:lstStyle/>
          <a:p>
            <a:pPr eaLnBrk="1" hangingPunct="1">
              <a:lnSpc>
                <a:spcPct val="90000"/>
              </a:lnSpc>
            </a:pPr>
            <a:r>
              <a:rPr lang="en-US" sz="2400" dirty="0"/>
              <a:t>SASP Responsibilities:</a:t>
            </a:r>
          </a:p>
          <a:p>
            <a:pPr lvl="1">
              <a:lnSpc>
                <a:spcPct val="90000"/>
              </a:lnSpc>
            </a:pPr>
            <a:r>
              <a:rPr lang="en-US" sz="2000" dirty="0"/>
              <a:t>Not an entitlement program, must meet eligibility criteria</a:t>
            </a:r>
          </a:p>
          <a:p>
            <a:pPr lvl="2">
              <a:lnSpc>
                <a:spcPct val="90000"/>
              </a:lnSpc>
            </a:pPr>
            <a:r>
              <a:rPr lang="en-US" sz="1800" dirty="0"/>
              <a:t>Establishes and maintains donee eligibility according to GSA regulations</a:t>
            </a:r>
          </a:p>
          <a:p>
            <a:pPr lvl="1" eaLnBrk="1" hangingPunct="1"/>
            <a:r>
              <a:rPr lang="en-US" sz="2000" dirty="0"/>
              <a:t>System wide screening through GSAXcess and live screening </a:t>
            </a:r>
          </a:p>
          <a:p>
            <a:pPr lvl="1" eaLnBrk="1" hangingPunct="1"/>
            <a:r>
              <a:rPr lang="en-US" sz="2000" dirty="0"/>
              <a:t>Provide asset transportation, storage</a:t>
            </a:r>
          </a:p>
          <a:p>
            <a:pPr lvl="1" eaLnBrk="1" hangingPunct="1"/>
            <a:r>
              <a:rPr lang="en-US" sz="2000" dirty="0"/>
              <a:t>Conduct utilization and compliance reviews and maintains records</a:t>
            </a:r>
          </a:p>
          <a:p>
            <a:pPr eaLnBrk="1" hangingPunct="1"/>
            <a:r>
              <a:rPr lang="en-US" sz="2400" dirty="0"/>
              <a:t>Each SASP has Plan of Operation</a:t>
            </a:r>
          </a:p>
          <a:p>
            <a:pPr lvl="1" eaLnBrk="1" hangingPunct="1"/>
            <a:r>
              <a:rPr lang="en-US" sz="2400" dirty="0"/>
              <a:t>Details all program specifics</a:t>
            </a:r>
          </a:p>
          <a:p>
            <a:pPr lvl="2" eaLnBrk="1" hangingPunct="1"/>
            <a:r>
              <a:rPr lang="en-US" sz="2400" dirty="0"/>
              <a:t>What percentage can be charged</a:t>
            </a:r>
          </a:p>
          <a:p>
            <a:pPr lvl="2" eaLnBrk="1" hangingPunct="1"/>
            <a:r>
              <a:rPr lang="en-US" sz="2400" dirty="0"/>
              <a:t>Facility descriptions</a:t>
            </a:r>
          </a:p>
          <a:p>
            <a:pPr lvl="2" eaLnBrk="1" hangingPunct="1"/>
            <a:r>
              <a:rPr lang="en-US" sz="2400" dirty="0"/>
              <a:t>Who in agency is responsible for what</a:t>
            </a:r>
          </a:p>
        </p:txBody>
      </p:sp>
    </p:spTree>
    <p:extLst>
      <p:ext uri="{BB962C8B-B14F-4D97-AF65-F5344CB8AC3E}">
        <p14:creationId xmlns:p14="http://schemas.microsoft.com/office/powerpoint/2010/main" val="3091557507"/>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a:t>Eligible Participants: Public Organizations</a:t>
            </a:r>
          </a:p>
        </p:txBody>
      </p:sp>
      <p:sp>
        <p:nvSpPr>
          <p:cNvPr id="7171" name="Rectangle 3"/>
          <p:cNvSpPr>
            <a:spLocks noGrp="1" noChangeArrowheads="1"/>
          </p:cNvSpPr>
          <p:nvPr>
            <p:ph sz="half" idx="1"/>
          </p:nvPr>
        </p:nvSpPr>
        <p:spPr>
          <a:xfrm>
            <a:off x="2246728" y="1417638"/>
            <a:ext cx="5373858" cy="2767137"/>
          </a:xfrm>
        </p:spPr>
        <p:txBody>
          <a:bodyPr>
            <a:noAutofit/>
          </a:bodyPr>
          <a:lstStyle/>
          <a:p>
            <a:pPr eaLnBrk="1" hangingPunct="1"/>
            <a:r>
              <a:rPr lang="en-US" sz="1800" dirty="0"/>
              <a:t>Public Agencies</a:t>
            </a:r>
          </a:p>
          <a:p>
            <a:pPr lvl="1" eaLnBrk="1" hangingPunct="1"/>
            <a:r>
              <a:rPr lang="en-US" sz="1800" dirty="0"/>
              <a:t>Conservation</a:t>
            </a:r>
          </a:p>
          <a:p>
            <a:pPr lvl="1" eaLnBrk="1" hangingPunct="1"/>
            <a:r>
              <a:rPr lang="en-US" sz="1800" dirty="0"/>
              <a:t>Economic Development</a:t>
            </a:r>
          </a:p>
          <a:p>
            <a:pPr lvl="1" eaLnBrk="1" hangingPunct="1"/>
            <a:r>
              <a:rPr lang="en-US" sz="1800" dirty="0"/>
              <a:t>Education</a:t>
            </a:r>
          </a:p>
          <a:p>
            <a:pPr lvl="1" eaLnBrk="1" hangingPunct="1"/>
            <a:r>
              <a:rPr lang="en-US" sz="1800" dirty="0"/>
              <a:t>Parks &amp; Recreation</a:t>
            </a:r>
          </a:p>
          <a:p>
            <a:pPr lvl="1" eaLnBrk="1" hangingPunct="1"/>
            <a:r>
              <a:rPr lang="en-US" sz="1800" dirty="0"/>
              <a:t>Public Health</a:t>
            </a:r>
          </a:p>
          <a:p>
            <a:pPr lvl="1" eaLnBrk="1" hangingPunct="1"/>
            <a:r>
              <a:rPr lang="en-US" sz="1800" dirty="0"/>
              <a:t>Public Safety</a:t>
            </a:r>
          </a:p>
          <a:p>
            <a:pPr lvl="1" eaLnBrk="1" hangingPunct="1"/>
            <a:r>
              <a:rPr lang="en-US" sz="1800" dirty="0"/>
              <a:t>Two or more of the above</a:t>
            </a:r>
          </a:p>
          <a:p>
            <a:pPr lvl="1" eaLnBrk="1" hangingPunct="1"/>
            <a:r>
              <a:rPr lang="en-US" sz="1800" dirty="0"/>
              <a:t>Other</a:t>
            </a:r>
          </a:p>
        </p:txBody>
      </p:sp>
      <p:pic>
        <p:nvPicPr>
          <p:cNvPr id="1026" name="Picture 2" descr="C:\Users\sekin\AppData\Local\Microsoft\Windows\Temporary Internet Files\Content.IE5\LMCRLR88\MP900400644[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6776" y="4695066"/>
            <a:ext cx="1371600" cy="149059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sekin\AppData\Local\Microsoft\Windows\Temporary Internet Files\Content.IE5\VXEI60GC\MP900442415[1].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92226" y="4932302"/>
            <a:ext cx="1905000" cy="1266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792337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sz="3200" dirty="0"/>
              <a:t>Eligible Participants: Public Organizations</a:t>
            </a:r>
          </a:p>
        </p:txBody>
      </p:sp>
      <p:sp>
        <p:nvSpPr>
          <p:cNvPr id="7172" name="Rectangle 4"/>
          <p:cNvSpPr>
            <a:spLocks noGrp="1" noChangeArrowheads="1"/>
          </p:cNvSpPr>
          <p:nvPr>
            <p:ph sz="half" idx="2"/>
          </p:nvPr>
        </p:nvSpPr>
        <p:spPr>
          <a:xfrm>
            <a:off x="1856935" y="1600519"/>
            <a:ext cx="6982265" cy="4114800"/>
          </a:xfrm>
        </p:spPr>
        <p:txBody>
          <a:bodyPr/>
          <a:lstStyle/>
          <a:p>
            <a:pPr eaLnBrk="1" hangingPunct="1">
              <a:lnSpc>
                <a:spcPct val="90000"/>
              </a:lnSpc>
            </a:pPr>
            <a:r>
              <a:rPr lang="en-US" sz="2000" dirty="0"/>
              <a:t>Service Education Activities (SEA)</a:t>
            </a:r>
          </a:p>
          <a:p>
            <a:pPr lvl="1" eaLnBrk="1" hangingPunct="1">
              <a:lnSpc>
                <a:spcPct val="90000"/>
              </a:lnSpc>
            </a:pPr>
            <a:r>
              <a:rPr lang="en-US" sz="2000" dirty="0"/>
              <a:t>DOD eligibility &amp; property</a:t>
            </a:r>
          </a:p>
          <a:p>
            <a:pPr lvl="1" eaLnBrk="1" hangingPunct="1">
              <a:lnSpc>
                <a:spcPct val="90000"/>
              </a:lnSpc>
            </a:pPr>
            <a:endParaRPr lang="en-US" sz="2000" dirty="0"/>
          </a:p>
          <a:p>
            <a:pPr eaLnBrk="1" hangingPunct="1">
              <a:lnSpc>
                <a:spcPct val="90000"/>
              </a:lnSpc>
            </a:pPr>
            <a:r>
              <a:rPr lang="en-US" sz="2000" dirty="0"/>
              <a:t>Small Business Administration</a:t>
            </a:r>
          </a:p>
          <a:p>
            <a:pPr lvl="1" eaLnBrk="1" hangingPunct="1">
              <a:lnSpc>
                <a:spcPct val="90000"/>
              </a:lnSpc>
            </a:pPr>
            <a:r>
              <a:rPr lang="en-US" sz="2000" dirty="0"/>
              <a:t>SBA determines eligibility &amp; property</a:t>
            </a:r>
          </a:p>
          <a:p>
            <a:pPr lvl="1" eaLnBrk="1" hangingPunct="1">
              <a:lnSpc>
                <a:spcPct val="90000"/>
              </a:lnSpc>
            </a:pPr>
            <a:endParaRPr lang="en-US" sz="2100" dirty="0"/>
          </a:p>
        </p:txBody>
      </p:sp>
      <p:pic>
        <p:nvPicPr>
          <p:cNvPr id="9" name="Picture 8" descr="sbaimagemap.jpg">
            <a:hlinkClick r:id="rId3"/>
          </p:cNvPr>
          <p:cNvPicPr>
            <a:picLocks noChangeAspect="1"/>
          </p:cNvPicPr>
          <p:nvPr/>
        </p:nvPicPr>
        <p:blipFill>
          <a:blip r:embed="rId4" cstate="print"/>
          <a:stretch>
            <a:fillRect/>
          </a:stretch>
        </p:blipFill>
        <p:spPr>
          <a:xfrm>
            <a:off x="3533921" y="3886200"/>
            <a:ext cx="2076157" cy="239556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73302261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a:bodyPr>
          <a:lstStyle/>
          <a:p>
            <a:pPr eaLnBrk="1" hangingPunct="1"/>
            <a:r>
              <a:rPr lang="en-US" sz="3200" dirty="0"/>
              <a:t>Eligible Participants: Nonprofit Organizations</a:t>
            </a:r>
          </a:p>
        </p:txBody>
      </p:sp>
      <p:sp>
        <p:nvSpPr>
          <p:cNvPr id="8195" name="Rectangle 3"/>
          <p:cNvSpPr>
            <a:spLocks noGrp="1" noChangeArrowheads="1"/>
          </p:cNvSpPr>
          <p:nvPr>
            <p:ph sz="half" idx="1"/>
          </p:nvPr>
        </p:nvSpPr>
        <p:spPr>
          <a:xfrm>
            <a:off x="404338" y="1676400"/>
            <a:ext cx="3968750" cy="4114800"/>
          </a:xfrm>
        </p:spPr>
        <p:txBody>
          <a:bodyPr>
            <a:normAutofit/>
          </a:bodyPr>
          <a:lstStyle/>
          <a:p>
            <a:pPr eaLnBrk="1" hangingPunct="1">
              <a:lnSpc>
                <a:spcPct val="90000"/>
              </a:lnSpc>
            </a:pPr>
            <a:r>
              <a:rPr lang="en-US" sz="2000" dirty="0"/>
              <a:t>Education</a:t>
            </a:r>
          </a:p>
          <a:p>
            <a:pPr lvl="1" eaLnBrk="1" hangingPunct="1">
              <a:lnSpc>
                <a:spcPct val="90000"/>
              </a:lnSpc>
            </a:pPr>
            <a:r>
              <a:rPr lang="en-US" sz="2000" dirty="0"/>
              <a:t>Schools, colleges, universities</a:t>
            </a:r>
          </a:p>
          <a:p>
            <a:pPr lvl="1" eaLnBrk="1" hangingPunct="1">
              <a:lnSpc>
                <a:spcPct val="90000"/>
              </a:lnSpc>
            </a:pPr>
            <a:r>
              <a:rPr lang="en-US" sz="2000" dirty="0"/>
              <a:t>Schools for mentally disabled</a:t>
            </a:r>
          </a:p>
          <a:p>
            <a:pPr lvl="1" eaLnBrk="1" hangingPunct="1">
              <a:lnSpc>
                <a:spcPct val="90000"/>
              </a:lnSpc>
            </a:pPr>
            <a:r>
              <a:rPr lang="en-US" sz="2000" dirty="0"/>
              <a:t>Schools for physically disabled</a:t>
            </a:r>
          </a:p>
          <a:p>
            <a:pPr lvl="1" eaLnBrk="1" hangingPunct="1">
              <a:lnSpc>
                <a:spcPct val="90000"/>
              </a:lnSpc>
            </a:pPr>
            <a:r>
              <a:rPr lang="en-US" sz="2000" dirty="0"/>
              <a:t>Museums</a:t>
            </a:r>
          </a:p>
          <a:p>
            <a:pPr lvl="1" eaLnBrk="1" hangingPunct="1">
              <a:lnSpc>
                <a:spcPct val="90000"/>
              </a:lnSpc>
            </a:pPr>
            <a:r>
              <a:rPr lang="en-US" sz="2000" dirty="0"/>
              <a:t>Libraries</a:t>
            </a:r>
          </a:p>
          <a:p>
            <a:pPr lvl="1" eaLnBrk="1" hangingPunct="1">
              <a:lnSpc>
                <a:spcPct val="90000"/>
              </a:lnSpc>
            </a:pPr>
            <a:r>
              <a:rPr lang="en-US" sz="2000" dirty="0"/>
              <a:t>Education radio &amp; TV</a:t>
            </a:r>
          </a:p>
          <a:p>
            <a:pPr lvl="1" eaLnBrk="1" hangingPunct="1">
              <a:lnSpc>
                <a:spcPct val="90000"/>
              </a:lnSpc>
            </a:pPr>
            <a:r>
              <a:rPr lang="en-US" sz="2000" dirty="0"/>
              <a:t>Child care centers</a:t>
            </a:r>
          </a:p>
          <a:p>
            <a:pPr lvl="1" eaLnBrk="1" hangingPunct="1">
              <a:lnSpc>
                <a:spcPct val="90000"/>
              </a:lnSpc>
              <a:buFont typeface="Arial" charset="0"/>
              <a:buNone/>
            </a:pPr>
            <a:endParaRPr lang="en-US" sz="2100" dirty="0"/>
          </a:p>
        </p:txBody>
      </p:sp>
      <p:sp>
        <p:nvSpPr>
          <p:cNvPr id="8196" name="Rectangle 4"/>
          <p:cNvSpPr>
            <a:spLocks noGrp="1" noChangeArrowheads="1"/>
          </p:cNvSpPr>
          <p:nvPr>
            <p:ph sz="half" idx="2"/>
          </p:nvPr>
        </p:nvSpPr>
        <p:spPr>
          <a:xfrm>
            <a:off x="4648200" y="1600200"/>
            <a:ext cx="4260850" cy="4114800"/>
          </a:xfrm>
        </p:spPr>
        <p:txBody>
          <a:bodyPr>
            <a:normAutofit/>
          </a:bodyPr>
          <a:lstStyle/>
          <a:p>
            <a:pPr eaLnBrk="1" hangingPunct="1">
              <a:lnSpc>
                <a:spcPct val="90000"/>
              </a:lnSpc>
            </a:pPr>
            <a:r>
              <a:rPr lang="en-US" sz="2000" dirty="0"/>
              <a:t>Public Health</a:t>
            </a:r>
          </a:p>
          <a:p>
            <a:pPr lvl="1" eaLnBrk="1" hangingPunct="1">
              <a:lnSpc>
                <a:spcPct val="90000"/>
              </a:lnSpc>
            </a:pPr>
            <a:r>
              <a:rPr lang="en-US" sz="2100" dirty="0"/>
              <a:t>Medical institutions</a:t>
            </a:r>
          </a:p>
          <a:p>
            <a:pPr lvl="1" eaLnBrk="1" hangingPunct="1">
              <a:lnSpc>
                <a:spcPct val="90000"/>
              </a:lnSpc>
            </a:pPr>
            <a:r>
              <a:rPr lang="en-US" sz="2100" dirty="0"/>
              <a:t>Hospitals, health centers</a:t>
            </a:r>
          </a:p>
          <a:p>
            <a:pPr lvl="1" eaLnBrk="1" hangingPunct="1">
              <a:lnSpc>
                <a:spcPct val="90000"/>
              </a:lnSpc>
            </a:pPr>
            <a:r>
              <a:rPr lang="en-US" sz="2100" dirty="0"/>
              <a:t>Clinics</a:t>
            </a:r>
          </a:p>
          <a:p>
            <a:pPr lvl="1" eaLnBrk="1" hangingPunct="1">
              <a:lnSpc>
                <a:spcPct val="90000"/>
              </a:lnSpc>
            </a:pPr>
            <a:r>
              <a:rPr lang="en-US" sz="2100" dirty="0"/>
              <a:t>Drug &amp; alcohol treatment centers</a:t>
            </a:r>
          </a:p>
          <a:p>
            <a:pPr eaLnBrk="1" hangingPunct="1">
              <a:lnSpc>
                <a:spcPct val="90000"/>
              </a:lnSpc>
            </a:pPr>
            <a:r>
              <a:rPr lang="en-US" sz="2000" dirty="0"/>
              <a:t>Assistance providers to impoverished families &amp; individuals</a:t>
            </a:r>
          </a:p>
          <a:p>
            <a:pPr eaLnBrk="1" hangingPunct="1">
              <a:lnSpc>
                <a:spcPct val="90000"/>
              </a:lnSpc>
            </a:pPr>
            <a:r>
              <a:rPr lang="en-US" sz="2000" dirty="0"/>
              <a:t>Programs for older individuals (Older American Act, ’65)</a:t>
            </a:r>
          </a:p>
        </p:txBody>
      </p:sp>
    </p:spTree>
    <p:extLst>
      <p:ext uri="{BB962C8B-B14F-4D97-AF65-F5344CB8AC3E}">
        <p14:creationId xmlns:p14="http://schemas.microsoft.com/office/powerpoint/2010/main" val="32193633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1213</TotalTime>
  <Words>1499</Words>
  <Application>Microsoft Office PowerPoint</Application>
  <PresentationFormat>On-screen Show (4:3)</PresentationFormat>
  <Paragraphs>215</Paragraphs>
  <Slides>16</Slides>
  <Notes>14</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Federal Surplus Property  Donation Program</vt:lpstr>
      <vt:lpstr>Agenda</vt:lpstr>
      <vt:lpstr>Donation Program History</vt:lpstr>
      <vt:lpstr>Federal Property Disposal Cycle </vt:lpstr>
      <vt:lpstr>State Agency for Surplus Property (SASP)</vt:lpstr>
      <vt:lpstr>State Agency for Surplus Property (SASP)</vt:lpstr>
      <vt:lpstr>Eligible Participants: Public Organizations</vt:lpstr>
      <vt:lpstr>Eligible Participants: Public Organizations</vt:lpstr>
      <vt:lpstr>Eligible Participants: Nonprofit Organizations</vt:lpstr>
      <vt:lpstr>Eligible Participants: Veterans Service Organizations approved by the VA</vt:lpstr>
      <vt:lpstr>SASP Process</vt:lpstr>
      <vt:lpstr>National Association of  State Agencies for Surplus Property NASASP</vt:lpstr>
      <vt:lpstr>Georgia SASP</vt:lpstr>
      <vt:lpstr>GA State Surplus</vt:lpstr>
      <vt:lpstr>404.657.8544</vt:lpstr>
      <vt:lpstr>Questions &amp; Answers</vt:lpstr>
    </vt:vector>
  </TitlesOfParts>
  <Company>What's Up Interactive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Preston Kent</dc:creator>
  <cp:lastModifiedBy>BrentCCrawley</cp:lastModifiedBy>
  <cp:revision>37</cp:revision>
  <dcterms:created xsi:type="dcterms:W3CDTF">2014-05-15T14:17:49Z</dcterms:created>
  <dcterms:modified xsi:type="dcterms:W3CDTF">2019-08-19T15:49:24Z</dcterms:modified>
</cp:coreProperties>
</file>