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59" r:id="rId2"/>
  </p:sldMasterIdLst>
  <p:notesMasterIdLst>
    <p:notesMasterId r:id="rId22"/>
  </p:notesMasterIdLst>
  <p:sldIdLst>
    <p:sldId id="256" r:id="rId3"/>
    <p:sldId id="275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embeddedFontLst>
    <p:embeddedFont>
      <p:font typeface="Franklin Gothic" panose="020B0604020202020204" charset="0"/>
      <p:bold r:id="rId23"/>
    </p:embeddedFont>
    <p:embeddedFont>
      <p:font typeface="Times" panose="02020603050405020304" pitchFamily="18" charset="0"/>
      <p:regular r:id="rId24"/>
      <p:bold r:id="rId25"/>
      <p:italic r:id="rId26"/>
      <p:boldItalic r:id="rId27"/>
    </p:embeddedFont>
    <p:embeddedFont>
      <p:font typeface="Arial Black" panose="020B0A04020102020204" pitchFamily="34" charset="0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000000"/>
          </p15:clr>
        </p15:guide>
        <p15:guide id="2" pos="2161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762" y="-3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7787" y="0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7787" y="8686800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00" tIns="45350" rIns="90700" bIns="453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33485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33"/>
              </a:buClr>
              <a:buSzPts val="2000"/>
              <a:buFont typeface="Noto Sans Symbols"/>
              <a:buNone/>
              <a:defRPr sz="2000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003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9003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90033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90033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90033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90033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90033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90033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286000"/>
            <a:ext cx="77692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55612" y="3200400"/>
            <a:ext cx="7769225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➢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2286000"/>
            <a:ext cx="77692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 rot="5400000">
            <a:off x="2816224" y="839787"/>
            <a:ext cx="3048000" cy="776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➢"/>
              <a:defRPr sz="2400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90033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90033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3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3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3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3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3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3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90033"/>
              </a:buClr>
              <a:buSzPts val="1400"/>
              <a:buFont typeface="Noto Sans Symbols"/>
              <a:buNone/>
              <a:defRPr sz="1400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90033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9003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90033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90033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90033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90033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90033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90033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90033"/>
              </a:buClr>
              <a:buSzPts val="3200"/>
              <a:buFont typeface="Noto Sans Symbols"/>
              <a:buChar char="➢"/>
              <a:defRPr sz="3200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90033"/>
              </a:buClr>
              <a:buSzPts val="2800"/>
              <a:buFont typeface="Noto Sans Symbols"/>
              <a:buChar char="•"/>
              <a:defRPr sz="28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3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33"/>
              </a:buClr>
              <a:buSzPts val="2000"/>
              <a:buFont typeface="Noto Sans Symbols"/>
              <a:buChar char="▫"/>
              <a:defRPr sz="20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33"/>
              </a:buClr>
              <a:buSzPts val="2000"/>
              <a:buFont typeface="Noto Sans Symbols"/>
              <a:buChar char="▫"/>
              <a:defRPr sz="20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33"/>
              </a:buClr>
              <a:buSzPts val="2000"/>
              <a:buFont typeface="Noto Sans Symbols"/>
              <a:buChar char="▫"/>
              <a:defRPr sz="20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33"/>
              </a:buClr>
              <a:buSzPts val="2000"/>
              <a:buFont typeface="Noto Sans Symbols"/>
              <a:buChar char="▫"/>
              <a:defRPr sz="20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33"/>
              </a:buClr>
              <a:buSzPts val="2000"/>
              <a:buFont typeface="Noto Sans Symbols"/>
              <a:buChar char="▫"/>
              <a:defRPr sz="20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90033"/>
              </a:buClr>
              <a:buSzPts val="1400"/>
              <a:buFont typeface="Noto Sans Symbols"/>
              <a:buNone/>
              <a:defRPr sz="1400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90033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9003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90033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90033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90033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90033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90033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90033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457200" y="2286000"/>
            <a:ext cx="77692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None/>
              <a:defRPr sz="2400" b="1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33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0033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90033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90033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90033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90033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90033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90033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➢"/>
              <a:defRPr sz="2400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33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0033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9003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90033"/>
              </a:buClr>
              <a:buSzPts val="1600"/>
              <a:buFont typeface="Noto Sans Symbols"/>
              <a:buChar char="▫"/>
              <a:defRPr sz="16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90033"/>
              </a:buClr>
              <a:buSzPts val="1600"/>
              <a:buFont typeface="Noto Sans Symbols"/>
              <a:buChar char="▫"/>
              <a:defRPr sz="16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90033"/>
              </a:buClr>
              <a:buSzPts val="1600"/>
              <a:buFont typeface="Noto Sans Symbols"/>
              <a:buChar char="▫"/>
              <a:defRPr sz="16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90033"/>
              </a:buClr>
              <a:buSzPts val="1600"/>
              <a:buFont typeface="Noto Sans Symbols"/>
              <a:buChar char="▫"/>
              <a:defRPr sz="16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90033"/>
              </a:buClr>
              <a:buSzPts val="1600"/>
              <a:buFont typeface="Noto Sans Symbols"/>
              <a:buChar char="▫"/>
              <a:defRPr sz="16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None/>
              <a:defRPr sz="2400" b="1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33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0033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90033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90033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90033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90033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90033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90033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➢"/>
              <a:defRPr sz="2400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33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0033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9003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90033"/>
              </a:buClr>
              <a:buSzPts val="1600"/>
              <a:buFont typeface="Noto Sans Symbols"/>
              <a:buChar char="▫"/>
              <a:defRPr sz="16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90033"/>
              </a:buClr>
              <a:buSzPts val="1600"/>
              <a:buFont typeface="Noto Sans Symbols"/>
              <a:buChar char="▫"/>
              <a:defRPr sz="16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90033"/>
              </a:buClr>
              <a:buSzPts val="1600"/>
              <a:buFont typeface="Noto Sans Symbols"/>
              <a:buChar char="▫"/>
              <a:defRPr sz="16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90033"/>
              </a:buClr>
              <a:buSzPts val="1600"/>
              <a:buFont typeface="Noto Sans Symbols"/>
              <a:buChar char="▫"/>
              <a:defRPr sz="16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90033"/>
              </a:buClr>
              <a:buSzPts val="1600"/>
              <a:buFont typeface="Noto Sans Symbols"/>
              <a:buChar char="▫"/>
              <a:defRPr sz="16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457200" y="2286000"/>
            <a:ext cx="77692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55613" y="3200400"/>
            <a:ext cx="3808412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90033"/>
              </a:buClr>
              <a:buSzPts val="2800"/>
              <a:buFont typeface="Noto Sans Symbols"/>
              <a:buChar char="➢"/>
              <a:defRPr sz="2800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3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003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0033"/>
              </a:buClr>
              <a:buSzPts val="1800"/>
              <a:buFont typeface="Noto Sans Symbols"/>
              <a:buChar char="▫"/>
              <a:defRPr sz="18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0033"/>
              </a:buClr>
              <a:buSzPts val="1800"/>
              <a:buFont typeface="Noto Sans Symbols"/>
              <a:buChar char="▫"/>
              <a:defRPr sz="18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0033"/>
              </a:buClr>
              <a:buSzPts val="1800"/>
              <a:buFont typeface="Noto Sans Symbols"/>
              <a:buChar char="▫"/>
              <a:defRPr sz="18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0033"/>
              </a:buClr>
              <a:buSzPts val="1800"/>
              <a:buFont typeface="Noto Sans Symbols"/>
              <a:buChar char="▫"/>
              <a:defRPr sz="18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0033"/>
              </a:buClr>
              <a:buSzPts val="1800"/>
              <a:buFont typeface="Noto Sans Symbols"/>
              <a:buChar char="▫"/>
              <a:defRPr sz="18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2"/>
          </p:nvPr>
        </p:nvSpPr>
        <p:spPr>
          <a:xfrm>
            <a:off x="4416425" y="3200400"/>
            <a:ext cx="3808413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90033"/>
              </a:buClr>
              <a:buSzPts val="2800"/>
              <a:buFont typeface="Noto Sans Symbols"/>
              <a:buChar char="➢"/>
              <a:defRPr sz="2800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3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003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0033"/>
              </a:buClr>
              <a:buSzPts val="1800"/>
              <a:buFont typeface="Noto Sans Symbols"/>
              <a:buChar char="▫"/>
              <a:defRPr sz="18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0033"/>
              </a:buClr>
              <a:buSzPts val="1800"/>
              <a:buFont typeface="Noto Sans Symbols"/>
              <a:buChar char="▫"/>
              <a:defRPr sz="18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0033"/>
              </a:buClr>
              <a:buSzPts val="1800"/>
              <a:buFont typeface="Noto Sans Symbols"/>
              <a:buChar char="▫"/>
              <a:defRPr sz="18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0033"/>
              </a:buClr>
              <a:buSzPts val="1800"/>
              <a:buFont typeface="Noto Sans Symbols"/>
              <a:buChar char="▫"/>
              <a:defRPr sz="18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0033"/>
              </a:buClr>
              <a:buSzPts val="1800"/>
              <a:buFont typeface="Noto Sans Symbols"/>
              <a:buChar char="▫"/>
              <a:defRPr sz="18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USGSA-11197_FAS_PP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85975"/>
            <a:ext cx="91440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0" y="1708150"/>
            <a:ext cx="9144000" cy="8509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0481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Federal Acquisition Service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0" y="2514600"/>
            <a:ext cx="9144000" cy="420687"/>
          </a:xfrm>
          <a:prstGeom prst="rect">
            <a:avLst/>
          </a:prstGeom>
          <a:solidFill>
            <a:srgbClr val="0053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612" y="455612"/>
            <a:ext cx="850900" cy="85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/>
        </p:nvSpPr>
        <p:spPr>
          <a:xfrm>
            <a:off x="4114800" y="1066800"/>
            <a:ext cx="444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455612" y="3200400"/>
            <a:ext cx="7769225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➢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457200" y="2286000"/>
            <a:ext cx="77692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/>
        </p:nvSpPr>
        <p:spPr>
          <a:xfrm>
            <a:off x="0" y="838200"/>
            <a:ext cx="9144000" cy="525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55612" y="3200400"/>
            <a:ext cx="7769225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➢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457200" y="2286000"/>
            <a:ext cx="77692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0" y="60198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55612" y="455612"/>
            <a:ext cx="850900" cy="85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/>
        </p:nvSpPr>
        <p:spPr>
          <a:xfrm>
            <a:off x="0" y="1708150"/>
            <a:ext cx="9144000" cy="420687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766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Federal Acquisition Service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 txBox="1"/>
          <p:nvPr/>
        </p:nvSpPr>
        <p:spPr>
          <a:xfrm>
            <a:off x="4114800" y="1066800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/>
        </p:nvSpPr>
        <p:spPr>
          <a:xfrm>
            <a:off x="838200" y="3581400"/>
            <a:ext cx="6858000" cy="96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Arial Black"/>
              <a:buNone/>
            </a:pPr>
            <a:r>
              <a:rPr lang="en-US" sz="7200" b="1" i="1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PICTURES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113370" y="5340096"/>
            <a:ext cx="5290734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Franklin Gothic"/>
              <a:buNone/>
            </a:pPr>
            <a:r>
              <a:rPr lang="en-US" sz="2000" b="1" dirty="0">
                <a:solidFill>
                  <a:srgbClr val="F3F3F3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Kenya </a:t>
            </a:r>
            <a:r>
              <a:rPr lang="en-US" sz="2000" b="1" dirty="0" err="1">
                <a:solidFill>
                  <a:srgbClr val="F3F3F3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Crosson</a:t>
            </a:r>
            <a:r>
              <a:rPr lang="en-US" sz="2000" b="1" dirty="0">
                <a:solidFill>
                  <a:srgbClr val="F3F3F3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	</a:t>
            </a:r>
            <a:endParaRPr sz="2000" b="1" dirty="0">
              <a:solidFill>
                <a:srgbClr val="F3F3F3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Franklin Gothic"/>
              <a:buNone/>
            </a:pPr>
            <a:r>
              <a:rPr lang="en-US" sz="2000" b="1" dirty="0">
                <a:solidFill>
                  <a:srgbClr val="F3F3F3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Senior Property </a:t>
            </a:r>
            <a:r>
              <a:rPr lang="en-US" sz="2000" b="1" dirty="0" smtClean="0">
                <a:solidFill>
                  <a:srgbClr val="F3F3F3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Disposal Specialist</a:t>
            </a:r>
            <a:endParaRPr sz="2000" b="1" dirty="0">
              <a:solidFill>
                <a:srgbClr val="F3F3F3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Franklin Gothic"/>
              <a:buNone/>
            </a:pPr>
            <a:r>
              <a:rPr lang="en-US" sz="2000" b="1" dirty="0">
                <a:solidFill>
                  <a:srgbClr val="F3F3F3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Personal Property Management</a:t>
            </a:r>
            <a:endParaRPr sz="2000" b="1" dirty="0">
              <a:solidFill>
                <a:srgbClr val="F3F3F3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None/>
            </a:pPr>
            <a:endParaRPr sz="2000" b="1" i="0" u="none" strike="noStrike" cap="none" dirty="0">
              <a:solidFill>
                <a:srgbClr val="FF000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FF000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 descr="Image result for blue background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2" descr="Image result for blue background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2" descr="Image result for blue background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22" descr="Image result for blu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7039" y="2130552"/>
            <a:ext cx="9171040" cy="472744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 descr="Image result for book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2"/>
          <p:cNvSpPr/>
          <p:nvPr/>
        </p:nvSpPr>
        <p:spPr>
          <a:xfrm>
            <a:off x="155575" y="3080452"/>
            <a:ext cx="88512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2"/>
          <p:cNvPicPr preferRelativeResize="0"/>
          <p:nvPr/>
        </p:nvPicPr>
        <p:blipFill rotWithShape="1">
          <a:blip r:embed="rId4">
            <a:alphaModFix/>
          </a:blip>
          <a:srcRect l="751" t="6593" r="2251" b="5275"/>
          <a:stretch/>
        </p:blipFill>
        <p:spPr>
          <a:xfrm>
            <a:off x="307975" y="2606040"/>
            <a:ext cx="8451977" cy="38587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22"/>
          <p:cNvCxnSpPr/>
          <p:nvPr/>
        </p:nvCxnSpPr>
        <p:spPr>
          <a:xfrm rot="10800000">
            <a:off x="1056132" y="3804793"/>
            <a:ext cx="571500" cy="228600"/>
          </a:xfrm>
          <a:prstGeom prst="straightConnector1">
            <a:avLst/>
          </a:prstGeom>
          <a:noFill/>
          <a:ln w="1270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 descr="Image result for blue background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3" descr="Image result for blue background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3" descr="Image result for blue background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23" descr="Image result for blu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7039" y="2130552"/>
            <a:ext cx="9171040" cy="472744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3" descr="Image result for book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155575" y="3080452"/>
            <a:ext cx="88512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23"/>
          <p:cNvPicPr preferRelativeResize="0"/>
          <p:nvPr/>
        </p:nvPicPr>
        <p:blipFill rotWithShape="1">
          <a:blip r:embed="rId4">
            <a:alphaModFix/>
          </a:blip>
          <a:srcRect t="5000" r="45938" b="43750"/>
          <a:stretch/>
        </p:blipFill>
        <p:spPr>
          <a:xfrm>
            <a:off x="460375" y="2340864"/>
            <a:ext cx="7705217" cy="3665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p23"/>
          <p:cNvCxnSpPr/>
          <p:nvPr/>
        </p:nvCxnSpPr>
        <p:spPr>
          <a:xfrm rot="10800000">
            <a:off x="3400424" y="3801174"/>
            <a:ext cx="385191" cy="496506"/>
          </a:xfrm>
          <a:prstGeom prst="straightConnector1">
            <a:avLst/>
          </a:prstGeom>
          <a:noFill/>
          <a:ln w="1270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 descr="Image result for blue background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4" descr="Image result for blue background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4" descr="Image result for blue background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24" descr="Image result for blu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2130552"/>
            <a:ext cx="9144001" cy="472744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 descr="Image result for book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4"/>
          <p:cNvSpPr/>
          <p:nvPr/>
        </p:nvSpPr>
        <p:spPr>
          <a:xfrm>
            <a:off x="155575" y="3080452"/>
            <a:ext cx="88512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24"/>
          <p:cNvPicPr preferRelativeResize="0"/>
          <p:nvPr/>
        </p:nvPicPr>
        <p:blipFill rotWithShape="1">
          <a:blip r:embed="rId4">
            <a:alphaModFix/>
          </a:blip>
          <a:srcRect l="937" t="1249" r="2811" b="5000"/>
          <a:stretch/>
        </p:blipFill>
        <p:spPr>
          <a:xfrm>
            <a:off x="1143000" y="2286000"/>
            <a:ext cx="7394448" cy="44074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24"/>
          <p:cNvCxnSpPr/>
          <p:nvPr/>
        </p:nvCxnSpPr>
        <p:spPr>
          <a:xfrm rot="10800000" flipH="1">
            <a:off x="180023" y="4489704"/>
            <a:ext cx="865504" cy="4572"/>
          </a:xfrm>
          <a:prstGeom prst="straightConnector1">
            <a:avLst/>
          </a:prstGeom>
          <a:noFill/>
          <a:ln w="1270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 descr="Image result for blue background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5" descr="Image result for blue background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5" descr="Image result for blue background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25" descr="Image result for blu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22" y="2125980"/>
            <a:ext cx="9144001" cy="472744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5" descr="Image result for book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155575" y="3080452"/>
            <a:ext cx="88512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25"/>
          <p:cNvPicPr preferRelativeResize="0"/>
          <p:nvPr/>
        </p:nvPicPr>
        <p:blipFill rotWithShape="1">
          <a:blip r:embed="rId4">
            <a:alphaModFix/>
          </a:blip>
          <a:srcRect l="937" t="1249" r="2811" b="5000"/>
          <a:stretch/>
        </p:blipFill>
        <p:spPr>
          <a:xfrm>
            <a:off x="307975" y="2125980"/>
            <a:ext cx="8229473" cy="45674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25"/>
          <p:cNvCxnSpPr/>
          <p:nvPr/>
        </p:nvCxnSpPr>
        <p:spPr>
          <a:xfrm rot="10800000">
            <a:off x="3182111" y="3234340"/>
            <a:ext cx="1051559" cy="0"/>
          </a:xfrm>
          <a:prstGeom prst="straightConnector1">
            <a:avLst/>
          </a:prstGeom>
          <a:noFill/>
          <a:ln w="1270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 descr="Image result for blue background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6" descr="Image result for blue background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6" descr="Image result for blue background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26" descr="Image result for blu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22" y="2125980"/>
            <a:ext cx="9144001" cy="472744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6" descr="Image result for book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6"/>
          <p:cNvSpPr/>
          <p:nvPr/>
        </p:nvSpPr>
        <p:spPr>
          <a:xfrm>
            <a:off x="155575" y="3080452"/>
            <a:ext cx="88512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26"/>
          <p:cNvPicPr preferRelativeResize="0"/>
          <p:nvPr/>
        </p:nvPicPr>
        <p:blipFill rotWithShape="1">
          <a:blip r:embed="rId4">
            <a:alphaModFix/>
          </a:blip>
          <a:srcRect t="3751" r="937" b="8748"/>
          <a:stretch/>
        </p:blipFill>
        <p:spPr>
          <a:xfrm>
            <a:off x="460376" y="2322576"/>
            <a:ext cx="8153272" cy="42611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26"/>
          <p:cNvCxnSpPr/>
          <p:nvPr/>
        </p:nvCxnSpPr>
        <p:spPr>
          <a:xfrm rot="10800000">
            <a:off x="3049520" y="3618388"/>
            <a:ext cx="1051559" cy="304388"/>
          </a:xfrm>
          <a:prstGeom prst="straightConnector1">
            <a:avLst/>
          </a:prstGeom>
          <a:noFill/>
          <a:ln w="1270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 descr="Image result for blue background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7" descr="Image result for blue background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7" descr="Image result for blue background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27" descr="Image result for blu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22" y="2125980"/>
            <a:ext cx="9144001" cy="472744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7" descr="Image result for book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7"/>
          <p:cNvSpPr/>
          <p:nvPr/>
        </p:nvSpPr>
        <p:spPr>
          <a:xfrm>
            <a:off x="155575" y="3080452"/>
            <a:ext cx="88512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27"/>
          <p:cNvPicPr preferRelativeResize="0"/>
          <p:nvPr/>
        </p:nvPicPr>
        <p:blipFill rotWithShape="1">
          <a:blip r:embed="rId4">
            <a:alphaModFix/>
          </a:blip>
          <a:srcRect l="937" t="6250" r="2811" b="14998"/>
          <a:stretch/>
        </p:blipFill>
        <p:spPr>
          <a:xfrm>
            <a:off x="155576" y="2423160"/>
            <a:ext cx="8494648" cy="42611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6" name="Google Shape;246;p27"/>
          <p:cNvCxnSpPr/>
          <p:nvPr/>
        </p:nvCxnSpPr>
        <p:spPr>
          <a:xfrm rot="10800000">
            <a:off x="7466072" y="4560220"/>
            <a:ext cx="1184152" cy="0"/>
          </a:xfrm>
          <a:prstGeom prst="straightConnector1">
            <a:avLst/>
          </a:prstGeom>
          <a:noFill/>
          <a:ln w="1270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 descr="Image result for blue background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8" descr="Image result for blue background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8" descr="Image result for blue background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28" descr="Image result for blu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22" y="2125980"/>
            <a:ext cx="9144001" cy="472744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8" descr="Image result for book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8"/>
          <p:cNvSpPr/>
          <p:nvPr/>
        </p:nvSpPr>
        <p:spPr>
          <a:xfrm>
            <a:off x="155575" y="3080452"/>
            <a:ext cx="88512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28"/>
          <p:cNvPicPr preferRelativeResize="0"/>
          <p:nvPr/>
        </p:nvPicPr>
        <p:blipFill rotWithShape="1">
          <a:blip r:embed="rId4">
            <a:alphaModFix/>
          </a:blip>
          <a:srcRect b="12800"/>
          <a:stretch/>
        </p:blipFill>
        <p:spPr>
          <a:xfrm>
            <a:off x="548640" y="2240280"/>
            <a:ext cx="7790687" cy="4251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 descr="Image result for blue background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9" descr="Image result for blue background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9" descr="Image result for blue background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29" descr="Image result for blu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30552"/>
            <a:ext cx="9153207" cy="4727448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9" descr="Image result for book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9"/>
          <p:cNvSpPr/>
          <p:nvPr/>
        </p:nvSpPr>
        <p:spPr>
          <a:xfrm>
            <a:off x="155575" y="3080452"/>
            <a:ext cx="88512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9"/>
          <p:cNvSpPr/>
          <p:nvPr/>
        </p:nvSpPr>
        <p:spPr>
          <a:xfrm>
            <a:off x="580644" y="4075211"/>
            <a:ext cx="816559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Send email with attached .jpeg files to gsaxcess.pictures@gsa.gov</a:t>
            </a:r>
            <a:endParaRPr/>
          </a:p>
        </p:txBody>
      </p:sp>
      <p:sp>
        <p:nvSpPr>
          <p:cNvPr id="269" name="Google Shape;269;p29"/>
          <p:cNvSpPr txBox="1"/>
          <p:nvPr/>
        </p:nvSpPr>
        <p:spPr>
          <a:xfrm>
            <a:off x="91440" y="2487168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Other Ways to Submit Pictures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53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53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539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0" descr="Image result for blue background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0" descr="Image result for blue background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0" descr="Image result for blue background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30" descr="Image result for blu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30552"/>
            <a:ext cx="9153207" cy="4727448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0" descr="Image result for book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0"/>
          <p:cNvSpPr/>
          <p:nvPr/>
        </p:nvSpPr>
        <p:spPr>
          <a:xfrm>
            <a:off x="155575" y="3080452"/>
            <a:ext cx="88512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0"/>
          <p:cNvSpPr/>
          <p:nvPr/>
        </p:nvSpPr>
        <p:spPr>
          <a:xfrm>
            <a:off x="635635" y="4494276"/>
            <a:ext cx="81655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 onto www.gsaxcess.gov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0"/>
          <p:cNvSpPr txBox="1"/>
          <p:nvPr/>
        </p:nvSpPr>
        <p:spPr>
          <a:xfrm>
            <a:off x="91440" y="2487168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by Step Instructions</a:t>
            </a:r>
            <a:endParaRPr/>
          </a:p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endParaRPr/>
          </a:p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Uploading Pictures</a:t>
            </a:r>
            <a:endParaRPr sz="2400" b="0" i="0" u="none" strike="noStrike" cap="none">
              <a:solidFill>
                <a:srgbClr val="0053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539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1" descr="Image result for blue background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1" descr="Image result for blue background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1" descr="Image result for blue background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31" descr="Image result for blu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30552"/>
            <a:ext cx="9153207" cy="4727448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1" descr="Image result for book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1"/>
          <p:cNvSpPr/>
          <p:nvPr/>
        </p:nvSpPr>
        <p:spPr>
          <a:xfrm>
            <a:off x="155575" y="3080452"/>
            <a:ext cx="88512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31" descr="MCj0078711000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89190" y="3234340"/>
            <a:ext cx="1774825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1"/>
          <p:cNvSpPr txBox="1"/>
          <p:nvPr/>
        </p:nvSpPr>
        <p:spPr>
          <a:xfrm>
            <a:off x="-109728" y="2258568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539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.google.com/mail/u/0?ui=2&amp;ik=c400046938&amp;attid=0.1&amp;permmsgid=msg-f:1642348900261468706&amp;th=16cacb9f8d569a22&amp;view=fimg&amp;sz=s0-l75-ft&amp;attbid=ANGjdJ_kh-3xEaG75_MQMwFofmD3Z2-EHSCsLR7laEs0Y2UXb3Zxm4COkqEbaD1lfilimu5MLkEuDLpEjeFkW_GK0J496kcHu3OBH5N_hO_OQiYpOuNPcDMsGZEogFU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mail.google.com/mail/u/0?ui=2&amp;ik=c400046938&amp;attid=0.1&amp;permmsgid=msg-f:1642348900261468706&amp;th=16cacb9f8d569a22&amp;view=fimg&amp;sz=s0-l75-ft&amp;attbid=ANGjdJ_kh-3xEaG75_MQMwFofmD3Z2-EHSCsLR7laEs0Y2UXb3Zxm4COkqEbaD1lfilimu5MLkEuDLpEjeFkW_GK0J496kcHu3OBH5N_hO_OQiYpOuNPcDMsGZEogFU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mail.google.com/mail/u/0?ui=2&amp;ik=c400046938&amp;attid=0.1&amp;permmsgid=msg-f:1642348900261468706&amp;th=16cacb9f8d569a22&amp;view=fimg&amp;sz=s0-l75-ft&amp;attbid=ANGjdJ_kh-3xEaG75_MQMwFofmD3Z2-EHSCsLR7laEs0Y2UXb3Zxm4COkqEbaD1lfilimu5MLkEuDLpEjeFkW_GK0J496kcHu3OBH5N_hO_OQiYpOuNPcDMsGZEogFU&amp;disp=em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12775" y="1503485"/>
            <a:ext cx="7612062" cy="4744915"/>
          </a:xfrm>
        </p:spPr>
        <p:txBody>
          <a:bodyPr/>
          <a:lstStyle/>
          <a:p>
            <a:pPr marL="76200" indent="0" algn="ctr">
              <a:buNone/>
            </a:pPr>
            <a:r>
              <a:rPr lang="en-US" sz="2800" i="1" dirty="0" smtClean="0"/>
              <a:t>“When words </a:t>
            </a:r>
            <a:r>
              <a:rPr lang="en-US" sz="2800" i="1" dirty="0"/>
              <a:t>b</a:t>
            </a:r>
            <a:r>
              <a:rPr lang="en-US" sz="2800" i="1" dirty="0" smtClean="0"/>
              <a:t>ecome unclear, I shall </a:t>
            </a:r>
            <a:r>
              <a:rPr lang="en-US" sz="2800" i="1" dirty="0"/>
              <a:t>f</a:t>
            </a:r>
            <a:r>
              <a:rPr lang="en-US" sz="2800" i="1" dirty="0" smtClean="0"/>
              <a:t>ocus with photographs. When images become inadequate, I shall be content with silence.” </a:t>
            </a:r>
          </a:p>
          <a:p>
            <a:pPr marL="76200" indent="0">
              <a:buNone/>
            </a:pPr>
            <a:endParaRPr lang="en-US" sz="2800" dirty="0"/>
          </a:p>
          <a:p>
            <a:pPr marL="76200" indent="0" algn="r">
              <a:buNone/>
            </a:pPr>
            <a:r>
              <a:rPr lang="en-US" sz="2800" dirty="0" smtClean="0"/>
              <a:t>- Ansel Adams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326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 descr="Image result for blue background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 descr="Image result for blue background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 descr="Image result for blue background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4" descr="Image result for blu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103206"/>
            <a:ext cx="9143999" cy="475479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3611879" y="2291742"/>
            <a:ext cx="5532120" cy="55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E0322D"/>
                </a:solidFill>
                <a:latin typeface="Arial"/>
                <a:ea typeface="Arial"/>
                <a:cs typeface="Arial"/>
                <a:sym typeface="Arial"/>
              </a:rPr>
              <a:t>Use of Photographs When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E0322D"/>
                </a:solidFill>
                <a:latin typeface="Arial"/>
                <a:ea typeface="Arial"/>
                <a:cs typeface="Arial"/>
                <a:sym typeface="Arial"/>
              </a:rPr>
              <a:t>Reporting Property for Disposal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-1152017" y="2291742"/>
            <a:ext cx="3529583" cy="774700"/>
          </a:xfrm>
          <a:prstGeom prst="rect">
            <a:avLst/>
          </a:prstGeom>
          <a:noFill/>
          <a:ln>
            <a:noFill/>
          </a:ln>
          <a:effectLst>
            <a:reflection stA="50000" endA="295" endPos="92000" dist="101600" dir="5400000" sy="-100000" algn="bl" rotWithShape="0"/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E0322D"/>
                </a:solidFill>
                <a:latin typeface="Arial"/>
                <a:ea typeface="Arial"/>
                <a:cs typeface="Arial"/>
                <a:sym typeface="Arial"/>
              </a:rPr>
              <a:t>FMR B-14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 descr="Image result for book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772238" y="3618829"/>
            <a:ext cx="6645897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Purpose: 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Guides Federal agencies in the use of photographs when reporting excess property and selling excess property.</a:t>
            </a:r>
            <a:endParaRPr dirty="0"/>
          </a:p>
        </p:txBody>
      </p:sp>
      <p:sp>
        <p:nvSpPr>
          <p:cNvPr id="84" name="Google Shape;84;p14"/>
          <p:cNvSpPr/>
          <p:nvPr/>
        </p:nvSpPr>
        <p:spPr>
          <a:xfrm>
            <a:off x="1792662" y="4893018"/>
            <a:ext cx="6645897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lt1"/>
                </a:solidFill>
              </a:rPr>
              <a:t>Result</a:t>
            </a:r>
            <a:r>
              <a:rPr lang="en-US" sz="2400" b="0" i="0" u="none" strike="noStrike" cap="none" dirty="0" smtClean="0">
                <a:solidFill>
                  <a:schemeClr val="lt1"/>
                </a:solidFill>
                <a:sym typeface="Arial"/>
              </a:rPr>
              <a:t>: 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 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photographs or digital images of excess property in compliance with FMR B-14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 descr="Image result for blue background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 descr="Image result for blue background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5" descr="Image result for blue background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5" descr="Image result for blu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06" y="2103206"/>
            <a:ext cx="9153206" cy="475479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 descr="Image result for book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3116405" y="2741898"/>
            <a:ext cx="2434003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Picture Criteria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155575" y="3080452"/>
            <a:ext cx="88512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460376" y="4844563"/>
            <a:ext cx="8446008" cy="144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altLang="en-US" sz="1800" dirty="0">
                <a:solidFill>
                  <a:schemeClr val="bg1"/>
                </a:solidFill>
              </a:rPr>
              <a:t>Property at or above the agency financial accountability threshold; or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US" sz="1800" b="0" i="0" u="none" strike="noStrike" cap="none" dirty="0" smtClea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Property 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specific Federal Supply Groups (FSG) or Federal Supply 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Classes with an original acquisition cost of $300.00 or greater.</a:t>
            </a:r>
            <a:endParaRPr dirty="0"/>
          </a:p>
        </p:txBody>
      </p:sp>
      <p:sp>
        <p:nvSpPr>
          <p:cNvPr id="97" name="Google Shape;97;p15"/>
          <p:cNvSpPr/>
          <p:nvPr/>
        </p:nvSpPr>
        <p:spPr>
          <a:xfrm>
            <a:off x="390271" y="3886200"/>
            <a:ext cx="8322906" cy="12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Property 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reported for utilization or sale 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meeting.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dirty="0" smtClea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following criteria has 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requirement  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link informative and 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good quality 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photographs to the property.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5" descr="Related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271" y="2728322"/>
            <a:ext cx="2249599" cy="1012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 descr="Related 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1054" y="2660872"/>
            <a:ext cx="1882140" cy="1010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 descr="Image result for blue background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6" descr="Image result for blue background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6" descr="Image result for blue background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6" descr="Image result for blu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06" y="2103206"/>
            <a:ext cx="9153206" cy="475479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 descr="Image result for book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155575" y="3080452"/>
            <a:ext cx="88512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307975" y="2943518"/>
            <a:ext cx="8442833" cy="418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 19 ~ Ships, Small Craft, Pontoons, and Floating Docks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 23 ~ Ground Effect Vehicles, Motor Vehicles, Trailers and Cycles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 24 ~ Tractors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 34 ~ Metalworking Machinery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 38~ Construction, Mining, Excavating, and Highway Maintenance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Equipment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3117317" y="2266410"/>
            <a:ext cx="2927779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Specific FSG/FSC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 descr="Image result for blue background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 descr="Image result for blue background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 descr="Image result for blue background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7" descr="Image result for blu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06" y="2103206"/>
            <a:ext cx="9153206" cy="475479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 descr="Image result for book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155575" y="3080452"/>
            <a:ext cx="88512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359790" y="2780314"/>
            <a:ext cx="8442833" cy="418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 39      ~ Materials Handling Equipment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 42      ~ Firefighting, Rescue, and Safety Equipment; Environmental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Protection Equipment and Materials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 54      ~ Prefabricated Structures and Scaffolding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Class 6115   ~ Generators, Generator Sets and Electrical Items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Class 6515   ~ Medical and Surgical Instruments Equipment Supplies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2430730" y="2103206"/>
            <a:ext cx="462765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Specific FSG/FSC (continue)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 descr="Image result for blue background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9" descr="Image result for blue background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9" descr="Image result for blue background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9" descr="Image result for blu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06" y="2103206"/>
            <a:ext cx="9153206" cy="475479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 descr="Image result for book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155575" y="3080452"/>
            <a:ext cx="88512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359790" y="2972338"/>
            <a:ext cx="8442833" cy="390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Type            ~       Digital or Scanned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Format        ~       Jpg, Joint Photographic Experts Group (JPEG) 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Size             ~       Rectangular Format 600 X 400 Pixels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Thumbnails ~ 11 thumbnails 70 X 70 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pixels showing different views of the items       will be displayed on the same screen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Quantity      ~  No more than 12 photographs per Item Control Number (ICN)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2430730" y="2103206"/>
            <a:ext cx="462765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Picture Criteria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 descr="Image result for blue background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0" descr="Image result for blue background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0" descr="Image result for blue background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0" descr="Image result for blu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4" y="2103206"/>
            <a:ext cx="9153206" cy="475479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 descr="Image result for book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0"/>
          <p:cNvSpPr/>
          <p:nvPr/>
        </p:nvSpPr>
        <p:spPr>
          <a:xfrm>
            <a:off x="155575" y="3080452"/>
            <a:ext cx="88512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0" descr="Image result for uploading pictur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7576" y="2436428"/>
            <a:ext cx="7476616" cy="157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 descr="MCj04242260000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9335" y="4597016"/>
            <a:ext cx="1724025" cy="117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 descr="Image result for blue background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1" descr="Image result for blue background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1" descr="Image result for blue background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1" descr="Image result for blu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80021"/>
            <a:ext cx="9171040" cy="472744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1" descr="Image result for book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155575" y="3080452"/>
            <a:ext cx="88512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404317" y="1995854"/>
            <a:ext cx="8308328" cy="81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There are 3 Methods for Uploading Pictures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1"/>
          <p:cNvSpPr/>
          <p:nvPr/>
        </p:nvSpPr>
        <p:spPr>
          <a:xfrm>
            <a:off x="279092" y="2711120"/>
            <a:ext cx="840467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Method #1  Click on the Main Menu button at the top of the </a:t>
            </a:r>
            <a:r>
              <a:rPr lang="en-US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GSAXcess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Page.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1"/>
          <p:cNvPicPr preferRelativeResize="0"/>
          <p:nvPr/>
        </p:nvPicPr>
        <p:blipFill rotWithShape="1">
          <a:blip r:embed="rId4">
            <a:alphaModFix/>
          </a:blip>
          <a:srcRect t="16250" r="2812" b="10001"/>
          <a:stretch/>
        </p:blipFill>
        <p:spPr>
          <a:xfrm>
            <a:off x="1161287" y="3080452"/>
            <a:ext cx="6153913" cy="23707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21"/>
          <p:cNvCxnSpPr/>
          <p:nvPr/>
        </p:nvCxnSpPr>
        <p:spPr>
          <a:xfrm rot="10800000">
            <a:off x="2958846" y="3889756"/>
            <a:ext cx="571500" cy="228600"/>
          </a:xfrm>
          <a:prstGeom prst="straightConnector1">
            <a:avLst/>
          </a:prstGeom>
          <a:noFill/>
          <a:ln w="1270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4" name="Google Shape;174;p21"/>
          <p:cNvSpPr/>
          <p:nvPr/>
        </p:nvSpPr>
        <p:spPr>
          <a:xfrm>
            <a:off x="308229" y="5521789"/>
            <a:ext cx="840467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Method #2 and 3 are done from the Create or modify Report Screen.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GSA Powerpoint template">
  <a:themeElements>
    <a:clrScheme name="GS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SA Powerpoint template">
  <a:themeElements>
    <a:clrScheme name="GS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122</Words>
  <Application>Microsoft Office PowerPoint</Application>
  <PresentationFormat>On-screen Show (4:3)</PresentationFormat>
  <Paragraphs>103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Noto Sans Symbols</vt:lpstr>
      <vt:lpstr>Franklin Gothic</vt:lpstr>
      <vt:lpstr>Wingdings</vt:lpstr>
      <vt:lpstr>Times</vt:lpstr>
      <vt:lpstr>Arial Black</vt:lpstr>
      <vt:lpstr>1_GSA Powerpoint template</vt:lpstr>
      <vt:lpstr>GSA 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KenyaACrosson</dc:creator>
  <cp:lastModifiedBy>BrentCCrawley</cp:lastModifiedBy>
  <cp:revision>4</cp:revision>
  <dcterms:modified xsi:type="dcterms:W3CDTF">2019-08-27T16:39:52Z</dcterms:modified>
</cp:coreProperties>
</file>