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2" r:id="rId9"/>
    <p:sldId id="263" r:id="rId10"/>
    <p:sldId id="265" r:id="rId11"/>
  </p:sldIdLst>
  <p:sldSz cx="9144000" cy="6858000" type="screen4x3"/>
  <p:notesSz cx="7010400" cy="9296400"/>
  <p:embeddedFontLst>
    <p:embeddedFont>
      <p:font typeface="Bookman Old Style" panose="02050604050505020204" pitchFamily="18" charset="0"/>
      <p:regular r:id="rId13"/>
      <p:bold r:id="rId14"/>
      <p:italic r:id="rId15"/>
      <p:boldItalic r:id="rId16"/>
    </p:embeddedFont>
    <p:embeddedFont>
      <p:font typeface="Gill Sans" panose="020B0604020202020204" charset="0"/>
      <p:regular r:id="rId17"/>
      <p:bold r:id="rId18"/>
    </p:embeddedFont>
    <p:embeddedFont>
      <p:font typeface="Libre Franklin Medium" panose="00000600000000000000" charset="0"/>
      <p:regular r:id="rId19"/>
      <p:bold r:id="rId20"/>
      <p:italic r:id="rId21"/>
      <p:boldItalic r:id="rId22"/>
    </p:embeddedFont>
    <p:embeddedFont>
      <p:font typeface="Times" panose="02020603050405020304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092">
          <p15:clr>
            <a:srgbClr val="000000"/>
          </p15:clr>
        </p15:guide>
        <p15:guide id="2" pos="516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928">
          <p15:clr>
            <a:srgbClr val="000000"/>
          </p15:clr>
        </p15:guide>
        <p15:guide id="2" pos="2208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-538" y="427"/>
      </p:cViewPr>
      <p:guideLst>
        <p:guide orient="horz" pos="1092"/>
        <p:guide pos="5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3038578" cy="46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1823" y="1"/>
            <a:ext cx="3038577" cy="46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2688" y="698500"/>
            <a:ext cx="46450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4826" y="4415157"/>
            <a:ext cx="5140749" cy="4183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31898"/>
            <a:ext cx="3038578" cy="46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1823" y="8831898"/>
            <a:ext cx="3038577" cy="46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5807651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 txBox="1">
            <a:spLocks noGrp="1"/>
          </p:cNvSpPr>
          <p:nvPr>
            <p:ph type="sldNum" idx="12"/>
          </p:nvPr>
        </p:nvSpPr>
        <p:spPr>
          <a:xfrm>
            <a:off x="3971823" y="8831898"/>
            <a:ext cx="3038577" cy="46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18" name="Google Shape;1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Google Shape;119;p1:notes"/>
          <p:cNvSpPr txBox="1">
            <a:spLocks noGrp="1"/>
          </p:cNvSpPr>
          <p:nvPr>
            <p:ph type="body" idx="1"/>
          </p:nvPr>
        </p:nvSpPr>
        <p:spPr>
          <a:xfrm>
            <a:off x="934826" y="4415157"/>
            <a:ext cx="5140749" cy="4183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 txBox="1">
            <a:spLocks noGrp="1"/>
          </p:cNvSpPr>
          <p:nvPr>
            <p:ph type="body" idx="1"/>
          </p:nvPr>
        </p:nvSpPr>
        <p:spPr>
          <a:xfrm>
            <a:off x="934826" y="4415157"/>
            <a:ext cx="5140749" cy="4183696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934826" y="4415157"/>
            <a:ext cx="5140749" cy="4183696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934826" y="4415157"/>
            <a:ext cx="5140749" cy="4183696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934826" y="4415157"/>
            <a:ext cx="5140749" cy="4183696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934826" y="4415157"/>
            <a:ext cx="5140749" cy="4183696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934826" y="4415157"/>
            <a:ext cx="5140749" cy="4183696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934826" y="4415157"/>
            <a:ext cx="5140749" cy="4183696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934826" y="4415157"/>
            <a:ext cx="5140749" cy="4183696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>
            <a:spLocks noGrp="1"/>
          </p:cNvSpPr>
          <p:nvPr>
            <p:ph type="body" idx="1"/>
          </p:nvPr>
        </p:nvSpPr>
        <p:spPr>
          <a:xfrm>
            <a:off x="934826" y="4415157"/>
            <a:ext cx="5140749" cy="4183696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" descr="USGSA-11197_FAS_PP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85975"/>
            <a:ext cx="91440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/>
          <p:cNvSpPr/>
          <p:nvPr/>
        </p:nvSpPr>
        <p:spPr>
          <a:xfrm>
            <a:off x="0" y="1708150"/>
            <a:ext cx="9144000" cy="8509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0481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Federal Acquisition Service</a:t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0" y="2514600"/>
            <a:ext cx="9144000" cy="420688"/>
          </a:xfrm>
          <a:prstGeom prst="rect">
            <a:avLst/>
          </a:prstGeom>
          <a:solidFill>
            <a:srgbClr val="0053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613" y="455613"/>
            <a:ext cx="850900" cy="85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"/>
          <p:cNvSpPr txBox="1"/>
          <p:nvPr/>
        </p:nvSpPr>
        <p:spPr>
          <a:xfrm>
            <a:off x="4114800" y="1066800"/>
            <a:ext cx="444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U.S. General Services Administration</a:t>
            </a:r>
            <a:endParaRPr sz="24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bg>
      <p:bgPr>
        <a:solidFill>
          <a:schemeClr val="dk2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ookman Old Style"/>
              <a:buNone/>
              <a:defRPr sz="2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>
            <a:spLocks noGrp="1"/>
          </p:cNvSpPr>
          <p:nvPr>
            <p:ph type="pic" idx="2"/>
          </p:nvPr>
        </p:nvSpPr>
        <p:spPr>
          <a:xfrm>
            <a:off x="457200" y="1905000"/>
            <a:ext cx="8229600" cy="4270248"/>
          </a:xfrm>
          <a:prstGeom prst="rect">
            <a:avLst/>
          </a:prstGeom>
          <a:solidFill>
            <a:srgbClr val="BABABA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32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🞂"/>
              <a:defRPr sz="23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20"/>
              <a:buFont typeface="Noto Sans Symbols"/>
              <a:buChar char="🞂"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8BA1B3"/>
              </a:buClr>
              <a:buSzPts val="1260"/>
              <a:buFont typeface="Noto Sans Symbols"/>
              <a:buChar char="◻"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064"/>
              <a:buFont typeface="Gill Sans"/>
              <a:buNone/>
              <a:defRPr sz="1400"/>
            </a:lvl1pPr>
            <a:lvl2pPr marL="914400" lvl="1" indent="-286512" algn="l">
              <a:spcBef>
                <a:spcPts val="500"/>
              </a:spcBef>
              <a:spcAft>
                <a:spcPts val="0"/>
              </a:spcAft>
              <a:buSzPts val="912"/>
              <a:buChar char="🞂"/>
              <a:defRPr sz="1200"/>
            </a:lvl2pPr>
            <a:lvl3pPr marL="1371600" lvl="2" indent="-276860" algn="l">
              <a:spcBef>
                <a:spcPts val="500"/>
              </a:spcBef>
              <a:spcAft>
                <a:spcPts val="0"/>
              </a:spcAft>
              <a:buSzPts val="760"/>
              <a:buChar char="🞂"/>
              <a:defRPr sz="1000"/>
            </a:lvl3pPr>
            <a:lvl4pPr marL="1828800" lvl="3" indent="-268605" algn="l">
              <a:spcBef>
                <a:spcPts val="400"/>
              </a:spcBef>
              <a:spcAft>
                <a:spcPts val="0"/>
              </a:spcAft>
              <a:buSzPts val="630"/>
              <a:buChar char="◻"/>
              <a:defRPr sz="900"/>
            </a:lvl4pPr>
            <a:lvl5pPr marL="2286000" lvl="4" indent="-268604" algn="l">
              <a:spcBef>
                <a:spcPts val="300"/>
              </a:spcBef>
              <a:spcAft>
                <a:spcPts val="0"/>
              </a:spcAft>
              <a:buSzPts val="630"/>
              <a:buChar char="◻"/>
              <a:defRPr sz="900"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8" name="Google Shape;98;p11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99" name="Google Shape;99;p11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1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body" idx="1"/>
          </p:nvPr>
        </p:nvSpPr>
        <p:spPr>
          <a:xfrm rot="5400000">
            <a:off x="2116836" y="-440436"/>
            <a:ext cx="4910328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3" name="Google Shape;113;p13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14" name="Google Shape;114;p13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" name="Google Shape;115;p13"/>
          <p:cNvCxnSpPr/>
          <p:nvPr/>
        </p:nvCxnSpPr>
        <p:spPr>
          <a:xfrm rot="5400000">
            <a:off x="3629607" y="3201952"/>
            <a:ext cx="585216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4041648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2"/>
          </p:nvPr>
        </p:nvSpPr>
        <p:spPr>
          <a:xfrm>
            <a:off x="4632198" y="1216152"/>
            <a:ext cx="4041648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600"/>
              </a:spcBef>
              <a:spcAft>
                <a:spcPts val="0"/>
              </a:spcAft>
              <a:buSzPts val="1520"/>
              <a:buNone/>
              <a:defRPr sz="2000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algn="ctr">
              <a:spcBef>
                <a:spcPts val="500"/>
              </a:spcBef>
              <a:spcAft>
                <a:spcPts val="0"/>
              </a:spcAft>
              <a:buSzPts val="1368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68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SzPts val="1260"/>
              <a:buNone/>
              <a:defRPr/>
            </a:lvl5pPr>
            <a:lvl6pPr lvl="5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6pPr>
            <a:lvl7pPr lvl="6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8pPr>
            <a:lvl9pPr lvl="8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dt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ft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ldNum" idx="12"/>
          </p:nvPr>
        </p:nvSpPr>
        <p:spPr>
          <a:xfrm>
            <a:off x="1216152" y="6355080"/>
            <a:ext cx="1219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5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Bookman Old Style"/>
              <a:buNone/>
              <a:defRPr sz="32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spcBef>
                <a:spcPts val="600"/>
              </a:spcBef>
              <a:spcAft>
                <a:spcPts val="0"/>
              </a:spcAft>
              <a:buSzPts val="152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368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216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dt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ft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sldNum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6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824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520"/>
              <a:buNone/>
              <a:defRPr sz="2000" b="1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368"/>
              <a:buNone/>
              <a:defRPr sz="1800" b="1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2"/>
          </p:nvPr>
        </p:nvSpPr>
        <p:spPr>
          <a:xfrm>
            <a:off x="4648200" y="1295400"/>
            <a:ext cx="404177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824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520"/>
              <a:buNone/>
              <a:defRPr sz="2000" b="1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368"/>
              <a:buNone/>
              <a:defRPr sz="1800" b="1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3"/>
          </p:nvPr>
        </p:nvSpPr>
        <p:spPr>
          <a:xfrm>
            <a:off x="457200" y="2133600"/>
            <a:ext cx="4038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body" idx="4"/>
          </p:nvPr>
        </p:nvSpPr>
        <p:spPr>
          <a:xfrm>
            <a:off x="4648200" y="2133600"/>
            <a:ext cx="4038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8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9" name="Google Shape;79;p9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80" name="Google Shape;80;p9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  <a:defRPr sz="20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6324600" y="1219200"/>
            <a:ext cx="2514600" cy="484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37500"/>
              </a:lnSpc>
              <a:spcBef>
                <a:spcPts val="600"/>
              </a:spcBef>
              <a:spcAft>
                <a:spcPts val="0"/>
              </a:spcAft>
              <a:buSzPts val="1216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12"/>
              <a:buNone/>
              <a:defRPr sz="1200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760"/>
              <a:buNone/>
              <a:defRPr sz="1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7" name="Google Shape;87;p10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88" name="Google Shape;88;p10"/>
          <p:cNvCxnSpPr/>
          <p:nvPr/>
        </p:nvCxnSpPr>
        <p:spPr>
          <a:xfrm rot="5400000">
            <a:off x="3160645" y="3324225"/>
            <a:ext cx="603504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89" name="Google Shape;89;p10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0"/>
          <p:cNvSpPr txBox="1">
            <a:spLocks noGrp="1"/>
          </p:cNvSpPr>
          <p:nvPr>
            <p:ph type="body" idx="2"/>
          </p:nvPr>
        </p:nvSpPr>
        <p:spPr>
          <a:xfrm>
            <a:off x="304800" y="304800"/>
            <a:ext cx="57150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407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🞂"/>
              <a:defRPr sz="2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959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🞂"/>
              <a:defRPr sz="23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25119" algn="l" rtl="0">
              <a:spcBef>
                <a:spcPts val="500"/>
              </a:spcBef>
              <a:spcAft>
                <a:spcPts val="0"/>
              </a:spcAft>
              <a:buClr>
                <a:srgbClr val="BABABA"/>
              </a:buClr>
              <a:buSzPts val="1520"/>
              <a:buFont typeface="Noto Sans Symbols"/>
              <a:buChar char="🞂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8610" algn="l" rtl="0">
              <a:spcBef>
                <a:spcPts val="400"/>
              </a:spcBef>
              <a:spcAft>
                <a:spcPts val="0"/>
              </a:spcAft>
              <a:buClr>
                <a:srgbClr val="8BA1B3"/>
              </a:buClr>
              <a:buSzPts val="126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972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5275" algn="l" rtl="0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5275" algn="l" rtl="0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85750" algn="l" rtl="0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Google Shape;15;p1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6" name="Google Shape;16;p1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7" name="Google Shape;17;p1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0" y="838200"/>
            <a:ext cx="9144000" cy="525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9" name="Google Shape;19;p1"/>
          <p:cNvSpPr txBox="1"/>
          <p:nvPr/>
        </p:nvSpPr>
        <p:spPr>
          <a:xfrm>
            <a:off x="0" y="60198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0" name="Google Shape;20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55613" y="455613"/>
            <a:ext cx="850900" cy="85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"/>
          <p:cNvSpPr/>
          <p:nvPr/>
        </p:nvSpPr>
        <p:spPr>
          <a:xfrm>
            <a:off x="0" y="1708150"/>
            <a:ext cx="9144000" cy="420688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766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Federal Acquisition Service</a:t>
            </a:r>
            <a:endParaRPr sz="20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2" name="Google Shape;22;p1"/>
          <p:cNvSpPr txBox="1"/>
          <p:nvPr/>
        </p:nvSpPr>
        <p:spPr>
          <a:xfrm>
            <a:off x="4114800" y="1066800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a.gov/policy-regulations/regulations/federal-management-regulation-fmr?asset=119679#i46325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a.gov/policy-regulations/regulations/federal-management-regulation-fmr?asset=119679#idconceptx2x2442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cor.gov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sa.gov/policy-regulations/regulations/federal-management-regulation-fmr?asset=119679#idconceptx2x24458" TargetMode="External"/><Relationship Id="rId4" Type="http://schemas.openxmlformats.org/officeDocument/2006/relationships/hyperlink" Target="http://blueearth.usps.gov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aelibrary.gsa.gov/ElibMain/home.d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ustainableelectronics.org/recycler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-stewards.org/find-a-recycler/" TargetMode="External"/><Relationship Id="rId4" Type="http://schemas.openxmlformats.org/officeDocument/2006/relationships/hyperlink" Target="https://www.epa.gov/smm-electronics/certified-electronics-recyclers#0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/>
          <p:nvPr/>
        </p:nvSpPr>
        <p:spPr>
          <a:xfrm>
            <a:off x="457200" y="6096000"/>
            <a:ext cx="7827963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F5F5F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4"/>
          <p:cNvSpPr txBox="1"/>
          <p:nvPr/>
        </p:nvSpPr>
        <p:spPr>
          <a:xfrm>
            <a:off x="452438" y="2971800"/>
            <a:ext cx="7769225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rgbClr val="00539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4"/>
          <p:cNvSpPr txBox="1"/>
          <p:nvPr/>
        </p:nvSpPr>
        <p:spPr>
          <a:xfrm>
            <a:off x="1" y="3124200"/>
            <a:ext cx="8942664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3600"/>
              <a:buFont typeface="Noto Sans Symbols"/>
              <a:buNone/>
            </a:pPr>
            <a:r>
              <a:rPr lang="en-US" sz="36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Abandonment &amp; Destruction (A&amp;D) </a:t>
            </a:r>
            <a:endParaRPr dirty="0"/>
          </a:p>
          <a:p>
            <a:pPr marL="0" marR="0" lvl="0" indent="0" algn="r" rtl="0">
              <a:spcBef>
                <a:spcPts val="720"/>
              </a:spcBef>
              <a:spcAft>
                <a:spcPts val="0"/>
              </a:spcAft>
              <a:buClr>
                <a:srgbClr val="990033"/>
              </a:buClr>
              <a:buSzPts val="3600"/>
              <a:buFont typeface="Noto Sans Symbols"/>
              <a:buNone/>
            </a:pPr>
            <a:r>
              <a:rPr lang="en-US" sz="360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FMR 102-36.305 to 330</a:t>
            </a:r>
            <a:endParaRPr sz="360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720"/>
              </a:spcBef>
              <a:spcAft>
                <a:spcPts val="0"/>
              </a:spcAft>
              <a:buClr>
                <a:srgbClr val="990033"/>
              </a:buClr>
              <a:buSzPts val="3600"/>
              <a:buFont typeface="Noto Sans Symbols"/>
              <a:buNone/>
            </a:pPr>
            <a:endParaRPr sz="36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720"/>
              </a:spcBef>
              <a:spcAft>
                <a:spcPts val="0"/>
              </a:spcAft>
              <a:buClr>
                <a:srgbClr val="990033"/>
              </a:buClr>
              <a:buSzPts val="3600"/>
              <a:buFont typeface="Noto Sans Symbols"/>
              <a:buNone/>
            </a:pPr>
            <a:r>
              <a:rPr lang="en-US" sz="3600" b="1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Lisa </a:t>
            </a:r>
            <a:r>
              <a:rPr lang="en-US" sz="3600" b="1" i="1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Moghazy</a:t>
            </a:r>
            <a:r>
              <a:rPr lang="en-US" sz="3600" b="1" i="1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CPPS</a:t>
            </a:r>
            <a:endParaRPr dirty="0"/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Before the exam…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3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90" name="Google Shape;19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0675" y="2133600"/>
            <a:ext cx="596265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>
            <a:spLocks noGrp="1"/>
          </p:cNvSpPr>
          <p:nvPr>
            <p:ph type="title"/>
          </p:nvPr>
        </p:nvSpPr>
        <p:spPr>
          <a:xfrm>
            <a:off x="432033" y="311791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Agenda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5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body" idx="1"/>
          </p:nvPr>
        </p:nvSpPr>
        <p:spPr>
          <a:xfrm>
            <a:off x="423644" y="2276213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Criteria / Documentation</a:t>
            </a: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Caution</a:t>
            </a: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Electronics</a:t>
            </a: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Environmental Services</a:t>
            </a: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R2 Recyclers &amp; e-Stewards</a:t>
            </a: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No-Cost Options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74320" lvl="0" indent="-148844" algn="l" rtl="0">
              <a:spcBef>
                <a:spcPts val="600"/>
              </a:spcBef>
              <a:spcAft>
                <a:spcPts val="0"/>
              </a:spcAft>
              <a:buSzPts val="1976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>
            <a:spLocks noGrp="1"/>
          </p:cNvSpPr>
          <p:nvPr>
            <p:ph type="title"/>
          </p:nvPr>
        </p:nvSpPr>
        <p:spPr>
          <a:xfrm>
            <a:off x="457200" y="32018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b="1" dirty="0" smtClean="0">
                <a:latin typeface="Arial"/>
                <a:ea typeface="Arial"/>
                <a:cs typeface="Arial"/>
                <a:sym typeface="Arial"/>
              </a:rPr>
              <a:t>Criteria / Documentation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7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body" idx="1"/>
          </p:nvPr>
        </p:nvSpPr>
        <p:spPr>
          <a:xfrm>
            <a:off x="142613" y="2167154"/>
            <a:ext cx="8900719" cy="430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SzPts val="1976"/>
              <a:buNone/>
            </a:pPr>
            <a:r>
              <a:rPr lang="en-US" sz="2800" dirty="0">
                <a:latin typeface="+mj-lt"/>
              </a:rPr>
              <a:t>To abandon or destroy excess personal property </a:t>
            </a:r>
            <a:endParaRPr lang="en-US" sz="2800" dirty="0" smtClean="0">
              <a:latin typeface="+mj-lt"/>
            </a:endParaRPr>
          </a:p>
          <a:p>
            <a:pPr marL="0" lvl="0" indent="0">
              <a:buSzPts val="1976"/>
              <a:buNone/>
            </a:pPr>
            <a:endParaRPr lang="en-US" sz="1200" dirty="0" smtClean="0">
              <a:latin typeface="+mn-lt"/>
            </a:endParaRPr>
          </a:p>
          <a:p>
            <a:pPr marL="274320" indent="-274320">
              <a:buSzPts val="1976"/>
            </a:pPr>
            <a:r>
              <a:rPr lang="en-US" sz="2400" dirty="0">
                <a:latin typeface="+mj-lt"/>
              </a:rPr>
              <a:t>An authorized agency official must make a written </a:t>
            </a:r>
            <a:r>
              <a:rPr lang="en-US" sz="2400" dirty="0" smtClean="0">
                <a:latin typeface="+mj-lt"/>
              </a:rPr>
              <a:t>determination that either</a:t>
            </a:r>
            <a:endParaRPr lang="en-US" sz="2400" dirty="0">
              <a:latin typeface="+mj-lt"/>
            </a:endParaRPr>
          </a:p>
          <a:p>
            <a:pPr marL="800100" lvl="1" indent="-342900">
              <a:buSzPts val="1976"/>
              <a:buFont typeface="Wingdings" panose="05000000000000000000" pitchFamily="2" charset="2"/>
              <a:buChar char="§"/>
            </a:pPr>
            <a:r>
              <a:rPr lang="en-US" sz="2100" dirty="0" smtClean="0">
                <a:latin typeface="+mj-lt"/>
              </a:rPr>
              <a:t>Property </a:t>
            </a:r>
            <a:r>
              <a:rPr lang="en-US" sz="2100" dirty="0">
                <a:latin typeface="+mj-lt"/>
              </a:rPr>
              <a:t>has no commercial value </a:t>
            </a:r>
            <a:endParaRPr lang="en-US" sz="2100" dirty="0" smtClean="0">
              <a:latin typeface="+mj-lt"/>
            </a:endParaRPr>
          </a:p>
          <a:p>
            <a:pPr marL="457200" lvl="1" indent="0">
              <a:buSzPts val="1976"/>
              <a:buNone/>
            </a:pPr>
            <a:r>
              <a:rPr lang="en-US" sz="2100" dirty="0">
                <a:latin typeface="+mj-lt"/>
              </a:rPr>
              <a:t> </a:t>
            </a:r>
            <a:r>
              <a:rPr lang="en-US" sz="2100" dirty="0" smtClean="0">
                <a:latin typeface="+mj-lt"/>
              </a:rPr>
              <a:t>       (</a:t>
            </a:r>
            <a:r>
              <a:rPr lang="en-US" sz="2100" b="1" dirty="0" smtClean="0">
                <a:latin typeface="+mj-lt"/>
              </a:rPr>
              <a:t>Or)</a:t>
            </a:r>
          </a:p>
          <a:p>
            <a:pPr marL="800100" lvl="1" indent="-342900">
              <a:buSzPts val="1976"/>
              <a:buFont typeface="Wingdings" panose="05000000000000000000" pitchFamily="2" charset="2"/>
              <a:buChar char="§"/>
            </a:pPr>
            <a:r>
              <a:rPr lang="en-US" sz="2100" dirty="0">
                <a:latin typeface="+mj-lt"/>
              </a:rPr>
              <a:t>estimated cost of </a:t>
            </a:r>
            <a:r>
              <a:rPr lang="en-US" sz="2100" dirty="0" smtClean="0">
                <a:latin typeface="+mj-lt"/>
              </a:rPr>
              <a:t>continued </a:t>
            </a:r>
            <a:r>
              <a:rPr lang="en-US" sz="2100" dirty="0">
                <a:latin typeface="+mj-lt"/>
              </a:rPr>
              <a:t>care </a:t>
            </a:r>
            <a:r>
              <a:rPr lang="en-US" sz="2100" dirty="0" smtClean="0">
                <a:latin typeface="+mj-lt"/>
              </a:rPr>
              <a:t>&amp; </a:t>
            </a:r>
            <a:r>
              <a:rPr lang="en-US" sz="2100" dirty="0">
                <a:latin typeface="+mj-lt"/>
              </a:rPr>
              <a:t>handling </a:t>
            </a:r>
            <a:r>
              <a:rPr lang="en-US" sz="2100" dirty="0" smtClean="0">
                <a:latin typeface="+mj-lt"/>
              </a:rPr>
              <a:t>exceeds </a:t>
            </a:r>
            <a:r>
              <a:rPr lang="en-US" sz="2100" dirty="0">
                <a:latin typeface="+mj-lt"/>
              </a:rPr>
              <a:t>the </a:t>
            </a:r>
            <a:r>
              <a:rPr lang="en-US" sz="2100" dirty="0" smtClean="0">
                <a:latin typeface="+mj-lt"/>
              </a:rPr>
              <a:t>expected </a:t>
            </a:r>
            <a:r>
              <a:rPr lang="en-US" sz="2100" dirty="0">
                <a:latin typeface="+mj-lt"/>
              </a:rPr>
              <a:t>proceeds </a:t>
            </a:r>
            <a:r>
              <a:rPr lang="en-US" sz="2100" dirty="0" smtClean="0">
                <a:latin typeface="+mj-lt"/>
              </a:rPr>
              <a:t>of sale</a:t>
            </a:r>
          </a:p>
          <a:p>
            <a:pPr marL="800100" lvl="1" indent="-342900">
              <a:buSzPts val="1976"/>
              <a:buFont typeface="Wingdings" panose="05000000000000000000" pitchFamily="2" charset="2"/>
              <a:buChar char="§"/>
            </a:pPr>
            <a:endParaRPr lang="en-US" sz="1200" dirty="0">
              <a:latin typeface="+mj-lt"/>
            </a:endParaRPr>
          </a:p>
          <a:p>
            <a:pPr marL="274320" lvl="0" indent="-274320">
              <a:buSzPts val="1976"/>
            </a:pPr>
            <a:r>
              <a:rPr lang="en-US" sz="2400" dirty="0" smtClean="0">
                <a:latin typeface="+mj-lt"/>
              </a:rPr>
              <a:t>The written determination must </a:t>
            </a:r>
            <a:r>
              <a:rPr lang="en-US" sz="2400" dirty="0">
                <a:latin typeface="+mj-lt"/>
              </a:rPr>
              <a:t>be approved by a reviewing official who is not directly accountable for the </a:t>
            </a:r>
            <a:r>
              <a:rPr lang="en-US" sz="2400" dirty="0" smtClean="0">
                <a:latin typeface="+mj-lt"/>
              </a:rPr>
              <a:t>property</a:t>
            </a:r>
            <a:endParaRPr lang="en-US" sz="1200" dirty="0">
              <a:latin typeface="+mj-lt"/>
              <a:ea typeface="Arial"/>
              <a:cs typeface="Arial"/>
              <a:sym typeface="Arial"/>
            </a:endParaRPr>
          </a:p>
          <a:p>
            <a:pPr marL="617220" lvl="1" indent="-342900" algn="l" rtl="0">
              <a:spcBef>
                <a:spcPts val="500"/>
              </a:spcBef>
              <a:spcAft>
                <a:spcPts val="0"/>
              </a:spcAft>
              <a:buSzPts val="1748"/>
              <a:buFont typeface="Wingdings" panose="05000000000000000000" pitchFamily="2" charset="2"/>
              <a:buChar char="§"/>
            </a:pPr>
            <a:endParaRPr lang="en-US" sz="1200" dirty="0"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Criteria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6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body" idx="1"/>
          </p:nvPr>
        </p:nvSpPr>
        <p:spPr>
          <a:xfrm>
            <a:off x="58723" y="2309768"/>
            <a:ext cx="9018165" cy="4040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Property 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has no </a:t>
            </a: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commercial value</a:t>
            </a:r>
            <a:endParaRPr sz="2800" dirty="0"/>
          </a:p>
          <a:p>
            <a:pPr marL="800100" lvl="1" indent="-342900">
              <a:buSzPts val="1976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Gone through disposal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process (demonstrates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no commercial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value)</a:t>
            </a:r>
          </a:p>
          <a:p>
            <a:pPr marL="457200" lvl="1" indent="0">
              <a:buSzPts val="1976"/>
              <a:buNone/>
            </a:pPr>
            <a:endParaRPr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Determination </a:t>
            </a: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can be made </a:t>
            </a:r>
            <a:r>
              <a:rPr lang="en-US" sz="2800" b="1" i="1" dirty="0" smtClean="0">
                <a:latin typeface="Arial"/>
                <a:ea typeface="Arial"/>
                <a:cs typeface="Arial"/>
                <a:sym typeface="Arial"/>
              </a:rPr>
              <a:t>at any point</a:t>
            </a: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during disposal </a:t>
            </a: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process</a:t>
            </a:r>
          </a:p>
          <a:p>
            <a:pPr lvl="1" indent="-457200">
              <a:buSzPts val="1976"/>
              <a:buFont typeface="Wingdings" panose="05000000000000000000" pitchFamily="2" charset="2"/>
              <a:buChar char="§"/>
            </a:pP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Owning Agency must make determination</a:t>
            </a:r>
            <a:endParaRPr lang="en-US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17220" lvl="1" indent="-342900" algn="l" rtl="0">
              <a:spcBef>
                <a:spcPts val="500"/>
              </a:spcBef>
              <a:spcAft>
                <a:spcPts val="0"/>
              </a:spcAft>
              <a:buSzPts val="1748"/>
              <a:buFont typeface="Wingdings" panose="05000000000000000000" pitchFamily="2" charset="2"/>
              <a:buChar char="§"/>
            </a:pPr>
            <a:endParaRPr lang="en-US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17220" lvl="1" indent="-342900" algn="l" rtl="0">
              <a:spcBef>
                <a:spcPts val="500"/>
              </a:spcBef>
              <a:spcAft>
                <a:spcPts val="0"/>
              </a:spcAft>
              <a:buSzPts val="1748"/>
              <a:buFont typeface="Wingdings" panose="05000000000000000000" pitchFamily="2" charset="2"/>
              <a:buChar char="§"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8640" lvl="1" indent="-163322" algn="l" rtl="0">
              <a:spcBef>
                <a:spcPts val="500"/>
              </a:spcBef>
              <a:spcAft>
                <a:spcPts val="0"/>
              </a:spcAft>
              <a:buSzPts val="1748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Caution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8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body" idx="1"/>
          </p:nvPr>
        </p:nvSpPr>
        <p:spPr>
          <a:xfrm>
            <a:off x="201336" y="2645328"/>
            <a:ext cx="4773336" cy="2815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76"/>
              <a:buNone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Must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not abandoned or destroyed in a manner dangerous to public health or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safety </a:t>
            </a:r>
            <a:r>
              <a:rPr lang="en-US" sz="2400" dirty="0" smtClean="0">
                <a:latin typeface="Arial"/>
                <a:ea typeface="Arial"/>
                <a:cs typeface="Arial"/>
                <a:sym typeface="Arial"/>
                <a:hlinkClick r:id="rId3"/>
              </a:rPr>
              <a:t>(FMR 102-36.315)</a:t>
            </a:r>
            <a:endParaRPr sz="2400" dirty="0"/>
          </a:p>
          <a:p>
            <a:pPr marL="548640" lvl="1" indent="-16332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48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74320" lvl="0" indent="-14884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76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548640" lvl="1" indent="-163322" algn="l" rtl="0">
              <a:spcBef>
                <a:spcPts val="500"/>
              </a:spcBef>
              <a:spcAft>
                <a:spcPts val="0"/>
              </a:spcAft>
              <a:buSzPts val="1748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1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092117" y="2494327"/>
            <a:ext cx="3747864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Electronics</a:t>
            </a:r>
            <a:endParaRPr dirty="0"/>
          </a:p>
        </p:txBody>
      </p:sp>
      <p:sp>
        <p:nvSpPr>
          <p:cNvPr id="158" name="Google Shape;158;p19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body" idx="1"/>
          </p:nvPr>
        </p:nvSpPr>
        <p:spPr>
          <a:xfrm>
            <a:off x="83890" y="2376881"/>
            <a:ext cx="5561901" cy="347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Must </a:t>
            </a:r>
            <a:r>
              <a:rPr lang="en-US" sz="2800" b="1" i="1" u="sng" dirty="0"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be</a:t>
            </a:r>
          </a:p>
          <a:p>
            <a:pPr lvl="1" indent="-457200">
              <a:lnSpc>
                <a:spcPct val="80000"/>
              </a:lnSpc>
              <a:spcBef>
                <a:spcPts val="600"/>
              </a:spcBef>
              <a:buSzPts val="1976"/>
              <a:buFont typeface="Wingdings" panose="05000000000000000000" pitchFamily="2" charset="2"/>
              <a:buChar char="§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hrown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in trash</a:t>
            </a:r>
            <a:endParaRPr dirty="0"/>
          </a:p>
          <a:p>
            <a:pPr marL="27432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Must be </a:t>
            </a:r>
            <a:endParaRPr lang="en-US" sz="2800" dirty="0" smtClean="0">
              <a:latin typeface="Arial"/>
              <a:ea typeface="Arial"/>
              <a:cs typeface="Arial"/>
              <a:sym typeface="Arial"/>
            </a:endParaRPr>
          </a:p>
          <a:p>
            <a:pPr lvl="1" indent="-457200">
              <a:lnSpc>
                <a:spcPct val="80000"/>
              </a:lnSpc>
              <a:buSzPts val="1976"/>
              <a:buFont typeface="Wingdings" panose="05000000000000000000" pitchFamily="2" charset="2"/>
              <a:buChar char="§"/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Recycled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 an environmentally-safe manner</a:t>
            </a:r>
            <a:endParaRPr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indent="-457200">
              <a:lnSpc>
                <a:spcPct val="80000"/>
              </a:lnSpc>
              <a:buSzPts val="1976"/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Must use certified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R-2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(Responsible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Recycling)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e-Stewards Program</a:t>
            </a:r>
          </a:p>
          <a:p>
            <a:pPr lvl="1" indent="-457200">
              <a:lnSpc>
                <a:spcPct val="80000"/>
              </a:lnSpc>
              <a:buSzPts val="1976"/>
              <a:buFont typeface="Wingdings" panose="05000000000000000000" pitchFamily="2" charset="2"/>
              <a:buChar char="§"/>
            </a:pPr>
            <a:endParaRPr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Refer to internal agency </a:t>
            </a: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policy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9" descr="Image result for electronic waste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1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12235" y="2365695"/>
            <a:ext cx="3531765" cy="3464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No-Cost Options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2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83" name="Google Shape;183;p22"/>
          <p:cNvSpPr txBox="1">
            <a:spLocks noGrp="1"/>
          </p:cNvSpPr>
          <p:nvPr>
            <p:ph type="body" idx="1"/>
          </p:nvPr>
        </p:nvSpPr>
        <p:spPr>
          <a:xfrm>
            <a:off x="473978" y="2133600"/>
            <a:ext cx="8229600" cy="440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3"/>
              <a:buChar char="🞂"/>
            </a:pPr>
            <a:r>
              <a:rPr lang="en-US" sz="2635" b="1" dirty="0" err="1" smtClean="0">
                <a:latin typeface="Arial"/>
                <a:ea typeface="Arial"/>
                <a:cs typeface="Arial"/>
                <a:sym typeface="Arial"/>
              </a:rPr>
              <a:t>Unicor</a:t>
            </a:r>
            <a:r>
              <a:rPr lang="en-US" sz="2635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35" dirty="0">
                <a:latin typeface="Arial"/>
                <a:ea typeface="Arial"/>
                <a:cs typeface="Arial"/>
                <a:sym typeface="Arial"/>
              </a:rPr>
              <a:t>(Federal Prison Industries)	</a:t>
            </a:r>
            <a:endParaRPr sz="2635" dirty="0">
              <a:latin typeface="Arial"/>
              <a:ea typeface="Arial"/>
              <a:cs typeface="Arial"/>
              <a:sym typeface="Arial"/>
            </a:endParaRPr>
          </a:p>
          <a:p>
            <a:pPr marL="617220" lvl="1" indent="-3429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1744"/>
              <a:buFont typeface="Wingdings" panose="05000000000000000000" pitchFamily="2" charset="2"/>
              <a:buChar char="§"/>
            </a:pPr>
            <a:r>
              <a:rPr lang="en-US" sz="2295" dirty="0">
                <a:latin typeface="Arial"/>
                <a:ea typeface="Arial"/>
                <a:cs typeface="Arial"/>
                <a:sym typeface="Arial"/>
                <a:hlinkClick r:id="rId3"/>
              </a:rPr>
              <a:t>http://</a:t>
            </a:r>
            <a:r>
              <a:rPr lang="en-US" sz="2295" dirty="0" smtClean="0">
                <a:latin typeface="Arial"/>
                <a:ea typeface="Arial"/>
                <a:cs typeface="Arial"/>
                <a:sym typeface="Arial"/>
                <a:hlinkClick r:id="rId3"/>
              </a:rPr>
              <a:t>www.unicor.gov</a:t>
            </a:r>
            <a:endParaRPr dirty="0"/>
          </a:p>
          <a:p>
            <a:pPr marL="617220" lvl="1" indent="-3429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1744"/>
              <a:buFont typeface="Wingdings" panose="05000000000000000000" pitchFamily="2" charset="2"/>
              <a:buChar char="§"/>
            </a:pPr>
            <a:r>
              <a:rPr lang="en-US" sz="2295" dirty="0">
                <a:latin typeface="Arial"/>
                <a:ea typeface="Arial"/>
                <a:cs typeface="Arial"/>
                <a:sym typeface="Arial"/>
              </a:rPr>
              <a:t>For large </a:t>
            </a:r>
            <a:r>
              <a:rPr lang="en-US" sz="2295" dirty="0" smtClean="0">
                <a:latin typeface="Arial"/>
                <a:ea typeface="Arial"/>
                <a:cs typeface="Arial"/>
                <a:sym typeface="Arial"/>
              </a:rPr>
              <a:t>QTY</a:t>
            </a:r>
          </a:p>
          <a:p>
            <a:pPr marL="274320" lvl="1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1744"/>
              <a:buNone/>
            </a:pPr>
            <a:endParaRPr sz="1200" dirty="0"/>
          </a:p>
          <a:p>
            <a:pPr marL="27432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3"/>
              <a:buChar char="🞂"/>
            </a:pPr>
            <a:r>
              <a:rPr lang="en-US" sz="2635" b="1" dirty="0">
                <a:latin typeface="Arial"/>
                <a:ea typeface="Arial"/>
                <a:cs typeface="Arial"/>
                <a:sym typeface="Arial"/>
              </a:rPr>
              <a:t>USPS Blue Earth</a:t>
            </a:r>
            <a:endParaRPr dirty="0"/>
          </a:p>
          <a:p>
            <a:pPr marL="617220" lvl="1" indent="-3429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1744"/>
              <a:buFont typeface="Wingdings" panose="05000000000000000000" pitchFamily="2" charset="2"/>
              <a:buChar char="§"/>
            </a:pPr>
            <a:r>
              <a:rPr lang="en-US" sz="2295" dirty="0" smtClean="0">
                <a:latin typeface="Arial"/>
                <a:ea typeface="Arial"/>
                <a:cs typeface="Arial"/>
                <a:sym typeface="Arial"/>
                <a:hlinkClick r:id="rId4"/>
              </a:rPr>
              <a:t>http://blueearth.usps.gov/</a:t>
            </a:r>
            <a:endParaRPr dirty="0" smtClean="0"/>
          </a:p>
          <a:p>
            <a:pPr marL="617220" lvl="1" indent="-3429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1744"/>
              <a:buFont typeface="Wingdings" panose="05000000000000000000" pitchFamily="2" charset="2"/>
              <a:buChar char="§"/>
            </a:pPr>
            <a:r>
              <a:rPr lang="en-US" sz="2295" dirty="0" smtClean="0">
                <a:latin typeface="Arial"/>
                <a:ea typeface="Arial"/>
                <a:cs typeface="Arial"/>
                <a:sym typeface="Arial"/>
              </a:rPr>
              <a:t>For small QTY</a:t>
            </a:r>
            <a:endParaRPr dirty="0" smtClean="0"/>
          </a:p>
          <a:p>
            <a:pPr marL="617220" lvl="1" indent="-3429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1744"/>
              <a:buFont typeface="Wingdings" panose="05000000000000000000" pitchFamily="2" charset="2"/>
              <a:buChar char="§"/>
            </a:pPr>
            <a:r>
              <a:rPr lang="en-US" sz="2295" dirty="0" smtClean="0">
                <a:latin typeface="Arial"/>
                <a:ea typeface="Arial"/>
                <a:cs typeface="Arial"/>
                <a:sym typeface="Arial"/>
              </a:rPr>
              <a:t>Your </a:t>
            </a:r>
            <a:r>
              <a:rPr lang="en-US" sz="2295" dirty="0">
                <a:latin typeface="Arial"/>
                <a:ea typeface="Arial"/>
                <a:cs typeface="Arial"/>
                <a:sym typeface="Arial"/>
              </a:rPr>
              <a:t>agency must have MOU to </a:t>
            </a:r>
            <a:r>
              <a:rPr lang="en-US" sz="2295" dirty="0" smtClean="0">
                <a:latin typeface="Arial"/>
                <a:ea typeface="Arial"/>
                <a:cs typeface="Arial"/>
                <a:sym typeface="Arial"/>
              </a:rPr>
              <a:t>use</a:t>
            </a:r>
          </a:p>
          <a:p>
            <a:pPr marL="274320" lvl="1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1744"/>
              <a:buNone/>
            </a:pPr>
            <a:endParaRPr lang="en-US" sz="1200" dirty="0" smtClean="0">
              <a:latin typeface="Arial"/>
              <a:ea typeface="Arial"/>
              <a:cs typeface="Arial"/>
              <a:sym typeface="Arial"/>
            </a:endParaRPr>
          </a:p>
          <a:p>
            <a:pPr marL="274320" lvl="0" indent="-274320">
              <a:lnSpc>
                <a:spcPct val="80000"/>
              </a:lnSpc>
              <a:buSzPts val="2003"/>
            </a:pPr>
            <a:r>
              <a:rPr lang="en-US" sz="2635" dirty="0" smtClean="0">
                <a:latin typeface="Arial"/>
                <a:ea typeface="Arial"/>
                <a:cs typeface="Arial"/>
                <a:sym typeface="Arial"/>
              </a:rPr>
              <a:t>Donate </a:t>
            </a:r>
            <a:r>
              <a:rPr lang="en-US" sz="2635" dirty="0">
                <a:latin typeface="Arial"/>
                <a:ea typeface="Arial"/>
                <a:cs typeface="Arial"/>
                <a:sym typeface="Arial"/>
              </a:rPr>
              <a:t>to a </a:t>
            </a:r>
            <a:r>
              <a:rPr lang="en-US" sz="2635" b="1" i="1" dirty="0">
                <a:latin typeface="Arial"/>
                <a:ea typeface="Arial"/>
                <a:cs typeface="Arial"/>
                <a:sym typeface="Arial"/>
              </a:rPr>
              <a:t>public body </a:t>
            </a:r>
            <a:r>
              <a:rPr lang="en-US" sz="2635" dirty="0">
                <a:latin typeface="Arial"/>
                <a:ea typeface="Arial"/>
                <a:cs typeface="Arial"/>
                <a:sym typeface="Arial"/>
              </a:rPr>
              <a:t>in lieu of abandonment </a:t>
            </a:r>
          </a:p>
          <a:p>
            <a:pPr marL="617220" lvl="1" indent="-342900">
              <a:lnSpc>
                <a:spcPct val="80000"/>
              </a:lnSpc>
              <a:buSzPts val="1744"/>
              <a:buFont typeface="Wingdings" panose="05000000000000000000" pitchFamily="2" charset="2"/>
              <a:buChar char="§"/>
            </a:pPr>
            <a:r>
              <a:rPr lang="en-US" sz="2295" dirty="0">
                <a:latin typeface="Arial"/>
                <a:ea typeface="Arial"/>
                <a:cs typeface="Arial"/>
                <a:sym typeface="Arial"/>
                <a:hlinkClick r:id="rId5"/>
              </a:rPr>
              <a:t>FMR 102-36.320</a:t>
            </a:r>
            <a:r>
              <a:rPr lang="en-US" sz="2295" dirty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617220" lvl="1" indent="-342900">
              <a:lnSpc>
                <a:spcPct val="80000"/>
              </a:lnSpc>
              <a:buSzPts val="1744"/>
              <a:buFont typeface="Wingdings" panose="05000000000000000000" pitchFamily="2" charset="2"/>
              <a:buChar char="§"/>
            </a:pPr>
            <a:r>
              <a:rPr lang="en-US" sz="2295" dirty="0">
                <a:latin typeface="Arial"/>
                <a:ea typeface="Arial"/>
                <a:cs typeface="Arial"/>
                <a:sym typeface="Arial"/>
              </a:rPr>
              <a:t>GSA approval not required</a:t>
            </a:r>
          </a:p>
          <a:p>
            <a:pPr marL="617220" lvl="1" indent="-3429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1744"/>
              <a:buFont typeface="Wingdings" panose="05000000000000000000" pitchFamily="2" charset="2"/>
              <a:buChar char="§"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Environmental Services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0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68" name="Google Shape;168;p20"/>
          <p:cNvSpPr txBox="1">
            <a:spLocks noGrp="1"/>
          </p:cNvSpPr>
          <p:nvPr>
            <p:ph type="body" idx="1"/>
          </p:nvPr>
        </p:nvSpPr>
        <p:spPr>
          <a:xfrm>
            <a:off x="62917" y="2296136"/>
            <a:ext cx="4064466" cy="371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976"/>
              <a:buNone/>
            </a:pPr>
            <a:r>
              <a:rPr lang="en-US" dirty="0" smtClean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www.gsaelibrary.gsa.gov</a:t>
            </a:r>
            <a:endParaRPr dirty="0"/>
          </a:p>
          <a:p>
            <a:pPr marL="617220" lvl="1" indent="-342900" algn="l" rtl="0">
              <a:spcBef>
                <a:spcPts val="500"/>
              </a:spcBef>
              <a:spcAft>
                <a:spcPts val="0"/>
              </a:spcAft>
              <a:buSzPts val="1748"/>
              <a:buFont typeface="Wingdings" panose="05000000000000000000" pitchFamily="2" charset="2"/>
              <a:buChar char="§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Type “</a:t>
            </a:r>
            <a:r>
              <a:rPr lang="en-US" b="1" i="1" dirty="0">
                <a:latin typeface="Arial"/>
                <a:ea typeface="Arial"/>
                <a:cs typeface="Arial"/>
                <a:sym typeface="Arial"/>
              </a:rPr>
              <a:t>899-5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” in search engine</a:t>
            </a:r>
            <a:endParaRPr dirty="0"/>
          </a:p>
          <a:p>
            <a:pPr marL="617220" lvl="1" indent="-342900" algn="l" rtl="0">
              <a:spcBef>
                <a:spcPts val="500"/>
              </a:spcBef>
              <a:spcAft>
                <a:spcPts val="0"/>
              </a:spcAft>
              <a:buSzPts val="1748"/>
              <a:buFont typeface="Wingdings" panose="05000000000000000000" pitchFamily="2" charset="2"/>
              <a:buChar char="§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Materials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Waste Recycling and Disposal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Services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74320" lvl="0" indent="-148844" algn="l" rtl="0">
              <a:spcBef>
                <a:spcPts val="600"/>
              </a:spcBef>
              <a:spcAft>
                <a:spcPts val="0"/>
              </a:spcAft>
              <a:buSzPts val="1976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20" descr="screen shot of elibrary. www.gsaelibrary.gsa.gov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61837" y="2209101"/>
            <a:ext cx="4982163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R2 Recyclers &amp; e-Stewards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1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76" name="Google Shape;176;p21"/>
          <p:cNvSpPr txBox="1">
            <a:spLocks noGrp="1"/>
          </p:cNvSpPr>
          <p:nvPr>
            <p:ph type="body" idx="1"/>
          </p:nvPr>
        </p:nvSpPr>
        <p:spPr>
          <a:xfrm>
            <a:off x="465589" y="2536271"/>
            <a:ext cx="8229600" cy="377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R2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Recyclers</a:t>
            </a:r>
            <a:endParaRPr dirty="0"/>
          </a:p>
          <a:p>
            <a:pPr marL="617220" lvl="1" indent="-342900" algn="l" rtl="0">
              <a:spcBef>
                <a:spcPts val="500"/>
              </a:spcBef>
              <a:spcAft>
                <a:spcPts val="0"/>
              </a:spcAft>
              <a:buSzPts val="1748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</a:t>
            </a:r>
            <a:r>
              <a:rPr lang="en-US" dirty="0" smtClean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sustainableelectronics.org/recyclers</a:t>
            </a:r>
            <a:endParaRPr lang="en-US" dirty="0" smtClean="0">
              <a:solidFill>
                <a:srgbClr val="3366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17220" lvl="1" indent="-342900" algn="l" rtl="0">
              <a:spcBef>
                <a:spcPts val="500"/>
              </a:spcBef>
              <a:spcAft>
                <a:spcPts val="0"/>
              </a:spcAft>
              <a:buSzPts val="1748"/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3366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17220" lvl="1" indent="-342900" algn="l" rtl="0">
              <a:spcBef>
                <a:spcPts val="500"/>
              </a:spcBef>
              <a:spcAft>
                <a:spcPts val="0"/>
              </a:spcAft>
              <a:buSzPts val="1748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</a:t>
            </a:r>
            <a:r>
              <a:rPr lang="en-US" dirty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://</a:t>
            </a:r>
            <a:r>
              <a:rPr lang="en-US" dirty="0" smtClean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www.epa.gov/smm-electronics/certified-electronics-recyclers#04</a:t>
            </a:r>
            <a:endParaRPr lang="en-US" dirty="0" smtClean="0">
              <a:solidFill>
                <a:srgbClr val="3366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17220" lvl="1" indent="-342900" algn="l" rtl="0">
              <a:spcBef>
                <a:spcPts val="500"/>
              </a:spcBef>
              <a:spcAft>
                <a:spcPts val="0"/>
              </a:spcAft>
              <a:buSzPts val="1748"/>
              <a:buFont typeface="Wingdings" panose="05000000000000000000" pitchFamily="2" charset="2"/>
              <a:buChar char="§"/>
            </a:pP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E-Stewards (Find a Recycler)</a:t>
            </a:r>
            <a:endParaRPr dirty="0"/>
          </a:p>
          <a:p>
            <a:pPr marL="617220" lvl="1" indent="-342900" algn="l" rtl="0">
              <a:spcBef>
                <a:spcPts val="500"/>
              </a:spcBef>
              <a:spcAft>
                <a:spcPts val="0"/>
              </a:spcAft>
              <a:buSzPts val="1748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http://e-stewards.org/find-a-recycler</a:t>
            </a:r>
            <a:r>
              <a:rPr lang="en-US" dirty="0" smtClean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/</a:t>
            </a:r>
            <a:endParaRPr lang="en-US" dirty="0" smtClean="0">
              <a:solidFill>
                <a:srgbClr val="3366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17220" lvl="1" indent="-342900" algn="l" rtl="0">
              <a:spcBef>
                <a:spcPts val="500"/>
              </a:spcBef>
              <a:spcAft>
                <a:spcPts val="0"/>
              </a:spcAft>
              <a:buSzPts val="1748"/>
              <a:buFont typeface="Wingdings" panose="05000000000000000000" pitchFamily="2" charset="2"/>
              <a:buChar char="§"/>
            </a:pPr>
            <a:endParaRPr dirty="0"/>
          </a:p>
          <a:p>
            <a:pPr marL="274320" lvl="0" indent="-148844" algn="l" rtl="0">
              <a:spcBef>
                <a:spcPts val="600"/>
              </a:spcBef>
              <a:spcAft>
                <a:spcPts val="0"/>
              </a:spcAft>
              <a:buSzPts val="1976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74320" lvl="0" indent="-148844" algn="l" rtl="0">
              <a:spcBef>
                <a:spcPts val="600"/>
              </a:spcBef>
              <a:spcAft>
                <a:spcPts val="0"/>
              </a:spcAft>
              <a:buSzPts val="1976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548640" lvl="1" indent="-163322" algn="l" rtl="0">
              <a:spcBef>
                <a:spcPts val="500"/>
              </a:spcBef>
              <a:spcAft>
                <a:spcPts val="0"/>
              </a:spcAft>
              <a:buSzPts val="1748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74320" lvl="0" indent="-148844" algn="l" rtl="0">
              <a:spcBef>
                <a:spcPts val="600"/>
              </a:spcBef>
              <a:spcAft>
                <a:spcPts val="0"/>
              </a:spcAft>
              <a:buSzPts val="1976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igin">
  <a:themeElements>
    <a:clrScheme name="Custom 4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00FF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230</Words>
  <Application>Microsoft Office PowerPoint</Application>
  <PresentationFormat>On-screen Show (4:3)</PresentationFormat>
  <Paragraphs>77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Bookman Old Style</vt:lpstr>
      <vt:lpstr>Gill Sans</vt:lpstr>
      <vt:lpstr>Libre Franklin Medium</vt:lpstr>
      <vt:lpstr>Times</vt:lpstr>
      <vt:lpstr>Wingdings</vt:lpstr>
      <vt:lpstr>Noto Sans Symbols</vt:lpstr>
      <vt:lpstr>Origin</vt:lpstr>
      <vt:lpstr>PowerPoint Presentation</vt:lpstr>
      <vt:lpstr>Agenda</vt:lpstr>
      <vt:lpstr>Criteria / Documentation</vt:lpstr>
      <vt:lpstr>Criteria</vt:lpstr>
      <vt:lpstr>Caution</vt:lpstr>
      <vt:lpstr>Electronics</vt:lpstr>
      <vt:lpstr>No-Cost Options</vt:lpstr>
      <vt:lpstr>Environmental Services</vt:lpstr>
      <vt:lpstr>R2 Recyclers &amp; e-Stewards</vt:lpstr>
      <vt:lpstr>Before the exam…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LisaJMoghazy</dc:creator>
  <cp:lastModifiedBy>BrentCCrawley</cp:lastModifiedBy>
  <cp:revision>26</cp:revision>
  <dcterms:modified xsi:type="dcterms:W3CDTF">2019-07-22T16:02:14Z</dcterms:modified>
</cp:coreProperties>
</file>