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23"/>
  </p:notesMasterIdLst>
  <p:sldIdLst>
    <p:sldId id="256" r:id="rId2"/>
    <p:sldId id="299" r:id="rId3"/>
    <p:sldId id="298" r:id="rId4"/>
    <p:sldId id="302" r:id="rId5"/>
    <p:sldId id="301" r:id="rId6"/>
    <p:sldId id="303" r:id="rId7"/>
    <p:sldId id="304" r:id="rId8"/>
    <p:sldId id="305" r:id="rId9"/>
    <p:sldId id="306" r:id="rId10"/>
    <p:sldId id="307" r:id="rId11"/>
    <p:sldId id="310" r:id="rId12"/>
    <p:sldId id="311" r:id="rId13"/>
    <p:sldId id="312" r:id="rId14"/>
    <p:sldId id="313" r:id="rId15"/>
    <p:sldId id="320" r:id="rId16"/>
    <p:sldId id="319" r:id="rId17"/>
    <p:sldId id="322" r:id="rId18"/>
    <p:sldId id="321" r:id="rId19"/>
    <p:sldId id="316" r:id="rId20"/>
    <p:sldId id="317" r:id="rId21"/>
    <p:sldId id="318" r:id="rId22"/>
  </p:sldIdLst>
  <p:sldSz cx="9144000" cy="6858000" type="screen4x3"/>
  <p:notesSz cx="7010400" cy="9296400"/>
  <p:embeddedFontLst>
    <p:embeddedFont>
      <p:font typeface="Source Sans Pro" panose="020B0604020202020204" charset="0"/>
      <p:regular r:id="rId24"/>
      <p:bold r:id="rId25"/>
      <p:italic r:id="rId26"/>
      <p:boldItalic r:id="rId27"/>
    </p:embeddedFont>
    <p:embeddedFont>
      <p:font typeface="Times" panose="02020603050405020304" pitchFamily="18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092">
          <p15:clr>
            <a:srgbClr val="000000"/>
          </p15:clr>
        </p15:guide>
        <p15:guide id="2" pos="516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928">
          <p15:clr>
            <a:srgbClr val="000000"/>
          </p15:clr>
        </p15:guide>
        <p15:guide id="2" pos="2208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1234" y="0"/>
      </p:cViewPr>
      <p:guideLst>
        <p:guide orient="horz" pos="1092"/>
        <p:guide pos="51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57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1823" y="0"/>
            <a:ext cx="3038578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34826" y="4415791"/>
            <a:ext cx="514074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31580"/>
            <a:ext cx="303857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1823" y="8831580"/>
            <a:ext cx="3038578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00" tIns="46500" rIns="93000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93788569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3971823" y="8831580"/>
            <a:ext cx="3038578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00" tIns="46500" rIns="93000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1</a:t>
            </a:fld>
            <a:endParaRPr sz="12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934826" y="4415791"/>
            <a:ext cx="514074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00" tIns="46500" rIns="93000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Disposal of Specialized Categories of Property </a:t>
            </a:r>
            <a:endParaRPr sz="1200" b="0" i="0" u="none" strike="noStrike" cap="none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3971823" y="8831580"/>
            <a:ext cx="3038578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00" tIns="46500" rIns="93000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10</a:t>
            </a:fld>
            <a:endParaRPr sz="12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934826" y="4415791"/>
            <a:ext cx="514074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00" tIns="46500" rIns="93000" bIns="46500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3971823" y="8831580"/>
            <a:ext cx="3038578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00" tIns="46500" rIns="93000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11</a:t>
            </a:fld>
            <a:endParaRPr sz="12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934826" y="4415791"/>
            <a:ext cx="514074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00" tIns="46500" rIns="93000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3971823" y="8831580"/>
            <a:ext cx="3038578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00" tIns="46500" rIns="93000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12</a:t>
            </a:fld>
            <a:endParaRPr sz="12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934826" y="4415791"/>
            <a:ext cx="514074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00" tIns="46500" rIns="93000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3971823" y="8831580"/>
            <a:ext cx="3038578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00" tIns="46500" rIns="93000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13</a:t>
            </a:fld>
            <a:endParaRPr sz="12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934826" y="4415791"/>
            <a:ext cx="514074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00" tIns="46500" rIns="93000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3971823" y="8831580"/>
            <a:ext cx="3038578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00" tIns="46500" rIns="93000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14</a:t>
            </a:fld>
            <a:endParaRPr sz="12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934826" y="4415791"/>
            <a:ext cx="514074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00" tIns="46500" rIns="93000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3971823" y="8831580"/>
            <a:ext cx="3038578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00" tIns="46500" rIns="93000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15</a:t>
            </a:fld>
            <a:endParaRPr sz="12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934826" y="4415791"/>
            <a:ext cx="514074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00" tIns="46500" rIns="93000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3971823" y="8831580"/>
            <a:ext cx="3038578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00" tIns="46500" rIns="93000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16</a:t>
            </a:fld>
            <a:endParaRPr sz="12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934826" y="4415791"/>
            <a:ext cx="514074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00" tIns="46500" rIns="93000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3971823" y="8831580"/>
            <a:ext cx="3038578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00" tIns="46500" rIns="93000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17</a:t>
            </a:fld>
            <a:endParaRPr sz="12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934826" y="4415791"/>
            <a:ext cx="514074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00" tIns="46500" rIns="93000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3971823" y="8831580"/>
            <a:ext cx="3038578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00" tIns="46500" rIns="93000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18</a:t>
            </a:fld>
            <a:endParaRPr sz="12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934826" y="4415791"/>
            <a:ext cx="514074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00" tIns="46500" rIns="93000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Special disposal authorities exist for Unfit Horses and Mules, Canines and Non-human primates and may be exercised without GSA’s approval or involvement.</a:t>
            </a:r>
            <a:endParaRPr lang="en-US" sz="1200" b="0" i="0" u="none" strike="noStrike" cap="none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3971823" y="8831580"/>
            <a:ext cx="3038578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00" tIns="46500" rIns="93000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19</a:t>
            </a:fld>
            <a:endParaRPr sz="12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934826" y="4415791"/>
            <a:ext cx="514074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00" tIns="46500" rIns="93000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3971823" y="8831580"/>
            <a:ext cx="3038578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00" tIns="46500" rIns="93000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2</a:t>
            </a:fld>
            <a:endParaRPr sz="12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934826" y="4415791"/>
            <a:ext cx="514074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00" tIns="46500" rIns="93000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3971823" y="8831580"/>
            <a:ext cx="3038578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00" tIns="46500" rIns="93000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20</a:t>
            </a:fld>
            <a:endParaRPr sz="12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934826" y="4415791"/>
            <a:ext cx="514074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00" tIns="46500" rIns="93000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3971823" y="8831580"/>
            <a:ext cx="3038578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00" tIns="46500" rIns="93000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21</a:t>
            </a:fld>
            <a:endParaRPr sz="12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934826" y="4415791"/>
            <a:ext cx="514074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00" tIns="46500" rIns="93000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3971823" y="8831580"/>
            <a:ext cx="3038578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00" tIns="46500" rIns="93000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3</a:t>
            </a:fld>
            <a:endParaRPr sz="12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934826" y="4415791"/>
            <a:ext cx="514074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00" tIns="46500" rIns="93000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Disposal of Specialized Categories of Property </a:t>
            </a:r>
            <a:endParaRPr sz="12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3971823" y="8831580"/>
            <a:ext cx="3038578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00" tIns="46500" rIns="93000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4</a:t>
            </a:fld>
            <a:endParaRPr sz="12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934826" y="4415791"/>
            <a:ext cx="514074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00" tIns="46500" rIns="93000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Disposal of Specialized Categories of Property </a:t>
            </a:r>
            <a:endParaRPr sz="12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3971823" y="8831580"/>
            <a:ext cx="3038578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00" tIns="46500" rIns="93000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5</a:t>
            </a:fld>
            <a:endParaRPr sz="12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934826" y="4415791"/>
            <a:ext cx="514074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00" tIns="46500" rIns="93000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Disposal of Specialized Categories of Property </a:t>
            </a:r>
            <a:endParaRPr sz="12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3971823" y="8831580"/>
            <a:ext cx="3038578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00" tIns="46500" rIns="93000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6</a:t>
            </a:fld>
            <a:endParaRPr sz="12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934826" y="4415791"/>
            <a:ext cx="514074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00" tIns="46500" rIns="93000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Disposal of Specialized Categories of Property </a:t>
            </a:r>
            <a:endParaRPr sz="12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3971823" y="8831580"/>
            <a:ext cx="3038578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00" tIns="46500" rIns="93000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7</a:t>
            </a:fld>
            <a:endParaRPr sz="12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934826" y="4415791"/>
            <a:ext cx="514074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00" tIns="46500" rIns="93000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Disposal of Specialized Categories of Property </a:t>
            </a:r>
            <a:endParaRPr sz="12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3971823" y="8831580"/>
            <a:ext cx="3038578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00" tIns="46500" rIns="93000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8</a:t>
            </a:fld>
            <a:endParaRPr sz="12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934826" y="4415791"/>
            <a:ext cx="514074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00" tIns="46500" rIns="93000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Disposal of Specialized Categories of Property </a:t>
            </a:r>
            <a:endParaRPr sz="12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3971823" y="8831580"/>
            <a:ext cx="3038578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00" tIns="46500" rIns="93000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9</a:t>
            </a:fld>
            <a:endParaRPr sz="12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934826" y="4415791"/>
            <a:ext cx="514074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00" tIns="46500" rIns="93000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Disposal of Specialized Categories of Property </a:t>
            </a:r>
            <a:endParaRPr sz="12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hape 16" descr="Flag_more_blue"/>
          <p:cNvPicPr preferRelativeResize="0"/>
          <p:nvPr/>
        </p:nvPicPr>
        <p:blipFill rotWithShape="1">
          <a:blip r:embed="rId2">
            <a:alphaModFix/>
          </a:blip>
          <a:srcRect r="15492"/>
          <a:stretch/>
        </p:blipFill>
        <p:spPr>
          <a:xfrm>
            <a:off x="0" y="2722563"/>
            <a:ext cx="9144000" cy="413543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hape 17"/>
          <p:cNvSpPr/>
          <p:nvPr/>
        </p:nvSpPr>
        <p:spPr>
          <a:xfrm>
            <a:off x="0" y="2514600"/>
            <a:ext cx="9144000" cy="420688"/>
          </a:xfrm>
          <a:prstGeom prst="rect">
            <a:avLst/>
          </a:prstGeom>
          <a:solidFill>
            <a:srgbClr val="013C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Shape 18"/>
          <p:cNvSpPr/>
          <p:nvPr/>
        </p:nvSpPr>
        <p:spPr>
          <a:xfrm>
            <a:off x="0" y="1708150"/>
            <a:ext cx="9144000" cy="850900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04813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Shape 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5613" y="455613"/>
            <a:ext cx="850900" cy="85407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Shape 20"/>
          <p:cNvSpPr txBox="1"/>
          <p:nvPr/>
        </p:nvSpPr>
        <p:spPr>
          <a:xfrm>
            <a:off x="4114800" y="1066800"/>
            <a:ext cx="4445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rPr>
              <a:t>U.S. General Services Administration</a:t>
            </a:r>
            <a:endParaRPr sz="24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828800"/>
            <a:ext cx="4040188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  <a:defRPr sz="2400" b="1" i="0" u="none" strike="noStrike" cap="non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57200" y="2743200"/>
            <a:ext cx="4040188" cy="3382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➢"/>
              <a:defRPr sz="2400" b="0" i="0" u="none" strike="noStrike" cap="non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▫"/>
              <a:defRPr sz="1600" b="0" i="0" u="none" strike="noStrike" cap="non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▫"/>
              <a:defRPr sz="1600" b="0" i="0" u="none" strike="noStrike" cap="non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▫"/>
              <a:defRPr sz="1600" b="0" i="0" u="none" strike="noStrike" cap="non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▫"/>
              <a:defRPr sz="1600" b="0" i="0" u="none" strike="noStrike" cap="non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▫"/>
              <a:defRPr sz="1600" b="0" i="0" u="none" strike="noStrike" cap="non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4648200" y="1828800"/>
            <a:ext cx="4041775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  <a:defRPr sz="2400" b="1" i="0" u="none" strike="noStrike" cap="non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4645025" y="2743200"/>
            <a:ext cx="4041775" cy="3382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➢"/>
              <a:defRPr sz="2400" b="0" i="0" u="none" strike="noStrike" cap="non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▫"/>
              <a:defRPr sz="1600" b="0" i="0" u="none" strike="noStrike" cap="non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▫"/>
              <a:defRPr sz="1600" b="0" i="0" u="none" strike="noStrike" cap="non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▫"/>
              <a:defRPr sz="1600" b="0" i="0" u="none" strike="noStrike" cap="non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▫"/>
              <a:defRPr sz="1600" b="0" i="0" u="none" strike="noStrike" cap="non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▫"/>
              <a:defRPr sz="1600" b="0" i="0" u="none" strike="noStrike" cap="non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1479550"/>
            <a:ext cx="7769225" cy="579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1219200"/>
            <a:ext cx="300831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575050" y="1219200"/>
            <a:ext cx="5111750" cy="490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Char char="➢"/>
              <a:defRPr sz="3200" b="0" i="0" u="none" strike="noStrike" cap="non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•"/>
              <a:defRPr sz="2800" b="0" i="0" u="none" strike="noStrike" cap="non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▫"/>
              <a:defRPr sz="2000" b="0" i="0" u="none" strike="noStrike" cap="non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▫"/>
              <a:defRPr sz="2000" b="0" i="0" u="none" strike="noStrike" cap="non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▫"/>
              <a:defRPr sz="2000" b="0" i="0" u="none" strike="noStrike" cap="non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▫"/>
              <a:defRPr sz="2000" b="0" i="0" u="none" strike="noStrike" cap="non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▫"/>
              <a:defRPr sz="2000" b="0" i="0" u="none" strike="noStrike" cap="non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2"/>
          </p:nvPr>
        </p:nvSpPr>
        <p:spPr>
          <a:xfrm>
            <a:off x="457200" y="2057400"/>
            <a:ext cx="3008313" cy="4068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1219200"/>
            <a:ext cx="5486400" cy="3508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1479550"/>
            <a:ext cx="7769225" cy="579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 rot="5400000">
            <a:off x="2816226" y="33337"/>
            <a:ext cx="3048000" cy="7769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➢"/>
              <a:defRPr sz="2400" b="0" i="0" u="none" strike="noStrike" cap="non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•"/>
              <a:defRPr sz="2400" b="0" i="0" u="none" strike="noStrike" cap="non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▫"/>
              <a:defRPr sz="2400" b="0" i="0" u="none" strike="noStrike" cap="non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▫"/>
              <a:defRPr sz="2400" b="0" i="0" u="none" strike="noStrike" cap="non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▫"/>
              <a:defRPr sz="2400" b="0" i="0" u="none" strike="noStrike" cap="non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▫"/>
              <a:defRPr sz="2400" b="0" i="0" u="none" strike="noStrike" cap="non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▫"/>
              <a:defRPr sz="2400" b="0" i="0" u="none" strike="noStrike" cap="non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 rot="5400000">
            <a:off x="5274469" y="2489994"/>
            <a:ext cx="3962400" cy="1941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 rot="5400000">
            <a:off x="1312863" y="622300"/>
            <a:ext cx="3962400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➢"/>
              <a:defRPr sz="2400" b="0" i="0" u="none" strike="noStrike" cap="non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•"/>
              <a:defRPr sz="2400" b="0" i="0" u="none" strike="noStrike" cap="non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▫"/>
              <a:defRPr sz="2400" b="0" i="0" u="none" strike="noStrike" cap="non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▫"/>
              <a:defRPr sz="2400" b="0" i="0" u="none" strike="noStrike" cap="non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▫"/>
              <a:defRPr sz="2400" b="0" i="0" u="none" strike="noStrike" cap="non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▫"/>
              <a:defRPr sz="2400" b="0" i="0" u="none" strike="noStrike" cap="non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▫"/>
              <a:defRPr sz="2400" b="0" i="0" u="none" strike="noStrike" cap="non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5613" y="2393950"/>
            <a:ext cx="7769225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➢"/>
              <a:defRPr sz="2400" b="0" i="0" u="none" strike="noStrike" cap="non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•"/>
              <a:defRPr sz="2400" b="0" i="0" u="none" strike="noStrike" cap="non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▫"/>
              <a:defRPr sz="2400" b="0" i="0" u="none" strike="noStrike" cap="non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▫"/>
              <a:defRPr sz="2400" b="0" i="0" u="none" strike="noStrike" cap="non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▫"/>
              <a:defRPr sz="2400" b="0" i="0" u="none" strike="noStrike" cap="non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▫"/>
              <a:defRPr sz="2400" b="0" i="0" u="none" strike="noStrike" cap="non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▫"/>
              <a:defRPr sz="2400" b="0" i="0" u="none" strike="noStrike" cap="non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1479550"/>
            <a:ext cx="7769225" cy="579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13C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Shape 13"/>
          <p:cNvSpPr/>
          <p:nvPr/>
        </p:nvSpPr>
        <p:spPr>
          <a:xfrm>
            <a:off x="0" y="685800"/>
            <a:ext cx="9144000" cy="420688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7663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4" name="Shape 14" descr="1239"/>
          <p:cNvPicPr preferRelativeResize="0"/>
          <p:nvPr/>
        </p:nvPicPr>
        <p:blipFill rotWithShape="1">
          <a:blip r:embed="rId10">
            <a:alphaModFix/>
          </a:blip>
          <a:srcRect t="43367"/>
          <a:stretch/>
        </p:blipFill>
        <p:spPr>
          <a:xfrm>
            <a:off x="0" y="0"/>
            <a:ext cx="9144000" cy="7048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5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5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1.wav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audio" Target="../media/audio1.wav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hyperlink" Target="mailto:sandra.klar@gsa.go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hyperlink" Target="mailto:lisa.schrad@gsa.go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ecfr.gpoaccess.gov/cgi/t/text/text-idx?c=ecfr&amp;sid=93a10bd8db7683a9aa23c6458e7caf9d&amp;rgn=div8&amp;view=text&amp;node=41:3.1.1.2.12.5.124.9&amp;idno=41" TargetMode="External"/><Relationship Id="rId4" Type="http://schemas.openxmlformats.org/officeDocument/2006/relationships/hyperlink" Target="http://ecfr.gpoaccess.gov/cgi/t/text/text-idx?c=ecfr&amp;sid=93a10bd8db7683a9aa23c6458e7caf9d&amp;rgn=div8&amp;view=text&amp;node=41:2.1.1.8.32.6.1.13&amp;idno=4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ctrTitle" idx="4294967295"/>
          </p:nvPr>
        </p:nvSpPr>
        <p:spPr>
          <a:xfrm>
            <a:off x="499533" y="1659467"/>
            <a:ext cx="8153400" cy="98488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Disposal of Specialized Categories of Property</a:t>
            </a: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364065" y="4873756"/>
            <a:ext cx="59774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Phar`is D. Allen, Ph.D., DRM</a:t>
            </a:r>
          </a:p>
          <a:p>
            <a:r>
              <a:rPr lang="en-US" sz="2400" dirty="0">
                <a:solidFill>
                  <a:schemeClr val="bg1"/>
                </a:solidFill>
              </a:rPr>
              <a:t>Georgia, North Carolina, South Carolina</a:t>
            </a:r>
          </a:p>
          <a:p>
            <a:r>
              <a:rPr lang="en-US" sz="2400" dirty="0">
                <a:solidFill>
                  <a:schemeClr val="bg1"/>
                </a:solidFill>
              </a:rPr>
              <a:t>Area Property Officer</a:t>
            </a:r>
          </a:p>
          <a:p>
            <a:r>
              <a:rPr lang="en-US" sz="2400" dirty="0">
                <a:solidFill>
                  <a:schemeClr val="bg1"/>
                </a:solidFill>
              </a:rPr>
              <a:t>Personal Property Management</a:t>
            </a:r>
          </a:p>
        </p:txBody>
      </p:sp>
      <p:pic>
        <p:nvPicPr>
          <p:cNvPr id="3" name="Mission Impossibl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08925" y="6105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ctrTitle" idx="4294967295"/>
          </p:nvPr>
        </p:nvSpPr>
        <p:spPr>
          <a:xfrm>
            <a:off x="245533" y="1712277"/>
            <a:ext cx="8652933" cy="98488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Donation Program Controls</a:t>
            </a:r>
            <a:endParaRPr dirty="0"/>
          </a:p>
        </p:txBody>
      </p:sp>
      <p:pic>
        <p:nvPicPr>
          <p:cNvPr id="1026" name="Picture 2" descr="Image result for red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3" y="2570162"/>
            <a:ext cx="9144000" cy="428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9533" y="2736503"/>
            <a:ext cx="8102599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*Prequalification </a:t>
            </a:r>
            <a:r>
              <a:rPr lang="en-US" sz="3200" dirty="0" smtClean="0">
                <a:solidFill>
                  <a:schemeClr val="bg1"/>
                </a:solidFill>
              </a:rPr>
              <a:t>process</a:t>
            </a:r>
          </a:p>
          <a:p>
            <a:r>
              <a:rPr lang="en-US" sz="1000" dirty="0" smtClean="0">
                <a:solidFill>
                  <a:schemeClr val="bg1"/>
                </a:solidFill>
              </a:rPr>
              <a:t> </a:t>
            </a:r>
            <a:endParaRPr lang="en-US" sz="10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*Federal government retains </a:t>
            </a:r>
            <a:r>
              <a:rPr lang="en-US" sz="3200" dirty="0" smtClean="0">
                <a:solidFill>
                  <a:schemeClr val="bg1"/>
                </a:solidFill>
              </a:rPr>
              <a:t>title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*</a:t>
            </a:r>
            <a:r>
              <a:rPr lang="en-US" sz="3200" dirty="0">
                <a:solidFill>
                  <a:schemeClr val="bg1"/>
                </a:solidFill>
              </a:rPr>
              <a:t>Special terms and conditions </a:t>
            </a:r>
            <a:r>
              <a:rPr lang="en-US" sz="3200" dirty="0" smtClean="0">
                <a:solidFill>
                  <a:schemeClr val="bg1"/>
                </a:solidFill>
              </a:rPr>
              <a:t>apply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*Yearly inventory report </a:t>
            </a:r>
            <a:r>
              <a:rPr lang="en-US" sz="3200" dirty="0" smtClean="0">
                <a:solidFill>
                  <a:schemeClr val="bg1"/>
                </a:solidFill>
              </a:rPr>
              <a:t>required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*Must comply with applicable registration 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and </a:t>
            </a:r>
            <a:r>
              <a:rPr lang="en-US" sz="3200" dirty="0">
                <a:solidFill>
                  <a:schemeClr val="bg1"/>
                </a:solidFill>
              </a:rPr>
              <a:t>use requirements</a:t>
            </a:r>
          </a:p>
        </p:txBody>
      </p:sp>
    </p:spTree>
    <p:extLst>
      <p:ext uri="{BB962C8B-B14F-4D97-AF65-F5344CB8AC3E}">
        <p14:creationId xmlns:p14="http://schemas.microsoft.com/office/powerpoint/2010/main" val="81389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ctrTitle" idx="4294967295"/>
          </p:nvPr>
        </p:nvSpPr>
        <p:spPr>
          <a:xfrm>
            <a:off x="499533" y="1659467"/>
            <a:ext cx="8153400" cy="98488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smtClean="0">
                <a:solidFill>
                  <a:schemeClr val="lt1"/>
                </a:solidFill>
                <a:sym typeface="Times New Roman"/>
              </a:rPr>
              <a:t>Vessels 50 Feet or Larger and </a:t>
            </a:r>
            <a:br>
              <a:rPr lang="en-US" sz="2800" b="1" i="0" u="none" strike="noStrike" cap="none" dirty="0" smtClean="0">
                <a:solidFill>
                  <a:schemeClr val="lt1"/>
                </a:solidFill>
                <a:sym typeface="Times New Roman"/>
              </a:rPr>
            </a:br>
            <a:r>
              <a:rPr lang="en-US" sz="2800" b="1" i="0" u="none" strike="noStrike" cap="none" dirty="0" smtClean="0">
                <a:solidFill>
                  <a:schemeClr val="lt1"/>
                </a:solidFill>
                <a:sym typeface="Times New Roman"/>
              </a:rPr>
              <a:t>Civilian Agency</a:t>
            </a:r>
            <a:endParaRPr sz="2800" dirty="0"/>
          </a:p>
        </p:txBody>
      </p:sp>
      <p:pic>
        <p:nvPicPr>
          <p:cNvPr id="1026" name="Picture 2" descr="Image result for red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50306"/>
            <a:ext cx="9173633" cy="443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1667" y="2799210"/>
            <a:ext cx="857673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POC: Brent Crawley                                 Email: brent.crawley@gsa.gov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Telephone:  404-331-3052                       Fax: 404-331-1877</a:t>
            </a:r>
          </a:p>
          <a:p>
            <a:endParaRPr lang="en-US" sz="800" dirty="0">
              <a:solidFill>
                <a:schemeClr val="bg1"/>
              </a:solidFill>
            </a:endParaRPr>
          </a:p>
          <a:p>
            <a:r>
              <a:rPr lang="en-US" sz="1800" dirty="0" smtClean="0">
                <a:solidFill>
                  <a:schemeClr val="bg1"/>
                </a:solidFill>
              </a:rPr>
              <a:t>GSA, FAS Property Management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77 Forsyth St. SW Suite 100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Atlanta GA 30303</a:t>
            </a:r>
          </a:p>
        </p:txBody>
      </p:sp>
      <p:sp>
        <p:nvSpPr>
          <p:cNvPr id="5" name="Rectangle 4"/>
          <p:cNvSpPr/>
          <p:nvPr/>
        </p:nvSpPr>
        <p:spPr>
          <a:xfrm>
            <a:off x="283633" y="4758267"/>
            <a:ext cx="85767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800" dirty="0" smtClean="0">
              <a:solidFill>
                <a:schemeClr val="bg1"/>
              </a:solidFill>
            </a:endParaRPr>
          </a:p>
        </p:txBody>
      </p:sp>
      <p:pic>
        <p:nvPicPr>
          <p:cNvPr id="9" name="Picture 8" descr="Image result for vessel 50 feet or larger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733" y="4622800"/>
            <a:ext cx="4385734" cy="19955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398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ctrTitle" idx="4294967295"/>
          </p:nvPr>
        </p:nvSpPr>
        <p:spPr>
          <a:xfrm>
            <a:off x="499533" y="1659467"/>
            <a:ext cx="8153400" cy="98488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smtClean="0">
                <a:solidFill>
                  <a:schemeClr val="lt1"/>
                </a:solidFill>
                <a:sym typeface="Times New Roman"/>
              </a:rPr>
              <a:t>Vessels 50 Feet or Larger and </a:t>
            </a:r>
            <a:br>
              <a:rPr lang="en-US" sz="2800" b="1" i="0" u="none" strike="noStrike" cap="none" dirty="0" smtClean="0">
                <a:solidFill>
                  <a:schemeClr val="lt1"/>
                </a:solidFill>
                <a:sym typeface="Times New Roman"/>
              </a:rPr>
            </a:br>
            <a:r>
              <a:rPr lang="en-US" sz="2800" b="1" i="0" u="none" strike="noStrike" cap="none" dirty="0" smtClean="0">
                <a:solidFill>
                  <a:schemeClr val="lt1"/>
                </a:solidFill>
                <a:sym typeface="Times New Roman"/>
              </a:rPr>
              <a:t>Military</a:t>
            </a:r>
            <a:endParaRPr sz="2800" dirty="0"/>
          </a:p>
        </p:txBody>
      </p:sp>
      <p:pic>
        <p:nvPicPr>
          <p:cNvPr id="1026" name="Picture 2" descr="Image result for red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50306"/>
            <a:ext cx="9173633" cy="443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1667" y="2799210"/>
            <a:ext cx="8576733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800" dirty="0">
              <a:solidFill>
                <a:schemeClr val="bg1"/>
              </a:solidFill>
            </a:endParaRPr>
          </a:p>
          <a:p>
            <a:r>
              <a:rPr lang="en-US" sz="1800" dirty="0" smtClean="0">
                <a:solidFill>
                  <a:schemeClr val="bg1"/>
                </a:solidFill>
              </a:rPr>
              <a:t>Karen Craig                                             Email: karen.craig@gsa.gov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Telephone: 215-446-5071		       Fax</a:t>
            </a:r>
            <a:r>
              <a:rPr lang="en-US" sz="1800" dirty="0">
                <a:solidFill>
                  <a:schemeClr val="bg1"/>
                </a:solidFill>
              </a:rPr>
              <a:t>: </a:t>
            </a:r>
            <a:r>
              <a:rPr lang="en-US" sz="1800" dirty="0" smtClean="0">
                <a:solidFill>
                  <a:schemeClr val="bg1"/>
                </a:solidFill>
              </a:rPr>
              <a:t>215-829-2771</a:t>
            </a:r>
          </a:p>
          <a:p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dirty="0" smtClean="0">
                <a:solidFill>
                  <a:schemeClr val="bg1"/>
                </a:solidFill>
              </a:rPr>
              <a:t>GSA, FAS Personal Property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20 North 8</a:t>
            </a:r>
            <a:r>
              <a:rPr lang="en-US" sz="1800" baseline="30000" dirty="0" smtClean="0">
                <a:solidFill>
                  <a:schemeClr val="bg1"/>
                </a:solidFill>
              </a:rPr>
              <a:t>th</a:t>
            </a:r>
            <a:r>
              <a:rPr lang="en-US" sz="1800" dirty="0" smtClean="0">
                <a:solidFill>
                  <a:schemeClr val="bg1"/>
                </a:solidFill>
              </a:rPr>
              <a:t> Street, 10</a:t>
            </a:r>
            <a:r>
              <a:rPr lang="en-US" sz="1800" baseline="30000" dirty="0" smtClean="0">
                <a:solidFill>
                  <a:schemeClr val="bg1"/>
                </a:solidFill>
              </a:rPr>
              <a:t>th</a:t>
            </a:r>
            <a:r>
              <a:rPr lang="en-US" sz="1800" dirty="0" smtClean="0">
                <a:solidFill>
                  <a:schemeClr val="bg1"/>
                </a:solidFill>
              </a:rPr>
              <a:t> Floor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Philadelphia, PA 19107</a:t>
            </a:r>
          </a:p>
        </p:txBody>
      </p:sp>
      <p:sp>
        <p:nvSpPr>
          <p:cNvPr id="5" name="Rectangle 4"/>
          <p:cNvSpPr/>
          <p:nvPr/>
        </p:nvSpPr>
        <p:spPr>
          <a:xfrm>
            <a:off x="283633" y="4758267"/>
            <a:ext cx="85767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800" dirty="0" smtClean="0">
              <a:solidFill>
                <a:schemeClr val="bg1"/>
              </a:solidFill>
            </a:endParaRPr>
          </a:p>
        </p:txBody>
      </p:sp>
      <p:pic>
        <p:nvPicPr>
          <p:cNvPr id="7" name="Picture 6" descr="Image result for COASTGUARD VESSEL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399" y="5141331"/>
            <a:ext cx="4106333" cy="18776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82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ctrTitle" idx="4294967295"/>
          </p:nvPr>
        </p:nvSpPr>
        <p:spPr>
          <a:xfrm>
            <a:off x="0" y="1659467"/>
            <a:ext cx="9144000" cy="98488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lt1"/>
                </a:solidFill>
              </a:rPr>
              <a:t>Disposal of Vessels</a:t>
            </a:r>
            <a:br>
              <a:rPr lang="en-US" sz="2800" dirty="0" smtClean="0">
                <a:solidFill>
                  <a:schemeClr val="lt1"/>
                </a:solidFill>
              </a:rPr>
            </a:br>
            <a:r>
              <a:rPr lang="en-US" sz="2800" dirty="0" smtClean="0">
                <a:solidFill>
                  <a:schemeClr val="lt1"/>
                </a:solidFill>
              </a:rPr>
              <a:t>Merchant Marine  Act 1936.  </a:t>
            </a:r>
            <a:endParaRPr sz="2800" dirty="0"/>
          </a:p>
        </p:txBody>
      </p:sp>
      <p:pic>
        <p:nvPicPr>
          <p:cNvPr id="1026" name="Picture 2" descr="Image result for red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8093"/>
            <a:ext cx="9173633" cy="442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3633" y="4758267"/>
            <a:ext cx="85767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800" dirty="0" smtClean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70667" y="315014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*</a:t>
            </a:r>
            <a:r>
              <a:rPr lang="en-US" sz="2800" dirty="0" smtClean="0">
                <a:solidFill>
                  <a:schemeClr val="bg1"/>
                </a:solidFill>
              </a:rPr>
              <a:t>Battleships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*</a:t>
            </a:r>
            <a:r>
              <a:rPr lang="en-US" sz="2800" dirty="0" smtClean="0">
                <a:solidFill>
                  <a:schemeClr val="bg1"/>
                </a:solidFill>
              </a:rPr>
              <a:t>Cruisers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*Aircraft </a:t>
            </a:r>
            <a:r>
              <a:rPr lang="en-US" sz="2800" dirty="0" smtClean="0">
                <a:solidFill>
                  <a:schemeClr val="bg1"/>
                </a:solidFill>
              </a:rPr>
              <a:t>Carriers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*</a:t>
            </a:r>
            <a:r>
              <a:rPr lang="en-US" sz="2800" dirty="0" smtClean="0">
                <a:solidFill>
                  <a:schemeClr val="bg1"/>
                </a:solidFill>
              </a:rPr>
              <a:t>Destroyers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*Submarines</a:t>
            </a:r>
          </a:p>
        </p:txBody>
      </p:sp>
      <p:pic>
        <p:nvPicPr>
          <p:cNvPr id="8" name="Picture 7" descr="Image result for battleship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8093"/>
            <a:ext cx="2133600" cy="897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Image result for carnival cruis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667" y="2428093"/>
            <a:ext cx="2074332" cy="897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62" name="Picture 2" descr="Image result for aircraft carrier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9200"/>
            <a:ext cx="2819400" cy="88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Image result for vessel destroyer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284" y="6025633"/>
            <a:ext cx="2916766" cy="90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Image result for submarine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9201"/>
            <a:ext cx="2878667" cy="75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66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ctrTitle" idx="4294967295"/>
          </p:nvPr>
        </p:nvSpPr>
        <p:spPr>
          <a:xfrm>
            <a:off x="0" y="1659467"/>
            <a:ext cx="9144000" cy="98488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lt1"/>
                </a:solidFill>
              </a:rPr>
              <a:t>Disposal of Vessels</a:t>
            </a:r>
            <a:br>
              <a:rPr lang="en-US" sz="2800" dirty="0" smtClean="0">
                <a:solidFill>
                  <a:schemeClr val="lt1"/>
                </a:solidFill>
              </a:rPr>
            </a:br>
            <a:r>
              <a:rPr lang="en-US" sz="2800" dirty="0" smtClean="0">
                <a:solidFill>
                  <a:schemeClr val="lt1"/>
                </a:solidFill>
              </a:rPr>
              <a:t>Merchant Marine  Act 1936.  </a:t>
            </a:r>
            <a:endParaRPr sz="2800" dirty="0"/>
          </a:p>
        </p:txBody>
      </p:sp>
      <p:pic>
        <p:nvPicPr>
          <p:cNvPr id="1026" name="Picture 2" descr="Image result for red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8093"/>
            <a:ext cx="9173633" cy="442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3633" y="4758267"/>
            <a:ext cx="85767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800" dirty="0" smtClean="0">
              <a:solidFill>
                <a:schemeClr val="bg1"/>
              </a:solidFill>
            </a:endParaRPr>
          </a:p>
        </p:txBody>
      </p:sp>
      <p:sp>
        <p:nvSpPr>
          <p:cNvPr id="11" name="Shape 389"/>
          <p:cNvSpPr txBox="1">
            <a:spLocks/>
          </p:cNvSpPr>
          <p:nvPr/>
        </p:nvSpPr>
        <p:spPr>
          <a:xfrm>
            <a:off x="304800" y="2675466"/>
            <a:ext cx="799782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VESSELS </a:t>
            </a:r>
            <a:r>
              <a:rPr lang="en-US" sz="2800" b="1" u="sng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1,500 GROSS TONS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OR MORE: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3" name="Shape 390"/>
          <p:cNvSpPr txBox="1">
            <a:spLocks/>
          </p:cNvSpPr>
          <p:nvPr/>
        </p:nvSpPr>
        <p:spPr>
          <a:xfrm>
            <a:off x="531813" y="3418933"/>
            <a:ext cx="7769225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13C88"/>
              </a:buClr>
              <a:buSzPts val="2800"/>
            </a:pPr>
            <a:r>
              <a:rPr lang="en-US" sz="2400" dirty="0" smtClean="0">
                <a:solidFill>
                  <a:schemeClr val="bg1"/>
                </a:solidFill>
                <a:latin typeface="+mn-lt"/>
                <a:ea typeface="Times New Roman"/>
                <a:cs typeface="Times New Roman"/>
                <a:sym typeface="Times New Roman"/>
              </a:rPr>
              <a:t>*These vessels are reported to GSA</a:t>
            </a:r>
          </a:p>
          <a:p>
            <a:pPr>
              <a:buClr>
                <a:srgbClr val="013C88"/>
              </a:buClr>
              <a:buSzPts val="2800"/>
            </a:pPr>
            <a:endParaRPr lang="en-US" sz="1000" dirty="0" smtClean="0">
              <a:solidFill>
                <a:schemeClr val="bg1"/>
              </a:solidFill>
              <a:latin typeface="+mn-lt"/>
            </a:endParaRPr>
          </a:p>
          <a:p>
            <a:pPr>
              <a:spcBef>
                <a:spcPts val="560"/>
              </a:spcBef>
              <a:buClr>
                <a:srgbClr val="013C88"/>
              </a:buClr>
              <a:buSzPts val="2800"/>
            </a:pPr>
            <a:r>
              <a:rPr lang="en-US" sz="2400" dirty="0" smtClean="0">
                <a:solidFill>
                  <a:schemeClr val="bg1"/>
                </a:solidFill>
                <a:latin typeface="+mn-lt"/>
                <a:ea typeface="Times New Roman"/>
                <a:cs typeface="Times New Roman"/>
                <a:sym typeface="Times New Roman"/>
              </a:rPr>
              <a:t>*GSA will then offer them first to the Federal  Maritime  </a:t>
            </a:r>
          </a:p>
          <a:p>
            <a:pPr>
              <a:spcBef>
                <a:spcPts val="560"/>
              </a:spcBef>
              <a:buClr>
                <a:srgbClr val="013C88"/>
              </a:buClr>
              <a:buSzPts val="2800"/>
            </a:pPr>
            <a:r>
              <a:rPr lang="en-US" sz="2400" dirty="0">
                <a:solidFill>
                  <a:schemeClr val="bg1"/>
                </a:solidFill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+mn-lt"/>
                <a:ea typeface="Times New Roman"/>
                <a:cs typeface="Times New Roman"/>
                <a:sym typeface="Times New Roman"/>
              </a:rPr>
              <a:t> Administration</a:t>
            </a:r>
          </a:p>
          <a:p>
            <a:pPr>
              <a:spcBef>
                <a:spcPts val="560"/>
              </a:spcBef>
              <a:buClr>
                <a:srgbClr val="013C88"/>
              </a:buClr>
              <a:buSzPts val="2800"/>
            </a:pPr>
            <a:endParaRPr lang="en-US" sz="1000" dirty="0" smtClean="0">
              <a:solidFill>
                <a:schemeClr val="bg1"/>
              </a:solidFill>
              <a:latin typeface="+mn-lt"/>
              <a:ea typeface="Times New Roman"/>
              <a:cs typeface="Times New Roman"/>
              <a:sym typeface="Times New Roman"/>
            </a:endParaRPr>
          </a:p>
          <a:p>
            <a:pPr>
              <a:spcBef>
                <a:spcPts val="560"/>
              </a:spcBef>
              <a:buClr>
                <a:srgbClr val="013C88"/>
              </a:buClr>
              <a:buSzPts val="2800"/>
            </a:pPr>
            <a:r>
              <a:rPr lang="en-US" sz="2400" dirty="0" smtClean="0">
                <a:solidFill>
                  <a:schemeClr val="bg1"/>
                </a:solidFill>
                <a:latin typeface="+mn-lt"/>
                <a:ea typeface="Times New Roman"/>
                <a:cs typeface="Times New Roman"/>
                <a:sym typeface="Times New Roman"/>
              </a:rPr>
              <a:t>* The Maritime Administration will determine if   the vessel is capable of conversion to merchant use</a:t>
            </a:r>
            <a:endParaRPr lang="en-US" sz="2400" dirty="0">
              <a:solidFill>
                <a:schemeClr val="bg1"/>
              </a:solidFill>
              <a:latin typeface="+mn-lt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4432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ctrTitle" idx="4294967295"/>
          </p:nvPr>
        </p:nvSpPr>
        <p:spPr>
          <a:xfrm>
            <a:off x="510116" y="1634068"/>
            <a:ext cx="8153400" cy="104139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smtClean="0">
                <a:solidFill>
                  <a:schemeClr val="lt1"/>
                </a:solidFill>
                <a:sym typeface="Times New Roman"/>
              </a:rPr>
              <a:t>Animals</a:t>
            </a:r>
            <a:endParaRPr sz="2800" dirty="0"/>
          </a:p>
        </p:txBody>
      </p:sp>
      <p:pic>
        <p:nvPicPr>
          <p:cNvPr id="1026" name="Picture 2" descr="Image result for red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00"/>
            <a:ext cx="9173633" cy="443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3633" y="4758267"/>
            <a:ext cx="85767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800" dirty="0" smtClean="0">
              <a:solidFill>
                <a:schemeClr val="bg1"/>
              </a:solidFill>
            </a:endParaRPr>
          </a:p>
        </p:txBody>
      </p:sp>
      <p:pic>
        <p:nvPicPr>
          <p:cNvPr id="2052" name="Picture 4" descr="Image result for lions and tigers and bears oh m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4424"/>
            <a:ext cx="9144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Image result for LIONS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127599"/>
            <a:ext cx="3370521" cy="1848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Related image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521" y="5129739"/>
            <a:ext cx="2870791" cy="1846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Related image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312" y="5127598"/>
            <a:ext cx="2902688" cy="18489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750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ctrTitle" idx="4294967295"/>
          </p:nvPr>
        </p:nvSpPr>
        <p:spPr>
          <a:xfrm>
            <a:off x="510116" y="1634068"/>
            <a:ext cx="8153400" cy="104139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 smtClean="0">
                <a:solidFill>
                  <a:schemeClr val="lt1"/>
                </a:solidFill>
                <a:sym typeface="Times New Roman"/>
              </a:rPr>
              <a:t>Animals</a:t>
            </a:r>
            <a:endParaRPr sz="3600" dirty="0"/>
          </a:p>
        </p:txBody>
      </p:sp>
      <p:pic>
        <p:nvPicPr>
          <p:cNvPr id="1026" name="Picture 2" descr="Image result for red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00"/>
            <a:ext cx="9173633" cy="443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3633" y="4758267"/>
            <a:ext cx="85767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800" dirty="0" smtClean="0">
              <a:solidFill>
                <a:schemeClr val="bg1"/>
              </a:solidFill>
            </a:endParaRPr>
          </a:p>
        </p:txBody>
      </p:sp>
      <p:pic>
        <p:nvPicPr>
          <p:cNvPr id="8" name="Picture 7" descr="Image result for old town road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540000"/>
            <a:ext cx="9144001" cy="4436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Related imag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718" y="2540000"/>
            <a:ext cx="4078915" cy="4552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Lil Nas X Billy Ray Cyrus Old Town Road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334" y="5339080"/>
            <a:ext cx="2434672" cy="1637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Image result for lil nas &amp; horses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108" y="2539998"/>
            <a:ext cx="1944035" cy="1128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Image result for lil nas &amp; horses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081" y="2739651"/>
            <a:ext cx="1251352" cy="1268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Image result for old town road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340" y="5688419"/>
            <a:ext cx="1486292" cy="13764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130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ctrTitle" idx="4294967295"/>
          </p:nvPr>
        </p:nvSpPr>
        <p:spPr>
          <a:xfrm>
            <a:off x="510116" y="1634068"/>
            <a:ext cx="8153400" cy="104139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smtClean="0">
                <a:solidFill>
                  <a:schemeClr val="lt1"/>
                </a:solidFill>
                <a:sym typeface="Times New Roman"/>
              </a:rPr>
              <a:t>Animals</a:t>
            </a:r>
            <a:endParaRPr sz="2800" dirty="0"/>
          </a:p>
        </p:txBody>
      </p:sp>
      <p:pic>
        <p:nvPicPr>
          <p:cNvPr id="1026" name="Picture 2" descr="Image result for red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00"/>
            <a:ext cx="9173633" cy="443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3633" y="4758267"/>
            <a:ext cx="85767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800" dirty="0" smtClean="0">
              <a:solidFill>
                <a:schemeClr val="bg1"/>
              </a:solidFill>
            </a:endParaRPr>
          </a:p>
        </p:txBody>
      </p:sp>
      <p:pic>
        <p:nvPicPr>
          <p:cNvPr id="3074" name="Picture 2" descr="Image result for lil nas &amp; hors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269" y="3545350"/>
            <a:ext cx="3491097" cy="283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83633" y="2360427"/>
            <a:ext cx="8408678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800" dirty="0" smtClean="0">
              <a:solidFill>
                <a:schemeClr val="bg1"/>
              </a:solidFill>
            </a:endParaRPr>
          </a:p>
          <a:p>
            <a:endParaRPr lang="en-US" sz="1800" dirty="0" smtClean="0">
              <a:solidFill>
                <a:schemeClr val="bg1"/>
              </a:solidFill>
            </a:endParaRPr>
          </a:p>
          <a:p>
            <a:r>
              <a:rPr lang="en-US" sz="1800" dirty="0" smtClean="0">
                <a:solidFill>
                  <a:schemeClr val="bg1"/>
                </a:solidFill>
              </a:rPr>
              <a:t>POC: John Breen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Telephone:  215-446-5070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Email: john.breen@gsa.gov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Fax: 215-829-2878</a:t>
            </a: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1800" dirty="0" smtClean="0">
              <a:solidFill>
                <a:schemeClr val="bg1"/>
              </a:solidFill>
            </a:endParaRPr>
          </a:p>
          <a:p>
            <a:r>
              <a:rPr lang="en-US" sz="1800" dirty="0" smtClean="0">
                <a:solidFill>
                  <a:schemeClr val="bg1"/>
                </a:solidFill>
              </a:rPr>
              <a:t>GSA, FAS, Property Division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20 North 8</a:t>
            </a:r>
            <a:r>
              <a:rPr lang="en-US" sz="1800" baseline="30000" dirty="0" smtClean="0">
                <a:solidFill>
                  <a:schemeClr val="bg1"/>
                </a:solidFill>
              </a:rPr>
              <a:t>th</a:t>
            </a:r>
            <a:r>
              <a:rPr lang="en-US" sz="1800" dirty="0" smtClean="0">
                <a:solidFill>
                  <a:schemeClr val="bg1"/>
                </a:solidFill>
              </a:rPr>
              <a:t> Street, 10</a:t>
            </a:r>
            <a:r>
              <a:rPr lang="en-US" sz="1800" baseline="30000" dirty="0" smtClean="0">
                <a:solidFill>
                  <a:schemeClr val="bg1"/>
                </a:solidFill>
              </a:rPr>
              <a:t>th</a:t>
            </a:r>
            <a:r>
              <a:rPr lang="en-US" sz="1800" dirty="0" smtClean="0">
                <a:solidFill>
                  <a:schemeClr val="bg1"/>
                </a:solidFill>
              </a:rPr>
              <a:t> Floor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Philadelphia, PA 19107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75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ctrTitle" idx="4294967295"/>
          </p:nvPr>
        </p:nvSpPr>
        <p:spPr>
          <a:xfrm>
            <a:off x="510116" y="1634068"/>
            <a:ext cx="8153400" cy="104139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smtClean="0">
                <a:solidFill>
                  <a:schemeClr val="lt1"/>
                </a:solidFill>
                <a:sym typeface="Times New Roman"/>
              </a:rPr>
              <a:t>Animals</a:t>
            </a:r>
            <a:endParaRPr sz="2800" dirty="0"/>
          </a:p>
        </p:txBody>
      </p:sp>
      <p:pic>
        <p:nvPicPr>
          <p:cNvPr id="1026" name="Picture 2" descr="Image result for red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00"/>
            <a:ext cx="9173633" cy="443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3633" y="4758267"/>
            <a:ext cx="85767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800" dirty="0" smtClean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7632" y="2891699"/>
            <a:ext cx="80687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FMR102-36 does not stipulate special handling requirements for most animals, so the traditional disposal process typically applies.  However, optional methods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exist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for some species and may be exercised without GSA’s approval or involvement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6" name="Picture 2" descr="Image result for hor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667" y="5240795"/>
            <a:ext cx="3134782" cy="173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9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ctrTitle" idx="4294967295"/>
          </p:nvPr>
        </p:nvSpPr>
        <p:spPr>
          <a:xfrm>
            <a:off x="510116" y="1634068"/>
            <a:ext cx="8153400" cy="104139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smtClean="0">
                <a:solidFill>
                  <a:schemeClr val="lt1"/>
                </a:solidFill>
                <a:sym typeface="Times New Roman"/>
              </a:rPr>
              <a:t>Animals</a:t>
            </a:r>
            <a:endParaRPr sz="2800" dirty="0"/>
          </a:p>
        </p:txBody>
      </p:sp>
      <p:pic>
        <p:nvPicPr>
          <p:cNvPr id="1026" name="Picture 2" descr="Image result for red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00"/>
            <a:ext cx="9173633" cy="443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3633" y="4758267"/>
            <a:ext cx="85767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800" dirty="0" smtClean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5100" y="2547321"/>
            <a:ext cx="8686800" cy="2934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2288" lvl="1">
              <a:spcBef>
                <a:spcPts val="480"/>
              </a:spcBef>
              <a:buClr>
                <a:srgbClr val="003399"/>
              </a:buClr>
              <a:buSzPts val="2400"/>
            </a:pPr>
            <a:r>
              <a:rPr lang="en-US" sz="2400" dirty="0" smtClean="0">
                <a:solidFill>
                  <a:schemeClr val="bg1"/>
                </a:solidFill>
                <a:latin typeface="+mn-lt"/>
                <a:ea typeface="Times New Roman"/>
                <a:cs typeface="Times New Roman"/>
                <a:sym typeface="Times New Roman"/>
              </a:rPr>
              <a:t>*40 </a:t>
            </a:r>
            <a:r>
              <a:rPr lang="en-US" sz="2400" dirty="0">
                <a:solidFill>
                  <a:schemeClr val="bg1"/>
                </a:solidFill>
                <a:latin typeface="+mn-lt"/>
                <a:ea typeface="Times New Roman"/>
                <a:cs typeface="Times New Roman"/>
                <a:sym typeface="Times New Roman"/>
              </a:rPr>
              <a:t>USC 1308 - </a:t>
            </a:r>
            <a:r>
              <a:rPr lang="en-US" sz="2400" b="1" dirty="0">
                <a:solidFill>
                  <a:schemeClr val="bg1"/>
                </a:solidFill>
                <a:latin typeface="+mn-lt"/>
                <a:ea typeface="Times New Roman"/>
                <a:cs typeface="Times New Roman"/>
                <a:sym typeface="Times New Roman"/>
              </a:rPr>
              <a:t>Unfit Horses and </a:t>
            </a:r>
            <a:r>
              <a:rPr lang="en-US" sz="2400" b="1" dirty="0" smtClean="0">
                <a:solidFill>
                  <a:schemeClr val="bg1"/>
                </a:solidFill>
                <a:latin typeface="+mn-lt"/>
                <a:ea typeface="Times New Roman"/>
                <a:cs typeface="Times New Roman"/>
                <a:sym typeface="Times New Roman"/>
              </a:rPr>
              <a:t>Mules</a:t>
            </a:r>
          </a:p>
          <a:p>
            <a:pPr marL="522288" lvl="1">
              <a:spcBef>
                <a:spcPts val="480"/>
              </a:spcBef>
              <a:buClr>
                <a:srgbClr val="003399"/>
              </a:buClr>
              <a:buSzPts val="2400"/>
            </a:pPr>
            <a:endParaRPr lang="en-US" sz="2400" dirty="0">
              <a:solidFill>
                <a:schemeClr val="bg1"/>
              </a:solidFill>
              <a:latin typeface="+mn-lt"/>
            </a:endParaRPr>
          </a:p>
          <a:p>
            <a:pPr marL="522288" lvl="1">
              <a:spcBef>
                <a:spcPts val="480"/>
              </a:spcBef>
              <a:buClr>
                <a:srgbClr val="003399"/>
              </a:buClr>
              <a:buSzPts val="2400"/>
            </a:pPr>
            <a:r>
              <a:rPr lang="en-US" sz="2400" dirty="0" smtClean="0">
                <a:solidFill>
                  <a:schemeClr val="bg1"/>
                </a:solidFill>
                <a:latin typeface="+mn-lt"/>
                <a:ea typeface="Times New Roman"/>
                <a:cs typeface="Times New Roman"/>
                <a:sym typeface="Times New Roman"/>
              </a:rPr>
              <a:t>*41 </a:t>
            </a:r>
            <a:r>
              <a:rPr lang="en-US" sz="2400" dirty="0">
                <a:solidFill>
                  <a:schemeClr val="bg1"/>
                </a:solidFill>
                <a:latin typeface="+mn-lt"/>
                <a:ea typeface="Times New Roman"/>
                <a:cs typeface="Times New Roman"/>
                <a:sym typeface="Times New Roman"/>
              </a:rPr>
              <a:t>CFR 102-36.365 - </a:t>
            </a:r>
            <a:r>
              <a:rPr lang="en-US" sz="2400" b="1" dirty="0">
                <a:solidFill>
                  <a:schemeClr val="bg1"/>
                </a:solidFill>
                <a:latin typeface="+mn-lt"/>
                <a:ea typeface="Times New Roman"/>
                <a:cs typeface="Times New Roman"/>
                <a:sym typeface="Times New Roman"/>
              </a:rPr>
              <a:t>Canines</a:t>
            </a:r>
            <a:r>
              <a:rPr lang="en-US" sz="2400" dirty="0">
                <a:solidFill>
                  <a:schemeClr val="bg1"/>
                </a:solidFill>
                <a:latin typeface="+mn-lt"/>
                <a:ea typeface="Times New Roman"/>
                <a:cs typeface="Times New Roman"/>
                <a:sym typeface="Times New Roman"/>
              </a:rPr>
              <a:t> (allows for direct donation to an individual who has experience handling K9s in the performance of those official duties</a:t>
            </a:r>
            <a:r>
              <a:rPr lang="en-US" sz="2400" dirty="0" smtClean="0">
                <a:solidFill>
                  <a:schemeClr val="bg1"/>
                </a:solidFill>
                <a:latin typeface="+mn-lt"/>
                <a:ea typeface="Times New Roman"/>
                <a:cs typeface="Times New Roman"/>
                <a:sym typeface="Times New Roman"/>
              </a:rPr>
              <a:t>)</a:t>
            </a:r>
          </a:p>
          <a:p>
            <a:pPr marL="522288" lvl="1">
              <a:spcBef>
                <a:spcPts val="480"/>
              </a:spcBef>
              <a:buClr>
                <a:srgbClr val="003399"/>
              </a:buClr>
              <a:buSzPts val="2400"/>
            </a:pPr>
            <a:endParaRPr lang="en-US" sz="2400" dirty="0">
              <a:solidFill>
                <a:schemeClr val="bg1"/>
              </a:solidFill>
              <a:latin typeface="+mn-lt"/>
            </a:endParaRPr>
          </a:p>
          <a:p>
            <a:pPr marL="522288" lvl="1">
              <a:spcBef>
                <a:spcPts val="480"/>
              </a:spcBef>
              <a:buClr>
                <a:srgbClr val="003399"/>
              </a:buClr>
              <a:buSzPts val="2400"/>
            </a:pPr>
            <a:r>
              <a:rPr lang="en-US" sz="2400" dirty="0" smtClean="0">
                <a:solidFill>
                  <a:schemeClr val="bg1"/>
                </a:solidFill>
                <a:latin typeface="+mn-lt"/>
                <a:ea typeface="Times New Roman"/>
                <a:cs typeface="Times New Roman"/>
                <a:sym typeface="Times New Roman"/>
              </a:rPr>
              <a:t>*42 </a:t>
            </a:r>
            <a:r>
              <a:rPr lang="en-US" sz="2400" dirty="0">
                <a:solidFill>
                  <a:schemeClr val="bg1"/>
                </a:solidFill>
                <a:latin typeface="+mn-lt"/>
                <a:ea typeface="Times New Roman"/>
                <a:cs typeface="Times New Roman"/>
                <a:sym typeface="Times New Roman"/>
              </a:rPr>
              <a:t>CFR 71 - </a:t>
            </a:r>
            <a:r>
              <a:rPr lang="en-US" sz="2400" b="1" dirty="0">
                <a:solidFill>
                  <a:schemeClr val="bg1"/>
                </a:solidFill>
                <a:latin typeface="+mn-lt"/>
                <a:ea typeface="Times New Roman"/>
                <a:cs typeface="Times New Roman"/>
                <a:sym typeface="Times New Roman"/>
              </a:rPr>
              <a:t>Non-human primates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0482" name="Picture 2" descr="Image result for mu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167" y="5020733"/>
            <a:ext cx="2772833" cy="175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15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ctrTitle" idx="4294967295"/>
          </p:nvPr>
        </p:nvSpPr>
        <p:spPr>
          <a:xfrm>
            <a:off x="499533" y="1659467"/>
            <a:ext cx="8153400" cy="98488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Disposal of Specialized Categories of Property</a:t>
            </a:r>
            <a:endParaRPr dirty="0"/>
          </a:p>
        </p:txBody>
      </p:sp>
      <p:pic>
        <p:nvPicPr>
          <p:cNvPr id="1026" name="Picture 2" descr="Image result for red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0162"/>
            <a:ext cx="9144000" cy="428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1667" y="2799210"/>
            <a:ext cx="8576733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Categories of Property Requiring Special Handling: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Firearms              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Aircraft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 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Vessels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Animals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151" y="3495739"/>
            <a:ext cx="1265599" cy="1012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Related image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483" y="3410679"/>
            <a:ext cx="1225550" cy="995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Related image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483" y="4320615"/>
            <a:ext cx="1225550" cy="87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Related image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490" y="4906512"/>
            <a:ext cx="1228090" cy="992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Image result for cartoon animals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152" y="4906512"/>
            <a:ext cx="1265599" cy="1012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843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ndAc>
          <p:stSnd>
            <p:snd r:embed="rId3" name="explode.wav"/>
          </p:stSnd>
        </p:sndAc>
      </p:transition>
    </mc:Choice>
    <mc:Fallback xmlns="">
      <p:transition>
        <p:sndAc>
          <p:stSnd>
            <p:snd r:embed="rId10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ctrTitle" idx="4294967295"/>
          </p:nvPr>
        </p:nvSpPr>
        <p:spPr>
          <a:xfrm>
            <a:off x="510116" y="1634068"/>
            <a:ext cx="8153400" cy="104139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smtClean="0">
                <a:solidFill>
                  <a:schemeClr val="lt1"/>
                </a:solidFill>
                <a:sym typeface="Times New Roman"/>
              </a:rPr>
              <a:t>Animals (continue)</a:t>
            </a:r>
            <a:endParaRPr sz="2800" dirty="0"/>
          </a:p>
        </p:txBody>
      </p:sp>
      <p:pic>
        <p:nvPicPr>
          <p:cNvPr id="1026" name="Picture 2" descr="Image result for red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00"/>
            <a:ext cx="9173633" cy="443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3633" y="4758267"/>
            <a:ext cx="85767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800" dirty="0" smtClean="0">
              <a:solidFill>
                <a:schemeClr val="bg1"/>
              </a:solidFill>
            </a:endParaRPr>
          </a:p>
        </p:txBody>
      </p:sp>
      <p:sp>
        <p:nvSpPr>
          <p:cNvPr id="6" name="Shape 418"/>
          <p:cNvSpPr txBox="1">
            <a:spLocks/>
          </p:cNvSpPr>
          <p:nvPr/>
        </p:nvSpPr>
        <p:spPr>
          <a:xfrm>
            <a:off x="249766" y="2540000"/>
            <a:ext cx="8231188" cy="408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3399"/>
              </a:buClr>
              <a:buSzPts val="2400"/>
            </a:pPr>
            <a:r>
              <a:rPr lang="en-US" sz="20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*Canines may be donated to an individual who has </a:t>
            </a:r>
            <a:r>
              <a:rPr lang="en-US" sz="2000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experience handling canines in the performance of those official duties </a:t>
            </a:r>
            <a:r>
              <a:rPr lang="en-US" sz="20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FMR 102-36.365</a:t>
            </a:r>
          </a:p>
          <a:p>
            <a:pPr>
              <a:buClr>
                <a:srgbClr val="003399"/>
              </a:buClr>
              <a:buSzPts val="2400"/>
            </a:pPr>
            <a:endParaRPr lang="en-US" sz="1000" dirty="0" smtClean="0">
              <a:solidFill>
                <a:schemeClr val="bg1"/>
              </a:solidFill>
            </a:endParaRPr>
          </a:p>
          <a:p>
            <a:pPr>
              <a:spcBef>
                <a:spcPts val="480"/>
              </a:spcBef>
              <a:buClr>
                <a:srgbClr val="003399"/>
              </a:buClr>
              <a:buSzPts val="2400"/>
            </a:pPr>
            <a:r>
              <a:rPr lang="en-US" sz="20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*Typical disposal process applies to nonhuman primates but transfer, donation, and sale documents </a:t>
            </a:r>
            <a:r>
              <a:rPr lang="en-US" sz="2000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must address appropriate uses of non-human primates </a:t>
            </a:r>
            <a:r>
              <a:rPr lang="en-US" sz="20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 42 CFR 71.53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522288" lvl="1">
              <a:spcBef>
                <a:spcPts val="480"/>
              </a:spcBef>
              <a:buClr>
                <a:srgbClr val="003399"/>
              </a:buClr>
              <a:buSzPts val="2400"/>
            </a:pPr>
            <a:r>
              <a:rPr lang="en-US" sz="20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 Scientific Research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522288" lvl="1">
              <a:spcBef>
                <a:spcPts val="480"/>
              </a:spcBef>
              <a:buClr>
                <a:srgbClr val="003399"/>
              </a:buClr>
              <a:buSzPts val="2400"/>
            </a:pPr>
            <a:r>
              <a:rPr lang="en-US" sz="20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 Education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522288" lvl="1">
              <a:spcBef>
                <a:spcPts val="480"/>
              </a:spcBef>
              <a:buClr>
                <a:srgbClr val="003399"/>
              </a:buClr>
              <a:buSzPts val="2400"/>
            </a:pPr>
            <a:r>
              <a:rPr lang="en-US" sz="20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 Exhibition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2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ctrTitle" idx="4294967295"/>
          </p:nvPr>
        </p:nvSpPr>
        <p:spPr>
          <a:xfrm>
            <a:off x="510116" y="1634068"/>
            <a:ext cx="8153400" cy="104139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smtClean="0">
                <a:solidFill>
                  <a:schemeClr val="lt1"/>
                </a:solidFill>
                <a:sym typeface="Times New Roman"/>
              </a:rPr>
              <a:t/>
            </a:r>
            <a:br>
              <a:rPr lang="en-US" sz="2800" b="1" i="0" u="none" strike="noStrike" cap="none" dirty="0" smtClean="0">
                <a:solidFill>
                  <a:schemeClr val="lt1"/>
                </a:solidFill>
                <a:sym typeface="Times New Roman"/>
              </a:rPr>
            </a:br>
            <a:r>
              <a:rPr lang="en-US" sz="2800" b="1" i="0" u="none" strike="noStrike" cap="none" dirty="0" smtClean="0">
                <a:solidFill>
                  <a:schemeClr val="lt1"/>
                </a:solidFill>
                <a:sym typeface="Times New Roman"/>
              </a:rPr>
              <a:t>Questions</a:t>
            </a:r>
            <a:br>
              <a:rPr lang="en-US" sz="2800" b="1" i="0" u="none" strike="noStrike" cap="none" dirty="0" smtClean="0">
                <a:solidFill>
                  <a:schemeClr val="lt1"/>
                </a:solidFill>
                <a:sym typeface="Times New Roman"/>
              </a:rPr>
            </a:br>
            <a:endParaRPr sz="2800" dirty="0"/>
          </a:p>
        </p:txBody>
      </p:sp>
      <p:pic>
        <p:nvPicPr>
          <p:cNvPr id="1026" name="Picture 2" descr="Image result for red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2540000"/>
            <a:ext cx="9173633" cy="443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3633" y="4758267"/>
            <a:ext cx="85767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800" dirty="0" smtClean="0">
              <a:solidFill>
                <a:schemeClr val="bg1"/>
              </a:solidFill>
            </a:endParaRPr>
          </a:p>
        </p:txBody>
      </p:sp>
      <p:pic>
        <p:nvPicPr>
          <p:cNvPr id="22530" name="Picture 2" descr="Image result for questi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901" y="3405717"/>
            <a:ext cx="6627431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84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ctrTitle" idx="4294967295"/>
          </p:nvPr>
        </p:nvSpPr>
        <p:spPr>
          <a:xfrm>
            <a:off x="510116" y="1634068"/>
            <a:ext cx="8153400" cy="104139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smtClean="0">
                <a:solidFill>
                  <a:schemeClr val="lt1"/>
                </a:solidFill>
                <a:sym typeface="Times New Roman"/>
              </a:rPr>
              <a:t>Reporting Aircraft &amp; Federal Screening </a:t>
            </a:r>
            <a:br>
              <a:rPr lang="en-US" sz="2800" b="1" i="0" u="none" strike="noStrike" cap="none" dirty="0" smtClean="0">
                <a:solidFill>
                  <a:schemeClr val="lt1"/>
                </a:solidFill>
                <a:sym typeface="Times New Roman"/>
              </a:rPr>
            </a:br>
            <a:r>
              <a:rPr lang="en-US" sz="2800" b="1" i="0" u="none" strike="noStrike" cap="none" dirty="0" smtClean="0">
                <a:solidFill>
                  <a:schemeClr val="lt1"/>
                </a:solidFill>
                <a:sym typeface="Times New Roman"/>
              </a:rPr>
              <a:t>Region 9</a:t>
            </a:r>
            <a:endParaRPr sz="2800" dirty="0"/>
          </a:p>
        </p:txBody>
      </p:sp>
      <p:pic>
        <p:nvPicPr>
          <p:cNvPr id="1026" name="Picture 2" descr="Image result for red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4410"/>
            <a:ext cx="9173633" cy="443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6999" y="2731238"/>
            <a:ext cx="857673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POC: Sandra Klar                                 Email: </a:t>
            </a:r>
            <a:r>
              <a:rPr lang="en-US" sz="1800" dirty="0" smtClean="0">
                <a:solidFill>
                  <a:schemeClr val="bg1"/>
                </a:solidFill>
                <a:hlinkClick r:id="rId4"/>
              </a:rPr>
              <a:t>sandra.klar@gsa.gov</a:t>
            </a:r>
            <a:endParaRPr lang="en-US" sz="1800" dirty="0" smtClean="0">
              <a:solidFill>
                <a:schemeClr val="bg1"/>
              </a:solidFill>
            </a:endParaRPr>
          </a:p>
          <a:p>
            <a:r>
              <a:rPr lang="en-US" sz="1800" dirty="0" smtClean="0">
                <a:solidFill>
                  <a:schemeClr val="bg1"/>
                </a:solidFill>
              </a:rPr>
              <a:t>Telephone:  415-522-3041                   Fax: 415-422-3043</a:t>
            </a:r>
          </a:p>
          <a:p>
            <a:endParaRPr lang="en-US" sz="800" dirty="0">
              <a:solidFill>
                <a:schemeClr val="bg1"/>
              </a:solidFill>
            </a:endParaRPr>
          </a:p>
          <a:p>
            <a:r>
              <a:rPr lang="en-US" sz="1800" dirty="0" smtClean="0">
                <a:solidFill>
                  <a:schemeClr val="bg1"/>
                </a:solidFill>
              </a:rPr>
              <a:t>Field and Customer Support Branch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450 Golden Gate Ave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San Francisco, CA 94012</a:t>
            </a:r>
          </a:p>
        </p:txBody>
      </p:sp>
      <p:sp>
        <p:nvSpPr>
          <p:cNvPr id="5" name="Rectangle 4"/>
          <p:cNvSpPr/>
          <p:nvPr/>
        </p:nvSpPr>
        <p:spPr>
          <a:xfrm>
            <a:off x="283633" y="4758267"/>
            <a:ext cx="85767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800" dirty="0" smtClean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8531" y="4492543"/>
            <a:ext cx="85767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*FSC 1510 ~ Fixed Wing 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*FSC 1520 ~ Rotary Wing</a:t>
            </a:r>
          </a:p>
          <a:p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dirty="0" smtClean="0">
                <a:solidFill>
                  <a:schemeClr val="bg1"/>
                </a:solidFill>
              </a:rPr>
              <a:t>*41 CFR 102-36-340</a:t>
            </a:r>
            <a:endParaRPr lang="en-US" sz="1800" dirty="0">
              <a:solidFill>
                <a:schemeClr val="bg1"/>
              </a:solidFill>
            </a:endParaRPr>
          </a:p>
          <a:p>
            <a:endParaRPr lang="en-US" sz="1800" dirty="0" smtClean="0">
              <a:solidFill>
                <a:schemeClr val="bg1"/>
              </a:solidFill>
            </a:endParaRPr>
          </a:p>
          <a:p>
            <a:r>
              <a:rPr lang="en-US" sz="1800" dirty="0" smtClean="0">
                <a:solidFill>
                  <a:schemeClr val="bg1"/>
                </a:solidFill>
              </a:rPr>
              <a:t>*Aircraft Components &amp; Engines – Regional Property Office</a:t>
            </a:r>
          </a:p>
        </p:txBody>
      </p:sp>
      <p:pic>
        <p:nvPicPr>
          <p:cNvPr id="10" name="Picture 9" descr="Image result for aircraft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763" y="3531457"/>
            <a:ext cx="2611123" cy="2075180"/>
          </a:xfrm>
          <a:prstGeom prst="rect">
            <a:avLst/>
          </a:prstGeom>
          <a:solidFill>
            <a:schemeClr val="tx1"/>
          </a:solidFill>
          <a:ln w="60325">
            <a:solidFill>
              <a:schemeClr val="tx1"/>
            </a:solidFill>
          </a:ln>
          <a:effectLst>
            <a:glow rad="228600">
              <a:schemeClr val="tx1">
                <a:alpha val="40000"/>
              </a:schemeClr>
            </a:glow>
            <a:innerShdw blurRad="114300">
              <a:prstClr val="black"/>
            </a:innerShdw>
            <a:reflection blurRad="6350" stA="50000" endA="300" endPos="55500" dist="101600" dir="5400000" sy="-100000" algn="bl" rotWithShape="0"/>
          </a:effectLst>
          <a:scene3d>
            <a:camera prst="isometricOffAxis2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13498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ctrTitle" idx="4294967295"/>
          </p:nvPr>
        </p:nvSpPr>
        <p:spPr>
          <a:xfrm>
            <a:off x="499533" y="1659467"/>
            <a:ext cx="8153400" cy="98488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smtClean="0">
                <a:solidFill>
                  <a:schemeClr val="lt1"/>
                </a:solidFill>
                <a:sym typeface="Times New Roman"/>
              </a:rPr>
              <a:t>Aircraft  Donation and Screening</a:t>
            </a:r>
            <a:br>
              <a:rPr lang="en-US" sz="2800" b="1" i="0" u="none" strike="noStrike" cap="none" dirty="0" smtClean="0">
                <a:solidFill>
                  <a:schemeClr val="lt1"/>
                </a:solidFill>
                <a:sym typeface="Times New Roman"/>
              </a:rPr>
            </a:br>
            <a:r>
              <a:rPr lang="en-US" sz="2800" b="1" i="0" u="none" strike="noStrike" cap="none" dirty="0" smtClean="0">
                <a:solidFill>
                  <a:schemeClr val="lt1"/>
                </a:solidFill>
                <a:sym typeface="Times New Roman"/>
              </a:rPr>
              <a:t>Region 9</a:t>
            </a:r>
            <a:endParaRPr sz="2800" dirty="0"/>
          </a:p>
        </p:txBody>
      </p:sp>
      <p:pic>
        <p:nvPicPr>
          <p:cNvPr id="1026" name="Picture 2" descr="Image result for red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50306"/>
            <a:ext cx="9173633" cy="443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1667" y="2799210"/>
            <a:ext cx="857673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POC: Lisa </a:t>
            </a:r>
            <a:r>
              <a:rPr lang="en-US" sz="1800" dirty="0" err="1" smtClean="0">
                <a:solidFill>
                  <a:schemeClr val="bg1"/>
                </a:solidFill>
              </a:rPr>
              <a:t>Schrad</a:t>
            </a:r>
            <a:r>
              <a:rPr lang="en-US" sz="1800" dirty="0" smtClean="0">
                <a:solidFill>
                  <a:schemeClr val="bg1"/>
                </a:solidFill>
              </a:rPr>
              <a:t>                                 Email: </a:t>
            </a:r>
            <a:r>
              <a:rPr lang="en-US" sz="1800" dirty="0" err="1" smtClean="0">
                <a:solidFill>
                  <a:schemeClr val="bg1"/>
                </a:solidFill>
                <a:hlinkClick r:id="rId4"/>
              </a:rPr>
              <a:t>lisa.schrad@gsa.gog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Telephone:  415-522-3041                   Fax: 415-422-3043</a:t>
            </a:r>
          </a:p>
          <a:p>
            <a:endParaRPr lang="en-US" sz="800" dirty="0">
              <a:solidFill>
                <a:schemeClr val="bg1"/>
              </a:solidFill>
            </a:endParaRPr>
          </a:p>
          <a:p>
            <a:r>
              <a:rPr lang="en-US" sz="1800" dirty="0" smtClean="0">
                <a:solidFill>
                  <a:schemeClr val="bg1"/>
                </a:solidFill>
              </a:rPr>
              <a:t>Field and Customer Support Branch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450 Golden Gate Ave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San Francisco, CA 94012</a:t>
            </a:r>
          </a:p>
        </p:txBody>
      </p:sp>
      <p:sp>
        <p:nvSpPr>
          <p:cNvPr id="5" name="Rectangle 4"/>
          <p:cNvSpPr/>
          <p:nvPr/>
        </p:nvSpPr>
        <p:spPr>
          <a:xfrm>
            <a:off x="283633" y="4758267"/>
            <a:ext cx="85767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800" dirty="0" smtClean="0">
              <a:solidFill>
                <a:schemeClr val="bg1"/>
              </a:solidFill>
            </a:endParaRP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613" y="4892476"/>
            <a:ext cx="1928406" cy="168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cartoon aircraf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652" y="4831162"/>
            <a:ext cx="2049721" cy="168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cartoon aircraf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81" y="5052000"/>
            <a:ext cx="1990479" cy="168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59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ctrTitle" idx="4294967295"/>
          </p:nvPr>
        </p:nvSpPr>
        <p:spPr>
          <a:xfrm>
            <a:off x="499533" y="1659467"/>
            <a:ext cx="8153400" cy="98488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lt1"/>
                </a:solidFill>
              </a:rPr>
              <a:t>Firearms</a:t>
            </a:r>
            <a:r>
              <a:rPr lang="en-US" sz="3200" b="1" i="0" u="none" strike="noStrike" cap="none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Region 8</a:t>
            </a:r>
            <a:endParaRPr dirty="0"/>
          </a:p>
        </p:txBody>
      </p:sp>
      <p:pic>
        <p:nvPicPr>
          <p:cNvPr id="1026" name="Picture 2" descr="Image result for red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540000"/>
            <a:ext cx="9173633" cy="443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1668" y="2564782"/>
            <a:ext cx="83650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POC: Debbie Rojas Cook                     Email: debbie.rojascook@gsa.gov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Telephone:  303-236-7707                   Fax: 303-236-7544</a:t>
            </a:r>
          </a:p>
          <a:p>
            <a:endParaRPr lang="en-US" sz="800" dirty="0">
              <a:solidFill>
                <a:schemeClr val="bg1"/>
              </a:solidFill>
            </a:endParaRPr>
          </a:p>
          <a:p>
            <a:r>
              <a:rPr lang="en-US" sz="1800" dirty="0" smtClean="0">
                <a:solidFill>
                  <a:schemeClr val="bg1"/>
                </a:solidFill>
              </a:rPr>
              <a:t>Property Management Division (7FP-8)  National Firearm Program Manager</a:t>
            </a:r>
          </a:p>
          <a:p>
            <a:endParaRPr lang="en-US" sz="1800" dirty="0" smtClean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3633" y="4758267"/>
            <a:ext cx="85767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800" dirty="0" smtClean="0">
              <a:solidFill>
                <a:schemeClr val="bg1"/>
              </a:solidFill>
            </a:endParaRPr>
          </a:p>
        </p:txBody>
      </p:sp>
      <p:pic>
        <p:nvPicPr>
          <p:cNvPr id="8" name="Picture 7" descr="Related imag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3669282"/>
            <a:ext cx="3987800" cy="2177969"/>
          </a:xfrm>
          <a:prstGeom prst="rect">
            <a:avLst/>
          </a:prstGeom>
          <a:noFill/>
          <a:ln w="60325">
            <a:solidFill>
              <a:schemeClr val="tx1"/>
            </a:solidFill>
          </a:ln>
          <a:effectLst>
            <a:glow rad="228600">
              <a:schemeClr val="tx1"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  <a:reflection blurRad="6350" stA="50000" endA="295" endPos="92000" dist="1016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0523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ctrTitle" idx="4294967295"/>
          </p:nvPr>
        </p:nvSpPr>
        <p:spPr>
          <a:xfrm>
            <a:off x="245533" y="1712277"/>
            <a:ext cx="8652933" cy="98488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Reporting Process</a:t>
            </a:r>
            <a:endParaRPr dirty="0"/>
          </a:p>
        </p:txBody>
      </p:sp>
      <p:pic>
        <p:nvPicPr>
          <p:cNvPr id="1026" name="Picture 2" descr="Image result for red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0162"/>
            <a:ext cx="9144000" cy="428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92667" y="2899714"/>
            <a:ext cx="725593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*GSAXcess.gov 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*</a:t>
            </a:r>
            <a:r>
              <a:rPr lang="en-US" sz="2400" dirty="0">
                <a:solidFill>
                  <a:schemeClr val="bg1"/>
                </a:solidFill>
              </a:rPr>
              <a:t>Report as a single line item </a:t>
            </a:r>
            <a:r>
              <a:rPr lang="en-US" sz="2400" dirty="0" smtClean="0">
                <a:solidFill>
                  <a:schemeClr val="bg1"/>
                </a:solidFill>
              </a:rPr>
              <a:t>(</a:t>
            </a:r>
            <a:r>
              <a:rPr lang="en-US" sz="2400" dirty="0">
                <a:solidFill>
                  <a:schemeClr val="bg1"/>
                </a:solidFill>
              </a:rPr>
              <a:t>GSA Bulletin 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FPMR </a:t>
            </a:r>
            <a:r>
              <a:rPr lang="en-US" sz="2400" dirty="0">
                <a:solidFill>
                  <a:schemeClr val="bg1"/>
                </a:solidFill>
              </a:rPr>
              <a:t>H-75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*Drop-down menu feature allows you to select type of firearm from existing </a:t>
            </a:r>
            <a:r>
              <a:rPr lang="en-US" sz="2400" dirty="0" smtClean="0">
                <a:solidFill>
                  <a:schemeClr val="bg1"/>
                </a:solidFill>
              </a:rPr>
              <a:t>lists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*Manual  paper submission on SF-120 </a:t>
            </a:r>
          </a:p>
        </p:txBody>
      </p:sp>
    </p:spTree>
    <p:extLst>
      <p:ext uri="{BB962C8B-B14F-4D97-AF65-F5344CB8AC3E}">
        <p14:creationId xmlns:p14="http://schemas.microsoft.com/office/powerpoint/2010/main" val="41212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ctrTitle" idx="4294967295"/>
          </p:nvPr>
        </p:nvSpPr>
        <p:spPr>
          <a:xfrm>
            <a:off x="245533" y="1712277"/>
            <a:ext cx="8652933" cy="98488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Who is Eligible to Acquire Firearms</a:t>
            </a:r>
            <a:endParaRPr dirty="0"/>
          </a:p>
        </p:txBody>
      </p:sp>
      <p:pic>
        <p:nvPicPr>
          <p:cNvPr id="1026" name="Picture 2" descr="Image result for red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0162"/>
            <a:ext cx="9144000" cy="428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14400" y="2570162"/>
            <a:ext cx="711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Unless the agency has specific statutory authority to do so, excess firearms may be transferred only to those federal agencies authorized to acquire firearms for official use, reference </a:t>
            </a:r>
            <a:r>
              <a:rPr lang="en-US" sz="2800" u="sng" dirty="0">
                <a:solidFill>
                  <a:schemeClr val="bg1"/>
                </a:solidFill>
                <a:hlinkClick r:id="rId4"/>
              </a:rPr>
              <a:t>Section 101-42.1102-10(a)(2)</a:t>
            </a:r>
            <a:r>
              <a:rPr lang="en-US" sz="2800" dirty="0">
                <a:solidFill>
                  <a:schemeClr val="bg1"/>
                </a:solidFill>
              </a:rPr>
              <a:t>. Firearms not transferred or donated must be destroyed and sold as scrap, </a:t>
            </a:r>
            <a:r>
              <a:rPr lang="en-US" sz="2800" u="sng" dirty="0">
                <a:solidFill>
                  <a:schemeClr val="bg1"/>
                </a:solidFill>
                <a:hlinkClick r:id="rId5"/>
              </a:rPr>
              <a:t>Section 102-36.375</a:t>
            </a:r>
            <a:r>
              <a:rPr lang="en-US" sz="2800" dirty="0">
                <a:solidFill>
                  <a:schemeClr val="bg1"/>
                </a:solidFill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70909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ctrTitle" idx="4294967295"/>
          </p:nvPr>
        </p:nvSpPr>
        <p:spPr>
          <a:xfrm>
            <a:off x="245533" y="1712277"/>
            <a:ext cx="8652933" cy="98488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Regulatory Change</a:t>
            </a:r>
            <a:endParaRPr dirty="0"/>
          </a:p>
        </p:txBody>
      </p:sp>
      <p:pic>
        <p:nvPicPr>
          <p:cNvPr id="1026" name="Picture 2" descr="Image result for red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0162"/>
            <a:ext cx="9144000" cy="428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5533" y="3059668"/>
            <a:ext cx="811106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Federal Register - July 28, 1999</a:t>
            </a: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Removed </a:t>
            </a:r>
            <a:r>
              <a:rPr lang="en-US" sz="3200" dirty="0">
                <a:solidFill>
                  <a:schemeClr val="bg1"/>
                </a:solidFill>
              </a:rPr>
              <a:t>the prohibition on donation of surplus Federal firearms to eligible law enforcement activities</a:t>
            </a:r>
          </a:p>
        </p:txBody>
      </p:sp>
    </p:spTree>
    <p:extLst>
      <p:ext uri="{BB962C8B-B14F-4D97-AF65-F5344CB8AC3E}">
        <p14:creationId xmlns:p14="http://schemas.microsoft.com/office/powerpoint/2010/main" val="365687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ctrTitle" idx="4294967295"/>
          </p:nvPr>
        </p:nvSpPr>
        <p:spPr>
          <a:xfrm>
            <a:off x="245533" y="1712277"/>
            <a:ext cx="8652933" cy="98488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Donation Program</a:t>
            </a:r>
            <a:endParaRPr dirty="0"/>
          </a:p>
        </p:txBody>
      </p:sp>
      <p:pic>
        <p:nvPicPr>
          <p:cNvPr id="1026" name="Picture 2" descr="Image result for red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0162"/>
            <a:ext cx="9144000" cy="428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67267" y="2570162"/>
            <a:ext cx="790786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*</a:t>
            </a:r>
            <a:r>
              <a:rPr lang="en-US" sz="2800" dirty="0" smtClean="0">
                <a:solidFill>
                  <a:schemeClr val="bg1"/>
                </a:solidFill>
              </a:rPr>
              <a:t>Requires </a:t>
            </a:r>
            <a:r>
              <a:rPr lang="en-US" sz="2800" dirty="0">
                <a:solidFill>
                  <a:schemeClr val="bg1"/>
                </a:solidFill>
              </a:rPr>
              <a:t>participation of State Agency for Surplus </a:t>
            </a:r>
            <a:r>
              <a:rPr lang="en-US" sz="2800" dirty="0" smtClean="0">
                <a:solidFill>
                  <a:schemeClr val="bg1"/>
                </a:solidFill>
              </a:rPr>
              <a:t>Property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*Open </a:t>
            </a:r>
            <a:r>
              <a:rPr lang="en-US" sz="2800" dirty="0">
                <a:solidFill>
                  <a:schemeClr val="bg1"/>
                </a:solidFill>
              </a:rPr>
              <a:t>to state/local law </a:t>
            </a:r>
            <a:r>
              <a:rPr lang="en-US" sz="2800" dirty="0" smtClean="0">
                <a:solidFill>
                  <a:schemeClr val="bg1"/>
                </a:solidFill>
              </a:rPr>
              <a:t>enforcement with the primary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Function of  </a:t>
            </a:r>
            <a:r>
              <a:rPr lang="en-US" sz="2800" dirty="0">
                <a:solidFill>
                  <a:schemeClr val="bg1"/>
                </a:solidFill>
              </a:rPr>
              <a:t>enforcement of federal, state, and local </a:t>
            </a:r>
            <a:r>
              <a:rPr lang="en-US" sz="2800" dirty="0" smtClean="0">
                <a:solidFill>
                  <a:schemeClr val="bg1"/>
                </a:solidFill>
              </a:rPr>
              <a:t>laws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*Officers </a:t>
            </a:r>
            <a:r>
              <a:rPr lang="en-US" sz="2800" dirty="0">
                <a:solidFill>
                  <a:schemeClr val="bg1"/>
                </a:solidFill>
              </a:rPr>
              <a:t>must </a:t>
            </a:r>
            <a:r>
              <a:rPr lang="en-US" sz="2800" dirty="0" smtClean="0">
                <a:solidFill>
                  <a:schemeClr val="bg1"/>
                </a:solidFill>
              </a:rPr>
              <a:t>have </a:t>
            </a:r>
            <a:r>
              <a:rPr lang="en-US" sz="2800" dirty="0">
                <a:solidFill>
                  <a:schemeClr val="bg1"/>
                </a:solidFill>
              </a:rPr>
              <a:t>apprehension and arrest authority</a:t>
            </a:r>
          </a:p>
        </p:txBody>
      </p:sp>
    </p:spTree>
    <p:extLst>
      <p:ext uri="{BB962C8B-B14F-4D97-AF65-F5344CB8AC3E}">
        <p14:creationId xmlns:p14="http://schemas.microsoft.com/office/powerpoint/2010/main" val="336242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SA Powerpoint template">
  <a:themeElements>
    <a:clrScheme name="GSA 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1729</TotalTime>
  <Words>728</Words>
  <Application>Microsoft Office PowerPoint</Application>
  <PresentationFormat>On-screen Show (4:3)</PresentationFormat>
  <Paragraphs>166</Paragraphs>
  <Slides>21</Slides>
  <Notes>21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Source Sans Pro</vt:lpstr>
      <vt:lpstr>Times</vt:lpstr>
      <vt:lpstr>Noto Sans Symbols</vt:lpstr>
      <vt:lpstr>Times New Roman</vt:lpstr>
      <vt:lpstr>GSA Powerpoint template</vt:lpstr>
      <vt:lpstr>Disposal of Specialized Categories of Property</vt:lpstr>
      <vt:lpstr>Disposal of Specialized Categories of Property</vt:lpstr>
      <vt:lpstr>Reporting Aircraft &amp; Federal Screening  Region 9</vt:lpstr>
      <vt:lpstr>Aircraft  Donation and Screening Region 9</vt:lpstr>
      <vt:lpstr>Firearms Region 8</vt:lpstr>
      <vt:lpstr>Reporting Process</vt:lpstr>
      <vt:lpstr>Who is Eligible to Acquire Firearms</vt:lpstr>
      <vt:lpstr>Regulatory Change</vt:lpstr>
      <vt:lpstr>Donation Program</vt:lpstr>
      <vt:lpstr>Donation Program Controls</vt:lpstr>
      <vt:lpstr>Vessels 50 Feet or Larger and  Civilian Agency</vt:lpstr>
      <vt:lpstr>Vessels 50 Feet or Larger and  Military</vt:lpstr>
      <vt:lpstr>Disposal of Vessels Merchant Marine  Act 1936.  </vt:lpstr>
      <vt:lpstr>Disposal of Vessels Merchant Marine  Act 1936.  </vt:lpstr>
      <vt:lpstr>Animals</vt:lpstr>
      <vt:lpstr>Animals</vt:lpstr>
      <vt:lpstr>Animals</vt:lpstr>
      <vt:lpstr>Animals</vt:lpstr>
      <vt:lpstr>Animals</vt:lpstr>
      <vt:lpstr>Animals (continue)</vt:lpstr>
      <vt:lpstr> Questions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Disposal of Specialized Categories of Property</dc:title>
  <dc:creator>PharisDAllen</dc:creator>
  <cp:lastModifiedBy>BrentCCrawley</cp:lastModifiedBy>
  <cp:revision>53</cp:revision>
  <dcterms:modified xsi:type="dcterms:W3CDTF">2019-08-13T14:24:06Z</dcterms:modified>
</cp:coreProperties>
</file>