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</p:sldIdLst>
  <p:sldSz cx="9144000" cy="6858000" type="screen4x3"/>
  <p:notesSz cx="7035800" cy="9334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13C88"/>
    <a:srgbClr val="FFFFFF"/>
    <a:srgbClr val="5F93D3"/>
    <a:srgbClr val="4283BE"/>
    <a:srgbClr val="336699"/>
    <a:srgbClr val="0033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28" autoAdjust="0"/>
  </p:normalViewPr>
  <p:slideViewPr>
    <p:cSldViewPr>
      <p:cViewPr>
        <p:scale>
          <a:sx n="81" d="100"/>
          <a:sy n="81" d="100"/>
        </p:scale>
        <p:origin x="-1488" y="-130"/>
      </p:cViewPr>
      <p:guideLst>
        <p:guide orient="horz" pos="1092"/>
        <p:guide pos="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94" y="-78"/>
      </p:cViewPr>
      <p:guideLst>
        <p:guide orient="horz" pos="2940"/>
        <p:guide pos="2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77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8677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75380004-3411-4FA8-9C9F-E0D706A087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32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433888"/>
            <a:ext cx="51593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77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8677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fld id="{BA0E1374-4574-4D8A-8584-918267CBCC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09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16DE6-4F8B-4F03-8CBF-53D34814EF9F}" type="slidenum">
              <a:rPr lang="en-US"/>
              <a:pPr/>
              <a:t>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Examples of conditions for using exchange/sale continued.</a:t>
            </a:r>
          </a:p>
          <a:p>
            <a:r>
              <a:rPr lang="en-US" smtClean="0">
                <a:latin typeface="Times" charset="0"/>
              </a:rPr>
              <a:t>Examples of conditions for using exchange/sale</a:t>
            </a:r>
          </a:p>
          <a:p>
            <a:endParaRPr lang="en-US" smtClean="0">
              <a:latin typeface="Times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0AF13-634D-44A6-8B7F-A407C1C5A5FC}" type="slidenum">
              <a:rPr lang="en-US" smtClean="0">
                <a:latin typeface="Times" charset="0"/>
              </a:rPr>
              <a:pPr/>
              <a:t>10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 charset="0"/>
              </a:rPr>
              <a:t>Conditions for using Exchange/Sale continued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15A0F-CAAA-4063-AB2B-4B72BAC9C77F}" type="slidenum">
              <a:rPr lang="en-US" smtClean="0">
                <a:latin typeface="Times" charset="0"/>
              </a:rPr>
              <a:pPr/>
              <a:t>11</a:t>
            </a:fld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 charset="0"/>
              </a:rPr>
              <a:t>Conditions for using Exchange/Sale continued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FBD75-539E-4186-9463-76D5DBB27650}" type="slidenum">
              <a:rPr lang="en-US" smtClean="0">
                <a:latin typeface="Times" charset="0"/>
              </a:rPr>
              <a:pPr/>
              <a:t>12</a:t>
            </a:fld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 charset="0"/>
              </a:rPr>
              <a:t>Tells when the proceeds from exchange/sale can be used.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E448E-6892-47FA-AF00-D2C221B4C12F}" type="slidenum">
              <a:rPr lang="en-US" smtClean="0">
                <a:latin typeface="Times" charset="0"/>
              </a:rPr>
              <a:pPr/>
              <a:t>13</a:t>
            </a:fld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 charset="0"/>
              </a:rPr>
              <a:t>Any questions on the exchange/sale authority?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463F7-840F-4B52-B69D-8133B11533A9}" type="slidenum">
              <a:rPr lang="en-US" smtClean="0">
                <a:latin typeface="Times" charset="0"/>
              </a:rPr>
              <a:pPr/>
              <a:t>14</a:t>
            </a:fld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Definition of exchange sale.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7BF30-570A-4505-BDBA-DF74005055B6}" type="slidenum">
              <a:rPr lang="en-US" smtClean="0">
                <a:latin typeface="Times" charset="0"/>
              </a:rPr>
              <a:pPr/>
              <a:t>2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These are the two methods of exchange sale used.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5518C-CEA7-44E7-AF27-018C00372060}" type="slidenum">
              <a:rPr lang="en-US" smtClean="0">
                <a:latin typeface="Times" charset="0"/>
              </a:rPr>
              <a:pPr/>
              <a:t>3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Here are two primary definitions of when to use exchange sale.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3933B-7422-461E-8153-BC47240DB490}" type="slidenum">
              <a:rPr lang="en-US" smtClean="0">
                <a:latin typeface="Times" charset="0"/>
              </a:rPr>
              <a:pPr/>
              <a:t>4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another reason to use exchange sale.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9DFC7-9F13-4427-913D-26553C99352F}" type="slidenum">
              <a:rPr lang="en-US" smtClean="0">
                <a:latin typeface="Times" charset="0"/>
              </a:rPr>
              <a:pPr/>
              <a:t>5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Reason why to use exchange sale.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D723C-2B5E-4C5C-AB53-92F7C7A5AB65}" type="slidenum">
              <a:rPr lang="en-US" smtClean="0">
                <a:latin typeface="Times" charset="0"/>
              </a:rPr>
              <a:pPr/>
              <a:t>6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Instances when you should not use exchange sale.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41582-B8E5-4609-BCA5-39BB475C7E4B}" type="slidenum">
              <a:rPr lang="en-US" smtClean="0">
                <a:latin typeface="Times" charset="0"/>
              </a:rPr>
              <a:pPr/>
              <a:t>7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Examples of property that the exchange/sale authority can not be used.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5520F-0BA7-4165-AC3C-1242159E544B}" type="slidenum">
              <a:rPr lang="en-US" smtClean="0">
                <a:latin typeface="Times" charset="0"/>
              </a:rPr>
              <a:pPr/>
              <a:t>8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Examples of conditions for using exchange/sale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3ED79-2A67-424F-A27A-C9F35F903264}" type="slidenum">
              <a:rPr lang="en-US" smtClean="0">
                <a:latin typeface="Times" charset="0"/>
              </a:rPr>
              <a:pPr/>
              <a:t>9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64" name="Picture 68" descr="Flag_more_blue"/>
          <p:cNvPicPr>
            <a:picLocks noChangeAspect="1" noChangeArrowheads="1"/>
          </p:cNvPicPr>
          <p:nvPr userDrawn="1"/>
        </p:nvPicPr>
        <p:blipFill>
          <a:blip r:embed="rId2" cstate="print"/>
          <a:srcRect r="15492"/>
          <a:stretch>
            <a:fillRect/>
          </a:stretch>
        </p:blipFill>
        <p:spPr bwMode="auto">
          <a:xfrm>
            <a:off x="0" y="2722563"/>
            <a:ext cx="9144000" cy="4135437"/>
          </a:xfrm>
          <a:prstGeom prst="rect">
            <a:avLst/>
          </a:prstGeom>
          <a:noFill/>
        </p:spPr>
      </p:pic>
      <p:sp>
        <p:nvSpPr>
          <p:cNvPr id="208949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948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/>
            <a:endParaRPr lang="en-US" sz="3600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pic>
        <p:nvPicPr>
          <p:cNvPr id="208950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</p:spPr>
      </p:pic>
      <p:sp>
        <p:nvSpPr>
          <p:cNvPr id="208951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/>
            <a:r>
              <a:rPr lang="en-US" sz="1400" b="1" dirty="0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 dirty="0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B8C612-4645-469C-BF2D-23E7C3B891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4913" y="1479550"/>
            <a:ext cx="1941512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79550"/>
            <a:ext cx="56769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979764-BF6D-4EE4-8BDF-61F0C5A1F0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21492-D8A9-4CEE-A327-F99EC7B60D3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B4FF86-13BF-4BB8-9742-B75BB5E307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393950"/>
            <a:ext cx="3808413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4AABE7-0016-4AD7-9A67-CFD93CD45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040188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200"/>
            <a:ext cx="4041775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A23EBD-47E0-4EC6-B53A-6C5818EAA6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62689-93E6-4FE8-94FB-CAA0ACCC45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081B9-605B-40F4-857E-1A70FD84AE0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C7918B-C8A9-483C-B1E7-02B17D9882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3508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A055DB-1A29-4C40-8277-756BD26164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393950"/>
            <a:ext cx="7769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8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776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9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13C88"/>
                </a:solidFill>
                <a:ea typeface="ヒラギノ角ゴ Pro W3" pitchFamily="1" charset="-128"/>
              </a:defRPr>
            </a:lvl1pPr>
          </a:lstStyle>
          <a:p>
            <a:fld id="{F7BAECE9-551C-4657-A7D6-DF034FF3AEC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7920" name="Rectangle 48"/>
          <p:cNvSpPr>
            <a:spLocks noChangeArrowheads="1"/>
          </p:cNvSpPr>
          <p:nvPr userDrawn="1"/>
        </p:nvSpPr>
        <p:spPr bwMode="auto">
          <a:xfrm>
            <a:off x="0" y="685800"/>
            <a:ext cx="9144000" cy="420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/>
            <a:endParaRPr lang="en-US" sz="2000" dirty="0">
              <a:latin typeface="Franklin Gothic Medium" pitchFamily="34" charset="0"/>
              <a:ea typeface="ヒラギノ角ゴ Pro W3" pitchFamily="1" charset="-128"/>
            </a:endParaRPr>
          </a:p>
        </p:txBody>
      </p:sp>
      <p:pic>
        <p:nvPicPr>
          <p:cNvPr id="207927" name="Picture 55" descr="1239"/>
          <p:cNvPicPr>
            <a:picLocks noChangeAspect="1" noChangeArrowheads="1"/>
          </p:cNvPicPr>
          <p:nvPr userDrawn="1"/>
        </p:nvPicPr>
        <p:blipFill>
          <a:blip r:embed="rId13" cstate="print"/>
          <a:srcRect t="43367"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2400">
          <a:solidFill>
            <a:srgbClr val="013C88"/>
          </a:solidFill>
          <a:latin typeface="+mn-lt"/>
          <a:ea typeface="+mn-ea"/>
          <a:cs typeface="+mn-cs"/>
        </a:defRPr>
      </a:lvl1pPr>
      <a:lvl2pPr marL="742950" indent="-2206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"/>
        <a:defRPr sz="2400">
          <a:solidFill>
            <a:srgbClr val="013C8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400">
          <a:solidFill>
            <a:srgbClr val="013C8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rgbClr val="013C8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SEgxkAO-DyB0RM&amp;tbnid=iUf7XW3SAKkeYM:&amp;ved=0CAUQjRw&amp;url=http://lookatmyhappyrainbow.blogspot.com/2010/10/fire.html&amp;ei=fj9_U82QIqWysATekYGgCw&amp;psig=AFQjCNEdoxvivoQRVFPL5s57EEluNKaQzA&amp;ust=140093444225756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381000" y="4114800"/>
            <a:ext cx="78279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/>
          <a:lstStyle/>
          <a:p>
            <a:pPr>
              <a:spcBef>
                <a:spcPct val="150000"/>
              </a:spcBef>
            </a:pPr>
            <a:endParaRPr lang="en-US" sz="2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685800" y="3124200"/>
            <a:ext cx="7772400" cy="492443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0" tIns="0" rIns="0" bIns="0"/>
          <a:lstStyle/>
          <a:p>
            <a:pPr>
              <a:spcBef>
                <a:spcPct val="150000"/>
              </a:spcBef>
            </a:pPr>
            <a:r>
              <a:rPr lang="en-US" kern="1200" dirty="0" smtClean="0">
                <a:solidFill>
                  <a:schemeClr val="bg1"/>
                </a:solidFill>
                <a:ea typeface="+mn-ea"/>
                <a:cs typeface="+mn-cs"/>
              </a:rPr>
              <a:t>EXCHANGE/SALE		FMR 102-39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09600" y="3810000"/>
            <a:ext cx="5715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Kevin Stallings</a:t>
            </a:r>
            <a:b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Office:  404-331-1110</a:t>
            </a:r>
            <a:br>
              <a:rPr lang="en-US" sz="2800" b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Cell:  404-909-0273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Email:  kevin.stallings@gsa.gov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August 2019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905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www.gsa.gov/exchangesale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91440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Conditions for using Exchange/Sale cont….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3429000"/>
          </a:xfrm>
        </p:spPr>
        <p:txBody>
          <a:bodyPr/>
          <a:lstStyle/>
          <a:p>
            <a:r>
              <a:rPr lang="en-US" sz="2800" dirty="0" smtClean="0"/>
              <a:t>(c) The property exchanged or sold was not acquired for the principal purpose of exchange or sale; 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r>
              <a:rPr lang="en-US" sz="2800" dirty="0" smtClean="0"/>
              <a:t>(d) When replacing personal property, the exchange allowance or sales proceeds from the disposition of that property may only be used to offset the cost of the replacement property, not services; and </a:t>
            </a:r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AE479F-A8AA-4F1D-9AD9-D1E5006ECEE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91440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Conditions for using Exchange/Sale cont…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763000" cy="4267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(e) Except for transactions involving books and periodicals in your libraries, you document the basic facts associated with each exchange/sale transaction.  At a minimum, the documentation must include: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  <a:p>
            <a:pPr marL="355600" indent="0">
              <a:lnSpc>
                <a:spcPct val="90000"/>
              </a:lnSpc>
              <a:defRPr/>
            </a:pPr>
            <a:r>
              <a:rPr lang="en-US" sz="2800" dirty="0" smtClean="0"/>
              <a:t> (1)  FSC Group of items exchanged or sold, and 	         	    </a:t>
            </a:r>
            <a:r>
              <a:rPr lang="en-US" sz="2800" baseline="0" dirty="0" smtClean="0"/>
              <a:t> </a:t>
            </a:r>
            <a:r>
              <a:rPr lang="en-US" sz="2800" dirty="0" smtClean="0"/>
              <a:t>items acquired;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indent="-63500">
              <a:lnSpc>
                <a:spcPct val="90000"/>
              </a:lnSpc>
              <a:defRPr/>
            </a:pPr>
            <a:r>
              <a:rPr lang="en-US" sz="2800" dirty="0" smtClean="0"/>
              <a:t> (2)  Number of items exchanged or sold, and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          number of items acquired; </a:t>
            </a:r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C8A6F9-2739-4370-8E8E-C82AD8AD6AED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91440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Conditions for using Exchange/Sale cont…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052638"/>
            <a:ext cx="8839200" cy="435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 defTabSz="15494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13C88"/>
                </a:solidFill>
                <a:latin typeface="+mj-lt"/>
              </a:rPr>
              <a:t>(3)  Acquisition cost , exchange allowance </a:t>
            </a:r>
            <a:r>
              <a:rPr lang="en-US" sz="2800" dirty="0" smtClean="0">
                <a:solidFill>
                  <a:srgbClr val="013C88"/>
                </a:solidFill>
                <a:latin typeface="+mj-lt"/>
              </a:rPr>
              <a:t>or net </a:t>
            </a:r>
            <a:r>
              <a:rPr lang="en-US" sz="2800" dirty="0">
                <a:solidFill>
                  <a:srgbClr val="013C88"/>
                </a:solidFill>
                <a:latin typeface="+mj-lt"/>
              </a:rPr>
              <a:t>sales </a:t>
            </a:r>
            <a:r>
              <a:rPr lang="en-US" sz="2800" dirty="0" smtClean="0">
                <a:solidFill>
                  <a:srgbClr val="013C88"/>
                </a:solidFill>
                <a:latin typeface="+mj-lt"/>
              </a:rPr>
              <a:t>	proceeds </a:t>
            </a:r>
            <a:r>
              <a:rPr lang="en-US" sz="2800" dirty="0">
                <a:solidFill>
                  <a:srgbClr val="013C88"/>
                </a:solidFill>
                <a:latin typeface="+mj-lt"/>
              </a:rPr>
              <a:t>of items exchanged or </a:t>
            </a:r>
            <a:r>
              <a:rPr lang="en-US" sz="2800" dirty="0" smtClean="0">
                <a:solidFill>
                  <a:srgbClr val="013C88"/>
                </a:solidFill>
                <a:latin typeface="+mj-lt"/>
              </a:rPr>
              <a:t>sold</a:t>
            </a:r>
            <a:r>
              <a:rPr lang="en-US" sz="2800" dirty="0">
                <a:solidFill>
                  <a:srgbClr val="013C88"/>
                </a:solidFill>
                <a:latin typeface="+mj-lt"/>
              </a:rPr>
              <a:t>, acquisition </a:t>
            </a:r>
            <a:r>
              <a:rPr lang="en-US" sz="2800" dirty="0" smtClean="0">
                <a:solidFill>
                  <a:srgbClr val="013C88"/>
                </a:solidFill>
                <a:latin typeface="+mj-lt"/>
              </a:rPr>
              <a:t>	cost </a:t>
            </a:r>
            <a:r>
              <a:rPr lang="en-US" sz="2800" dirty="0">
                <a:solidFill>
                  <a:srgbClr val="013C88"/>
                </a:solidFill>
                <a:latin typeface="+mj-lt"/>
              </a:rPr>
              <a:t>of the items acquired;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013C88"/>
                </a:solidFill>
                <a:latin typeface="+mj-lt"/>
              </a:rPr>
              <a:t>	</a:t>
            </a:r>
          </a:p>
          <a:p>
            <a:pPr marL="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13C88"/>
                </a:solidFill>
                <a:latin typeface="+mj-lt"/>
              </a:rPr>
              <a:t>	(4) The date of the transaction(s); </a:t>
            </a:r>
          </a:p>
          <a:p>
            <a:pPr marL="457200">
              <a:lnSpc>
                <a:spcPct val="90000"/>
              </a:lnSpc>
              <a:defRPr/>
            </a:pPr>
            <a:endParaRPr lang="en-US" sz="2800" dirty="0">
              <a:solidFill>
                <a:srgbClr val="013C88"/>
              </a:solidFill>
              <a:latin typeface="+mj-lt"/>
            </a:endParaRPr>
          </a:p>
          <a:p>
            <a:pPr marL="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13C88"/>
                </a:solidFill>
                <a:latin typeface="+mj-lt"/>
              </a:rPr>
              <a:t>	(5) The parties involved; and </a:t>
            </a:r>
          </a:p>
          <a:p>
            <a:pPr marL="457200">
              <a:lnSpc>
                <a:spcPct val="90000"/>
              </a:lnSpc>
              <a:defRPr/>
            </a:pPr>
            <a:endParaRPr lang="en-US" sz="2800" dirty="0">
              <a:solidFill>
                <a:srgbClr val="013C88"/>
              </a:solidFill>
              <a:latin typeface="+mj-lt"/>
            </a:endParaRPr>
          </a:p>
          <a:p>
            <a:pPr marL="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13C88"/>
                </a:solidFill>
                <a:latin typeface="+mj-lt"/>
              </a:rPr>
              <a:t>	(6)  A statement that the transactions comply with   	      the requirements of this </a:t>
            </a:r>
            <a:r>
              <a:rPr lang="en-US" sz="2800" dirty="0" smtClean="0">
                <a:solidFill>
                  <a:srgbClr val="013C88"/>
                </a:solidFill>
                <a:latin typeface="+mj-lt"/>
              </a:rPr>
              <a:t>part 102-39.</a:t>
            </a:r>
            <a:endParaRPr lang="en-US" sz="2800" dirty="0">
              <a:solidFill>
                <a:srgbClr val="013C88"/>
              </a:solidFill>
              <a:latin typeface="+mj-lt"/>
            </a:endParaRPr>
          </a:p>
          <a:p>
            <a:pPr>
              <a:lnSpc>
                <a:spcPct val="90000"/>
              </a:lnSpc>
              <a:defRPr/>
            </a:pPr>
            <a:endParaRPr lang="en-US" sz="2800" dirty="0">
              <a:solidFill>
                <a:srgbClr val="013C88"/>
              </a:solidFill>
              <a:latin typeface="+mj-lt"/>
            </a:endParaRPr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EF32EE-2648-4050-AC3B-9CB3ED8A4FD4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292424"/>
            <a:ext cx="9144000" cy="615553"/>
          </a:xfrm>
          <a:noFill/>
        </p:spPr>
        <p:txBody>
          <a:bodyPr anchor="ctr"/>
          <a:lstStyle/>
          <a:p>
            <a:r>
              <a:rPr lang="en-US" sz="3400" dirty="0" smtClean="0">
                <a:solidFill>
                  <a:srgbClr val="FF0000"/>
                </a:solidFill>
              </a:rPr>
              <a:t>How Long do You have to Obligate the Money?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57200" y="2209800"/>
            <a:ext cx="8154987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13C88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013C88"/>
                </a:solidFill>
                <a:latin typeface="+mj-lt"/>
              </a:rPr>
              <a:t>The money from Exchange/Sale is available to the Agency during the Fiscal Year the item was sold; and for one Fiscal year thereafter.</a:t>
            </a:r>
          </a:p>
          <a:p>
            <a:pPr marL="342900" indent="-342900">
              <a:spcBef>
                <a:spcPct val="20000"/>
              </a:spcBef>
              <a:buClr>
                <a:srgbClr val="013C88"/>
              </a:buClr>
              <a:buFont typeface="Wingdings" pitchFamily="2" charset="2"/>
              <a:buChar char="Ø"/>
            </a:pPr>
            <a:endParaRPr lang="en-US" sz="3200" dirty="0">
              <a:solidFill>
                <a:srgbClr val="013C88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013C88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013C88"/>
                </a:solidFill>
                <a:latin typeface="+mj-lt"/>
              </a:rPr>
              <a:t>After this time period, the money goes back to the General Fund of the U.S. Treasury.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D03544-9577-4EDD-A9EE-E4142275E8D9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769225" cy="861774"/>
          </a:xfrm>
        </p:spPr>
        <p:txBody>
          <a:bodyPr/>
          <a:lstStyle/>
          <a:p>
            <a:pPr algn="ctr" rtl="0" eaLnBrk="0" fontAlgn="base" hangingPunct="0"/>
            <a:r>
              <a:rPr lang="en-US" sz="5000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CEA739-2F4E-4A23-BC5E-3DE296F48C16}" type="slidenum">
              <a:rPr lang="en-US" smtClean="0"/>
              <a:pPr/>
              <a:t>14</a:t>
            </a:fld>
            <a:endParaRPr lang="en-US" dirty="0" smtClean="0"/>
          </a:p>
        </p:txBody>
      </p:sp>
      <p:pic>
        <p:nvPicPr>
          <p:cNvPr id="17" name="irc_mi" descr="http://1.bp.blogspot.com/_GG7mioDOs4s/TL9OFO6cUBI/AAAAAAAAAxc/nOPwi6bxo54/s1600/Fire_Question_Mark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924800" cy="584775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Exchange/Sale?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924800" cy="19050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	To exchange or sell non-excess, non-surplus personal property and apply the exchange allowance or proceeds of sale in whole or in part payment for the acquisition of similar property. </a:t>
            </a:r>
          </a:p>
        </p:txBody>
      </p:sp>
      <p:pic>
        <p:nvPicPr>
          <p:cNvPr id="4101" name="Picture 4" descr="picture of tru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7544"/>
            <a:ext cx="4495800" cy="308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picture of forkli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719423"/>
            <a:ext cx="4495800" cy="313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3058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Exchange/Sale can be done two ways…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2362200"/>
            <a:ext cx="7769225" cy="4006850"/>
          </a:xfrm>
        </p:spPr>
        <p:txBody>
          <a:bodyPr/>
          <a:lstStyle/>
          <a:p>
            <a:r>
              <a:rPr lang="en-US" sz="3200" dirty="0" smtClean="0"/>
              <a:t>Agency can trade in the property for a credit towards the replacement property;</a:t>
            </a:r>
          </a:p>
          <a:p>
            <a:pPr>
              <a:buFont typeface="Wingdings" pitchFamily="2" charset="2"/>
              <a:buNone/>
            </a:pPr>
            <a:r>
              <a:rPr lang="en-US" sz="3200" dirty="0" smtClean="0"/>
              <a:t>Or</a:t>
            </a:r>
          </a:p>
          <a:p>
            <a:r>
              <a:rPr lang="en-US" sz="3200" dirty="0" smtClean="0"/>
              <a:t>Agency can sell the replacement property and apply the money to the purchase of the new property.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DEB369-DF87-42D7-A1E5-48F921E241A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769225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Important Definitions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610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i="1" dirty="0" smtClean="0"/>
              <a:t>“Acquire” </a:t>
            </a:r>
            <a:r>
              <a:rPr lang="en-US" sz="2800" dirty="0" smtClean="0"/>
              <a:t>means to procure or otherwise obtain personal property, including by lease.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b="1" i="1" dirty="0" smtClean="0"/>
              <a:t>“Replacement” </a:t>
            </a:r>
            <a:r>
              <a:rPr lang="en-US" sz="2800" dirty="0" smtClean="0"/>
              <a:t>means the process of acquiring property to be used in place of property that is still needed but: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	(1)  No longer adequately performs the tasks 	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          for which it is used; or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	(2)  Does not meet the agency’s need as 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          well as the property to be acquired.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F4FC29-E827-4F7B-8AA8-64BC57D6B91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7769225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Important Definitions continued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8839200" cy="4953000"/>
          </a:xfrm>
        </p:spPr>
        <p:txBody>
          <a:bodyPr/>
          <a:lstStyle/>
          <a:p>
            <a:r>
              <a:rPr lang="en-US" sz="2600" b="1" i="1" dirty="0" smtClean="0"/>
              <a:t>“Similar” </a:t>
            </a:r>
            <a:r>
              <a:rPr lang="en-US" sz="2600" dirty="0" smtClean="0"/>
              <a:t>means where the acquired item and the replaced item: 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(1) Are identical; 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(2) Are designed and constructed for the same  purpose; 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(3) Constitute parts or containers for identical or  	     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     similar end items; or 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(4) Fall within a single Federal Supply 		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    Classification (</a:t>
            </a:r>
            <a:r>
              <a:rPr lang="en-US" sz="2600" dirty="0" err="1" smtClean="0"/>
              <a:t>FSC</a:t>
            </a:r>
            <a:r>
              <a:rPr lang="en-US" sz="2600" dirty="0" smtClean="0"/>
              <a:t>) group of property that is 	  	    eligible for handling under the exchange/sale 	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    authority. </a:t>
            </a:r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982DF5B-891D-4750-B10F-1325B443986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769225" cy="64135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Why use Exchange/Sale?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93950"/>
            <a:ext cx="8839200" cy="3321050"/>
          </a:xfrm>
        </p:spPr>
        <p:txBody>
          <a:bodyPr/>
          <a:lstStyle/>
          <a:p>
            <a:r>
              <a:rPr lang="en-US" sz="3200" dirty="0" smtClean="0"/>
              <a:t>Exchange/Sale is used to reduce your Agency’s cost of replacing personal property.</a:t>
            </a:r>
          </a:p>
          <a:p>
            <a:endParaRPr lang="en-US" sz="3200" dirty="0" smtClean="0"/>
          </a:p>
          <a:p>
            <a:r>
              <a:rPr lang="en-US" sz="3200" dirty="0" smtClean="0"/>
              <a:t>But remember, you MUST use the money from Exchange/Sale to buy a “similar” item to the item exchanged or sold.</a:t>
            </a: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B3B5E3-A37B-4152-B5E5-8FC289AF1B3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769225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When NOT to use Exchange/Sale…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393950"/>
            <a:ext cx="7769225" cy="3473450"/>
          </a:xfrm>
        </p:spPr>
        <p:txBody>
          <a:bodyPr/>
          <a:lstStyle/>
          <a:p>
            <a:r>
              <a:rPr lang="en-US" sz="3200" dirty="0" smtClean="0"/>
              <a:t>Do NOT use Exchange/Sale if the estimated sales proceeds will be unreasonably low.</a:t>
            </a:r>
          </a:p>
          <a:p>
            <a:endParaRPr lang="en-US" sz="3200" dirty="0" smtClean="0"/>
          </a:p>
          <a:p>
            <a:r>
              <a:rPr lang="en-US" sz="3200" dirty="0" smtClean="0"/>
              <a:t>Can NOT use Exchange/Sale for certain groups of property.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3011DD-E901-46B5-9440-E6DD9763F0A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66801"/>
            <a:ext cx="87630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Property that Can NOT be Exchange/Sale: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9375" y="2133600"/>
            <a:ext cx="4264025" cy="4419600"/>
          </a:xfrm>
        </p:spPr>
        <p:txBody>
          <a:bodyPr/>
          <a:lstStyle/>
          <a:p>
            <a:r>
              <a:rPr lang="en-US" sz="2400" dirty="0" smtClean="0"/>
              <a:t>10 Weapons</a:t>
            </a:r>
          </a:p>
          <a:p>
            <a:r>
              <a:rPr lang="en-US" sz="2400" dirty="0" smtClean="0"/>
              <a:t>11 Nuclear ordnance</a:t>
            </a:r>
          </a:p>
          <a:p>
            <a:r>
              <a:rPr lang="en-US" sz="2400" dirty="0" smtClean="0"/>
              <a:t>12 Fire control equipment</a:t>
            </a:r>
          </a:p>
          <a:p>
            <a:r>
              <a:rPr lang="en-US" sz="2400" dirty="0" smtClean="0"/>
              <a:t>14 Guided missiles</a:t>
            </a:r>
          </a:p>
          <a:p>
            <a:r>
              <a:rPr lang="en-US" sz="2400" dirty="0" smtClean="0"/>
              <a:t>15 Aircraft and airframe structural components (except </a:t>
            </a:r>
            <a:r>
              <a:rPr lang="en-US" sz="2400" dirty="0" err="1" smtClean="0"/>
              <a:t>FSC</a:t>
            </a:r>
            <a:r>
              <a:rPr lang="en-US" sz="2400" dirty="0" smtClean="0"/>
              <a:t> Class 1560 Airframe Structural Components)</a:t>
            </a:r>
          </a:p>
          <a:p>
            <a:r>
              <a:rPr lang="en-US" sz="2400" dirty="0" smtClean="0"/>
              <a:t>42 Firefighting, rescue, and safety equipment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6425" y="2133600"/>
            <a:ext cx="4727575" cy="4343400"/>
          </a:xfrm>
        </p:spPr>
        <p:txBody>
          <a:bodyPr/>
          <a:lstStyle/>
          <a:p>
            <a:r>
              <a:rPr lang="en-US" sz="2400" dirty="0" smtClean="0"/>
              <a:t>44 Nuclear reactors (</a:t>
            </a:r>
            <a:r>
              <a:rPr lang="en-US" sz="2400" dirty="0" err="1" smtClean="0"/>
              <a:t>FSC</a:t>
            </a:r>
            <a:r>
              <a:rPr lang="en-US" sz="2400" dirty="0" smtClean="0"/>
              <a:t> Class 4472 only)</a:t>
            </a:r>
          </a:p>
          <a:p>
            <a:r>
              <a:rPr lang="en-US" sz="2400" dirty="0" smtClean="0"/>
              <a:t>51 Hand tools </a:t>
            </a:r>
          </a:p>
          <a:p>
            <a:r>
              <a:rPr lang="en-US" sz="2400" dirty="0" smtClean="0"/>
              <a:t>54 Prefabricated structure and scaffolding.</a:t>
            </a:r>
          </a:p>
          <a:p>
            <a:r>
              <a:rPr lang="en-US" sz="2400" dirty="0" smtClean="0"/>
              <a:t>68 Chemicals and chemical products, except medicinal chemicals</a:t>
            </a:r>
          </a:p>
          <a:p>
            <a:r>
              <a:rPr lang="en-US" sz="2400" dirty="0" smtClean="0"/>
              <a:t>84 Clothing, individual equipment, and insignia</a:t>
            </a:r>
          </a:p>
        </p:txBody>
      </p:sp>
      <p:sp>
        <p:nvSpPr>
          <p:cNvPr id="102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9BA644-F3DA-49C8-BFE0-C43AFFAA62A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6106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Conditions for using Exchange/Sale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8839200" cy="3733800"/>
          </a:xfrm>
        </p:spPr>
        <p:txBody>
          <a:bodyPr/>
          <a:lstStyle/>
          <a:p>
            <a:r>
              <a:rPr lang="en-US" sz="3200" dirty="0" smtClean="0"/>
              <a:t>(a) The property exchanged or sold is similar   </a:t>
            </a:r>
          </a:p>
          <a:p>
            <a:pPr>
              <a:buFont typeface="Wingdings" pitchFamily="2" charset="2"/>
              <a:buNone/>
            </a:pPr>
            <a:r>
              <a:rPr lang="en-US" sz="3200" dirty="0" smtClean="0"/>
              <a:t>		to the property acquired; </a:t>
            </a:r>
          </a:p>
          <a:p>
            <a:pPr>
              <a:buFont typeface="Wingdings" pitchFamily="2" charset="2"/>
              <a:buNone/>
            </a:pPr>
            <a:endParaRPr lang="en-US" sz="3200" dirty="0" smtClean="0"/>
          </a:p>
          <a:p>
            <a:r>
              <a:rPr lang="en-US" sz="3200" dirty="0" smtClean="0"/>
              <a:t>(b) The property exchanged or sold is not excess 	or surplus, and you have a continuing need for 	that type of property; </a:t>
            </a:r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3CC4CF-68E1-418D-ABDE-68207571F1C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A Powerpoint template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A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3450</TotalTime>
  <Words>409</Words>
  <Application>Microsoft Office PowerPoint</Application>
  <PresentationFormat>On-screen Show (4:3)</PresentationFormat>
  <Paragraphs>118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GSA Powerpoint template</vt:lpstr>
      <vt:lpstr>EXCHANGE/SALE  FMR 102-39</vt:lpstr>
      <vt:lpstr>What is Exchange/Sale?</vt:lpstr>
      <vt:lpstr>Exchange/Sale can be done two ways…</vt:lpstr>
      <vt:lpstr>Important Definitions</vt:lpstr>
      <vt:lpstr>Important Definitions continued</vt:lpstr>
      <vt:lpstr>Why use Exchange/Sale?</vt:lpstr>
      <vt:lpstr>When NOT to use Exchange/Sale…</vt:lpstr>
      <vt:lpstr>Property that Can NOT be Exchange/Sale:</vt:lpstr>
      <vt:lpstr>Conditions for using Exchange/Sale</vt:lpstr>
      <vt:lpstr>Conditions for using Exchange/Sale cont….</vt:lpstr>
      <vt:lpstr>Conditions for using Exchange/Sale cont…</vt:lpstr>
      <vt:lpstr>Conditions for using Exchange/Sale cont…</vt:lpstr>
      <vt:lpstr>How Long do You have to Obligate the Money?</vt:lpstr>
      <vt:lpstr>Questions?</vt:lpstr>
    </vt:vector>
  </TitlesOfParts>
  <Company>GSA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Andy Black</dc:creator>
  <cp:lastModifiedBy>SanjayGodbole</cp:lastModifiedBy>
  <cp:revision>187</cp:revision>
  <cp:lastPrinted>2000-10-09T13:28:30Z</cp:lastPrinted>
  <dcterms:created xsi:type="dcterms:W3CDTF">2000-04-20T12:10:32Z</dcterms:created>
  <dcterms:modified xsi:type="dcterms:W3CDTF">2019-10-24T18:44:02Z</dcterms:modified>
</cp:coreProperties>
</file>