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3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3" r:id="rId3"/>
    <p:sldId id="301" r:id="rId4"/>
    <p:sldId id="310" r:id="rId5"/>
    <p:sldId id="324" r:id="rId6"/>
    <p:sldId id="323" r:id="rId7"/>
    <p:sldId id="313" r:id="rId8"/>
    <p:sldId id="321" r:id="rId9"/>
    <p:sldId id="325" r:id="rId10"/>
    <p:sldId id="318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F665C85-B870-4D66-91AD-3934C28B21A1}">
          <p14:sldIdLst>
            <p14:sldId id="256"/>
            <p14:sldId id="303"/>
            <p14:sldId id="301"/>
            <p14:sldId id="310"/>
            <p14:sldId id="324"/>
            <p14:sldId id="323"/>
            <p14:sldId id="313"/>
            <p14:sldId id="321"/>
            <p14:sldId id="325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4283BE"/>
    <a:srgbClr val="990033"/>
    <a:srgbClr val="990000"/>
    <a:srgbClr val="FFFFFF"/>
    <a:srgbClr val="5F93D3"/>
    <a:srgbClr val="CCE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28" autoAdjust="0"/>
    <p:restoredTop sz="99502" autoAdjust="0"/>
  </p:normalViewPr>
  <p:slideViewPr>
    <p:cSldViewPr>
      <p:cViewPr>
        <p:scale>
          <a:sx n="70" d="100"/>
          <a:sy n="70" d="100"/>
        </p:scale>
        <p:origin x="-2094" y="-1014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00CC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518-48D1-A028-22C2E4B6E9FF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18-48D1-A028-22C2E4B6E9FF}"/>
              </c:ext>
            </c:extLst>
          </c:dPt>
          <c:dPt>
            <c:idx val="2"/>
            <c:bubble3D val="0"/>
            <c:spPr>
              <a:solidFill>
                <a:srgbClr val="66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18-48D1-A028-22C2E4B6E9FF}"/>
              </c:ext>
            </c:extLst>
          </c:dPt>
          <c:dPt>
            <c:idx val="3"/>
            <c:bubble3D val="0"/>
            <c:spPr>
              <a:solidFill>
                <a:srgbClr val="9933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18-48D1-A028-22C2E4B6E9FF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518-48D1-A028-22C2E4B6E9FF}"/>
              </c:ext>
            </c:extLst>
          </c:dPt>
          <c:dPt>
            <c:idx val="5"/>
            <c:bubble3D val="0"/>
            <c:spPr>
              <a:solidFill>
                <a:srgbClr val="0066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18-48D1-A028-22C2E4B6E9FF}"/>
              </c:ext>
            </c:extLst>
          </c:dPt>
          <c:dPt>
            <c:idx val="6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518-48D1-A028-22C2E4B6E9FF}"/>
              </c:ext>
            </c:extLst>
          </c:dPt>
          <c:dLbls>
            <c:dLbl>
              <c:idx val="0"/>
              <c:layout>
                <c:manualLayout>
                  <c:x val="1.8317632170978627E-2"/>
                  <c:y val="7.51366120218579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NASA V/C</a:t>
                    </a:r>
                  </a:p>
                  <a:p>
                    <a:pPr>
                      <a:defRPr/>
                    </a:pPr>
                    <a:r>
                      <a:rPr lang="en-US" dirty="0" smtClean="0"/>
                      <a:t>~11</a:t>
                    </a:r>
                    <a:r>
                      <a:rPr lang="en-US" dirty="0"/>
                      <a:t>%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18-48D1-A028-22C2E4B6E9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296505905511811E-2"/>
                  <c:y val="-9.956467019491416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NASA Exhibit </a:t>
                    </a:r>
                    <a:r>
                      <a:rPr lang="en-US" dirty="0" smtClean="0"/>
                      <a:t>Managers</a:t>
                    </a:r>
                    <a:endParaRPr lang="en-US" dirty="0"/>
                  </a:p>
                  <a:p>
                    <a:pPr>
                      <a:defRPr/>
                    </a:pPr>
                    <a:r>
                      <a:rPr lang="en-US" dirty="0" smtClean="0"/>
                      <a:t>~12%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18-48D1-A028-22C2E4B6E9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758694225721673E-2"/>
                  <c:y val="-0.1747183856116346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NASM</a:t>
                    </a:r>
                  </a:p>
                  <a:p>
                    <a:pPr>
                      <a:defRPr/>
                    </a:pPr>
                    <a:r>
                      <a:rPr lang="en-US" dirty="0" smtClean="0"/>
                      <a:t>~11%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18-48D1-A028-22C2E4B6E9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945420884889392"/>
                  <c:y val="-8.1967213114754098E-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Schools &amp; Universities</a:t>
                    </a:r>
                  </a:p>
                  <a:p>
                    <a:pPr>
                      <a:defRPr/>
                    </a:pPr>
                    <a:r>
                      <a:rPr lang="en-US" dirty="0" smtClean="0"/>
                      <a:t>~36</a:t>
                    </a:r>
                    <a:r>
                      <a:rPr lang="en-US" dirty="0"/>
                      <a:t>%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18-48D1-A028-22C2E4B6E9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4790729283839522E-4"/>
                  <c:y val="-0.1064405576352136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Libraries &amp; Planetariums</a:t>
                    </a:r>
                  </a:p>
                  <a:p>
                    <a:pPr>
                      <a:defRPr/>
                    </a:pPr>
                    <a:r>
                      <a:rPr lang="en-US" dirty="0" smtClean="0"/>
                      <a:t>~5%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518-48D1-A028-22C2E4B6E9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089285714285726E-2"/>
                  <c:y val="-0.1286349554666322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Other </a:t>
                    </a:r>
                    <a:r>
                      <a:rPr lang="en-US" dirty="0" smtClean="0"/>
                      <a:t>Federal </a:t>
                    </a:r>
                    <a:r>
                      <a:rPr lang="en-US" dirty="0"/>
                      <a:t>Agencies</a:t>
                    </a:r>
                  </a:p>
                  <a:p>
                    <a:pPr>
                      <a:defRPr/>
                    </a:pPr>
                    <a:r>
                      <a:rPr lang="en-US" dirty="0" smtClean="0"/>
                      <a:t>~3%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518-48D1-A028-22C2E4B6E9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7872492500937376E-2"/>
                  <c:y val="-5.152424594466675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Museums</a:t>
                    </a:r>
                  </a:p>
                  <a:p>
                    <a:pPr>
                      <a:defRPr/>
                    </a:pPr>
                    <a:r>
                      <a:rPr lang="en-US" dirty="0" smtClean="0"/>
                      <a:t>~21%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518-48D1-A028-22C2E4B6E9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1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Sheet2!$F$6:$F$12</c:f>
              <c:strCache>
                <c:ptCount val="7"/>
                <c:pt idx="0">
                  <c:v>NASA Visitor Centers</c:v>
                </c:pt>
                <c:pt idx="1">
                  <c:v>NASA Exhibit Managers</c:v>
                </c:pt>
                <c:pt idx="2">
                  <c:v>Smithsonian Air &amp; Space Museum</c:v>
                </c:pt>
                <c:pt idx="3">
                  <c:v>Schools &amp; Universities</c:v>
                </c:pt>
                <c:pt idx="4">
                  <c:v>Libraries &amp; Planetariums</c:v>
                </c:pt>
                <c:pt idx="5">
                  <c:v>Other Federal Agencies</c:v>
                </c:pt>
                <c:pt idx="6">
                  <c:v>Museums</c:v>
                </c:pt>
              </c:strCache>
            </c:strRef>
          </c:cat>
          <c:val>
            <c:numRef>
              <c:f>Sheet2!$G$6:$G$12</c:f>
              <c:numCache>
                <c:formatCode>General</c:formatCode>
                <c:ptCount val="7"/>
                <c:pt idx="0">
                  <c:v>385</c:v>
                </c:pt>
                <c:pt idx="1">
                  <c:v>449</c:v>
                </c:pt>
                <c:pt idx="2">
                  <c:v>409</c:v>
                </c:pt>
                <c:pt idx="3">
                  <c:v>1315</c:v>
                </c:pt>
                <c:pt idx="4">
                  <c:v>178</c:v>
                </c:pt>
                <c:pt idx="5">
                  <c:v>121</c:v>
                </c:pt>
                <c:pt idx="6">
                  <c:v>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518-48D1-A028-22C2E4B6E9FF}"/>
            </c:ext>
          </c:extLst>
        </c:ser>
        <c:ser>
          <c:idx val="1"/>
          <c:order val="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B518-48D1-A028-22C2E4B6E9F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518-48D1-A028-22C2E4B6E9F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B518-48D1-A028-22C2E4B6E9F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518-48D1-A028-22C2E4B6E9FF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B518-48D1-A028-22C2E4B6E9F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518-48D1-A028-22C2E4B6E9FF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B518-48D1-A028-22C2E4B6E9FF}"/>
              </c:ext>
            </c:extLst>
          </c:dPt>
          <c:dLbls>
            <c:spPr>
              <a:noFill/>
              <a:ln w="25371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Sheet2!$F$6:$F$12</c:f>
              <c:strCache>
                <c:ptCount val="7"/>
                <c:pt idx="0">
                  <c:v>NASA Visitor Centers</c:v>
                </c:pt>
                <c:pt idx="1">
                  <c:v>NASA Exhibit Managers</c:v>
                </c:pt>
                <c:pt idx="2">
                  <c:v>Smithsonian Air &amp; Space Museum</c:v>
                </c:pt>
                <c:pt idx="3">
                  <c:v>Schools &amp; Universities</c:v>
                </c:pt>
                <c:pt idx="4">
                  <c:v>Libraries &amp; Planetariums</c:v>
                </c:pt>
                <c:pt idx="5">
                  <c:v>Other Federal Agencies</c:v>
                </c:pt>
                <c:pt idx="6">
                  <c:v>Museums</c:v>
                </c:pt>
              </c:strCache>
            </c:strRef>
          </c:cat>
          <c:val>
            <c:numRef>
              <c:f>Sheet2!$H$6:$H$12</c:f>
              <c:numCache>
                <c:formatCode>0%</c:formatCode>
                <c:ptCount val="7"/>
                <c:pt idx="0">
                  <c:v>0.10682574916759156</c:v>
                </c:pt>
                <c:pt idx="1">
                  <c:v>0.12458379578246392</c:v>
                </c:pt>
                <c:pt idx="2">
                  <c:v>0.11348501664816871</c:v>
                </c:pt>
                <c:pt idx="3">
                  <c:v>0.3648723640399556</c:v>
                </c:pt>
                <c:pt idx="4">
                  <c:v>4.9389567147613764E-2</c:v>
                </c:pt>
                <c:pt idx="5">
                  <c:v>3.3573806881243062E-2</c:v>
                </c:pt>
                <c:pt idx="6">
                  <c:v>0.20726970033296338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518-48D1-A028-22C2E4B6E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199" b="1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578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823" y="1"/>
            <a:ext cx="303857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898"/>
            <a:ext cx="3038578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823" y="8831898"/>
            <a:ext cx="3038577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40D941A-0D37-42CC-8434-0279AAFD3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72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578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823" y="1"/>
            <a:ext cx="303857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826" y="4415157"/>
            <a:ext cx="5140749" cy="418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898"/>
            <a:ext cx="3038578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823" y="8831898"/>
            <a:ext cx="3038577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07F0D6D8-52A3-4A9A-AA4E-607CC78126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4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4FFF3-021B-4B7E-A1A5-9C5FBC65B97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7B9641DE-9EC4-432B-BDB0-2006D6B963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90EC1-3F93-4C47-AB2D-BA54F34BBC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8591A-EF9C-4BB7-BD4D-851DCF79D0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1" descr="USGSA-11197_FAS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5975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>
              <a:defRPr/>
            </a:pPr>
            <a:r>
              <a:rPr lang="en-US" sz="3600" dirty="0">
                <a:solidFill>
                  <a:schemeClr val="bg1"/>
                </a:solidFill>
                <a:ea typeface="ヒラギノ角ゴ Pro W3" pitchFamily="1" charset="-128"/>
              </a:rPr>
              <a:t>Federal Acquisition Service</a:t>
            </a:r>
          </a:p>
        </p:txBody>
      </p:sp>
      <p:sp>
        <p:nvSpPr>
          <p:cNvPr id="4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0539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>
              <a:defRPr/>
            </a:pPr>
            <a:r>
              <a:rPr lang="en-US" sz="1400" b="1" dirty="0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215D5A90-2632-4062-9B18-19C92E6AC9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49F96-D8A7-4B35-AB38-BF900DC3F6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027C3-84F0-482A-B5C9-9ED3184145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6EED-D83E-40FD-9E8F-5F459C706E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9D7B0-DB5D-4BD1-A080-FF896D53AA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83286-EA03-41CC-987F-2D5C66B25F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FEFB1E-7012-440C-B839-4D173AA83B2B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9641DE-9EC4-432B-BDB0-2006D6B963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32"/>
          <p:cNvSpPr>
            <a:spLocks noChangeArrowheads="1"/>
          </p:cNvSpPr>
          <p:nvPr userDrawn="1"/>
        </p:nvSpPr>
        <p:spPr bwMode="auto">
          <a:xfrm>
            <a:off x="0" y="838200"/>
            <a:ext cx="9144000" cy="525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Times" pitchFamily="18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 userDrawn="1"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Times" pitchFamily="18" charset="0"/>
            </a:endParaRPr>
          </a:p>
        </p:txBody>
      </p:sp>
      <p:pic>
        <p:nvPicPr>
          <p:cNvPr id="15" name="Picture 4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8"/>
          <p:cNvSpPr>
            <a:spLocks noChangeArrowheads="1"/>
          </p:cNvSpPr>
          <p:nvPr userDrawn="1"/>
        </p:nvSpPr>
        <p:spPr bwMode="auto">
          <a:xfrm>
            <a:off x="0" y="1708150"/>
            <a:ext cx="9144000" cy="4206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>
              <a:defRPr/>
            </a:pPr>
            <a:r>
              <a:rPr lang="en-US" sz="2000" dirty="0">
                <a:solidFill>
                  <a:schemeClr val="bg1"/>
                </a:solidFill>
                <a:ea typeface="ヒラギノ角ゴ Pro W3" pitchFamily="1" charset="-128"/>
              </a:rPr>
              <a:t>Federal Acquisition Service</a:t>
            </a:r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>
              <a:defRPr/>
            </a:pP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457200" y="6096000"/>
            <a:ext cx="782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b"/>
          <a:lstStyle/>
          <a:p>
            <a:pPr>
              <a:spcBef>
                <a:spcPct val="150000"/>
              </a:spcBef>
              <a:defRPr/>
            </a:pPr>
            <a:endParaRPr lang="en-US" sz="2000" dirty="0">
              <a:solidFill>
                <a:srgbClr val="F5F5F5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2438" y="2971800"/>
            <a:ext cx="7769225" cy="3048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Ø"/>
              <a:defRPr sz="2400">
                <a:solidFill>
                  <a:srgbClr val="005390"/>
                </a:solidFill>
                <a:latin typeface="+mn-lt"/>
                <a:ea typeface="+mn-ea"/>
                <a:cs typeface="+mn-cs"/>
              </a:defRPr>
            </a:lvl1pPr>
            <a:lvl2pPr marL="74295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"/>
              <a:defRPr sz="2400">
                <a:solidFill>
                  <a:srgbClr val="0053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itchFamily="34" charset="0"/>
              <a:buChar char="–"/>
              <a:defRPr sz="2400">
                <a:solidFill>
                  <a:srgbClr val="0053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§"/>
              <a:defRPr sz="2400">
                <a:solidFill>
                  <a:srgbClr val="0053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endParaRPr lang="en-US" kern="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3124200"/>
            <a:ext cx="9143999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Ø"/>
              <a:defRPr sz="2400">
                <a:solidFill>
                  <a:srgbClr val="005390"/>
                </a:solidFill>
                <a:latin typeface="+mn-lt"/>
                <a:ea typeface="+mn-ea"/>
                <a:cs typeface="+mn-cs"/>
              </a:defRPr>
            </a:lvl1pPr>
            <a:lvl2pPr marL="74295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"/>
              <a:defRPr sz="2400">
                <a:solidFill>
                  <a:srgbClr val="0053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itchFamily="34" charset="0"/>
              <a:buChar char="–"/>
              <a:defRPr sz="2400">
                <a:solidFill>
                  <a:srgbClr val="0053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§"/>
              <a:defRPr sz="2400">
                <a:solidFill>
                  <a:srgbClr val="0053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Programs</a:t>
            </a:r>
            <a:endParaRPr lang="en-US" sz="3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3600" b="1" i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36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Tran, CPPA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 the exam…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133600"/>
            <a:ext cx="5962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64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6EED-D83E-40FD-9E8F-5F459C706EA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NASA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U.S. Census Bureau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image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9" y="2590800"/>
            <a:ext cx="192958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Image result for fem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572000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03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Artifacts Disposition Program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Goals are historic preservation &amp; educational outreach.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For use or display.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creening for 42 days.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is </a:t>
            </a:r>
            <a:r>
              <a:rPr lang="en-US" sz="2500" b="1" i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but requesting entity responsible for S&amp;H.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Non-profit museums, university, schools &amp; libraries </a:t>
            </a:r>
            <a:r>
              <a:rPr lang="en-US" sz="25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apply through SASP.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Universities &amp; schools can acquire directly from NASA.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Need to provide NCES# if school or IPEDS# if university.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NASA (cont.)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by state &amp; territory: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346" b="8324"/>
          <a:stretch/>
        </p:blipFill>
        <p:spPr>
          <a:xfrm>
            <a:off x="457200" y="2636950"/>
            <a:ext cx="8229600" cy="37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NASA (cont.)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Allocation by Organization: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  <p:graphicFrame>
        <p:nvGraphicFramePr>
          <p:cNvPr id="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409010"/>
              </p:ext>
            </p:extLst>
          </p:nvPr>
        </p:nvGraphicFramePr>
        <p:xfrm>
          <a:off x="457200" y="2667000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90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NASA (cont.)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POC: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Sharrief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Wilson, NASA NUO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sharrief.wilson@nasa.gov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(202)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358-0875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https://gsaxcess.gov/NASAWel.htm</a:t>
            </a:r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19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U.S. Census Bureau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47458" cy="49377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 decade, Census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Bureau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 to each household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 population data.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Census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2010 National Population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308.7M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living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2"/>
          <a:stretch/>
        </p:blipFill>
        <p:spPr bwMode="auto">
          <a:xfrm>
            <a:off x="4495800" y="2133600"/>
            <a:ext cx="4648200" cy="337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5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U.S. Census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Bureau (cont.)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21782" r="11337" b="31188"/>
          <a:stretch/>
        </p:blipFill>
        <p:spPr bwMode="auto">
          <a:xfrm>
            <a:off x="0" y="21336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U.S. Census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Bureau (cont.)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large amounts of property &amp; distribute among their offices.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After Mission is Over: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 excess in phases into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their internal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GSA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expedite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screening per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request.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disposed via transfers, donations &amp; sales.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41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9079</TotalTime>
  <Words>256</Words>
  <Application>Microsoft Office PowerPoint</Application>
  <PresentationFormat>On-screen Show (4:3)</PresentationFormat>
  <Paragraphs>103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Origin</vt:lpstr>
      <vt:lpstr>PowerPoint Presentation</vt:lpstr>
      <vt:lpstr>Agenda</vt:lpstr>
      <vt:lpstr>NASA</vt:lpstr>
      <vt:lpstr>NASA (cont.)</vt:lpstr>
      <vt:lpstr>NASA (cont.)</vt:lpstr>
      <vt:lpstr>NASA (cont.)</vt:lpstr>
      <vt:lpstr>U.S. Census Bureau</vt:lpstr>
      <vt:lpstr>U.S. Census Bureau (cont.)</vt:lpstr>
      <vt:lpstr>U.S. Census Bureau (cont.)</vt:lpstr>
      <vt:lpstr>Before the exam…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BrentCCrawley</cp:lastModifiedBy>
  <cp:revision>516</cp:revision>
  <cp:lastPrinted>2000-10-09T13:28:30Z</cp:lastPrinted>
  <dcterms:created xsi:type="dcterms:W3CDTF">2000-04-20T12:10:32Z</dcterms:created>
  <dcterms:modified xsi:type="dcterms:W3CDTF">2019-08-15T15:11:16Z</dcterms:modified>
</cp:coreProperties>
</file>