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  <p:sldMasterId id="2147483722" r:id="rId2"/>
  </p:sldMasterIdLst>
  <p:notesMasterIdLst>
    <p:notesMasterId r:id="rId11"/>
  </p:notesMasterIdLst>
  <p:handoutMasterIdLst>
    <p:handoutMasterId r:id="rId12"/>
  </p:handoutMasterIdLst>
  <p:sldIdLst>
    <p:sldId id="256" r:id="rId3"/>
    <p:sldId id="339" r:id="rId4"/>
    <p:sldId id="282" r:id="rId5"/>
    <p:sldId id="330" r:id="rId6"/>
    <p:sldId id="297" r:id="rId7"/>
    <p:sldId id="288" r:id="rId8"/>
    <p:sldId id="336" r:id="rId9"/>
    <p:sldId id="279" r:id="rId10"/>
  </p:sldIdLst>
  <p:sldSz cx="9144000" cy="6858000" type="screen4x3"/>
  <p:notesSz cx="6858000" cy="92154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anielpmccarthy" initials="D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C88"/>
    <a:srgbClr val="FFCC00"/>
    <a:srgbClr val="336699"/>
    <a:srgbClr val="0000FF"/>
    <a:srgbClr val="003399"/>
    <a:srgbClr val="FFFFFF"/>
    <a:srgbClr val="5F93D3"/>
    <a:srgbClr val="4283BE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725" autoAdjust="0"/>
  </p:normalViewPr>
  <p:slideViewPr>
    <p:cSldViewPr snapToGrid="0">
      <p:cViewPr>
        <p:scale>
          <a:sx n="75" d="100"/>
          <a:sy n="75" d="100"/>
        </p:scale>
        <p:origin x="-1944" y="-678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53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246" y="-96"/>
      </p:cViewPr>
      <p:guideLst>
        <p:guide orient="horz" pos="2903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421" cy="4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defTabSz="91837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81" y="1"/>
            <a:ext cx="2972421" cy="4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837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754353"/>
            <a:ext cx="2972421" cy="4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defTabSz="91837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81" y="8754353"/>
            <a:ext cx="2972421" cy="4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837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7CD58C4-8FA9-4928-8E26-17BB83BB7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576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2972421" cy="4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defTabSz="91837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81" y="1"/>
            <a:ext cx="2972421" cy="46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>
            <a:lvl1pPr algn="r" defTabSz="91837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27125" y="692150"/>
            <a:ext cx="4603750" cy="345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3" y="4376391"/>
            <a:ext cx="5028579" cy="4148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754353"/>
            <a:ext cx="2972421" cy="4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defTabSz="91837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81" y="8754353"/>
            <a:ext cx="2972421" cy="46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24" tIns="45912" rIns="91824" bIns="45912" numCol="1" anchor="b" anchorCtr="0" compatLnSpc="1">
            <a:prstTxWarp prst="textNoShape">
              <a:avLst/>
            </a:prstTxWarp>
          </a:bodyPr>
          <a:lstStyle>
            <a:lvl1pPr algn="r" defTabSz="91837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B47F669C-9912-4435-8390-B8DB486DA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854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A191C-C980-47E7-9223-B81C8793E7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55986-5115-44F8-B241-D2387AAC267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281629" lvl="1" indent="-337954">
              <a:lnSpc>
                <a:spcPct val="170000"/>
              </a:lnSpc>
              <a:spcBef>
                <a:spcPts val="0"/>
              </a:spcBef>
              <a:spcAft>
                <a:spcPts val="493"/>
              </a:spcAft>
              <a:defRPr/>
            </a:pPr>
            <a:r>
              <a:rPr lang="en-US" dirty="0" smtClean="0">
                <a:ea typeface="+mn-ea"/>
              </a:rPr>
              <a:t>Specializes in motor vehicles</a:t>
            </a:r>
            <a:r>
              <a:rPr lang="en-US" baseline="0" dirty="0" smtClean="0">
                <a:ea typeface="+mn-ea"/>
              </a:rPr>
              <a:t> to deliver cost savings to agencies/enable agencies to focus on their core mission</a:t>
            </a:r>
            <a:endParaRPr lang="en-US" dirty="0" smtClean="0">
              <a:ea typeface="+mn-ea"/>
            </a:endParaRPr>
          </a:p>
          <a:p>
            <a:pPr marL="281629" lvl="1" indent="-337954">
              <a:lnSpc>
                <a:spcPct val="170000"/>
              </a:lnSpc>
              <a:spcBef>
                <a:spcPts val="0"/>
              </a:spcBef>
              <a:spcAft>
                <a:spcPts val="493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Right-size your fleet</a:t>
            </a:r>
          </a:p>
          <a:p>
            <a:pPr marL="281629" lvl="1" indent="-337954">
              <a:lnSpc>
                <a:spcPct val="170000"/>
              </a:lnSpc>
              <a:spcBef>
                <a:spcPts val="0"/>
              </a:spcBef>
              <a:spcAft>
                <a:spcPts val="493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Replace commercial leases</a:t>
            </a:r>
          </a:p>
          <a:p>
            <a:pPr marL="281629" lvl="1" indent="-337954">
              <a:lnSpc>
                <a:spcPct val="170000"/>
              </a:lnSpc>
              <a:spcBef>
                <a:spcPts val="0"/>
              </a:spcBef>
              <a:spcAft>
                <a:spcPts val="493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Consolidate agency-owned vehicles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F669C-9912-4435-8390-B8DB486DA83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F669C-9912-4435-8390-B8DB486DA8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F669C-9912-4435-8390-B8DB486DA83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F669C-9912-4435-8390-B8DB486DA83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9583" indent="-229583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0FBB7F-E86C-40EF-94D3-F32FBA79E9B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7F669C-9912-4435-8390-B8DB486DA83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5" descr="Image of a US flag"/>
          <p:cNvPicPr>
            <a:picLocks noChangeAspect="1" noChangeArrowheads="1"/>
          </p:cNvPicPr>
          <p:nvPr userDrawn="1"/>
        </p:nvPicPr>
        <p:blipFill>
          <a:blip r:embed="rId2" cstate="print"/>
          <a:srcRect r="15482"/>
          <a:stretch>
            <a:fillRect/>
          </a:stretch>
        </p:blipFill>
        <p:spPr bwMode="auto">
          <a:xfrm>
            <a:off x="0" y="2722563"/>
            <a:ext cx="9145588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3" descr="Blue horizontal band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ctangle 52" descr="Red horizontal band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04813">
              <a:defRPr/>
            </a:pPr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5" name="Picture 54" descr="GSA Starmark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/>
          <a:lstStyle/>
          <a:p>
            <a:pPr algn="r">
              <a:defRPr/>
            </a:pPr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C23C5-1A41-4685-9B3E-7D44498B5D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98B1C-5159-4AFC-9C67-B261489CC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208950" name="Picture 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7" name="Picture 65" descr="Image of a US flag"/>
          <p:cNvPicPr>
            <a:picLocks noChangeAspect="1" noChangeArrowheads="1"/>
          </p:cNvPicPr>
          <p:nvPr userDrawn="1"/>
        </p:nvPicPr>
        <p:blipFill>
          <a:blip r:embed="rId2" cstate="print"/>
          <a:srcRect r="15482"/>
          <a:stretch>
            <a:fillRect/>
          </a:stretch>
        </p:blipFill>
        <p:spPr bwMode="auto">
          <a:xfrm>
            <a:off x="0" y="2722563"/>
            <a:ext cx="9145588" cy="413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3" descr="Blue horizontal band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ctangle 52" descr="Red horizontal band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404813">
              <a:defRPr/>
            </a:pPr>
            <a:endParaRPr lang="en-US" sz="3600" dirty="0">
              <a:solidFill>
                <a:schemeClr val="bg1"/>
              </a:solidFill>
              <a:ea typeface="ヒラギノ角ゴ Pro W3" pitchFamily="1" charset="-128"/>
            </a:endParaRPr>
          </a:p>
        </p:txBody>
      </p:sp>
      <p:pic>
        <p:nvPicPr>
          <p:cNvPr id="10" name="Picture 54" descr="GSA Starmark 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/>
          <a:lstStyle/>
          <a:p>
            <a:pPr algn="r">
              <a:defRPr/>
            </a:pPr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atin typeface="Times New Roman" pitchFamily="18" charset="0"/>
                <a:cs typeface="Times New Roman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44A84-A691-4B9A-A6D1-1129B82C6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B86EC-7540-4997-A747-290209C0DD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B1C79-712A-4CB8-98A4-CFDFF19EE8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EDB18-E394-4A69-94CA-8D6B96BD03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B5EB-8FF4-49CB-AFBC-106146F0BB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092A7-FB72-481B-B9FD-A38920D97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8E38B-2DEE-4A90-B649-1A465A1544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C23C5-1A41-4685-9B3E-7D44498B5D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98B1C-5159-4AFC-9C67-B261489CC4C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4A84-A691-4B9A-A6D1-1129B82C6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B86EC-7540-4997-A747-290209C0D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B1C79-712A-4CB8-98A4-CFDFF19EE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DB18-E394-4A69-94CA-8D6B96BD03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BB5EB-8FF4-49CB-AFBC-106146F0BB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092A7-FB72-481B-B9FD-A38920D97D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8E38B-2DEE-4A90-B649-1A465A154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13C8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9" name="Text Box 25"/>
          <p:cNvSpPr txBox="1">
            <a:spLocks noChangeArrowheads="1"/>
          </p:cNvSpPr>
          <p:nvPr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" pitchFamily="18" charset="0"/>
            </a:endParaRP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Times New Roman" pitchFamily="18" charset="0"/>
                <a:ea typeface="ヒラギノ角ゴ Pro W3" pitchFamily="1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4DA3F256-48C7-4E90-BCFE-4A99B7CD55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47663">
              <a:defRPr/>
            </a:pPr>
            <a:endParaRPr lang="en-US" sz="2000" dirty="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1032" name="Picture 55" descr="1239"/>
          <p:cNvPicPr>
            <a:picLocks noChangeAspect="1" noChangeArrowheads="1"/>
          </p:cNvPicPr>
          <p:nvPr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Ø"/>
        <a:defRPr sz="2400">
          <a:solidFill>
            <a:srgbClr val="FFFF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"/>
        <a:defRPr sz="2400">
          <a:solidFill>
            <a:srgbClr val="FFFFFF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Arial" charset="0"/>
        <a:buChar char="–"/>
        <a:defRPr sz="2400">
          <a:solidFill>
            <a:srgbClr val="FFFFFF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§"/>
        <a:defRPr sz="2400">
          <a:solidFill>
            <a:srgbClr val="FFFFFF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latin typeface="Times New Roman" pitchFamily="18" charset="0"/>
                <a:ea typeface="ヒラギノ角ゴ Pro W3" pitchFamily="1" charset="-128"/>
                <a:cs typeface="Times New Roman" pitchFamily="18" charset="0"/>
              </a:defRPr>
            </a:lvl1pPr>
          </a:lstStyle>
          <a:p>
            <a:pPr>
              <a:defRPr/>
            </a:pPr>
            <a:fld id="{4DA3F256-48C7-4E90-BCFE-4A99B7CD55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7920" name="Rectangle 48"/>
          <p:cNvSpPr>
            <a:spLocks noChangeArrowheads="1"/>
          </p:cNvSpPr>
          <p:nvPr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r>
              <a:rPr lang="en-US" sz="200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/>
        </p:nvPicPr>
        <p:blipFill>
          <a:blip r:embed="rId13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Times New Roman" pitchFamily="18" charset="0"/>
          <a:ea typeface="+mj-ea"/>
          <a:cs typeface="Times New Roman" pitchFamily="18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Ø"/>
        <a:defRPr sz="2400">
          <a:solidFill>
            <a:srgbClr val="013C88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20663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"/>
        <a:defRPr sz="2400">
          <a:solidFill>
            <a:srgbClr val="013C88"/>
          </a:solidFill>
          <a:latin typeface="Times New Roman" pitchFamily="18" charset="0"/>
          <a:cs typeface="Times New Roman" pitchFamily="18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Arial" charset="0"/>
        <a:buChar char="–"/>
        <a:defRPr sz="2400">
          <a:solidFill>
            <a:srgbClr val="013C88"/>
          </a:solidFill>
          <a:latin typeface="Times New Roman" pitchFamily="18" charset="0"/>
          <a:cs typeface="Times New Roman" pitchFamily="18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2400">
          <a:solidFill>
            <a:srgbClr val="013C88"/>
          </a:solidFill>
          <a:latin typeface="Times New Roman" pitchFamily="18" charset="0"/>
          <a:cs typeface="Times New Roman" pitchFamily="18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2060"/>
        </a:buClr>
        <a:buFont typeface="Wingdings" pitchFamily="2" charset="2"/>
        <a:buChar char="ú"/>
        <a:defRPr sz="2400">
          <a:solidFill>
            <a:srgbClr val="013C88"/>
          </a:solidFill>
          <a:latin typeface="Times New Roman" pitchFamily="18" charset="0"/>
          <a:cs typeface="Times New Roman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Font typeface="Wingdings" pitchFamily="2" charset="2"/>
        <a:buChar char="ú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28600" y="3276600"/>
            <a:ext cx="8915400" cy="2936188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1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GSA Fleet Overview</a:t>
            </a:r>
            <a:b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 9, 2018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GSA’s Office of Motor Vehicle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457200" y="2590800"/>
            <a:ext cx="8382000" cy="3657600"/>
          </a:xfrm>
        </p:spPr>
        <p:txBody>
          <a:bodyPr/>
          <a:lstStyle/>
          <a:p>
            <a:r>
              <a:rPr lang="en-US" sz="2500" dirty="0" smtClean="0"/>
              <a:t>Specializes in motor vehicles</a:t>
            </a:r>
          </a:p>
          <a:p>
            <a:pPr lvl="1"/>
            <a:r>
              <a:rPr lang="en-US" sz="2500" dirty="0" smtClean="0"/>
              <a:t>Mandatory Source for Vehicle Purchasing</a:t>
            </a:r>
            <a:endParaRPr lang="en-US" sz="2500" dirty="0"/>
          </a:p>
          <a:p>
            <a:pPr lvl="1"/>
            <a:r>
              <a:rPr lang="en-US" sz="2500" dirty="0" smtClean="0"/>
              <a:t>Vehicle Leasing</a:t>
            </a:r>
          </a:p>
          <a:p>
            <a:pPr marL="522287" lvl="1" indent="0">
              <a:buNone/>
            </a:pPr>
            <a:endParaRPr lang="en-US" sz="2500" dirty="0" smtClean="0"/>
          </a:p>
          <a:p>
            <a:r>
              <a:rPr lang="en-US" sz="2500" dirty="0" smtClean="0"/>
              <a:t>Value Proposition</a:t>
            </a:r>
          </a:p>
          <a:p>
            <a:pPr lvl="1"/>
            <a:r>
              <a:rPr lang="en-US" sz="2500" dirty="0" smtClean="0"/>
              <a:t>Right vehicle, right price, great service and the data required to effectively and efficiently manage a fleet</a:t>
            </a:r>
          </a:p>
          <a:p>
            <a:pPr lvl="1">
              <a:buNone/>
            </a:pPr>
            <a:endParaRPr lang="en-US" sz="2500" dirty="0" smtClean="0"/>
          </a:p>
          <a:p>
            <a:pPr lvl="1"/>
            <a:endParaRPr lang="en-US" sz="2800" dirty="0" smtClean="0"/>
          </a:p>
          <a:p>
            <a:endParaRPr lang="en-US" sz="26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477000"/>
            <a:ext cx="1905000" cy="457200"/>
          </a:xfrm>
        </p:spPr>
        <p:txBody>
          <a:bodyPr/>
          <a:lstStyle/>
          <a:p>
            <a:fld id="{F04841CF-BA36-4BF6-9F2E-950E502CE16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24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Fleet Leasing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209800"/>
            <a:ext cx="7769225" cy="4356100"/>
          </a:xfrm>
        </p:spPr>
        <p:txBody>
          <a:bodyPr/>
          <a:lstStyle/>
          <a:p>
            <a:pPr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An all-inclusive monthly and mileage rate that covers: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Vehicles and Replacements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Vehicle Information Management System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Maintenance &amp; Accident Management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Fuel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/>
              <a:t>Fleet Card and </a:t>
            </a:r>
            <a:r>
              <a:rPr lang="en-US" dirty="0" smtClean="0"/>
              <a:t>Loss Prevention Services 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Disposal of Replaced Vehicles 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Overall Management of Vehicle Program</a:t>
            </a:r>
          </a:p>
          <a:p>
            <a:pPr lvl="1" defTabSz="912813">
              <a:spcAft>
                <a:spcPts val="500"/>
              </a:spcAft>
              <a:tabLst>
                <a:tab pos="1203325" algn="l"/>
              </a:tabLst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Fleet Leasing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268" y="2291938"/>
            <a:ext cx="7659770" cy="4064411"/>
          </a:xfrm>
        </p:spPr>
        <p:txBody>
          <a:bodyPr/>
          <a:lstStyle/>
          <a:p>
            <a:pPr marL="342900" lvl="1" indent="-342900" defTabSz="912813"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1203325" algn="l"/>
              </a:tabLst>
              <a:defRPr/>
            </a:pPr>
            <a:r>
              <a:rPr lang="en-US" sz="2200" i="1" u="sng" dirty="0" smtClean="0"/>
              <a:t>National </a:t>
            </a:r>
            <a:r>
              <a:rPr lang="en-US" sz="2200" i="1" u="sng" dirty="0"/>
              <a:t>Account Representative</a:t>
            </a:r>
            <a:r>
              <a:rPr lang="en-US" sz="2200" dirty="0"/>
              <a:t>: p</a:t>
            </a:r>
            <a:r>
              <a:rPr lang="en-US" altLang="en-US" sz="2200" dirty="0" smtClean="0"/>
              <a:t>rimary </a:t>
            </a:r>
            <a:r>
              <a:rPr lang="en-US" altLang="en-US" sz="2200" dirty="0"/>
              <a:t>contact for customer at </a:t>
            </a:r>
            <a:r>
              <a:rPr lang="en-US" altLang="en-US" sz="2200" dirty="0" smtClean="0"/>
              <a:t>headquarter level</a:t>
            </a:r>
          </a:p>
          <a:p>
            <a:pPr marL="342900" lvl="1" indent="-342900" defTabSz="912813">
              <a:spcBef>
                <a:spcPts val="0"/>
              </a:spcBef>
              <a:spcAft>
                <a:spcPts val="500"/>
              </a:spcAft>
              <a:buFont typeface="Wingdings" pitchFamily="2" charset="2"/>
              <a:buChar char="Ø"/>
              <a:tabLst>
                <a:tab pos="1203325" algn="l"/>
              </a:tabLst>
              <a:defRPr/>
            </a:pPr>
            <a:r>
              <a:rPr lang="en-US" sz="2200" i="1" u="sng" dirty="0"/>
              <a:t>Local Fleet Service Representatives</a:t>
            </a:r>
            <a:r>
              <a:rPr lang="en-US" sz="2200" dirty="0"/>
              <a:t>: a liaison to the local customer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 smtClean="0"/>
              <a:t>National </a:t>
            </a:r>
            <a:r>
              <a:rPr lang="en-US" sz="2200" i="1" u="sng" dirty="0"/>
              <a:t>Maintenance Control Center</a:t>
            </a:r>
            <a:r>
              <a:rPr lang="en-US" sz="2200" dirty="0"/>
              <a:t>: trained technicians to authorize maintenance and repairs over $100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/>
              <a:t>Accident Management Center</a:t>
            </a:r>
            <a:r>
              <a:rPr lang="en-US" sz="2200" dirty="0"/>
              <a:t>: customer solution when involved in accidents in GSA Fleet vehicles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/>
              <a:t>Loss Prevention Team</a:t>
            </a:r>
            <a:r>
              <a:rPr lang="en-US" sz="2200" dirty="0"/>
              <a:t>: provide active fleet card monitoring for fraud, waste and abuse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0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59725"/>
            <a:ext cx="7769225" cy="584775"/>
          </a:xfrm>
        </p:spPr>
        <p:txBody>
          <a:bodyPr/>
          <a:lstStyle/>
          <a:p>
            <a:r>
              <a:rPr lang="en-US" dirty="0" smtClean="0"/>
              <a:t>GSA Fleet 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120900"/>
            <a:ext cx="8272751" cy="4076700"/>
          </a:xfrm>
        </p:spPr>
        <p:txBody>
          <a:bodyPr/>
          <a:lstStyle/>
          <a:p>
            <a:pPr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dirty="0" smtClean="0"/>
              <a:t>Support ancillary vehicle needs.  Our most popular solutions are:</a:t>
            </a:r>
          </a:p>
          <a:p>
            <a:pPr lvl="1"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/>
              <a:t>Short Term Rental</a:t>
            </a:r>
            <a:r>
              <a:rPr lang="en-US" sz="2200" dirty="0"/>
              <a:t>: rent vehicles and/or equipment through our online portal and meet short-term requirements or replace a vehicle temporarily out of service for repairs. </a:t>
            </a:r>
          </a:p>
          <a:p>
            <a:pPr lvl="1"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/>
              <a:t>Driver Training</a:t>
            </a:r>
            <a:r>
              <a:rPr lang="en-US" sz="2200" dirty="0"/>
              <a:t>: free on-line defensive driving course </a:t>
            </a:r>
          </a:p>
          <a:p>
            <a:pPr lvl="1"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200" i="1" u="sng" dirty="0" smtClean="0"/>
              <a:t>Dispatch Reservation </a:t>
            </a:r>
            <a:r>
              <a:rPr lang="en-US" sz="2200" i="1" u="sng" dirty="0"/>
              <a:t>Module</a:t>
            </a:r>
            <a:r>
              <a:rPr lang="en-US" sz="2200" dirty="0"/>
              <a:t>: capture vehicle dispatches and manage utilization</a:t>
            </a:r>
          </a:p>
          <a:p>
            <a:pPr lvl="1" defTabSz="912813">
              <a:lnSpc>
                <a:spcPct val="15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endParaRPr lang="en-US" sz="23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295400"/>
            <a:ext cx="7769225" cy="634020"/>
          </a:xfrm>
        </p:spPr>
        <p:txBody>
          <a:bodyPr/>
          <a:lstStyle/>
          <a:p>
            <a:pPr defTabSz="912813">
              <a:lnSpc>
                <a:spcPct val="110000"/>
              </a:lnSpc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dirty="0" smtClean="0"/>
              <a:t>Benefits to GSA Fleet Leasing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099" y="1894116"/>
            <a:ext cx="7952509" cy="4625438"/>
          </a:xfrm>
        </p:spPr>
        <p:txBody>
          <a:bodyPr/>
          <a:lstStyle/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Low cost provider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Predictable budget planning &amp; no agency capital outlay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All-inclusive </a:t>
            </a:r>
            <a:r>
              <a:rPr lang="en-US" sz="2000" dirty="0" smtClean="0"/>
              <a:t>rates </a:t>
            </a:r>
            <a:endParaRPr lang="en-US" sz="2000" dirty="0"/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Automated information systems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Access to a network of knowledgeable Fleet Service Representatives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Guaranteed vehicle replacements: modern, safe, fuel-efficient fleet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GSA Fleet Card with Loss Prevention Team 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Maintenance Control Center and Accident Management Center 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Reduce fleet administrative burden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Less vehicle downtime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Flexibility in fleet configuration &amp; size</a:t>
            </a:r>
          </a:p>
          <a:p>
            <a:pPr defTabSz="912813">
              <a:spcBef>
                <a:spcPts val="0"/>
              </a:spcBef>
              <a:spcAft>
                <a:spcPts val="500"/>
              </a:spcAft>
              <a:tabLst>
                <a:tab pos="1203325" algn="l"/>
              </a:tabLst>
              <a:defRPr/>
            </a:pPr>
            <a:r>
              <a:rPr lang="en-US" sz="2000" dirty="0"/>
              <a:t>Streamlined fleet solutions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6A374B-EA17-4810-851E-754B21E9AD7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2362200"/>
            <a:ext cx="7769225" cy="3079750"/>
          </a:xfrm>
        </p:spPr>
        <p:txBody>
          <a:bodyPr/>
          <a:lstStyle/>
          <a:p>
            <a:pPr>
              <a:lnSpc>
                <a:spcPct val="170000"/>
              </a:lnSpc>
              <a:spcBef>
                <a:spcPts val="0"/>
              </a:spcBef>
              <a:spcAft>
                <a:spcPts val="500"/>
              </a:spcAft>
              <a:defRPr/>
            </a:pPr>
            <a:r>
              <a:rPr lang="en-US" dirty="0"/>
              <a:t>GSA can assist with your fleet </a:t>
            </a:r>
            <a:r>
              <a:rPr lang="en-US" dirty="0" smtClean="0"/>
              <a:t>needs:</a:t>
            </a:r>
            <a:endParaRPr lang="en-US" dirty="0"/>
          </a:p>
          <a:p>
            <a:pPr marL="742950" lvl="2" indent="-342900">
              <a:lnSpc>
                <a:spcPct val="17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Help you evaluate your vehicle </a:t>
            </a:r>
            <a:r>
              <a:rPr lang="en-US" dirty="0" smtClean="0">
                <a:ea typeface="+mn-ea"/>
              </a:rPr>
              <a:t>requirements</a:t>
            </a:r>
          </a:p>
          <a:p>
            <a:pPr marL="742950" lvl="2" indent="-342900">
              <a:lnSpc>
                <a:spcPct val="17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ea typeface="+mn-ea"/>
              </a:rPr>
              <a:t>Replace </a:t>
            </a:r>
            <a:r>
              <a:rPr lang="en-US" dirty="0">
                <a:ea typeface="+mn-ea"/>
              </a:rPr>
              <a:t>commercial </a:t>
            </a:r>
            <a:r>
              <a:rPr lang="en-US" dirty="0" smtClean="0">
                <a:ea typeface="+mn-ea"/>
              </a:rPr>
              <a:t>leases</a:t>
            </a:r>
            <a:endParaRPr lang="en-US" dirty="0">
              <a:ea typeface="+mn-ea"/>
            </a:endParaRPr>
          </a:p>
          <a:p>
            <a:pPr marL="742950" lvl="2" indent="-342900">
              <a:lnSpc>
                <a:spcPct val="17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ea typeface="+mn-ea"/>
              </a:rPr>
              <a:t>Consolidate agency-owned vehicles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1C65AD30-B7FC-41B0-91C3-33078F59A3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3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7769225" cy="1138773"/>
          </a:xfrm>
        </p:spPr>
        <p:txBody>
          <a:bodyPr/>
          <a:lstStyle/>
          <a:p>
            <a:pPr algn="ctr"/>
            <a:r>
              <a:rPr lang="en-US" sz="4300" dirty="0" smtClean="0">
                <a:latin typeface="Times New Roman" pitchFamily="18" charset="0"/>
                <a:cs typeface="Times New Roman" pitchFamily="18" charset="0"/>
              </a:rPr>
              <a:t>Thank You</a:t>
            </a:r>
            <a:br>
              <a:rPr lang="en-US" sz="4300" dirty="0" smtClean="0">
                <a:latin typeface="Times New Roman" pitchFamily="18" charset="0"/>
                <a:cs typeface="Times New Roman" pitchFamily="18" charset="0"/>
              </a:rPr>
            </a:br>
            <a:endParaRPr lang="en-US" sz="2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44A84-A691-4B9A-A6D1-1129B82C6B4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XPO 2012">
  <a:themeElements>
    <a:clrScheme name="GSA EXPO 20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8059</TotalTime>
  <Words>343</Words>
  <Application>Microsoft Office PowerPoint</Application>
  <PresentationFormat>On-screen Show (4:3)</PresentationFormat>
  <Paragraphs>67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GSA Powerpoint template</vt:lpstr>
      <vt:lpstr>EXPO 2012</vt:lpstr>
      <vt:lpstr>GSA Fleet Overview      March 9, 2018</vt:lpstr>
      <vt:lpstr>GSA’s Office of Motor Vehicle Management</vt:lpstr>
      <vt:lpstr>GSA Fleet Leasing</vt:lpstr>
      <vt:lpstr>GSA Fleet Leasing Network</vt:lpstr>
      <vt:lpstr>GSA Fleet Solutions</vt:lpstr>
      <vt:lpstr>Benefits to GSA Fleet Leasing </vt:lpstr>
      <vt:lpstr>Next Steps</vt:lpstr>
      <vt:lpstr>Thank You 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GSA Expo Template</dc:title>
  <dc:subject>GSA Expo Template</dc:subject>
  <dc:creator>GSA</dc:creator>
  <cp:keywords>template, GSA, PowerPoint 2007 remediation, 508 compliance, consistent formatting</cp:keywords>
  <cp:lastModifiedBy>ClarenceAWilliams</cp:lastModifiedBy>
  <cp:revision>439</cp:revision>
  <cp:lastPrinted>2014-12-11T14:42:39Z</cp:lastPrinted>
  <dcterms:created xsi:type="dcterms:W3CDTF">2000-04-20T12:10:32Z</dcterms:created>
  <dcterms:modified xsi:type="dcterms:W3CDTF">2018-03-05T19:01:24Z</dcterms:modified>
  <cp:category>PowerPoint Presentation Accessibility Guidelines</cp:category>
  <cp:contentStatus>Final</cp:contentStatus>
</cp:coreProperties>
</file>