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Lst>
  <p:notesMasterIdLst>
    <p:notesMasterId r:id="rId12"/>
  </p:notesMasterIdLst>
  <p:sldIdLst>
    <p:sldId id="256" r:id="rId2"/>
    <p:sldId id="258" r:id="rId3"/>
    <p:sldId id="259" r:id="rId4"/>
    <p:sldId id="273" r:id="rId5"/>
    <p:sldId id="274" r:id="rId6"/>
    <p:sldId id="275" r:id="rId7"/>
    <p:sldId id="276" r:id="rId8"/>
    <p:sldId id="278" r:id="rId9"/>
    <p:sldId id="277" r:id="rId10"/>
    <p:sldId id="272" r:id="rId11"/>
  </p:sldIdLst>
  <p:sldSz cx="9144000" cy="6858000" type="screen4x3"/>
  <p:notesSz cx="7102475" cy="9388475"/>
  <p:embeddedFontLst>
    <p:embeddedFont>
      <p:font typeface="Calibri" panose="020F0502020204030204" pitchFamily="34" charset="0"/>
      <p:regular r:id="rId13"/>
      <p:bold r:id="rId14"/>
      <p:italic r:id="rId15"/>
      <p:boldItalic r:id="rId16"/>
    </p:embeddedFont>
    <p:embeddedFont>
      <p:font typeface="Tahoma" panose="020B060403050404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B97F3CF-6D8F-4C7A-8629-0A0E42D39240}">
  <a:tblStyle styleId="{EB97F3CF-6D8F-4C7A-8629-0A0E42D3924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88" d="100"/>
          <a:sy n="88" d="100"/>
        </p:scale>
        <p:origin x="-797" y="96"/>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568" y="-6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77738" cy="469423"/>
          </a:xfrm>
          <a:prstGeom prst="rect">
            <a:avLst/>
          </a:prstGeom>
          <a:noFill/>
          <a:ln>
            <a:noFill/>
          </a:ln>
        </p:spPr>
        <p:txBody>
          <a:bodyPr lIns="92449" tIns="92449" rIns="92449" bIns="92449"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2321" marR="0" lvl="1" indent="0" algn="l" rtl="0">
              <a:spcBef>
                <a:spcPts val="0"/>
              </a:spcBef>
              <a:buNone/>
              <a:defRPr sz="1800" b="0" i="0" u="none" strike="noStrike" cap="none">
                <a:solidFill>
                  <a:schemeClr val="dk1"/>
                </a:solidFill>
                <a:latin typeface="Calibri"/>
                <a:ea typeface="Calibri"/>
                <a:cs typeface="Calibri"/>
                <a:sym typeface="Calibri"/>
              </a:defRPr>
            </a:lvl2pPr>
            <a:lvl3pPr marL="924641" marR="0" lvl="2" indent="0" algn="l" rtl="0">
              <a:spcBef>
                <a:spcPts val="0"/>
              </a:spcBef>
              <a:buNone/>
              <a:defRPr sz="1800" b="0" i="0" u="none" strike="noStrike" cap="none">
                <a:solidFill>
                  <a:schemeClr val="dk1"/>
                </a:solidFill>
                <a:latin typeface="Calibri"/>
                <a:ea typeface="Calibri"/>
                <a:cs typeface="Calibri"/>
                <a:sym typeface="Calibri"/>
              </a:defRPr>
            </a:lvl3pPr>
            <a:lvl4pPr marL="1386962" marR="0" lvl="3" indent="0" algn="l" rtl="0">
              <a:spcBef>
                <a:spcPts val="0"/>
              </a:spcBef>
              <a:buNone/>
              <a:defRPr sz="1800" b="0" i="0" u="none" strike="noStrike" cap="none">
                <a:solidFill>
                  <a:schemeClr val="dk1"/>
                </a:solidFill>
                <a:latin typeface="Calibri"/>
                <a:ea typeface="Calibri"/>
                <a:cs typeface="Calibri"/>
                <a:sym typeface="Calibri"/>
              </a:defRPr>
            </a:lvl4pPr>
            <a:lvl5pPr marL="1849283" marR="0" lvl="4" indent="0" algn="l" rtl="0">
              <a:spcBef>
                <a:spcPts val="0"/>
              </a:spcBef>
              <a:buNone/>
              <a:defRPr sz="1800" b="0" i="0" u="none" strike="noStrike" cap="none">
                <a:solidFill>
                  <a:schemeClr val="dk1"/>
                </a:solidFill>
                <a:latin typeface="Calibri"/>
                <a:ea typeface="Calibri"/>
                <a:cs typeface="Calibri"/>
                <a:sym typeface="Calibri"/>
              </a:defRPr>
            </a:lvl5pPr>
            <a:lvl6pPr marL="2311603" marR="0" lvl="5" indent="0" algn="l" rtl="0">
              <a:spcBef>
                <a:spcPts val="0"/>
              </a:spcBef>
              <a:buNone/>
              <a:defRPr sz="1800" b="0" i="0" u="none" strike="noStrike" cap="none">
                <a:solidFill>
                  <a:schemeClr val="dk1"/>
                </a:solidFill>
                <a:latin typeface="Calibri"/>
                <a:ea typeface="Calibri"/>
                <a:cs typeface="Calibri"/>
                <a:sym typeface="Calibri"/>
              </a:defRPr>
            </a:lvl6pPr>
            <a:lvl7pPr marL="2773924" marR="0" lvl="6" indent="0" algn="l" rtl="0">
              <a:spcBef>
                <a:spcPts val="0"/>
              </a:spcBef>
              <a:buNone/>
              <a:defRPr sz="1800" b="0" i="0" u="none" strike="noStrike" cap="none">
                <a:solidFill>
                  <a:schemeClr val="dk1"/>
                </a:solidFill>
                <a:latin typeface="Calibri"/>
                <a:ea typeface="Calibri"/>
                <a:cs typeface="Calibri"/>
                <a:sym typeface="Calibri"/>
              </a:defRPr>
            </a:lvl7pPr>
            <a:lvl8pPr marL="3236244" marR="0" lvl="7" indent="0" algn="l" rtl="0">
              <a:spcBef>
                <a:spcPts val="0"/>
              </a:spcBef>
              <a:buNone/>
              <a:defRPr sz="1800" b="0" i="0" u="none" strike="noStrike" cap="none">
                <a:solidFill>
                  <a:schemeClr val="dk1"/>
                </a:solidFill>
                <a:latin typeface="Calibri"/>
                <a:ea typeface="Calibri"/>
                <a:cs typeface="Calibri"/>
                <a:sym typeface="Calibri"/>
              </a:defRPr>
            </a:lvl8pPr>
            <a:lvl9pPr marL="3698565"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23092" y="0"/>
            <a:ext cx="3077738" cy="469423"/>
          </a:xfrm>
          <a:prstGeom prst="rect">
            <a:avLst/>
          </a:prstGeom>
          <a:noFill/>
          <a:ln>
            <a:noFill/>
          </a:ln>
        </p:spPr>
        <p:txBody>
          <a:bodyPr lIns="92449" tIns="92449" rIns="92449" bIns="92449"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2321" marR="0" lvl="1" indent="0" algn="l" rtl="0">
              <a:spcBef>
                <a:spcPts val="0"/>
              </a:spcBef>
              <a:buNone/>
              <a:defRPr sz="1800" b="0" i="0" u="none" strike="noStrike" cap="none">
                <a:solidFill>
                  <a:schemeClr val="dk1"/>
                </a:solidFill>
                <a:latin typeface="Calibri"/>
                <a:ea typeface="Calibri"/>
                <a:cs typeface="Calibri"/>
                <a:sym typeface="Calibri"/>
              </a:defRPr>
            </a:lvl2pPr>
            <a:lvl3pPr marL="924641" marR="0" lvl="2" indent="0" algn="l" rtl="0">
              <a:spcBef>
                <a:spcPts val="0"/>
              </a:spcBef>
              <a:buNone/>
              <a:defRPr sz="1800" b="0" i="0" u="none" strike="noStrike" cap="none">
                <a:solidFill>
                  <a:schemeClr val="dk1"/>
                </a:solidFill>
                <a:latin typeface="Calibri"/>
                <a:ea typeface="Calibri"/>
                <a:cs typeface="Calibri"/>
                <a:sym typeface="Calibri"/>
              </a:defRPr>
            </a:lvl3pPr>
            <a:lvl4pPr marL="1386962" marR="0" lvl="3" indent="0" algn="l" rtl="0">
              <a:spcBef>
                <a:spcPts val="0"/>
              </a:spcBef>
              <a:buNone/>
              <a:defRPr sz="1800" b="0" i="0" u="none" strike="noStrike" cap="none">
                <a:solidFill>
                  <a:schemeClr val="dk1"/>
                </a:solidFill>
                <a:latin typeface="Calibri"/>
                <a:ea typeface="Calibri"/>
                <a:cs typeface="Calibri"/>
                <a:sym typeface="Calibri"/>
              </a:defRPr>
            </a:lvl4pPr>
            <a:lvl5pPr marL="1849283" marR="0" lvl="4" indent="0" algn="l" rtl="0">
              <a:spcBef>
                <a:spcPts val="0"/>
              </a:spcBef>
              <a:buNone/>
              <a:defRPr sz="1800" b="0" i="0" u="none" strike="noStrike" cap="none">
                <a:solidFill>
                  <a:schemeClr val="dk1"/>
                </a:solidFill>
                <a:latin typeface="Calibri"/>
                <a:ea typeface="Calibri"/>
                <a:cs typeface="Calibri"/>
                <a:sym typeface="Calibri"/>
              </a:defRPr>
            </a:lvl5pPr>
            <a:lvl6pPr marL="2311603" marR="0" lvl="5" indent="0" algn="l" rtl="0">
              <a:spcBef>
                <a:spcPts val="0"/>
              </a:spcBef>
              <a:buNone/>
              <a:defRPr sz="1800" b="0" i="0" u="none" strike="noStrike" cap="none">
                <a:solidFill>
                  <a:schemeClr val="dk1"/>
                </a:solidFill>
                <a:latin typeface="Calibri"/>
                <a:ea typeface="Calibri"/>
                <a:cs typeface="Calibri"/>
                <a:sym typeface="Calibri"/>
              </a:defRPr>
            </a:lvl6pPr>
            <a:lvl7pPr marL="2773924" marR="0" lvl="6" indent="0" algn="l" rtl="0">
              <a:spcBef>
                <a:spcPts val="0"/>
              </a:spcBef>
              <a:buNone/>
              <a:defRPr sz="1800" b="0" i="0" u="none" strike="noStrike" cap="none">
                <a:solidFill>
                  <a:schemeClr val="dk1"/>
                </a:solidFill>
                <a:latin typeface="Calibri"/>
                <a:ea typeface="Calibri"/>
                <a:cs typeface="Calibri"/>
                <a:sym typeface="Calibri"/>
              </a:defRPr>
            </a:lvl7pPr>
            <a:lvl8pPr marL="3236244" marR="0" lvl="7" indent="0" algn="l" rtl="0">
              <a:spcBef>
                <a:spcPts val="0"/>
              </a:spcBef>
              <a:buNone/>
              <a:defRPr sz="1800" b="0" i="0" u="none" strike="noStrike" cap="none">
                <a:solidFill>
                  <a:schemeClr val="dk1"/>
                </a:solidFill>
                <a:latin typeface="Calibri"/>
                <a:ea typeface="Calibri"/>
                <a:cs typeface="Calibri"/>
                <a:sym typeface="Calibri"/>
              </a:defRPr>
            </a:lvl8pPr>
            <a:lvl9pPr marL="3698565"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3325" y="703263"/>
            <a:ext cx="4695825"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47" y="4459525"/>
            <a:ext cx="5681979" cy="4224813"/>
          </a:xfrm>
          <a:prstGeom prst="rect">
            <a:avLst/>
          </a:prstGeom>
          <a:noFill/>
          <a:ln>
            <a:noFill/>
          </a:ln>
        </p:spPr>
        <p:txBody>
          <a:bodyPr lIns="92449" tIns="92449" rIns="92449" bIns="92449"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917423"/>
            <a:ext cx="3077738" cy="469423"/>
          </a:xfrm>
          <a:prstGeom prst="rect">
            <a:avLst/>
          </a:prstGeom>
          <a:noFill/>
          <a:ln>
            <a:noFill/>
          </a:ln>
        </p:spPr>
        <p:txBody>
          <a:bodyPr lIns="92449" tIns="92449" rIns="92449" bIns="92449"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2321" marR="0" lvl="1" indent="0" algn="l" rtl="0">
              <a:spcBef>
                <a:spcPts val="0"/>
              </a:spcBef>
              <a:buNone/>
              <a:defRPr sz="1800" b="0" i="0" u="none" strike="noStrike" cap="none">
                <a:solidFill>
                  <a:schemeClr val="dk1"/>
                </a:solidFill>
                <a:latin typeface="Calibri"/>
                <a:ea typeface="Calibri"/>
                <a:cs typeface="Calibri"/>
                <a:sym typeface="Calibri"/>
              </a:defRPr>
            </a:lvl2pPr>
            <a:lvl3pPr marL="924641" marR="0" lvl="2" indent="0" algn="l" rtl="0">
              <a:spcBef>
                <a:spcPts val="0"/>
              </a:spcBef>
              <a:buNone/>
              <a:defRPr sz="1800" b="0" i="0" u="none" strike="noStrike" cap="none">
                <a:solidFill>
                  <a:schemeClr val="dk1"/>
                </a:solidFill>
                <a:latin typeface="Calibri"/>
                <a:ea typeface="Calibri"/>
                <a:cs typeface="Calibri"/>
                <a:sym typeface="Calibri"/>
              </a:defRPr>
            </a:lvl3pPr>
            <a:lvl4pPr marL="1386962" marR="0" lvl="3" indent="0" algn="l" rtl="0">
              <a:spcBef>
                <a:spcPts val="0"/>
              </a:spcBef>
              <a:buNone/>
              <a:defRPr sz="1800" b="0" i="0" u="none" strike="noStrike" cap="none">
                <a:solidFill>
                  <a:schemeClr val="dk1"/>
                </a:solidFill>
                <a:latin typeface="Calibri"/>
                <a:ea typeface="Calibri"/>
                <a:cs typeface="Calibri"/>
                <a:sym typeface="Calibri"/>
              </a:defRPr>
            </a:lvl4pPr>
            <a:lvl5pPr marL="1849283" marR="0" lvl="4" indent="0" algn="l" rtl="0">
              <a:spcBef>
                <a:spcPts val="0"/>
              </a:spcBef>
              <a:buNone/>
              <a:defRPr sz="1800" b="0" i="0" u="none" strike="noStrike" cap="none">
                <a:solidFill>
                  <a:schemeClr val="dk1"/>
                </a:solidFill>
                <a:latin typeface="Calibri"/>
                <a:ea typeface="Calibri"/>
                <a:cs typeface="Calibri"/>
                <a:sym typeface="Calibri"/>
              </a:defRPr>
            </a:lvl5pPr>
            <a:lvl6pPr marL="2311603" marR="0" lvl="5" indent="0" algn="l" rtl="0">
              <a:spcBef>
                <a:spcPts val="0"/>
              </a:spcBef>
              <a:buNone/>
              <a:defRPr sz="1800" b="0" i="0" u="none" strike="noStrike" cap="none">
                <a:solidFill>
                  <a:schemeClr val="dk1"/>
                </a:solidFill>
                <a:latin typeface="Calibri"/>
                <a:ea typeface="Calibri"/>
                <a:cs typeface="Calibri"/>
                <a:sym typeface="Calibri"/>
              </a:defRPr>
            </a:lvl6pPr>
            <a:lvl7pPr marL="2773924" marR="0" lvl="6" indent="0" algn="l" rtl="0">
              <a:spcBef>
                <a:spcPts val="0"/>
              </a:spcBef>
              <a:buNone/>
              <a:defRPr sz="1800" b="0" i="0" u="none" strike="noStrike" cap="none">
                <a:solidFill>
                  <a:schemeClr val="dk1"/>
                </a:solidFill>
                <a:latin typeface="Calibri"/>
                <a:ea typeface="Calibri"/>
                <a:cs typeface="Calibri"/>
                <a:sym typeface="Calibri"/>
              </a:defRPr>
            </a:lvl7pPr>
            <a:lvl8pPr marL="3236244" marR="0" lvl="7" indent="0" algn="l" rtl="0">
              <a:spcBef>
                <a:spcPts val="0"/>
              </a:spcBef>
              <a:buNone/>
              <a:defRPr sz="1800" b="0" i="0" u="none" strike="noStrike" cap="none">
                <a:solidFill>
                  <a:schemeClr val="dk1"/>
                </a:solidFill>
                <a:latin typeface="Calibri"/>
                <a:ea typeface="Calibri"/>
                <a:cs typeface="Calibri"/>
                <a:sym typeface="Calibri"/>
              </a:defRPr>
            </a:lvl8pPr>
            <a:lvl9pPr marL="3698565"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23092" y="8917423"/>
            <a:ext cx="3077738" cy="469423"/>
          </a:xfrm>
          <a:prstGeom prst="rect">
            <a:avLst/>
          </a:prstGeom>
          <a:noFill/>
          <a:ln>
            <a:noFill/>
          </a:ln>
        </p:spPr>
        <p:txBody>
          <a:bodyPr lIns="94219" tIns="47097" rIns="94219" bIns="47097"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16051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sldNum" idx="12"/>
          </p:nvPr>
        </p:nvSpPr>
        <p:spPr>
          <a:xfrm>
            <a:off x="4023092" y="8917423"/>
            <a:ext cx="3077738" cy="469423"/>
          </a:xfrm>
          <a:prstGeom prst="rect">
            <a:avLst/>
          </a:prstGeom>
          <a:noFill/>
          <a:ln>
            <a:noFill/>
          </a:ln>
        </p:spPr>
        <p:txBody>
          <a:bodyPr lIns="94219" tIns="47097" rIns="94219" bIns="470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a:solidFill>
                <a:schemeClr val="dk1"/>
              </a:solidFill>
              <a:latin typeface="Calibri"/>
              <a:ea typeface="Calibri"/>
              <a:cs typeface="Calibri"/>
              <a:sym typeface="Calibri"/>
            </a:endParaRPr>
          </a:p>
        </p:txBody>
      </p:sp>
      <p:sp>
        <p:nvSpPr>
          <p:cNvPr id="94" name="Shape 94"/>
          <p:cNvSpPr>
            <a:spLocks noGrp="1" noRot="1" noChangeAspect="1"/>
          </p:cNvSpPr>
          <p:nvPr>
            <p:ph type="sldImg" idx="2"/>
          </p:nvPr>
        </p:nvSpPr>
        <p:spPr>
          <a:xfrm>
            <a:off x="1204913" y="2349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5" name="Shape 95"/>
          <p:cNvSpPr txBox="1"/>
          <p:nvPr/>
        </p:nvSpPr>
        <p:spPr>
          <a:xfrm>
            <a:off x="473394" y="3953213"/>
            <a:ext cx="6234321" cy="381191"/>
          </a:xfrm>
          <a:prstGeom prst="rect">
            <a:avLst/>
          </a:prstGeom>
          <a:noFill/>
          <a:ln>
            <a:noFill/>
          </a:ln>
        </p:spPr>
        <p:txBody>
          <a:bodyPr lIns="96165" tIns="48083" rIns="96165" bIns="48083" anchor="t" anchorCtr="0">
            <a:noAutofit/>
          </a:bodyPr>
          <a:lstStyle/>
          <a:p>
            <a:pPr>
              <a:buSzPct val="25000"/>
            </a:pPr>
            <a:r>
              <a:rPr lang="en-US" sz="1800">
                <a:solidFill>
                  <a:schemeClr val="dk1"/>
                </a:solidFill>
                <a:latin typeface="Times New Roman"/>
                <a:ea typeface="Times New Roman"/>
                <a:cs typeface="Times New Roman"/>
                <a:sym typeface="Times New Roman"/>
              </a:rPr>
              <a:t>  </a:t>
            </a:r>
          </a:p>
        </p:txBody>
      </p:sp>
      <p:sp>
        <p:nvSpPr>
          <p:cNvPr id="96" name="Shape 96"/>
          <p:cNvSpPr txBox="1">
            <a:spLocks noGrp="1"/>
          </p:cNvSpPr>
          <p:nvPr>
            <p:ph type="body" idx="1"/>
          </p:nvPr>
        </p:nvSpPr>
        <p:spPr>
          <a:xfrm>
            <a:off x="274637" y="4084637"/>
            <a:ext cx="6433078" cy="4599701"/>
          </a:xfrm>
          <a:prstGeom prst="rect">
            <a:avLst/>
          </a:prstGeom>
          <a:noFill/>
          <a:ln>
            <a:noFill/>
          </a:ln>
        </p:spPr>
        <p:txBody>
          <a:bodyPr lIns="94219" tIns="47097" rIns="94219" bIns="47097" anchor="t" anchorCtr="0">
            <a:noAutofit/>
          </a:bodyPr>
          <a:lstStyle/>
          <a:p>
            <a:pPr>
              <a:buSzPct val="25000"/>
            </a:pPr>
            <a:r>
              <a:rPr lang="en-US" dirty="0"/>
              <a:t>In December 1995, GSA created the Office of Government-wide Policy (OGP) to consolidate its policy functions into a single organization. OGP's policymaking authority covers the areas of personal and real property, travel and transportation, information technology, regulatory information and use of federal advisory committees. OGP's strategic direction is to ensure that government-wide policies encourage agencies to develop and utilize the best, most cost effective management practices for the conduct of their specific programs.</a:t>
            </a:r>
            <a:r>
              <a:rPr lang="en-US" dirty="0"/>
              <a:t/>
            </a:r>
            <a:br>
              <a:rPr lang="en-US" dirty="0"/>
            </a:br>
            <a:r>
              <a:rPr lang="en-US" dirty="0"/>
              <a:t/>
            </a:r>
            <a:br>
              <a:rPr lang="en-US" dirty="0"/>
            </a:br>
            <a:r>
              <a:rPr lang="en-US" dirty="0"/>
              <a:t>To reach the goal of improving government-wide management of property, technology, and administrative services, OGP builds and maintains a policy framework, by (1) incorporating the requirements of federal laws, Executive Orders, and other regulatory material into policies and guidelines, (2) facilitating government-wide reform to provide federal managers with business-like incentives and tools and flexibility to prudently manage their assets, and (3) identifying, evaluating, and promoting best practices to improve efficiency of management processes. </a:t>
            </a:r>
            <a:r>
              <a:rPr lang="en-US" dirty="0"/>
              <a:t/>
            </a:r>
            <a:br>
              <a:rPr lang="en-US" dirty="0"/>
            </a:br>
            <a:r>
              <a:rPr lang="en-US" dirty="0"/>
              <a:t/>
            </a:r>
            <a:br>
              <a:rPr lang="en-US" dirty="0"/>
            </a:br>
            <a:r>
              <a:rPr lang="en-US" dirty="0"/>
              <a:t>Guided by the principles of the President's Management Agenda and the Office of Management and Budget (OMB), some of OGP's recent efforts have been devoted to providing leadership in the development of a policy environment and key enablers for electronic government, and supporting OMB in the implementation of various E-</a:t>
            </a:r>
            <a:r>
              <a:rPr lang="en-US" dirty="0" err="1"/>
              <a:t>Gov</a:t>
            </a:r>
            <a:r>
              <a:rPr lang="en-US" dirty="0"/>
              <a:t> initiatives to standardize and streamline government processes. The new model calls for involvement of other federal agencies, the private sector, interested parties, and other stakeholders from the very onset of policy review and/or formulation. Such collaborative efforts are seen to offer numerous advantages, not least of which is to ensure "buy-in" from the policy customers.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203325" y="703263"/>
            <a:ext cx="4695825" cy="352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710247" y="4459525"/>
            <a:ext cx="5681858" cy="4224935"/>
          </a:xfrm>
          <a:prstGeom prst="rect">
            <a:avLst/>
          </a:prstGeom>
        </p:spPr>
        <p:txBody>
          <a:bodyPr lIns="92449" tIns="92449" rIns="92449" bIns="92449" anchor="t" anchorCtr="0">
            <a:noAutofit/>
          </a:bodyPr>
          <a:lstStyle/>
          <a:p>
            <a:endParaRPr/>
          </a:p>
        </p:txBody>
      </p:sp>
      <p:sp>
        <p:nvSpPr>
          <p:cNvPr id="390" name="Shape 390"/>
          <p:cNvSpPr txBox="1">
            <a:spLocks noGrp="1"/>
          </p:cNvSpPr>
          <p:nvPr>
            <p:ph type="sldNum" idx="12"/>
          </p:nvPr>
        </p:nvSpPr>
        <p:spPr>
          <a:xfrm>
            <a:off x="4023092" y="8917423"/>
            <a:ext cx="3077698" cy="469302"/>
          </a:xfrm>
          <a:prstGeom prst="rect">
            <a:avLst/>
          </a:prstGeom>
        </p:spPr>
        <p:txBody>
          <a:bodyPr lIns="94219" tIns="47097" rIns="94219" bIns="47097" anchor="b" anchorCtr="0">
            <a:noAutofit/>
          </a:bodyPr>
          <a:lstStyle/>
          <a:p>
            <a:fld id="{00000000-1234-1234-1234-123412341234}" type="slidenum">
              <a:rPr lang="en-US"/>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sldNum" idx="12"/>
          </p:nvPr>
        </p:nvSpPr>
        <p:spPr>
          <a:xfrm>
            <a:off x="4023092" y="8917423"/>
            <a:ext cx="3077738" cy="469423"/>
          </a:xfrm>
          <a:prstGeom prst="rect">
            <a:avLst/>
          </a:prstGeom>
          <a:noFill/>
          <a:ln>
            <a:noFill/>
          </a:ln>
        </p:spPr>
        <p:txBody>
          <a:bodyPr lIns="94219" tIns="47097" rIns="94219" bIns="470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
        <p:nvSpPr>
          <p:cNvPr id="132" name="Shape 132"/>
          <p:cNvSpPr>
            <a:spLocks noGrp="1" noRot="1" noChangeAspect="1"/>
          </p:cNvSpPr>
          <p:nvPr>
            <p:ph type="sldImg" idx="2"/>
          </p:nvPr>
        </p:nvSpPr>
        <p:spPr>
          <a:xfrm>
            <a:off x="1212850" y="700088"/>
            <a:ext cx="4678363" cy="3508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 name="Shape 133"/>
          <p:cNvSpPr txBox="1">
            <a:spLocks noGrp="1"/>
          </p:cNvSpPr>
          <p:nvPr>
            <p:ph type="body" idx="1"/>
          </p:nvPr>
        </p:nvSpPr>
        <p:spPr>
          <a:xfrm>
            <a:off x="655637" y="3322637"/>
            <a:ext cx="5943599" cy="5326752"/>
          </a:xfrm>
          <a:prstGeom prst="rect">
            <a:avLst/>
          </a:prstGeom>
          <a:noFill/>
          <a:ln>
            <a:noFill/>
          </a:ln>
        </p:spPr>
        <p:txBody>
          <a:bodyPr lIns="94219" tIns="47097" rIns="94219" bIns="47097" anchor="t" anchorCtr="0">
            <a:noAutofit/>
          </a:bodyPr>
          <a:lstStyle/>
          <a:p>
            <a:pPr>
              <a:buSzPct val="25000"/>
            </a:pPr>
            <a:r>
              <a:rPr lang="en-US" sz="1400" dirty="0"/>
              <a:t>The Office of Asset and Transportation Policy develops government-wide policies and guidance to provide a structured framework for agencies to achieve economical and effective management processes for government assets Policy program areas include aircraft and motor vehicles, personal property, real property, transportation, mail, passenger travel, and relocation allowances and entitlements. This office also oversees agencies' adherence to established policies for these programs. The office maintains liaisons with state and local governments, industry, and professional organizations and participates in the work of boards, committees, and groups related to the responsibilities of the office. The office promotes the government-wide use of alternative workplace arrangements to increase space utilization efficiency and reduce carbon footprint. The office also manages the Federal Real Property Database of all Federal Government real property assets and supports the Federal Real Property Management Council in its efforts to promote effective asset management government-wide. The office operates a Center of Policy Evaluation to assess OGP’s impact on formulating policies, programs, and tools to ensure that policies are useful to government customers and achieve desired results.</a:t>
            </a:r>
            <a:endParaRPr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sldNum" idx="12"/>
          </p:nvPr>
        </p:nvSpPr>
        <p:spPr>
          <a:xfrm>
            <a:off x="4023092" y="8917423"/>
            <a:ext cx="3077738" cy="469423"/>
          </a:xfrm>
          <a:prstGeom prst="rect">
            <a:avLst/>
          </a:prstGeom>
          <a:noFill/>
          <a:ln>
            <a:noFill/>
          </a:ln>
        </p:spPr>
        <p:txBody>
          <a:bodyPr lIns="94219" tIns="47097" rIns="94219" bIns="47097"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
        <p:nvSpPr>
          <p:cNvPr id="141" name="Shape 141"/>
          <p:cNvSpPr>
            <a:spLocks noGrp="1" noRot="1" noChangeAspect="1"/>
          </p:cNvSpPr>
          <p:nvPr>
            <p:ph type="sldImg" idx="2"/>
          </p:nvPr>
        </p:nvSpPr>
        <p:spPr>
          <a:xfrm>
            <a:off x="1212850" y="700088"/>
            <a:ext cx="4678363" cy="35083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2" name="Shape 142"/>
          <p:cNvSpPr txBox="1">
            <a:spLocks noGrp="1"/>
          </p:cNvSpPr>
          <p:nvPr>
            <p:ph type="body" idx="1"/>
          </p:nvPr>
        </p:nvSpPr>
        <p:spPr>
          <a:xfrm>
            <a:off x="947318" y="4440929"/>
            <a:ext cx="5207837" cy="4208460"/>
          </a:xfrm>
          <a:prstGeom prst="rect">
            <a:avLst/>
          </a:prstGeom>
          <a:noFill/>
          <a:ln>
            <a:noFill/>
          </a:ln>
        </p:spPr>
        <p:txBody>
          <a:bodyPr lIns="94219" tIns="47097" rIns="94219" bIns="47097" anchor="t" anchorCtr="0">
            <a:noAutofit/>
          </a:bodyPr>
          <a:lstStyle/>
          <a:p>
            <a:pPr>
              <a:buSzPct val="25000"/>
            </a:pP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034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46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345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288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266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86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889000"/>
            <a:ext cx="8229600" cy="304799"/>
          </a:xfrm>
          <a:prstGeom prst="rect">
            <a:avLst/>
          </a:prstGeom>
          <a:noFill/>
          <a:ln>
            <a:noFill/>
          </a:ln>
        </p:spPr>
        <p:txBody>
          <a:bodyPr lIns="91425" tIns="91425" rIns="91425" bIns="91425" anchor="b" anchorCtr="0"/>
          <a:lstStyle>
            <a:lvl1pPr marL="0" marR="0" lvl="0" indent="0" algn="ctr"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457200" y="1600200"/>
            <a:ext cx="8229600" cy="4967573"/>
          </a:xfrm>
          <a:prstGeom prst="rect">
            <a:avLst/>
          </a:prstGeom>
          <a:noFill/>
          <a:ln>
            <a:noFill/>
          </a:ln>
        </p:spPr>
        <p:txBody>
          <a:bodyPr lIns="91425" tIns="91425" rIns="91425" bIns="91425" anchor="t" anchorCtr="0"/>
          <a:lstStyle>
            <a:lvl1pPr marL="342900" marR="0" lvl="0" indent="-139700" algn="l" rtl="0">
              <a:spcBef>
                <a:spcPts val="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556792" y="6333132"/>
            <a:ext cx="548699" cy="524699"/>
          </a:xfrm>
          <a:prstGeom prst="rect">
            <a:avLst/>
          </a:prstGeom>
          <a:noFill/>
          <a:ln>
            <a:noFill/>
          </a:ln>
        </p:spPr>
        <p:txBody>
          <a:bodyPr lIns="91425" tIns="91425" rIns="91425" bIns="91425" anchor="ctr" anchorCtr="0">
            <a:noAutofit/>
          </a:bodyPr>
          <a:lstStyle/>
          <a:p>
            <a:pPr marL="0" marR="0" lvl="0" indent="0" algn="r" rtl="0">
              <a:spcBef>
                <a:spcPts val="0"/>
              </a:spcBef>
              <a:buClr>
                <a:srgbClr val="888888"/>
              </a:buClr>
              <a:buSzPct val="25000"/>
              <a:buFont typeface="Calibri"/>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
        <p:nvSpPr>
          <p:cNvPr id="24" name="Shape 24"/>
          <p:cNvSpPr txBox="1">
            <a:spLocks noGrp="1"/>
          </p:cNvSpPr>
          <p:nvPr>
            <p:ph type="ftr" idx="11"/>
          </p:nvPr>
        </p:nvSpPr>
        <p:spPr>
          <a:xfrm>
            <a:off x="171450" y="6400800"/>
            <a:ext cx="4876799" cy="32067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36609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896100" y="632460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26" name="Shape 26"/>
          <p:cNvSpPr txBox="1"/>
          <p:nvPr/>
        </p:nvSpPr>
        <p:spPr>
          <a:xfrm>
            <a:off x="1066800" y="381000"/>
            <a:ext cx="8001000" cy="461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400" b="1">
                <a:solidFill>
                  <a:srgbClr val="366092"/>
                </a:solidFill>
                <a:latin typeface="Calibri"/>
                <a:ea typeface="Calibri"/>
                <a:cs typeface="Calibri"/>
                <a:sym typeface="Calibri"/>
              </a:rPr>
              <a:t>Office of Asset &amp; Transportation Management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alibri"/>
              <a:buNone/>
              <a:defRPr sz="3200">
                <a:solidFill>
                  <a:srgbClr val="888888"/>
                </a:solidFill>
                <a:latin typeface="Calibri"/>
                <a:ea typeface="Calibri"/>
                <a:cs typeface="Calibri"/>
                <a:sym typeface="Calibri"/>
              </a:defRPr>
            </a:lvl1pPr>
            <a:lvl2pPr marL="457200" marR="0" lvl="1" indent="0" algn="l" rtl="0">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15" name="Shape 15"/>
          <p:cNvCxnSpPr/>
          <p:nvPr/>
        </p:nvCxnSpPr>
        <p:spPr>
          <a:xfrm>
            <a:off x="-8613" y="1041142"/>
            <a:ext cx="9144000" cy="0"/>
          </a:xfrm>
          <a:prstGeom prst="straightConnector1">
            <a:avLst/>
          </a:prstGeom>
          <a:noFill/>
          <a:ln w="38100" cap="flat" cmpd="sng">
            <a:solidFill>
              <a:srgbClr val="4A7DBA"/>
            </a:solidFill>
            <a:prstDash val="solid"/>
            <a:round/>
            <a:headEnd type="none" w="med" len="med"/>
            <a:tailEnd type="none" w="med" len="med"/>
          </a:ln>
        </p:spPr>
      </p:cxnSp>
      <p:pic>
        <p:nvPicPr>
          <p:cNvPr id="16" name="Shape 16"/>
          <p:cNvPicPr preferRelativeResize="0"/>
          <p:nvPr/>
        </p:nvPicPr>
        <p:blipFill rotWithShape="1">
          <a:blip r:embed="rId14">
            <a:alphaModFix/>
          </a:blip>
          <a:srcRect/>
          <a:stretch/>
        </p:blipFill>
        <p:spPr>
          <a:xfrm>
            <a:off x="134583" y="96292"/>
            <a:ext cx="883190" cy="8831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0" y="1371600"/>
            <a:ext cx="5943599" cy="1828800"/>
          </a:xfrm>
          <a:prstGeom prst="rect">
            <a:avLst/>
          </a:prstGeom>
          <a:gradFill>
            <a:gsLst>
              <a:gs pos="0">
                <a:srgbClr val="605F99"/>
              </a:gs>
              <a:gs pos="100000">
                <a:srgbClr val="43426B"/>
              </a:gs>
            </a:gsLst>
            <a:lin ang="5400000" scaled="0"/>
          </a:gra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9" name="Shape 99"/>
          <p:cNvSpPr/>
          <p:nvPr/>
        </p:nvSpPr>
        <p:spPr>
          <a:xfrm>
            <a:off x="8458200" y="1371600"/>
            <a:ext cx="685799" cy="1828800"/>
          </a:xfrm>
          <a:prstGeom prst="rect">
            <a:avLst/>
          </a:prstGeom>
          <a:gradFill>
            <a:gsLst>
              <a:gs pos="0">
                <a:srgbClr val="605F99"/>
              </a:gs>
              <a:gs pos="100000">
                <a:srgbClr val="43426B"/>
              </a:gs>
            </a:gsLst>
            <a:lin ang="5400000" scaled="0"/>
          </a:grad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0" name="Shape 100"/>
          <p:cNvSpPr txBox="1"/>
          <p:nvPr/>
        </p:nvSpPr>
        <p:spPr>
          <a:xfrm>
            <a:off x="762000" y="1981200"/>
            <a:ext cx="46481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Times New Roman"/>
              <a:ea typeface="Times New Roman"/>
              <a:cs typeface="Times New Roman"/>
              <a:sym typeface="Times New Roman"/>
            </a:endParaRPr>
          </a:p>
        </p:txBody>
      </p:sp>
      <p:sp>
        <p:nvSpPr>
          <p:cNvPr id="101" name="Shape 101"/>
          <p:cNvSpPr txBox="1"/>
          <p:nvPr/>
        </p:nvSpPr>
        <p:spPr>
          <a:xfrm>
            <a:off x="0" y="2067580"/>
            <a:ext cx="6019799"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a:solidFill>
                  <a:schemeClr val="lt1"/>
                </a:solidFill>
                <a:latin typeface="Calibri"/>
                <a:ea typeface="Calibri"/>
                <a:cs typeface="Calibri"/>
                <a:sym typeface="Calibri"/>
              </a:rPr>
              <a:t>Office of Asset &amp; Transportation Management</a:t>
            </a:r>
          </a:p>
          <a:p>
            <a:pPr marL="0" marR="0" lvl="0" indent="0" algn="ctr" rtl="0">
              <a:spcBef>
                <a:spcPts val="0"/>
              </a:spcBef>
              <a:buSzPct val="25000"/>
              <a:buNone/>
            </a:pPr>
            <a:r>
              <a:rPr lang="en-US" sz="2000" b="1">
                <a:solidFill>
                  <a:schemeClr val="lt1"/>
                </a:solidFill>
                <a:latin typeface="Calibri"/>
                <a:ea typeface="Calibri"/>
                <a:cs typeface="Calibri"/>
                <a:sym typeface="Calibri"/>
              </a:rPr>
              <a:t>(MA)</a:t>
            </a:r>
          </a:p>
        </p:txBody>
      </p:sp>
      <p:pic>
        <p:nvPicPr>
          <p:cNvPr id="102" name="Shape 102"/>
          <p:cNvPicPr preferRelativeResize="0"/>
          <p:nvPr/>
        </p:nvPicPr>
        <p:blipFill rotWithShape="1">
          <a:blip r:embed="rId3">
            <a:alphaModFix/>
          </a:blip>
          <a:srcRect/>
          <a:stretch/>
        </p:blipFill>
        <p:spPr>
          <a:xfrm>
            <a:off x="6019800" y="1371600"/>
            <a:ext cx="2362200" cy="1816099"/>
          </a:xfrm>
          <a:prstGeom prst="rect">
            <a:avLst/>
          </a:prstGeom>
          <a:noFill/>
          <a:ln>
            <a:noFill/>
          </a:ln>
        </p:spPr>
      </p:pic>
      <p:sp>
        <p:nvSpPr>
          <p:cNvPr id="103" name="Shape 103"/>
          <p:cNvSpPr txBox="1">
            <a:spLocks noGrp="1"/>
          </p:cNvSpPr>
          <p:nvPr>
            <p:ph type="ctrTitle"/>
          </p:nvPr>
        </p:nvSpPr>
        <p:spPr>
          <a:xfrm>
            <a:off x="5295900" y="4204951"/>
            <a:ext cx="3809999" cy="1676399"/>
          </a:xfrm>
          <a:prstGeom prst="rect">
            <a:avLst/>
          </a:prstGeom>
          <a:noFill/>
          <a:ln>
            <a:noFill/>
          </a:ln>
        </p:spPr>
        <p:txBody>
          <a:bodyPr lIns="91425" tIns="45700" rIns="91425" bIns="45700" anchor="ctr" anchorCtr="0">
            <a:noAutofit/>
          </a:bodyPr>
          <a:lstStyle/>
          <a:p>
            <a:pPr marL="0" marR="0" lvl="0" indent="0" algn="r" rtl="0">
              <a:spcBef>
                <a:spcPts val="0"/>
              </a:spcBef>
              <a:buClr>
                <a:schemeClr val="dk2"/>
              </a:buClr>
              <a:buSzPct val="25000"/>
              <a:buFont typeface="Calibri"/>
              <a:buNone/>
            </a:pPr>
            <a:r>
              <a:rPr lang="en-US" sz="2000" b="0" i="0" u="none" strike="noStrike" cap="none" dirty="0" smtClean="0">
                <a:solidFill>
                  <a:schemeClr val="dk2"/>
                </a:solidFill>
                <a:latin typeface="Calibri"/>
                <a:ea typeface="Calibri"/>
                <a:cs typeface="Calibri"/>
                <a:sym typeface="Calibri"/>
              </a:rPr>
              <a:t/>
            </a:r>
            <a:br>
              <a:rPr lang="en-US" sz="2000" b="0" i="0" u="none" strike="noStrike" cap="none" dirty="0" smtClean="0">
                <a:solidFill>
                  <a:schemeClr val="dk2"/>
                </a:solidFill>
                <a:latin typeface="Calibri"/>
                <a:ea typeface="Calibri"/>
                <a:cs typeface="Calibri"/>
                <a:sym typeface="Calibri"/>
              </a:rPr>
            </a:br>
            <a:r>
              <a:rPr lang="en-US" sz="2000" dirty="0" smtClean="0">
                <a:solidFill>
                  <a:schemeClr val="dk2"/>
                </a:solidFill>
              </a:rPr>
              <a:t>Gary Thompson</a:t>
            </a:r>
            <a:r>
              <a:rPr lang="en-US" sz="1100" b="0" i="0" u="none" strike="noStrike" cap="none" dirty="0">
                <a:solidFill>
                  <a:schemeClr val="dk2"/>
                </a:solidFill>
                <a:latin typeface="Calibri"/>
                <a:ea typeface="Calibri"/>
                <a:cs typeface="Calibri"/>
                <a:sym typeface="Calibri"/>
              </a:rPr>
              <a:t/>
            </a:r>
            <a:br>
              <a:rPr lang="en-US" sz="1100" b="0" i="0" u="none" strike="noStrike" cap="none" dirty="0">
                <a:solidFill>
                  <a:schemeClr val="dk2"/>
                </a:solidFill>
                <a:latin typeface="Calibri"/>
                <a:ea typeface="Calibri"/>
                <a:cs typeface="Calibri"/>
                <a:sym typeface="Calibri"/>
              </a:rPr>
            </a:br>
            <a:r>
              <a:rPr lang="en-US" sz="1100" b="0" i="0" u="none" strike="noStrike" cap="none" dirty="0">
                <a:solidFill>
                  <a:schemeClr val="dk2"/>
                </a:solidFill>
                <a:latin typeface="Calibri"/>
                <a:ea typeface="Calibri"/>
                <a:cs typeface="Calibri"/>
                <a:sym typeface="Calibri"/>
              </a:rPr>
              <a:t>Office of Asset &amp; Transportation Management</a:t>
            </a:r>
            <a:br>
              <a:rPr lang="en-US" sz="1100" b="0" i="0" u="none" strike="noStrike" cap="none" dirty="0">
                <a:solidFill>
                  <a:schemeClr val="dk2"/>
                </a:solidFill>
                <a:latin typeface="Calibri"/>
                <a:ea typeface="Calibri"/>
                <a:cs typeface="Calibri"/>
                <a:sym typeface="Calibri"/>
              </a:rPr>
            </a:br>
            <a:r>
              <a:rPr lang="en-US" sz="1100" b="0" i="0" u="none" strike="noStrike" cap="none" dirty="0">
                <a:solidFill>
                  <a:schemeClr val="dk2"/>
                </a:solidFill>
                <a:latin typeface="Calibri"/>
                <a:ea typeface="Calibri"/>
                <a:cs typeface="Calibri"/>
                <a:sym typeface="Calibri"/>
              </a:rPr>
              <a:t>Office of </a:t>
            </a:r>
            <a:r>
              <a:rPr lang="en-US" sz="1100" dirty="0">
                <a:solidFill>
                  <a:schemeClr val="dk2"/>
                </a:solidFill>
              </a:rPr>
              <a:t>Government-wide</a:t>
            </a:r>
            <a:r>
              <a:rPr lang="en-US" sz="1100" b="0" i="0" u="none" strike="noStrike" cap="none" dirty="0">
                <a:solidFill>
                  <a:schemeClr val="dk2"/>
                </a:solidFill>
                <a:latin typeface="Calibri"/>
                <a:ea typeface="Calibri"/>
                <a:cs typeface="Calibri"/>
                <a:sym typeface="Calibri"/>
              </a:rPr>
              <a:t> Policy</a:t>
            </a:r>
            <a:br>
              <a:rPr lang="en-US" sz="1100" b="0" i="0" u="none" strike="noStrike" cap="none" dirty="0">
                <a:solidFill>
                  <a:schemeClr val="dk2"/>
                </a:solidFill>
                <a:latin typeface="Calibri"/>
                <a:ea typeface="Calibri"/>
                <a:cs typeface="Calibri"/>
                <a:sym typeface="Calibri"/>
              </a:rPr>
            </a:br>
            <a:r>
              <a:rPr lang="en-US" sz="1100" b="0" i="0" u="none" strike="noStrike" cap="none" dirty="0" smtClean="0">
                <a:solidFill>
                  <a:schemeClr val="dk2"/>
                </a:solidFill>
                <a:latin typeface="Calibri"/>
                <a:ea typeface="Calibri"/>
                <a:cs typeface="Calibri"/>
                <a:sym typeface="Calibri"/>
              </a:rPr>
              <a:t>March 5, 2018</a:t>
            </a:r>
            <a:r>
              <a:rPr lang="en-US" sz="1100" b="0" i="0" u="none" strike="noStrike" cap="none" dirty="0">
                <a:solidFill>
                  <a:schemeClr val="dk2"/>
                </a:solidFill>
                <a:latin typeface="Calibri"/>
                <a:ea typeface="Calibri"/>
                <a:cs typeface="Calibri"/>
                <a:sym typeface="Calibri"/>
              </a:rPr>
              <a:t/>
            </a:r>
            <a:br>
              <a:rPr lang="en-US" sz="1100" b="0" i="0" u="none" strike="noStrike" cap="none" dirty="0">
                <a:solidFill>
                  <a:schemeClr val="dk2"/>
                </a:solidFill>
                <a:latin typeface="Calibri"/>
                <a:ea typeface="Calibri"/>
                <a:cs typeface="Calibri"/>
                <a:sym typeface="Calibri"/>
              </a:rPr>
            </a:br>
            <a:r>
              <a:rPr lang="en-US" sz="1100" b="0" i="0" u="none" strike="noStrike" cap="none" dirty="0">
                <a:solidFill>
                  <a:schemeClr val="dk1"/>
                </a:solidFill>
                <a:latin typeface="Calibri"/>
                <a:ea typeface="Calibri"/>
                <a:cs typeface="Calibri"/>
                <a:sym typeface="Calibri"/>
              </a:rPr>
              <a:t/>
            </a:r>
            <a:br>
              <a:rPr lang="en-US" sz="1100" b="0" i="0" u="none" strike="noStrike" cap="none" dirty="0">
                <a:solidFill>
                  <a:schemeClr val="dk1"/>
                </a:solidFill>
                <a:latin typeface="Calibri"/>
                <a:ea typeface="Calibri"/>
                <a:cs typeface="Calibri"/>
                <a:sym typeface="Calibri"/>
              </a:rPr>
            </a:br>
            <a:endParaRPr lang="en-US" sz="1100" b="0" i="0" u="none" strike="noStrike" cap="none" dirty="0">
              <a:solidFill>
                <a:schemeClr val="dk1"/>
              </a:solidFill>
              <a:latin typeface="Calibri"/>
              <a:ea typeface="Calibri"/>
              <a:cs typeface="Calibri"/>
              <a:sym typeface="Calibri"/>
            </a:endParaRPr>
          </a:p>
        </p:txBody>
      </p:sp>
      <p:sp>
        <p:nvSpPr>
          <p:cNvPr id="104" name="Shape 104"/>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5" name="Shape 105"/>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6" name="Shape 106"/>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7" name="Shape 107"/>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8" name="Shape 108"/>
          <p:cNvSpPr/>
          <p:nvPr/>
        </p:nvSpPr>
        <p:spPr>
          <a:xfrm>
            <a:off x="765175" y="4651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4">
            <a:alphaModFix/>
          </a:blip>
          <a:srcRect/>
          <a:stretch/>
        </p:blipFill>
        <p:spPr>
          <a:xfrm>
            <a:off x="4795655" y="3630550"/>
            <a:ext cx="1185900" cy="1109699"/>
          </a:xfrm>
          <a:prstGeom prst="rect">
            <a:avLst/>
          </a:prstGeom>
          <a:noFill/>
          <a:ln>
            <a:noFill/>
          </a:ln>
        </p:spPr>
      </p:pic>
      <p:grpSp>
        <p:nvGrpSpPr>
          <p:cNvPr id="110" name="Shape 110"/>
          <p:cNvGrpSpPr/>
          <p:nvPr/>
        </p:nvGrpSpPr>
        <p:grpSpPr>
          <a:xfrm>
            <a:off x="-12556" y="3276600"/>
            <a:ext cx="6032441" cy="3591599"/>
            <a:chOff x="-12556" y="3276600"/>
            <a:chExt cx="6032441" cy="3591599"/>
          </a:xfrm>
        </p:grpSpPr>
        <p:pic>
          <p:nvPicPr>
            <p:cNvPr id="111" name="Shape 111"/>
            <p:cNvPicPr preferRelativeResize="0"/>
            <p:nvPr/>
          </p:nvPicPr>
          <p:blipFill rotWithShape="1">
            <a:blip r:embed="rId5">
              <a:alphaModFix/>
            </a:blip>
            <a:srcRect l="4837" t="25422" r="37423" b="32744"/>
            <a:stretch/>
          </p:blipFill>
          <p:spPr>
            <a:xfrm rot="-5400000">
              <a:off x="-814906" y="4293521"/>
              <a:ext cx="2122799" cy="518100"/>
            </a:xfrm>
            <a:prstGeom prst="rect">
              <a:avLst/>
            </a:prstGeom>
            <a:noFill/>
            <a:ln>
              <a:noFill/>
            </a:ln>
          </p:spPr>
        </p:pic>
        <p:pic>
          <p:nvPicPr>
            <p:cNvPr id="112" name="Shape 112"/>
            <p:cNvPicPr preferRelativeResize="0"/>
            <p:nvPr/>
          </p:nvPicPr>
          <p:blipFill rotWithShape="1">
            <a:blip r:embed="rId6">
              <a:alphaModFix/>
            </a:blip>
            <a:srcRect/>
            <a:stretch/>
          </p:blipFill>
          <p:spPr>
            <a:xfrm>
              <a:off x="1905000" y="3491135"/>
              <a:ext cx="2910000" cy="1248299"/>
            </a:xfrm>
            <a:prstGeom prst="rect">
              <a:avLst/>
            </a:prstGeom>
            <a:noFill/>
            <a:ln>
              <a:noFill/>
            </a:ln>
          </p:spPr>
        </p:pic>
        <p:pic>
          <p:nvPicPr>
            <p:cNvPr id="113" name="Shape 113"/>
            <p:cNvPicPr preferRelativeResize="0"/>
            <p:nvPr/>
          </p:nvPicPr>
          <p:blipFill rotWithShape="1">
            <a:blip r:embed="rId7">
              <a:alphaModFix/>
            </a:blip>
            <a:srcRect/>
            <a:stretch/>
          </p:blipFill>
          <p:spPr>
            <a:xfrm>
              <a:off x="437202" y="3276600"/>
              <a:ext cx="2504999" cy="1828800"/>
            </a:xfrm>
            <a:prstGeom prst="rect">
              <a:avLst/>
            </a:prstGeom>
            <a:noFill/>
            <a:ln>
              <a:noFill/>
            </a:ln>
          </p:spPr>
        </p:pic>
        <p:pic>
          <p:nvPicPr>
            <p:cNvPr id="114" name="Shape 114"/>
            <p:cNvPicPr preferRelativeResize="0"/>
            <p:nvPr/>
          </p:nvPicPr>
          <p:blipFill rotWithShape="1">
            <a:blip r:embed="rId8">
              <a:alphaModFix/>
            </a:blip>
            <a:srcRect l="32550" r="4349" b="50000"/>
            <a:stretch/>
          </p:blipFill>
          <p:spPr>
            <a:xfrm>
              <a:off x="2906484" y="4767262"/>
              <a:ext cx="3113399" cy="1404900"/>
            </a:xfrm>
            <a:prstGeom prst="rect">
              <a:avLst/>
            </a:prstGeom>
            <a:noFill/>
            <a:ln>
              <a:noFill/>
            </a:ln>
          </p:spPr>
        </p:pic>
        <p:pic>
          <p:nvPicPr>
            <p:cNvPr id="115" name="Shape 115"/>
            <p:cNvPicPr preferRelativeResize="0"/>
            <p:nvPr/>
          </p:nvPicPr>
          <p:blipFill rotWithShape="1">
            <a:blip r:embed="rId9">
              <a:alphaModFix/>
            </a:blip>
            <a:srcRect/>
            <a:stretch/>
          </p:blipFill>
          <p:spPr>
            <a:xfrm>
              <a:off x="367770" y="4815564"/>
              <a:ext cx="1443600" cy="1019100"/>
            </a:xfrm>
            <a:prstGeom prst="rect">
              <a:avLst/>
            </a:prstGeom>
            <a:noFill/>
            <a:ln>
              <a:noFill/>
            </a:ln>
          </p:spPr>
        </p:pic>
        <p:pic>
          <p:nvPicPr>
            <p:cNvPr id="116" name="Shape 116"/>
            <p:cNvPicPr preferRelativeResize="0"/>
            <p:nvPr/>
          </p:nvPicPr>
          <p:blipFill rotWithShape="1">
            <a:blip r:embed="rId10">
              <a:alphaModFix/>
            </a:blip>
            <a:srcRect/>
            <a:stretch/>
          </p:blipFill>
          <p:spPr>
            <a:xfrm>
              <a:off x="1655370" y="4737501"/>
              <a:ext cx="1892700" cy="1327800"/>
            </a:xfrm>
            <a:prstGeom prst="rect">
              <a:avLst/>
            </a:prstGeom>
            <a:noFill/>
            <a:ln>
              <a:noFill/>
            </a:ln>
          </p:spPr>
        </p:pic>
        <p:pic>
          <p:nvPicPr>
            <p:cNvPr id="117" name="Shape 117"/>
            <p:cNvPicPr preferRelativeResize="0"/>
            <p:nvPr/>
          </p:nvPicPr>
          <p:blipFill rotWithShape="1">
            <a:blip r:embed="rId11">
              <a:alphaModFix/>
            </a:blip>
            <a:srcRect l="10163" t="43174" r="-669"/>
            <a:stretch/>
          </p:blipFill>
          <p:spPr>
            <a:xfrm>
              <a:off x="1434725" y="5944412"/>
              <a:ext cx="2181599" cy="913500"/>
            </a:xfrm>
            <a:prstGeom prst="rect">
              <a:avLst/>
            </a:prstGeom>
            <a:noFill/>
            <a:ln>
              <a:noFill/>
            </a:ln>
          </p:spPr>
        </p:pic>
        <p:pic>
          <p:nvPicPr>
            <p:cNvPr id="118" name="Shape 118"/>
            <p:cNvPicPr preferRelativeResize="0"/>
            <p:nvPr/>
          </p:nvPicPr>
          <p:blipFill rotWithShape="1">
            <a:blip r:embed="rId12">
              <a:alphaModFix/>
            </a:blip>
            <a:srcRect/>
            <a:stretch/>
          </p:blipFill>
          <p:spPr>
            <a:xfrm>
              <a:off x="-12550" y="5758500"/>
              <a:ext cx="1675800" cy="1109699"/>
            </a:xfrm>
            <a:prstGeom prst="rect">
              <a:avLst/>
            </a:prstGeom>
            <a:noFill/>
            <a:ln>
              <a:noFill/>
            </a:ln>
          </p:spPr>
        </p:pic>
        <p:pic>
          <p:nvPicPr>
            <p:cNvPr id="119" name="Shape 119"/>
            <p:cNvPicPr preferRelativeResize="0"/>
            <p:nvPr/>
          </p:nvPicPr>
          <p:blipFill rotWithShape="1">
            <a:blip r:embed="rId13">
              <a:alphaModFix/>
            </a:blip>
            <a:srcRect l="-1" t="24077" r="42058"/>
            <a:stretch/>
          </p:blipFill>
          <p:spPr>
            <a:xfrm>
              <a:off x="4573153" y="5656446"/>
              <a:ext cx="1446599" cy="1184699"/>
            </a:xfrm>
            <a:prstGeom prst="rect">
              <a:avLst/>
            </a:prstGeom>
            <a:noFill/>
            <a:ln>
              <a:noFill/>
            </a:ln>
          </p:spPr>
        </p:pic>
        <p:pic>
          <p:nvPicPr>
            <p:cNvPr id="120" name="Shape 120"/>
            <p:cNvPicPr preferRelativeResize="0"/>
            <p:nvPr/>
          </p:nvPicPr>
          <p:blipFill rotWithShape="1">
            <a:blip r:embed="rId14">
              <a:alphaModFix/>
            </a:blip>
            <a:srcRect l="3823" t="10945" r="5205" b="10609"/>
            <a:stretch/>
          </p:blipFill>
          <p:spPr>
            <a:xfrm>
              <a:off x="3200400" y="5813455"/>
              <a:ext cx="1447919" cy="1040470"/>
            </a:xfrm>
            <a:prstGeom prst="rect">
              <a:avLst/>
            </a:prstGeom>
            <a:noFill/>
            <a:ln>
              <a:noFill/>
            </a:ln>
          </p:spPr>
        </p:pic>
      </p:grpSp>
      <p:sp>
        <p:nvSpPr>
          <p:cNvPr id="121" name="Shape 121"/>
          <p:cNvSpPr txBox="1"/>
          <p:nvPr/>
        </p:nvSpPr>
        <p:spPr>
          <a:xfrm>
            <a:off x="3379041" y="465137"/>
            <a:ext cx="5527757" cy="40010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000" b="1">
                <a:solidFill>
                  <a:schemeClr val="dk1"/>
                </a:solidFill>
                <a:latin typeface="Calibri"/>
                <a:ea typeface="Calibri"/>
                <a:cs typeface="Calibri"/>
                <a:sym typeface="Calibri"/>
              </a:rPr>
              <a:t>GSA’s Office of Governmentwide Policy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p:nvPr/>
        </p:nvSpPr>
        <p:spPr>
          <a:xfrm>
            <a:off x="3282950" y="2422525"/>
            <a:ext cx="3000300" cy="809699"/>
          </a:xfrm>
          <a:prstGeom prst="rect">
            <a:avLst/>
          </a:prstGeom>
          <a:noFill/>
          <a:ln>
            <a:noFill/>
          </a:ln>
        </p:spPr>
        <p:txBody>
          <a:bodyPr lIns="91425" tIns="91425" rIns="91425" bIns="91425" anchor="t" anchorCtr="0">
            <a:noAutofit/>
          </a:bodyPr>
          <a:lstStyle/>
          <a:p>
            <a:pPr lvl="0" algn="ctr" rtl="0">
              <a:spcBef>
                <a:spcPts val="0"/>
              </a:spcBef>
              <a:buNone/>
            </a:pPr>
            <a:r>
              <a:rPr lang="en-US" sz="3000"/>
              <a:t>Questions?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1447800" y="6096000"/>
            <a:ext cx="6084887" cy="400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chemeClr val="lt1"/>
                </a:solidFill>
                <a:latin typeface="Calibri"/>
                <a:ea typeface="Calibri"/>
                <a:cs typeface="Calibri"/>
                <a:sym typeface="Calibri"/>
              </a:rPr>
              <a:t>Office of  Asset and Transportation Management</a:t>
            </a:r>
          </a:p>
        </p:txBody>
      </p:sp>
      <p:sp>
        <p:nvSpPr>
          <p:cNvPr id="136" name="Shape 136"/>
          <p:cNvSpPr txBox="1"/>
          <p:nvPr/>
        </p:nvSpPr>
        <p:spPr>
          <a:xfrm>
            <a:off x="228600" y="1600200"/>
            <a:ext cx="8610599" cy="523219"/>
          </a:xfrm>
          <a:prstGeom prst="rect">
            <a:avLst/>
          </a:prstGeom>
          <a:noFill/>
          <a:ln>
            <a:noFill/>
          </a:ln>
        </p:spPr>
        <p:txBody>
          <a:bodyPr lIns="91425" tIns="45700" rIns="91425" bIns="45700" anchor="t" anchorCtr="0">
            <a:noAutofit/>
          </a:bodyPr>
          <a:lstStyle/>
          <a:p>
            <a:pPr marL="285750" marR="0" lvl="0" indent="-285750" algn="ctr" rtl="0">
              <a:spcBef>
                <a:spcPts val="0"/>
              </a:spcBef>
              <a:buSzPct val="25000"/>
              <a:buNone/>
            </a:pPr>
            <a:r>
              <a:rPr lang="en-US" sz="2800">
                <a:solidFill>
                  <a:schemeClr val="dk1"/>
                </a:solidFill>
                <a:latin typeface="Arial"/>
                <a:ea typeface="Arial"/>
                <a:cs typeface="Arial"/>
                <a:sym typeface="Arial"/>
              </a:rPr>
              <a:t>Mission</a:t>
            </a:r>
          </a:p>
        </p:txBody>
      </p:sp>
      <p:sp>
        <p:nvSpPr>
          <p:cNvPr id="137" name="Shape 137"/>
          <p:cNvSpPr txBox="1"/>
          <p:nvPr/>
        </p:nvSpPr>
        <p:spPr>
          <a:xfrm>
            <a:off x="501125" y="2133600"/>
            <a:ext cx="8166599" cy="28956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SzPct val="25000"/>
              <a:buNone/>
            </a:pPr>
            <a:r>
              <a:rPr lang="en-US" sz="2000">
                <a:solidFill>
                  <a:schemeClr val="dk1"/>
                </a:solidFill>
                <a:latin typeface="Arial"/>
                <a:ea typeface="Arial"/>
                <a:cs typeface="Arial"/>
                <a:sym typeface="Arial"/>
              </a:rPr>
              <a:t>	</a:t>
            </a:r>
          </a:p>
          <a:p>
            <a:pPr marL="342900" marR="0" lvl="0" indent="-342900" algn="ctr" rtl="0">
              <a:spcBef>
                <a:spcPts val="400"/>
              </a:spcBef>
              <a:buSzPct val="25000"/>
              <a:buNone/>
            </a:pPr>
            <a:r>
              <a:rPr lang="en-US" sz="2000">
                <a:solidFill>
                  <a:schemeClr val="dk1"/>
                </a:solidFill>
              </a:rPr>
              <a:t>D</a:t>
            </a:r>
            <a:r>
              <a:rPr lang="en-US" sz="2000">
                <a:solidFill>
                  <a:schemeClr val="dk1"/>
                </a:solidFill>
                <a:latin typeface="Arial"/>
                <a:ea typeface="Arial"/>
                <a:cs typeface="Arial"/>
                <a:sym typeface="Arial"/>
              </a:rPr>
              <a:t>evelop new and interpret existing Government-wide </a:t>
            </a:r>
            <a:r>
              <a:rPr lang="en-US" sz="2000">
                <a:solidFill>
                  <a:schemeClr val="dk1"/>
                </a:solidFill>
              </a:rPr>
              <a:t>evidence-based </a:t>
            </a:r>
            <a:r>
              <a:rPr lang="en-US" sz="2000">
                <a:solidFill>
                  <a:schemeClr val="dk1"/>
                </a:solidFill>
                <a:latin typeface="Arial"/>
                <a:ea typeface="Arial"/>
                <a:cs typeface="Arial"/>
                <a:sym typeface="Arial"/>
              </a:rPr>
              <a:t>policies for Federal Agencies to effectively and efficiently manage their assets and transportation</a:t>
            </a:r>
            <a:r>
              <a:rPr lang="en-US" sz="2000">
                <a:solidFill>
                  <a:schemeClr val="dk1"/>
                </a:solidFill>
              </a:rPr>
              <a:t> while promoting transparency, accountability, innovation, with a focus on pro-active partnership and customer service excellence</a:t>
            </a:r>
            <a:r>
              <a:rPr lang="en-US" sz="2000">
                <a:solidFill>
                  <a:schemeClr val="dk1"/>
                </a:solidFill>
                <a:latin typeface="Arial"/>
                <a:ea typeface="Arial"/>
                <a:cs typeface="Arial"/>
                <a:sym typeface="Arial"/>
              </a:rPr>
              <a:t>.</a:t>
            </a:r>
          </a:p>
        </p:txBody>
      </p:sp>
      <p:sp>
        <p:nvSpPr>
          <p:cNvPr id="138" name="Shape 138"/>
          <p:cNvSpPr txBox="1"/>
          <p:nvPr/>
        </p:nvSpPr>
        <p:spPr>
          <a:xfrm>
            <a:off x="4673600" y="1889125"/>
            <a:ext cx="5486399" cy="6402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1447800" y="6096000"/>
            <a:ext cx="6084887" cy="400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chemeClr val="lt1"/>
                </a:solidFill>
                <a:latin typeface="Calibri"/>
                <a:ea typeface="Calibri"/>
                <a:cs typeface="Calibri"/>
                <a:sym typeface="Calibri"/>
              </a:rPr>
              <a:t>Office of  Asset and Transportation Management</a:t>
            </a:r>
          </a:p>
        </p:txBody>
      </p:sp>
      <p:sp>
        <p:nvSpPr>
          <p:cNvPr id="145" name="Shape 145"/>
          <p:cNvSpPr/>
          <p:nvPr/>
        </p:nvSpPr>
        <p:spPr>
          <a:xfrm>
            <a:off x="762000" y="1143000"/>
            <a:ext cx="7772400"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a:solidFill>
                  <a:schemeClr val="dk1"/>
                </a:solidFill>
                <a:latin typeface="Arial"/>
                <a:ea typeface="Arial"/>
                <a:cs typeface="Arial"/>
                <a:sym typeface="Arial"/>
              </a:rPr>
              <a:t>Vision and Goals  </a:t>
            </a:r>
            <a:br>
              <a:rPr lang="en-US" sz="1800" b="1">
                <a:solidFill>
                  <a:schemeClr val="dk1"/>
                </a:solidFill>
                <a:latin typeface="Arial"/>
                <a:ea typeface="Arial"/>
                <a:cs typeface="Arial"/>
                <a:sym typeface="Arial"/>
              </a:rPr>
            </a:br>
            <a:r>
              <a:rPr lang="en-US" sz="1400">
                <a:solidFill>
                  <a:schemeClr val="dk1"/>
                </a:solidFill>
                <a:latin typeface="Arial"/>
                <a:ea typeface="Arial"/>
                <a:cs typeface="Arial"/>
                <a:sym typeface="Arial"/>
              </a:rPr>
              <a:t> </a:t>
            </a:r>
          </a:p>
        </p:txBody>
      </p:sp>
      <p:sp>
        <p:nvSpPr>
          <p:cNvPr id="146" name="Shape 146"/>
          <p:cNvSpPr txBox="1"/>
          <p:nvPr/>
        </p:nvSpPr>
        <p:spPr>
          <a:xfrm flipH="1">
            <a:off x="533262" y="1644015"/>
            <a:ext cx="1401899" cy="399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a:ea typeface="Arial"/>
                <a:cs typeface="Arial"/>
                <a:sym typeface="Arial"/>
              </a:rPr>
              <a:t>Vision</a:t>
            </a:r>
          </a:p>
        </p:txBody>
      </p:sp>
      <p:sp>
        <p:nvSpPr>
          <p:cNvPr id="147" name="Shape 147"/>
          <p:cNvSpPr txBox="1"/>
          <p:nvPr/>
        </p:nvSpPr>
        <p:spPr>
          <a:xfrm>
            <a:off x="525779" y="2036444"/>
            <a:ext cx="830176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dk1"/>
                </a:solidFill>
              </a:rPr>
              <a:t>Serve as</a:t>
            </a:r>
            <a:r>
              <a:rPr lang="en-US" sz="1600">
                <a:solidFill>
                  <a:schemeClr val="dk1"/>
                </a:solidFill>
                <a:latin typeface="Arial"/>
                <a:ea typeface="Arial"/>
                <a:cs typeface="Arial"/>
                <a:sym typeface="Arial"/>
              </a:rPr>
              <a:t> the Government-wide source and experts in Asset and Transportation related policies, while </a:t>
            </a:r>
            <a:r>
              <a:rPr lang="en-US" sz="1600">
                <a:solidFill>
                  <a:schemeClr val="dk1"/>
                </a:solidFill>
              </a:rPr>
              <a:t>developing</a:t>
            </a:r>
            <a:r>
              <a:rPr lang="en-US" sz="1600">
                <a:solidFill>
                  <a:schemeClr val="dk1"/>
                </a:solidFill>
                <a:latin typeface="Arial"/>
                <a:ea typeface="Arial"/>
                <a:cs typeface="Arial"/>
                <a:sym typeface="Arial"/>
              </a:rPr>
              <a:t> policies that influence and promote behavior and activities for effective, efficient, transparent, and innovative asset and transportation management.</a:t>
            </a:r>
          </a:p>
        </p:txBody>
      </p:sp>
      <p:sp>
        <p:nvSpPr>
          <p:cNvPr id="148" name="Shape 148"/>
          <p:cNvSpPr txBox="1"/>
          <p:nvPr/>
        </p:nvSpPr>
        <p:spPr>
          <a:xfrm>
            <a:off x="495300" y="2943225"/>
            <a:ext cx="1143000" cy="3999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a:ea typeface="Arial"/>
                <a:cs typeface="Arial"/>
                <a:sym typeface="Arial"/>
              </a:rPr>
              <a:t>Goals</a:t>
            </a:r>
          </a:p>
        </p:txBody>
      </p:sp>
      <p:sp>
        <p:nvSpPr>
          <p:cNvPr id="149" name="Shape 149"/>
          <p:cNvSpPr txBox="1"/>
          <p:nvPr/>
        </p:nvSpPr>
        <p:spPr>
          <a:xfrm>
            <a:off x="533400" y="3195638"/>
            <a:ext cx="8001000" cy="3170098"/>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Font typeface="Arial"/>
              <a:buNone/>
            </a:pPr>
            <a:endParaRPr sz="1600" b="1" dirty="0">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Arial"/>
              <a:buChar char="•"/>
            </a:pPr>
            <a:r>
              <a:rPr lang="en-US" sz="1600" dirty="0">
                <a:solidFill>
                  <a:schemeClr val="dk1"/>
                </a:solidFill>
                <a:latin typeface="Arial"/>
                <a:ea typeface="Arial"/>
                <a:cs typeface="Arial"/>
                <a:sym typeface="Arial"/>
              </a:rPr>
              <a:t>Draft new and interpret existing OGP policies resulting in agency internal policies effectiveness, transpare</a:t>
            </a:r>
            <a:r>
              <a:rPr lang="en-US" sz="1600" dirty="0">
                <a:solidFill>
                  <a:schemeClr val="dk1"/>
                </a:solidFill>
              </a:rPr>
              <a:t>ncy,</a:t>
            </a:r>
            <a:r>
              <a:rPr lang="en-US" sz="1600" dirty="0">
                <a:solidFill>
                  <a:schemeClr val="dk1"/>
                </a:solidFill>
                <a:latin typeface="Arial"/>
                <a:ea typeface="Arial"/>
                <a:cs typeface="Arial"/>
                <a:sym typeface="Arial"/>
              </a:rPr>
              <a:t> accountability, and effi</a:t>
            </a:r>
            <a:r>
              <a:rPr lang="en-US" sz="1600" dirty="0">
                <a:solidFill>
                  <a:schemeClr val="dk1"/>
                </a:solidFill>
              </a:rPr>
              <a:t>ciencies.</a:t>
            </a:r>
          </a:p>
          <a:p>
            <a:pPr marL="285750" marR="0" lvl="0" indent="-285750" algn="l" rtl="0">
              <a:spcBef>
                <a:spcPts val="0"/>
              </a:spcBef>
              <a:buClr>
                <a:schemeClr val="dk1"/>
              </a:buClr>
              <a:buFont typeface="Arial"/>
              <a:buNone/>
            </a:pPr>
            <a:endParaRPr sz="1600" dirty="0">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Arial"/>
              <a:buChar char="•"/>
            </a:pPr>
            <a:r>
              <a:rPr lang="en-US" sz="1600" dirty="0">
                <a:solidFill>
                  <a:schemeClr val="dk1"/>
                </a:solidFill>
                <a:latin typeface="Arial"/>
                <a:ea typeface="Arial"/>
                <a:cs typeface="Arial"/>
                <a:sym typeface="Arial"/>
              </a:rPr>
              <a:t>Continue </a:t>
            </a:r>
            <a:r>
              <a:rPr lang="en-US" sz="1600" dirty="0">
                <a:solidFill>
                  <a:schemeClr val="dk1"/>
                </a:solidFill>
              </a:rPr>
              <a:t>e</a:t>
            </a:r>
            <a:r>
              <a:rPr lang="en-US" sz="1600" dirty="0">
                <a:solidFill>
                  <a:schemeClr val="dk1"/>
                </a:solidFill>
                <a:latin typeface="Arial"/>
                <a:ea typeface="Arial"/>
                <a:cs typeface="Arial"/>
                <a:sym typeface="Arial"/>
              </a:rPr>
              <a:t>mphasis on data standardization, analysis, reporting, and customer engagement resulting in innovative, evidenced based policy and benchmarking.</a:t>
            </a:r>
          </a:p>
          <a:p>
            <a:pPr marL="0" marR="0" lvl="0" indent="0" algn="l" rtl="0">
              <a:spcBef>
                <a:spcPts val="0"/>
              </a:spcBef>
              <a:buNone/>
            </a:pPr>
            <a:endParaRPr sz="1600" dirty="0">
              <a:solidFill>
                <a:schemeClr val="dk1"/>
              </a:solidFill>
              <a:latin typeface="Arial"/>
              <a:ea typeface="Arial"/>
              <a:cs typeface="Arial"/>
              <a:sym typeface="Arial"/>
            </a:endParaRPr>
          </a:p>
          <a:p>
            <a:pPr marL="285750" marR="0" lvl="0" indent="-285750" algn="l" rtl="0">
              <a:spcBef>
                <a:spcPts val="0"/>
              </a:spcBef>
              <a:buClr>
                <a:schemeClr val="dk1"/>
              </a:buClr>
              <a:buSzPct val="100000"/>
              <a:buFont typeface="Arial"/>
              <a:buChar char="•"/>
            </a:pPr>
            <a:r>
              <a:rPr lang="en-US" sz="1600" dirty="0">
                <a:solidFill>
                  <a:schemeClr val="dk1"/>
                </a:solidFill>
                <a:latin typeface="Arial"/>
                <a:ea typeface="Arial"/>
                <a:cs typeface="Arial"/>
                <a:sym typeface="Arial"/>
              </a:rPr>
              <a:t>Providing </a:t>
            </a:r>
            <a:r>
              <a:rPr lang="en-US" sz="1600" dirty="0">
                <a:solidFill>
                  <a:schemeClr val="dk1"/>
                </a:solidFill>
              </a:rPr>
              <a:t>s</a:t>
            </a:r>
            <a:r>
              <a:rPr lang="en-US" sz="1600" dirty="0">
                <a:solidFill>
                  <a:schemeClr val="dk1"/>
                </a:solidFill>
                <a:latin typeface="Arial"/>
                <a:ea typeface="Arial"/>
                <a:cs typeface="Arial"/>
                <a:sym typeface="Arial"/>
              </a:rPr>
              <a:t>taff with the opportunity to acquire the skills and tools to effectively serve GSA, our Federal partners, and stakeholders.</a:t>
            </a:r>
          </a:p>
          <a:p>
            <a:pPr marL="285750" marR="0" lvl="0" indent="-285750" algn="l" rtl="0">
              <a:spcBef>
                <a:spcPts val="0"/>
              </a:spcBef>
              <a:buClr>
                <a:schemeClr val="dk1"/>
              </a:buClr>
              <a:buFont typeface="Arial"/>
              <a:buNone/>
            </a:pPr>
            <a:endParaRPr sz="1600" dirty="0">
              <a:solidFill>
                <a:schemeClr val="dk1"/>
              </a:solidFill>
              <a:latin typeface="Arial"/>
              <a:ea typeface="Arial"/>
              <a:cs typeface="Arial"/>
              <a:sym typeface="Arial"/>
            </a:endParaRPr>
          </a:p>
          <a:p>
            <a:pPr marL="0" marR="0" lvl="0" indent="0" algn="l" rtl="0">
              <a:spcBef>
                <a:spcPts val="0"/>
              </a:spcBef>
              <a:buClr>
                <a:schemeClr val="dk1"/>
              </a:buClr>
              <a:buFont typeface="Noto Sans Symbols"/>
              <a:buNone/>
            </a:pPr>
            <a:endParaRPr sz="1600" dirty="0">
              <a:solidFill>
                <a:schemeClr val="dk1"/>
              </a:solidFill>
              <a:latin typeface="Arial"/>
              <a:ea typeface="Arial"/>
              <a:cs typeface="Arial"/>
              <a:sym typeface="Arial"/>
            </a:endParaRPr>
          </a:p>
          <a:p>
            <a:pPr marL="0" marR="0" lvl="0" indent="0" algn="l" rtl="0">
              <a:spcBef>
                <a:spcPts val="0"/>
              </a:spcBef>
              <a:buClr>
                <a:schemeClr val="dk1"/>
              </a:buClr>
              <a:buFont typeface="Noto Sans Symbols"/>
              <a:buNone/>
            </a:pPr>
            <a:endParaRPr sz="1600" dirty="0">
              <a:solidFill>
                <a:schemeClr val="dk1"/>
              </a:solidFill>
              <a:latin typeface="Arial"/>
              <a:ea typeface="Arial"/>
              <a:cs typeface="Arial"/>
              <a:sym typeface="Arial"/>
            </a:endParaRPr>
          </a:p>
          <a:p>
            <a:pPr marL="0" marR="0" lvl="0" indent="0" algn="l" rtl="0">
              <a:spcBef>
                <a:spcPts val="0"/>
              </a:spcBef>
              <a:buClr>
                <a:schemeClr val="dk1"/>
              </a:buClr>
              <a:buFont typeface="Noto Sans Symbols"/>
              <a:buNone/>
            </a:pPr>
            <a:endParaRPr sz="160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4</a:t>
            </a:fld>
            <a:endParaRPr lang="en-US" sz="1200">
              <a:solidFill>
                <a:srgbClr val="888888"/>
              </a:solidFill>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229600" cy="52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34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5</a:t>
            </a:fld>
            <a:endParaRPr lang="en-US" sz="1200">
              <a:solidFill>
                <a:srgbClr val="888888"/>
              </a:solidFill>
              <a:latin typeface="Calibri"/>
              <a:ea typeface="Calibri"/>
              <a:cs typeface="Calibri"/>
              <a:sym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95" y="990600"/>
            <a:ext cx="8443913"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23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6</a:t>
            </a:fld>
            <a:endParaRPr lang="en-US" sz="1200">
              <a:solidFill>
                <a:srgbClr val="888888"/>
              </a:solidFill>
              <a:latin typeface="Calibri"/>
              <a:ea typeface="Calibri"/>
              <a:cs typeface="Calibri"/>
              <a:sym typeface="Calibri"/>
            </a:endParaRPr>
          </a:p>
        </p:txBody>
      </p:sp>
      <p:sp>
        <p:nvSpPr>
          <p:cNvPr id="3" name="Title 1"/>
          <p:cNvSpPr txBox="1">
            <a:spLocks/>
          </p:cNvSpPr>
          <p:nvPr/>
        </p:nvSpPr>
        <p:spPr>
          <a:xfrm>
            <a:off x="414068" y="1265237"/>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7F395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B51B29"/>
                </a:solidFill>
                <a:effectLst/>
                <a:uLnTx/>
                <a:uFillTx/>
                <a:latin typeface="Arial"/>
                <a:ea typeface="+mj-ea"/>
                <a:cs typeface="Arial"/>
              </a:rPr>
              <a:t>Federal Regulations</a:t>
            </a:r>
            <a:endParaRPr kumimoji="0" lang="en-US" sz="4400" b="1" i="0" u="none" strike="noStrike" kern="1200" cap="none" spc="0" normalizeH="0" baseline="0" noProof="0" dirty="0">
              <a:ln>
                <a:noFill/>
              </a:ln>
              <a:solidFill>
                <a:srgbClr val="B51B29"/>
              </a:solidFill>
              <a:effectLst/>
              <a:uLnTx/>
              <a:uFillTx/>
              <a:latin typeface="Arial"/>
              <a:ea typeface="+mj-ea"/>
              <a:cs typeface="Arial"/>
            </a:endParaRPr>
          </a:p>
        </p:txBody>
      </p:sp>
      <p:sp>
        <p:nvSpPr>
          <p:cNvPr id="4" name="Rectangle 3"/>
          <p:cNvSpPr txBox="1">
            <a:spLocks/>
          </p:cNvSpPr>
          <p:nvPr/>
        </p:nvSpPr>
        <p:spPr bwMode="auto">
          <a:xfrm>
            <a:off x="414068" y="2590800"/>
            <a:ext cx="8229600" cy="3873500"/>
          </a:xfrm>
          <a:prstGeom prst="rect">
            <a:avLst/>
          </a:prstGeom>
          <a:noFill/>
          <a:ln w="9525">
            <a:noFill/>
            <a:miter lim="800000"/>
            <a:headEnd/>
            <a:tailEnd/>
          </a:ln>
          <a:effec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lnSpc>
                <a:spcPct val="90000"/>
              </a:lnSpc>
              <a:buClr>
                <a:srgbClr val="BBE0E3"/>
              </a:buClr>
              <a:buSzPct val="100000"/>
              <a:buFont typeface="Arial"/>
              <a:buNone/>
              <a:defRPr/>
            </a:pPr>
            <a:r>
              <a:rPr lang="en-US" sz="2400" u="sng" kern="0" smtClean="0">
                <a:solidFill>
                  <a:srgbClr val="000000"/>
                </a:solidFill>
                <a:latin typeface="Tahoma" pitchFamily="34" charset="0"/>
                <a:cs typeface="Tahoma" pitchFamily="34" charset="0"/>
              </a:rPr>
              <a:t>Topic</a:t>
            </a:r>
            <a:r>
              <a:rPr lang="en-US" sz="2400" kern="0" smtClean="0">
                <a:solidFill>
                  <a:srgbClr val="000000"/>
                </a:solidFill>
                <a:latin typeface="Tahoma" pitchFamily="34" charset="0"/>
                <a:cs typeface="Tahoma" pitchFamily="34" charset="0"/>
              </a:rPr>
              <a:t>			  			</a:t>
            </a:r>
            <a:r>
              <a:rPr lang="en-US" sz="2400" u="sng" kern="0" smtClean="0">
                <a:solidFill>
                  <a:srgbClr val="000000"/>
                </a:solidFill>
                <a:latin typeface="Tahoma" pitchFamily="34" charset="0"/>
                <a:cs typeface="Tahoma" pitchFamily="34" charset="0"/>
              </a:rPr>
              <a:t>Where it can be found</a:t>
            </a:r>
          </a:p>
          <a:p>
            <a:pPr marL="0" indent="0" eaLnBrk="0" hangingPunct="0">
              <a:lnSpc>
                <a:spcPct val="90000"/>
              </a:lnSpc>
              <a:buClr>
                <a:srgbClr val="BBE0E3"/>
              </a:buClr>
              <a:buSzPct val="100000"/>
              <a:buFont typeface="Arial"/>
              <a:buNone/>
              <a:defRPr/>
            </a:pPr>
            <a:r>
              <a:rPr lang="en-US" sz="2400" kern="0" smtClean="0">
                <a:solidFill>
                  <a:srgbClr val="000000"/>
                </a:solidFill>
                <a:latin typeface="Tahoma" pitchFamily="34" charset="0"/>
                <a:cs typeface="Tahoma" pitchFamily="34" charset="0"/>
              </a:rPr>
              <a:t>General		  			FMR 102-35</a:t>
            </a:r>
          </a:p>
          <a:p>
            <a:pPr marL="0" indent="0" eaLnBrk="0" hangingPunct="0">
              <a:lnSpc>
                <a:spcPct val="90000"/>
              </a:lnSpc>
              <a:buClr>
                <a:srgbClr val="BBE0E3"/>
              </a:buClr>
              <a:buSzPct val="100000"/>
              <a:buFont typeface="Arial"/>
              <a:buNone/>
              <a:defRPr/>
            </a:pPr>
            <a:r>
              <a:rPr lang="en-US" sz="2400" kern="0" smtClean="0">
                <a:solidFill>
                  <a:srgbClr val="000000"/>
                </a:solidFill>
                <a:latin typeface="Tahoma" pitchFamily="34" charset="0"/>
                <a:cs typeface="Tahoma" pitchFamily="34" charset="0"/>
              </a:rPr>
              <a:t>Utilization 		  		FMR 102-36	</a:t>
            </a:r>
          </a:p>
          <a:p>
            <a:pPr marL="0" indent="0" eaLnBrk="0" hangingPunct="0">
              <a:lnSpc>
                <a:spcPct val="90000"/>
              </a:lnSpc>
              <a:buClr>
                <a:srgbClr val="BBE0E3"/>
              </a:buClr>
              <a:buSzPct val="100000"/>
              <a:buFont typeface="Arial"/>
              <a:buNone/>
              <a:defRPr/>
            </a:pPr>
            <a:r>
              <a:rPr lang="en-US" sz="2400" kern="0" smtClean="0">
                <a:solidFill>
                  <a:srgbClr val="000000"/>
                </a:solidFill>
                <a:latin typeface="Tahoma" pitchFamily="34" charset="0"/>
                <a:cs typeface="Tahoma" pitchFamily="34" charset="0"/>
              </a:rPr>
              <a:t>Donation  		  		FMR 102-37</a:t>
            </a:r>
          </a:p>
          <a:p>
            <a:pPr marL="0" indent="0" eaLnBrk="0" hangingPunct="0">
              <a:lnSpc>
                <a:spcPct val="90000"/>
              </a:lnSpc>
              <a:buClr>
                <a:srgbClr val="BBE0E3"/>
              </a:buClr>
              <a:buSzPct val="100000"/>
              <a:buFont typeface="Arial"/>
              <a:buNone/>
              <a:defRPr/>
            </a:pPr>
            <a:r>
              <a:rPr lang="en-US" sz="2400" kern="0" smtClean="0">
                <a:solidFill>
                  <a:srgbClr val="000000"/>
                </a:solidFill>
                <a:latin typeface="Tahoma" pitchFamily="34" charset="0"/>
                <a:cs typeface="Tahoma" pitchFamily="34" charset="0"/>
              </a:rPr>
              <a:t>Sale			  			FMR 102-38 </a:t>
            </a:r>
          </a:p>
          <a:p>
            <a:pPr marL="0" indent="0" eaLnBrk="0" hangingPunct="0">
              <a:lnSpc>
                <a:spcPct val="90000"/>
              </a:lnSpc>
              <a:buClr>
                <a:srgbClr val="BBE0E3"/>
              </a:buClr>
              <a:buSzPct val="100000"/>
              <a:buFont typeface="Arial"/>
              <a:buNone/>
              <a:defRPr/>
            </a:pPr>
            <a:r>
              <a:rPr lang="en-US" sz="2400" kern="0" smtClean="0">
                <a:solidFill>
                  <a:srgbClr val="000000"/>
                </a:solidFill>
                <a:latin typeface="Tahoma" pitchFamily="34" charset="0"/>
                <a:cs typeface="Tahoma" pitchFamily="34" charset="0"/>
              </a:rPr>
              <a:t>Exchange/sale	  		FMR 102-39</a:t>
            </a:r>
          </a:p>
          <a:p>
            <a:pPr marL="0" indent="0" eaLnBrk="0" hangingPunct="0">
              <a:lnSpc>
                <a:spcPct val="90000"/>
              </a:lnSpc>
              <a:buClr>
                <a:srgbClr val="BBE0E3"/>
              </a:buClr>
              <a:buSzPct val="100000"/>
              <a:buFont typeface="Arial"/>
              <a:buNone/>
              <a:defRPr/>
            </a:pPr>
            <a:r>
              <a:rPr lang="en-US" sz="2400" kern="0" smtClean="0">
                <a:solidFill>
                  <a:srgbClr val="000000"/>
                </a:solidFill>
                <a:latin typeface="Tahoma" pitchFamily="34" charset="0"/>
                <a:cs typeface="Tahoma" pitchFamily="34" charset="0"/>
              </a:rPr>
              <a:t>Hazardous 		  		FMR 102-40</a:t>
            </a:r>
          </a:p>
          <a:p>
            <a:pPr marL="0" indent="0" eaLnBrk="0" hangingPunct="0">
              <a:lnSpc>
                <a:spcPct val="90000"/>
              </a:lnSpc>
              <a:buClr>
                <a:srgbClr val="BBE0E3"/>
              </a:buClr>
              <a:buSzPct val="100000"/>
              <a:buFont typeface="Arial"/>
              <a:buNone/>
              <a:defRPr/>
            </a:pPr>
            <a:r>
              <a:rPr lang="en-US" sz="2400" kern="0" smtClean="0">
                <a:solidFill>
                  <a:srgbClr val="000000"/>
                </a:solidFill>
                <a:latin typeface="Tahoma" pitchFamily="34" charset="0"/>
                <a:cs typeface="Tahoma" pitchFamily="34" charset="0"/>
              </a:rPr>
              <a:t>Abandoned/forfeited  	FMR 102-41</a:t>
            </a:r>
          </a:p>
          <a:p>
            <a:pPr marL="0" indent="0" eaLnBrk="0" hangingPunct="0">
              <a:lnSpc>
                <a:spcPct val="90000"/>
              </a:lnSpc>
              <a:buClr>
                <a:srgbClr val="BBE0E3"/>
              </a:buClr>
              <a:buSzPct val="100000"/>
              <a:buFont typeface="Arial"/>
              <a:buNone/>
              <a:defRPr/>
            </a:pPr>
            <a:r>
              <a:rPr lang="en-US" sz="2400" kern="0" smtClean="0">
                <a:solidFill>
                  <a:srgbClr val="000000"/>
                </a:solidFill>
                <a:latin typeface="Tahoma" pitchFamily="34" charset="0"/>
                <a:cs typeface="Tahoma" pitchFamily="34" charset="0"/>
              </a:rPr>
              <a:t>Foreign Gifts 		  		FMR 102-42 </a:t>
            </a:r>
          </a:p>
          <a:p>
            <a:pPr marL="0" indent="0" eaLnBrk="0" hangingPunct="0">
              <a:lnSpc>
                <a:spcPct val="90000"/>
              </a:lnSpc>
              <a:buClr>
                <a:srgbClr val="BBE0E3"/>
              </a:buClr>
              <a:buSzPct val="100000"/>
              <a:buFont typeface="Arial"/>
              <a:buNone/>
              <a:defRPr/>
            </a:pPr>
            <a:r>
              <a:rPr lang="en-US" sz="2400" kern="0" smtClean="0">
                <a:solidFill>
                  <a:srgbClr val="000000"/>
                </a:solidFill>
                <a:latin typeface="Tahoma" pitchFamily="34" charset="0"/>
                <a:cs typeface="Tahoma" pitchFamily="34" charset="0"/>
              </a:rPr>
              <a:t>Supply/Procurement    	Subchapter E (FPMR) </a:t>
            </a:r>
          </a:p>
          <a:p>
            <a:pPr eaLnBrk="0" hangingPunct="0">
              <a:defRPr/>
            </a:pPr>
            <a:endParaRPr lang="en-US" sz="2800" kern="0" dirty="0">
              <a:latin typeface="Tahoma" pitchFamily="34" charset="0"/>
              <a:cs typeface="Tahoma" pitchFamily="34" charset="0"/>
            </a:endParaRPr>
          </a:p>
        </p:txBody>
      </p:sp>
    </p:spTree>
    <p:extLst>
      <p:ext uri="{BB962C8B-B14F-4D97-AF65-F5344CB8AC3E}">
        <p14:creationId xmlns:p14="http://schemas.microsoft.com/office/powerpoint/2010/main" val="40027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7</a:t>
            </a:fld>
            <a:endParaRPr lang="en-US" sz="1200">
              <a:solidFill>
                <a:srgbClr val="888888"/>
              </a:solidFill>
              <a:latin typeface="Calibri"/>
              <a:ea typeface="Calibri"/>
              <a:cs typeface="Calibri"/>
              <a:sym typeface="Calibri"/>
            </a:endParaRPr>
          </a:p>
        </p:txBody>
      </p:sp>
      <p:sp>
        <p:nvSpPr>
          <p:cNvPr id="3" name="Title 1"/>
          <p:cNvSpPr txBox="1">
            <a:spLocks/>
          </p:cNvSpPr>
          <p:nvPr/>
        </p:nvSpPr>
        <p:spPr>
          <a:xfrm>
            <a:off x="431321" y="1172761"/>
            <a:ext cx="8229600" cy="11430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4400" b="1" kern="1200">
                <a:solidFill>
                  <a:srgbClr val="7F395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B51B29"/>
                </a:solidFill>
                <a:effectLst/>
                <a:uLnTx/>
                <a:uFillTx/>
                <a:latin typeface="Arial"/>
                <a:ea typeface="+mj-ea"/>
                <a:cs typeface="Arial"/>
              </a:rPr>
              <a:t>GSA FMR Bulletins (Guidance)</a:t>
            </a:r>
            <a:br>
              <a:rPr kumimoji="0" lang="en-US" sz="4400" b="1" i="0" u="none" strike="noStrike" kern="1200" cap="none" spc="0" normalizeH="0" baseline="0" noProof="0" dirty="0" smtClean="0">
                <a:ln>
                  <a:noFill/>
                </a:ln>
                <a:solidFill>
                  <a:srgbClr val="B51B29"/>
                </a:solidFill>
                <a:effectLst/>
                <a:uLnTx/>
                <a:uFillTx/>
                <a:latin typeface="Arial"/>
                <a:ea typeface="+mj-ea"/>
                <a:cs typeface="Arial"/>
              </a:rPr>
            </a:br>
            <a:r>
              <a:rPr kumimoji="0" lang="en-US" sz="3100" b="1" i="0" u="none" strike="noStrike" kern="1200" cap="none" spc="0" normalizeH="0" baseline="0" noProof="0" dirty="0" smtClean="0">
                <a:ln>
                  <a:noFill/>
                </a:ln>
                <a:solidFill>
                  <a:srgbClr val="B51B29"/>
                </a:solidFill>
                <a:effectLst/>
                <a:uLnTx/>
                <a:uFillTx/>
                <a:latin typeface="Arial"/>
                <a:ea typeface="+mj-ea"/>
                <a:cs typeface="Arial"/>
              </a:rPr>
              <a:t>(Selected Examples)</a:t>
            </a:r>
            <a:endParaRPr kumimoji="0" lang="en-US" sz="3100" b="1" i="0" u="none" strike="noStrike" kern="1200" cap="none" spc="0" normalizeH="0" baseline="0" noProof="0" dirty="0">
              <a:ln>
                <a:noFill/>
              </a:ln>
              <a:solidFill>
                <a:srgbClr val="B51B29"/>
              </a:solidFill>
              <a:effectLst/>
              <a:uLnTx/>
              <a:uFillTx/>
              <a:latin typeface="Arial"/>
              <a:ea typeface="+mj-ea"/>
              <a:cs typeface="Arial"/>
            </a:endParaRPr>
          </a:p>
        </p:txBody>
      </p:sp>
      <p:sp>
        <p:nvSpPr>
          <p:cNvPr id="4" name="Rectangle 3"/>
          <p:cNvSpPr txBox="1">
            <a:spLocks/>
          </p:cNvSpPr>
          <p:nvPr/>
        </p:nvSpPr>
        <p:spPr bwMode="auto">
          <a:xfrm>
            <a:off x="431321" y="2667000"/>
            <a:ext cx="8229600" cy="3873500"/>
          </a:xfrm>
          <a:prstGeom prst="rect">
            <a:avLst/>
          </a:prstGeom>
          <a:noFill/>
          <a:ln w="9525">
            <a:noFill/>
            <a:miter lim="800000"/>
            <a:headEnd/>
            <a:tailEnd/>
          </a:ln>
          <a:effectLst/>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buClr>
                <a:srgbClr val="FF0000"/>
              </a:buClr>
              <a:buFont typeface="Arial"/>
              <a:buNone/>
              <a:defRPr/>
            </a:pPr>
            <a:r>
              <a:rPr lang="en-US" sz="2400" u="sng" kern="0" dirty="0" smtClean="0">
                <a:solidFill>
                  <a:srgbClr val="000000"/>
                </a:solidFill>
                <a:latin typeface="Tahoma" pitchFamily="34" charset="0"/>
                <a:cs typeface="Tahoma" pitchFamily="34" charset="0"/>
              </a:rPr>
              <a:t>Topic</a:t>
            </a:r>
            <a:r>
              <a:rPr lang="en-US" sz="2400" kern="0" dirty="0" smtClean="0">
                <a:solidFill>
                  <a:srgbClr val="000000"/>
                </a:solidFill>
                <a:latin typeface="Tahoma" pitchFamily="34" charset="0"/>
                <a:cs typeface="Tahoma" pitchFamily="34" charset="0"/>
              </a:rPr>
              <a:t>				    					</a:t>
            </a:r>
            <a:r>
              <a:rPr lang="en-US" sz="2400" u="sng" kern="0" dirty="0" smtClean="0">
                <a:solidFill>
                  <a:srgbClr val="000000"/>
                </a:solidFill>
                <a:latin typeface="Tahoma" pitchFamily="34" charset="0"/>
                <a:cs typeface="Tahoma" pitchFamily="34" charset="0"/>
              </a:rPr>
              <a:t>Where it can be found</a:t>
            </a:r>
          </a:p>
          <a:p>
            <a:pPr marL="0" indent="0" eaLnBrk="0" hangingPunct="0">
              <a:buClr>
                <a:srgbClr val="FF0000"/>
              </a:buClr>
              <a:buFont typeface="Arial"/>
              <a:buNone/>
              <a:defRPr/>
            </a:pPr>
            <a:r>
              <a:rPr lang="en-US" sz="2400" kern="0" dirty="0" smtClean="0">
                <a:solidFill>
                  <a:srgbClr val="000000"/>
                </a:solidFill>
                <a:latin typeface="Tahoma" pitchFamily="34" charset="0"/>
                <a:cs typeface="Tahoma" pitchFamily="34" charset="0"/>
              </a:rPr>
              <a:t>Foreign Gift Minimal Value				Bulletin B-41</a:t>
            </a:r>
          </a:p>
          <a:p>
            <a:pPr marL="0" indent="0" eaLnBrk="0" hangingPunct="0">
              <a:buClr>
                <a:srgbClr val="FF0000"/>
              </a:buClr>
              <a:buFont typeface="Arial"/>
              <a:buNone/>
              <a:defRPr/>
            </a:pPr>
            <a:r>
              <a:rPr lang="en-US" sz="2400" kern="0" dirty="0" smtClean="0">
                <a:solidFill>
                  <a:srgbClr val="000000"/>
                </a:solidFill>
                <a:latin typeface="Tahoma" pitchFamily="34" charset="0"/>
                <a:cs typeface="Tahoma" pitchFamily="34" charset="0"/>
              </a:rPr>
              <a:t>Bulletins “In Effect”			    			Bulletin B-40</a:t>
            </a:r>
          </a:p>
          <a:p>
            <a:pPr marL="0" indent="0" eaLnBrk="0" hangingPunct="0">
              <a:buClr>
                <a:srgbClr val="FF0000"/>
              </a:buClr>
              <a:buFont typeface="Arial"/>
              <a:buNone/>
              <a:defRPr/>
            </a:pPr>
            <a:r>
              <a:rPr lang="en-US" sz="2400" kern="0" dirty="0" smtClean="0">
                <a:solidFill>
                  <a:srgbClr val="000000"/>
                </a:solidFill>
                <a:latin typeface="Tahoma" pitchFamily="34" charset="0"/>
                <a:cs typeface="Tahoma" pitchFamily="34" charset="0"/>
              </a:rPr>
              <a:t>Disposal of Electronic Equipment		Bulletin B-34</a:t>
            </a:r>
          </a:p>
          <a:p>
            <a:pPr marL="0" indent="0" eaLnBrk="0" hangingPunct="0">
              <a:buClr>
                <a:srgbClr val="FF0000"/>
              </a:buClr>
              <a:buFont typeface="Arial"/>
              <a:buNone/>
              <a:defRPr/>
            </a:pPr>
            <a:r>
              <a:rPr lang="en-US" sz="2400" kern="0" dirty="0" smtClean="0">
                <a:solidFill>
                  <a:srgbClr val="000000"/>
                </a:solidFill>
                <a:latin typeface="Tahoma" pitchFamily="34" charset="0"/>
                <a:cs typeface="Tahoma" pitchFamily="34" charset="0"/>
              </a:rPr>
              <a:t>Annual Reports			    				Bulletin B-27</a:t>
            </a:r>
          </a:p>
          <a:p>
            <a:pPr marL="0" indent="0" eaLnBrk="0" hangingPunct="0">
              <a:buClr>
                <a:srgbClr val="FF0000"/>
              </a:buClr>
              <a:buFont typeface="Arial"/>
              <a:buNone/>
              <a:defRPr/>
            </a:pPr>
            <a:r>
              <a:rPr lang="en-US" sz="2400" kern="0" dirty="0" smtClean="0">
                <a:solidFill>
                  <a:srgbClr val="000000"/>
                </a:solidFill>
                <a:latin typeface="Tahoma" pitchFamily="34" charset="0"/>
                <a:cs typeface="Tahoma" pitchFamily="34" charset="0"/>
              </a:rPr>
              <a:t>Accountability/Stewardship		  		Bulletin B-26</a:t>
            </a:r>
          </a:p>
          <a:p>
            <a:pPr marL="0" indent="0" eaLnBrk="0" hangingPunct="0">
              <a:buClr>
                <a:srgbClr val="FF0000"/>
              </a:buClr>
              <a:buFont typeface="Arial"/>
              <a:buNone/>
              <a:defRPr/>
            </a:pPr>
            <a:r>
              <a:rPr lang="en-US" sz="2400" kern="0" dirty="0" smtClean="0">
                <a:solidFill>
                  <a:srgbClr val="000000"/>
                </a:solidFill>
                <a:latin typeface="Tahoma" pitchFamily="34" charset="0"/>
                <a:cs typeface="Tahoma" pitchFamily="34" charset="0"/>
              </a:rPr>
              <a:t>Property Obtained w/ Charge Card   	Bulletin B-25</a:t>
            </a:r>
          </a:p>
          <a:p>
            <a:pPr marL="0" indent="0" eaLnBrk="0" hangingPunct="0">
              <a:buClr>
                <a:srgbClr val="FF0000"/>
              </a:buClr>
              <a:buFont typeface="Arial"/>
              <a:buNone/>
              <a:defRPr/>
            </a:pPr>
            <a:r>
              <a:rPr lang="en-US" sz="2400" kern="0" dirty="0" smtClean="0">
                <a:solidFill>
                  <a:srgbClr val="000000"/>
                </a:solidFill>
                <a:latin typeface="Tahoma" pitchFamily="34" charset="0"/>
                <a:cs typeface="Tahoma" pitchFamily="34" charset="0"/>
              </a:rPr>
              <a:t>Use of Voluntary Consensus 	    		Bulletin B-18</a:t>
            </a:r>
          </a:p>
          <a:p>
            <a:pPr marL="0" indent="0" eaLnBrk="0" hangingPunct="0">
              <a:buClr>
                <a:srgbClr val="FF0000"/>
              </a:buClr>
              <a:buFont typeface="Arial"/>
              <a:buNone/>
              <a:defRPr/>
            </a:pPr>
            <a:r>
              <a:rPr lang="en-US" sz="2400" kern="0" dirty="0" smtClean="0">
                <a:solidFill>
                  <a:srgbClr val="000000"/>
                </a:solidFill>
                <a:latin typeface="Tahoma" pitchFamily="34" charset="0"/>
                <a:cs typeface="Tahoma" pitchFamily="34" charset="0"/>
              </a:rPr>
              <a:t>    Standards</a:t>
            </a:r>
            <a:endParaRPr lang="en-US" sz="2400" kern="0" dirty="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993667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8</a:t>
            </a:fld>
            <a:endParaRPr lang="en-US" sz="1200">
              <a:solidFill>
                <a:srgbClr val="888888"/>
              </a:solidFill>
              <a:latin typeface="Calibri"/>
              <a:ea typeface="Calibri"/>
              <a:cs typeface="Calibri"/>
              <a:sym typeface="Calibri"/>
            </a:endParaRPr>
          </a:p>
        </p:txBody>
      </p:sp>
      <p:sp>
        <p:nvSpPr>
          <p:cNvPr id="3" name="Title 1"/>
          <p:cNvSpPr txBox="1">
            <a:spLocks/>
          </p:cNvSpPr>
          <p:nvPr/>
        </p:nvSpPr>
        <p:spPr>
          <a:xfrm>
            <a:off x="533400" y="1189037"/>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7F395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B51B29"/>
                </a:solidFill>
                <a:effectLst/>
                <a:uLnTx/>
                <a:uFillTx/>
                <a:latin typeface="Arial"/>
                <a:ea typeface="+mj-ea"/>
                <a:cs typeface="Arial"/>
              </a:rPr>
              <a:t>What’s New? </a:t>
            </a:r>
            <a:endParaRPr kumimoji="0" lang="en-US" sz="4400" b="1" i="0" u="none" strike="noStrike" kern="1200" cap="none" spc="0" normalizeH="0" baseline="0" noProof="0" dirty="0">
              <a:ln>
                <a:noFill/>
              </a:ln>
              <a:solidFill>
                <a:srgbClr val="B51B29"/>
              </a:solidFill>
              <a:effectLst/>
              <a:uLnTx/>
              <a:uFillTx/>
              <a:latin typeface="Arial"/>
              <a:ea typeface="+mj-ea"/>
              <a:cs typeface="Arial"/>
            </a:endParaRPr>
          </a:p>
        </p:txBody>
      </p:sp>
      <p:sp>
        <p:nvSpPr>
          <p:cNvPr id="4" name="Content Placeholder 2"/>
          <p:cNvSpPr txBox="1">
            <a:spLocks/>
          </p:cNvSpPr>
          <p:nvPr/>
        </p:nvSpPr>
        <p:spPr>
          <a:xfrm>
            <a:off x="533400" y="2514600"/>
            <a:ext cx="8229600" cy="38735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sng"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rPr>
              <a:t>Recent/Imminent</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2400" b="0" i="0" u="sng"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rPr>
              <a:t>Revised Bulletin on Annual Reports</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rPr>
              <a:t>Bulletin on Warehousing Practices</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rPr>
              <a:t>ASTM Standard on Warehousing</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smtClean="0">
                <a:ln>
                  <a:noFill/>
                </a:ln>
                <a:solidFill>
                  <a:prstClr val="black"/>
                </a:solidFill>
                <a:effectLst/>
                <a:uLnTx/>
                <a:uFillTx/>
                <a:latin typeface="Tahoma" pitchFamily="34" charset="0"/>
                <a:ea typeface="Tahoma" pitchFamily="34" charset="0"/>
                <a:cs typeface="Tahoma" pitchFamily="34" charset="0"/>
              </a:rPr>
              <a:t>Bulletin on Activity Address Codes (AACs) </a:t>
            </a:r>
            <a:endParaRPr kumimoji="0" lang="en-US" sz="3200" b="0" i="0" u="none" strike="noStrike" kern="1200" cap="none" spc="0" normalizeH="0" baseline="0" noProof="0" dirty="0">
              <a:ln>
                <a:noFill/>
              </a:ln>
              <a:solidFill>
                <a:srgbClr val="333333"/>
              </a:solidFill>
              <a:effectLst/>
              <a:uLnTx/>
              <a:uFillTx/>
              <a:latin typeface="Arial"/>
              <a:ea typeface="+mn-ea"/>
              <a:cs typeface="Arial"/>
            </a:endParaRPr>
          </a:p>
        </p:txBody>
      </p:sp>
    </p:spTree>
    <p:extLst>
      <p:ext uri="{BB962C8B-B14F-4D97-AF65-F5344CB8AC3E}">
        <p14:creationId xmlns:p14="http://schemas.microsoft.com/office/powerpoint/2010/main" val="115433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9</a:t>
            </a:fld>
            <a:endParaRPr lang="en-US" sz="1200">
              <a:solidFill>
                <a:srgbClr val="888888"/>
              </a:solidFill>
              <a:latin typeface="Calibri"/>
              <a:ea typeface="Calibri"/>
              <a:cs typeface="Calibri"/>
              <a:sym typeface="Calibri"/>
            </a:endParaRPr>
          </a:p>
        </p:txBody>
      </p:sp>
      <p:sp>
        <p:nvSpPr>
          <p:cNvPr id="3" name="Title 1"/>
          <p:cNvSpPr txBox="1">
            <a:spLocks/>
          </p:cNvSpPr>
          <p:nvPr/>
        </p:nvSpPr>
        <p:spPr>
          <a:xfrm>
            <a:off x="457200" y="1036637"/>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7F395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B51B29"/>
                </a:solidFill>
                <a:effectLst/>
                <a:uLnTx/>
                <a:uFillTx/>
                <a:latin typeface="Arial"/>
                <a:ea typeface="+mj-ea"/>
                <a:cs typeface="Arial"/>
              </a:rPr>
              <a:t>For Further Information</a:t>
            </a:r>
            <a:endParaRPr kumimoji="0" lang="en-US" sz="4400" b="1" i="0" u="none" strike="noStrike" kern="1200" cap="none" spc="0" normalizeH="0" baseline="0" noProof="0" dirty="0">
              <a:ln>
                <a:noFill/>
              </a:ln>
              <a:solidFill>
                <a:srgbClr val="B51B29"/>
              </a:solidFill>
              <a:effectLst/>
              <a:uLnTx/>
              <a:uFillTx/>
              <a:latin typeface="Arial"/>
              <a:ea typeface="+mj-ea"/>
              <a:cs typeface="Arial"/>
            </a:endParaRPr>
          </a:p>
        </p:txBody>
      </p:sp>
      <p:sp>
        <p:nvSpPr>
          <p:cNvPr id="4" name="Content Placeholder 2"/>
          <p:cNvSpPr txBox="1">
            <a:spLocks/>
          </p:cNvSpPr>
          <p:nvPr/>
        </p:nvSpPr>
        <p:spPr>
          <a:xfrm>
            <a:off x="457200" y="2362200"/>
            <a:ext cx="8229600" cy="38735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smtClean="0">
                <a:ln>
                  <a:noFill/>
                </a:ln>
                <a:solidFill>
                  <a:srgbClr val="333333"/>
                </a:solidFill>
                <a:effectLst/>
                <a:uLnTx/>
                <a:uFillTx/>
                <a:latin typeface="Arial"/>
                <a:ea typeface="+mn-ea"/>
                <a:cs typeface="Arial"/>
              </a:rPr>
              <a:t>Bob Holcombe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smtClean="0">
                <a:ln>
                  <a:noFill/>
                </a:ln>
                <a:solidFill>
                  <a:srgbClr val="333333"/>
                </a:solidFill>
                <a:effectLst/>
                <a:uLnTx/>
                <a:uFillTx/>
                <a:latin typeface="Arial"/>
                <a:ea typeface="+mn-ea"/>
                <a:cs typeface="Arial"/>
              </a:rPr>
              <a:t>(202) 821-7555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smtClean="0">
                <a:ln>
                  <a:noFill/>
                </a:ln>
                <a:solidFill>
                  <a:srgbClr val="333333"/>
                </a:solidFill>
                <a:effectLst/>
                <a:uLnTx/>
                <a:uFillTx/>
                <a:latin typeface="Arial"/>
                <a:ea typeface="+mn-ea"/>
                <a:cs typeface="Arial"/>
              </a:rPr>
              <a:t>robert.holcombe@gsa.gov</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smtClean="0">
              <a:ln>
                <a:noFill/>
              </a:ln>
              <a:solidFill>
                <a:srgbClr val="333333"/>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smtClean="0">
                <a:ln>
                  <a:noFill/>
                </a:ln>
                <a:solidFill>
                  <a:srgbClr val="333333"/>
                </a:solidFill>
                <a:effectLst/>
                <a:uLnTx/>
                <a:uFillTx/>
                <a:latin typeface="Arial"/>
                <a:ea typeface="+mn-ea"/>
                <a:cs typeface="Arial"/>
              </a:rPr>
              <a:t>Gary Thompson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smtClean="0">
                <a:ln>
                  <a:noFill/>
                </a:ln>
                <a:solidFill>
                  <a:srgbClr val="333333"/>
                </a:solidFill>
                <a:effectLst/>
                <a:uLnTx/>
                <a:uFillTx/>
                <a:latin typeface="Arial"/>
                <a:ea typeface="+mn-ea"/>
                <a:cs typeface="Arial"/>
              </a:rPr>
              <a:t>(202) 208-7433</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smtClean="0">
                <a:ln>
                  <a:noFill/>
                </a:ln>
                <a:solidFill>
                  <a:srgbClr val="333333"/>
                </a:solidFill>
                <a:effectLst/>
                <a:uLnTx/>
                <a:uFillTx/>
                <a:latin typeface="Arial"/>
                <a:ea typeface="+mn-ea"/>
                <a:cs typeface="Arial"/>
              </a:rPr>
              <a:t>gary.thompson@gsa.gov</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333333"/>
              </a:solidFill>
              <a:effectLst/>
              <a:uLnTx/>
              <a:uFillTx/>
              <a:latin typeface="Arial"/>
              <a:ea typeface="+mn-ea"/>
              <a:cs typeface="Arial"/>
            </a:endParaRPr>
          </a:p>
        </p:txBody>
      </p:sp>
    </p:spTree>
    <p:extLst>
      <p:ext uri="{BB962C8B-B14F-4D97-AF65-F5344CB8AC3E}">
        <p14:creationId xmlns:p14="http://schemas.microsoft.com/office/powerpoint/2010/main" val="1884420422"/>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485</Words>
  <Application>Microsoft Office PowerPoint</Application>
  <PresentationFormat>On-screen Show (4:3)</PresentationFormat>
  <Paragraphs>80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Noto Sans Symbols</vt:lpstr>
      <vt:lpstr>Tahoma</vt:lpstr>
      <vt:lpstr>1_Office Theme</vt:lpstr>
      <vt:lpstr> Gary Thompson Office of Asset &amp; Transportation Management Office of Government-wide Policy March 5,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Alexander J. Kurien Deputy Associate Administrator  Office of Asset &amp; Transportation Management Office of Government-wide Policy January 8, 2016</dc:title>
  <dc:creator>MarcertoUBarr</dc:creator>
  <cp:lastModifiedBy>GaryThompson</cp:lastModifiedBy>
  <cp:revision>9</cp:revision>
  <cp:lastPrinted>2018-03-05T00:54:24Z</cp:lastPrinted>
  <dcterms:modified xsi:type="dcterms:W3CDTF">2018-03-05T01:39:36Z</dcterms:modified>
</cp:coreProperties>
</file>