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23"/>
  </p:notesMasterIdLst>
  <p:handoutMasterIdLst>
    <p:handoutMasterId r:id="rId24"/>
  </p:handoutMasterIdLst>
  <p:sldIdLst>
    <p:sldId id="256" r:id="rId2"/>
    <p:sldId id="347" r:id="rId3"/>
    <p:sldId id="280" r:id="rId4"/>
    <p:sldId id="335" r:id="rId5"/>
    <p:sldId id="334" r:id="rId6"/>
    <p:sldId id="337" r:id="rId7"/>
    <p:sldId id="338" r:id="rId8"/>
    <p:sldId id="336" r:id="rId9"/>
    <p:sldId id="339" r:id="rId10"/>
    <p:sldId id="340" r:id="rId11"/>
    <p:sldId id="341" r:id="rId12"/>
    <p:sldId id="342" r:id="rId13"/>
    <p:sldId id="343" r:id="rId14"/>
    <p:sldId id="344" r:id="rId15"/>
    <p:sldId id="345" r:id="rId16"/>
    <p:sldId id="348" r:id="rId17"/>
    <p:sldId id="330" r:id="rId18"/>
    <p:sldId id="333" r:id="rId19"/>
    <p:sldId id="349" r:id="rId20"/>
    <p:sldId id="350" r:id="rId21"/>
    <p:sldId id="351" r:id="rId22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C88"/>
    <a:srgbClr val="003399"/>
    <a:srgbClr val="FFFFFF"/>
    <a:srgbClr val="5F93D3"/>
    <a:srgbClr val="4283BE"/>
    <a:srgbClr val="336699"/>
    <a:srgbClr val="FF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73265" autoAdjust="0"/>
  </p:normalViewPr>
  <p:slideViewPr>
    <p:cSldViewPr>
      <p:cViewPr>
        <p:scale>
          <a:sx n="67" d="100"/>
          <a:sy n="67" d="100"/>
        </p:scale>
        <p:origin x="-1152" y="-40"/>
      </p:cViewPr>
      <p:guideLst>
        <p:guide orient="horz" pos="1092"/>
        <p:guide pos="5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94" y="-7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09" rIns="93020" bIns="46509" numCol="1" anchor="t" anchorCtr="0" compatLnSpc="1">
            <a:prstTxWarp prst="textNoShape">
              <a:avLst/>
            </a:prstTxWarp>
          </a:bodyPr>
          <a:lstStyle>
            <a:lvl1pPr defTabSz="930156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09" rIns="93020" bIns="46509" numCol="1" anchor="t" anchorCtr="0" compatLnSpc="1">
            <a:prstTxWarp prst="textNoShape">
              <a:avLst/>
            </a:prstTxWarp>
          </a:bodyPr>
          <a:lstStyle>
            <a:lvl1pPr algn="r" defTabSz="930156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09" rIns="93020" bIns="46509" numCol="1" anchor="b" anchorCtr="0" compatLnSpc="1">
            <a:prstTxWarp prst="textNoShape">
              <a:avLst/>
            </a:prstTxWarp>
          </a:bodyPr>
          <a:lstStyle>
            <a:lvl1pPr defTabSz="930156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09" rIns="93020" bIns="46509" numCol="1" anchor="b" anchorCtr="0" compatLnSpc="1">
            <a:prstTxWarp prst="textNoShape">
              <a:avLst/>
            </a:prstTxWarp>
          </a:bodyPr>
          <a:lstStyle>
            <a:lvl1pPr algn="r" defTabSz="930156">
              <a:defRPr sz="1200">
                <a:latin typeface="Times New Roman" pitchFamily="18" charset="0"/>
              </a:defRPr>
            </a:lvl1pPr>
          </a:lstStyle>
          <a:p>
            <a:fld id="{FE2C3C0B-57E1-459A-ABA2-03B16CF62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130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09" rIns="93020" bIns="46509" numCol="1" anchor="t" anchorCtr="0" compatLnSpc="1">
            <a:prstTxWarp prst="textNoShape">
              <a:avLst/>
            </a:prstTxWarp>
          </a:bodyPr>
          <a:lstStyle>
            <a:lvl1pPr defTabSz="930156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56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09" rIns="93020" bIns="46509" numCol="1" anchor="t" anchorCtr="0" compatLnSpc="1">
            <a:prstTxWarp prst="textNoShape">
              <a:avLst/>
            </a:prstTxWarp>
          </a:bodyPr>
          <a:lstStyle>
            <a:lvl1pPr algn="r" defTabSz="930156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720" y="4415790"/>
            <a:ext cx="514096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09" rIns="93020" bIns="465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09" rIns="93020" bIns="46509" numCol="1" anchor="b" anchorCtr="0" compatLnSpc="1">
            <a:prstTxWarp prst="textNoShape">
              <a:avLst/>
            </a:prstTxWarp>
          </a:bodyPr>
          <a:lstStyle>
            <a:lvl1pPr defTabSz="930156">
              <a:defRPr sz="1200">
                <a:latin typeface="Times" pitchFamily="18" charset="0"/>
              </a:defRPr>
            </a:lvl1pPr>
          </a:lstStyle>
          <a:p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560" y="883158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20" tIns="46509" rIns="93020" bIns="46509" numCol="1" anchor="b" anchorCtr="0" compatLnSpc="1">
            <a:prstTxWarp prst="textNoShape">
              <a:avLst/>
            </a:prstTxWarp>
          </a:bodyPr>
          <a:lstStyle>
            <a:lvl1pPr algn="r" defTabSz="930156">
              <a:defRPr sz="1200">
                <a:latin typeface="Times" pitchFamily="18" charset="0"/>
              </a:defRPr>
            </a:lvl1pPr>
          </a:lstStyle>
          <a:p>
            <a:fld id="{FC62946A-1E60-49B2-8532-815CAE795F8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703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B3CDE5-CA72-4477-BC73-0EFADA5F6C35}" type="slidenum">
              <a:rPr lang="en-US"/>
              <a:pPr/>
              <a:t>1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528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97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540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1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41F3F9-8669-4310-8172-792463E18220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28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1475"/>
          </a:xfrm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125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804446-83E2-48FD-94C3-0B17E35FA548}" type="slidenum">
              <a:rPr lang="en-US"/>
              <a:pPr/>
              <a:t>3</a:t>
            </a:fld>
            <a:endParaRPr lang="en-US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78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52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659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164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829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2946A-1E60-49B2-8532-815CAE795F8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281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964" name="Picture 68" descr="Flag_more_blue"/>
          <p:cNvPicPr>
            <a:picLocks noChangeAspect="1" noChangeArrowheads="1"/>
          </p:cNvPicPr>
          <p:nvPr userDrawn="1"/>
        </p:nvPicPr>
        <p:blipFill>
          <a:blip r:embed="rId2" cstate="print"/>
          <a:srcRect r="15492"/>
          <a:stretch>
            <a:fillRect/>
          </a:stretch>
        </p:blipFill>
        <p:spPr bwMode="auto">
          <a:xfrm>
            <a:off x="0" y="2722563"/>
            <a:ext cx="9144000" cy="4135437"/>
          </a:xfrm>
          <a:prstGeom prst="rect">
            <a:avLst/>
          </a:prstGeom>
          <a:noFill/>
        </p:spPr>
      </p:pic>
      <p:sp>
        <p:nvSpPr>
          <p:cNvPr id="208949" name="Rectangle 53"/>
          <p:cNvSpPr>
            <a:spLocks noChangeArrowheads="1"/>
          </p:cNvSpPr>
          <p:nvPr userDrawn="1"/>
        </p:nvSpPr>
        <p:spPr bwMode="auto">
          <a:xfrm>
            <a:off x="0" y="2514600"/>
            <a:ext cx="9144000" cy="420688"/>
          </a:xfrm>
          <a:prstGeom prst="rect">
            <a:avLst/>
          </a:prstGeom>
          <a:solidFill>
            <a:srgbClr val="013C88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8948" name="Rectangle 52"/>
          <p:cNvSpPr>
            <a:spLocks noChangeArrowheads="1"/>
          </p:cNvSpPr>
          <p:nvPr userDrawn="1"/>
        </p:nvSpPr>
        <p:spPr bwMode="auto">
          <a:xfrm>
            <a:off x="0" y="1708150"/>
            <a:ext cx="9144000" cy="85090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404813"/>
            <a:r>
              <a:rPr lang="en-US" sz="360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</a:p>
        </p:txBody>
      </p:sp>
      <p:pic>
        <p:nvPicPr>
          <p:cNvPr id="208950" name="Picture 54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5613" y="455613"/>
            <a:ext cx="850900" cy="854075"/>
          </a:xfrm>
          <a:prstGeom prst="rect">
            <a:avLst/>
          </a:prstGeom>
          <a:noFill/>
        </p:spPr>
      </p:pic>
      <p:sp>
        <p:nvSpPr>
          <p:cNvPr id="208951" name="Text Box 55"/>
          <p:cNvSpPr txBox="1">
            <a:spLocks noChangeArrowheads="1"/>
          </p:cNvSpPr>
          <p:nvPr userDrawn="1"/>
        </p:nvSpPr>
        <p:spPr bwMode="auto">
          <a:xfrm>
            <a:off x="4114800" y="1066800"/>
            <a:ext cx="444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rIns="0"/>
          <a:lstStyle/>
          <a:p>
            <a:pPr algn="r"/>
            <a:r>
              <a:rPr lang="en-US" sz="1400" b="1">
                <a:solidFill>
                  <a:srgbClr val="4C4C4C"/>
                </a:solidFill>
                <a:ea typeface="ヒラギノ角ゴ Pro W3" pitchFamily="1" charset="-128"/>
              </a:rPr>
              <a:t>U.S. General Services Administration</a:t>
            </a:r>
            <a:endParaRPr lang="en-US">
              <a:latin typeface="Franklin Gothic Medium" pitchFamily="34" charset="0"/>
              <a:ea typeface="ヒラギノ角ゴ Pro W3" pitchFamily="1" charset="-128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EFA7C1E-16A0-4BC8-B357-BFAF67251B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84913" y="1479550"/>
            <a:ext cx="1941512" cy="3962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1479550"/>
            <a:ext cx="5676900" cy="3962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676ADDB-4338-46EC-88F3-045D45F119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79550"/>
            <a:ext cx="7769225" cy="5794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9878E7A-FCBA-413E-81D4-4E9D05B0C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F9AAD95-1485-463C-9ED0-3060C0CA3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CCF0B96-9787-484A-9949-2445AA0BC9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2393950"/>
            <a:ext cx="3808412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425" y="2393950"/>
            <a:ext cx="3808413" cy="304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5F71297-B3A6-469E-B97A-F523F18972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22C310E-8BA6-4773-822C-91C7618865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3852194-960D-4C33-BC95-AFEFDE7BE1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A82A505-38D3-4347-AD33-E94F1A77317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139463-40C3-4C73-9C16-CFFA48B63D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D61260A-CECD-4469-9E3F-A8EA01EA89E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5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2393950"/>
            <a:ext cx="77692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7884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79550"/>
            <a:ext cx="77692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7918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013C88"/>
                </a:solidFill>
                <a:ea typeface="ヒラギノ角ゴ Pro W3" pitchFamily="1" charset="-128"/>
              </a:defRPr>
            </a:lvl1pPr>
          </a:lstStyle>
          <a:p>
            <a:fld id="{CA965920-6C4E-4A2B-8AFF-BA144C6D65E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7920" name="Rectangle 48"/>
          <p:cNvSpPr>
            <a:spLocks noChangeArrowheads="1"/>
          </p:cNvSpPr>
          <p:nvPr userDrawn="1"/>
        </p:nvSpPr>
        <p:spPr bwMode="auto">
          <a:xfrm>
            <a:off x="0" y="685800"/>
            <a:ext cx="9144000" cy="420688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7663"/>
            <a:r>
              <a:rPr lang="en-US" sz="2000">
                <a:solidFill>
                  <a:schemeClr val="bg1"/>
                </a:solidFill>
                <a:ea typeface="ヒラギノ角ゴ Pro W3" pitchFamily="1" charset="-128"/>
              </a:rPr>
              <a:t>Federal Acquisition Service</a:t>
            </a:r>
            <a:endParaRPr lang="en-US" sz="2000">
              <a:latin typeface="Franklin Gothic Medium" pitchFamily="34" charset="0"/>
              <a:ea typeface="ヒラギノ角ゴ Pro W3" pitchFamily="1" charset="-128"/>
            </a:endParaRPr>
          </a:p>
        </p:txBody>
      </p:sp>
      <p:pic>
        <p:nvPicPr>
          <p:cNvPr id="207927" name="Picture 55" descr="1239"/>
          <p:cNvPicPr>
            <a:picLocks noChangeAspect="1" noChangeArrowheads="1"/>
          </p:cNvPicPr>
          <p:nvPr userDrawn="1"/>
        </p:nvPicPr>
        <p:blipFill>
          <a:blip r:embed="rId14" cstate="print"/>
          <a:srcRect t="43367"/>
          <a:stretch>
            <a:fillRect/>
          </a:stretch>
        </p:blipFill>
        <p:spPr bwMode="auto">
          <a:xfrm>
            <a:off x="0" y="0"/>
            <a:ext cx="9144000" cy="7048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13C88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13C88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  <a:ea typeface="+mn-ea"/>
          <a:cs typeface="+mn-cs"/>
        </a:defRPr>
      </a:lvl1pPr>
      <a:lvl2pPr marL="742950" indent="-220663" algn="l" rtl="0" eaLnBrk="0" fontAlgn="base" hangingPunct="0">
        <a:spcBef>
          <a:spcPct val="20000"/>
        </a:spcBef>
        <a:spcAft>
          <a:spcPct val="0"/>
        </a:spcAft>
        <a:buClr>
          <a:srgbClr val="013C88"/>
        </a:buClr>
        <a:buSzPct val="80000"/>
        <a:buFont typeface="Wingdings" pitchFamily="2" charset="2"/>
        <a:buChar char="q"/>
        <a:defRPr sz="2400">
          <a:solidFill>
            <a:srgbClr val="013C88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13C88"/>
        </a:buClr>
        <a:buFont typeface="Wingdings" pitchFamily="2" charset="2"/>
        <a:buChar char="§"/>
        <a:defRPr sz="2400">
          <a:solidFill>
            <a:srgbClr val="013C88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13C88"/>
        </a:buClr>
        <a:buChar char="•"/>
        <a:defRPr sz="2400">
          <a:solidFill>
            <a:srgbClr val="013C88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13C88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13C88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13C88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13C88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13C88"/>
        </a:buClr>
        <a:buFont typeface="Wingdings" pitchFamily="2" charset="2"/>
        <a:buChar char="Ø"/>
        <a:defRPr sz="2400">
          <a:solidFill>
            <a:srgbClr val="013C88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hyperlink" Target="http://www.youtube.com/watch?v=ItJWetjxg6o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youtu.be/ItJWetjxg6o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youtube.com/watch?v=oAUHTqZJdj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sa.gov/portal/content/101823" TargetMode="External"/><Relationship Id="rId2" Type="http://schemas.openxmlformats.org/officeDocument/2006/relationships/hyperlink" Target="https://www.gsa.gov/portal/category/2557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michael.wyckoff@gsa.gov" TargetMode="External"/><Relationship Id="rId2" Type="http://schemas.openxmlformats.org/officeDocument/2006/relationships/hyperlink" Target="mailto:susanne.comb@gsa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matthew.manger@gsa.gov" TargetMode="External"/><Relationship Id="rId4" Type="http://schemas.openxmlformats.org/officeDocument/2006/relationships/hyperlink" Target="mailto:Cynthia.gardiner@gsa.gov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457198" y="5410200"/>
            <a:ext cx="7827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wrap="none" lIns="0" tIns="0" rIns="0" bIns="0"/>
          <a:lstStyle/>
          <a:p>
            <a:pPr>
              <a:spcBef>
                <a:spcPct val="150000"/>
              </a:spcBef>
            </a:pPr>
            <a:r>
              <a:rPr lang="en-US" sz="2000" b="1" dirty="0" smtClean="0">
                <a:solidFill>
                  <a:schemeClr val="bg1"/>
                </a:solidFill>
              </a:rPr>
              <a:t>Office of Personal Property Management</a:t>
            </a:r>
            <a:br>
              <a:rPr lang="en-US" sz="2000" b="1" dirty="0" smtClean="0">
                <a:solidFill>
                  <a:schemeClr val="bg1"/>
                </a:solidFill>
              </a:rPr>
            </a:br>
            <a:r>
              <a:rPr lang="en-US" sz="2000" b="1" dirty="0" smtClean="0">
                <a:solidFill>
                  <a:schemeClr val="bg1"/>
                </a:solidFill>
              </a:rPr>
              <a:t>March 2018</a:t>
            </a:r>
          </a:p>
        </p:txBody>
      </p:sp>
      <p:sp>
        <p:nvSpPr>
          <p:cNvPr id="3099" name="Rectangle 27"/>
          <p:cNvSpPr>
            <a:spLocks noChangeArrowheads="1"/>
          </p:cNvSpPr>
          <p:nvPr/>
        </p:nvSpPr>
        <p:spPr bwMode="auto">
          <a:xfrm>
            <a:off x="304800" y="3124200"/>
            <a:ext cx="853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lIns="0" tIns="0" rIns="0" bIns="0"/>
          <a:lstStyle/>
          <a:p>
            <a:pPr>
              <a:spcBef>
                <a:spcPct val="150000"/>
              </a:spcBef>
            </a:pPr>
            <a:r>
              <a:rPr lang="en-US" sz="3600" b="1" dirty="0">
                <a:solidFill>
                  <a:schemeClr val="bg1"/>
                </a:solidFill>
              </a:rPr>
              <a:t>Federal Personal Property Disposal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A505-38D3-4347-AD33-E94F1A77317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19100" y="1219200"/>
            <a:ext cx="8229600" cy="697653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9pPr>
          </a:lstStyle>
          <a:p>
            <a:r>
              <a:rPr lang="en-US" kern="0" smtClean="0"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Step 1: Internal Screening/Redistribution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83"/>
          <p:cNvSpPr txBox="1">
            <a:spLocks/>
          </p:cNvSpPr>
          <p:nvPr/>
        </p:nvSpPr>
        <p:spPr>
          <a:xfrm>
            <a:off x="571500" y="221704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 kern="0" dirty="0" smtClean="0">
                <a:solidFill>
                  <a:srgbClr val="013C88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Agencies follow internal procedures</a:t>
            </a:r>
            <a:endParaRPr lang="en-US" kern="0" dirty="0" smtClean="0">
              <a:solidFill>
                <a:srgbClr val="013C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 kern="0" dirty="0" smtClean="0">
                <a:solidFill>
                  <a:srgbClr val="013C88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Reassign unneeded property </a:t>
            </a:r>
            <a:r>
              <a:rPr lang="en-US" sz="2400" u="sng" kern="0" dirty="0" smtClean="0">
                <a:solidFill>
                  <a:srgbClr val="013C88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within</a:t>
            </a:r>
            <a:r>
              <a:rPr lang="en-US" sz="2400" kern="0" dirty="0" smtClean="0">
                <a:solidFill>
                  <a:srgbClr val="013C88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 the agency</a:t>
            </a:r>
            <a:endParaRPr lang="en-US" kern="0" dirty="0" smtClean="0">
              <a:solidFill>
                <a:srgbClr val="013C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•"/>
            </a:pP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Systems for internal screening vary by agency</a:t>
            </a:r>
            <a:endParaRPr lang="en-US" kern="0" dirty="0" smtClean="0">
              <a:solidFill>
                <a:srgbClr val="013C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•"/>
            </a:pP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GSA offers </a:t>
            </a:r>
            <a:r>
              <a:rPr lang="en-US" b="1" kern="0" dirty="0" smtClean="0">
                <a:solidFill>
                  <a:srgbClr val="013C88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AAMS (Agency Asset Management System) </a:t>
            </a: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ea typeface="Century Gothic"/>
                <a:cs typeface="Arial" panose="020B0604020202020204" pitchFamily="34" charset="0"/>
                <a:sym typeface="Century Gothic"/>
              </a:rPr>
              <a:t>to support internal screening/redistribution</a:t>
            </a:r>
            <a:endParaRPr lang="en-US" kern="0" dirty="0" smtClean="0">
              <a:solidFill>
                <a:srgbClr val="013C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lang="en-US" sz="2400" kern="0" dirty="0" smtClean="0">
              <a:solidFill>
                <a:srgbClr val="013C88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  <a:p>
            <a:pPr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lang="en-US" sz="2400" kern="0" dirty="0">
              <a:solidFill>
                <a:srgbClr val="013C88"/>
              </a:solidFill>
              <a:latin typeface="Arial" panose="020B0604020202020204" pitchFamily="34" charset="0"/>
              <a:ea typeface="Century Gothic"/>
              <a:cs typeface="Arial" panose="020B0604020202020204" pitchFamily="34" charset="0"/>
              <a:sym typeface="Century Gothic"/>
            </a:endParaRPr>
          </a:p>
        </p:txBody>
      </p:sp>
      <p:pic>
        <p:nvPicPr>
          <p:cNvPr id="5" name="Shape 185" descr="Green recycling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90964" y="4170677"/>
            <a:ext cx="2495585" cy="2282759"/>
          </a:xfrm>
          <a:prstGeom prst="rect">
            <a:avLst/>
          </a:prstGeom>
          <a:noFill/>
          <a:ln w="25400" cap="flat" cmpd="sng">
            <a:solidFill>
              <a:srgbClr val="8383E0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363661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A505-38D3-4347-AD33-E94F1A77317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71775" y="1223975"/>
            <a:ext cx="822960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9pPr>
          </a:lstStyle>
          <a:p>
            <a:r>
              <a:rPr lang="en-US" kern="0" smtClean="0">
                <a:latin typeface="Arial" panose="020B0604020202020204" pitchFamily="34" charset="0"/>
                <a:cs typeface="Arial" panose="020B0604020202020204" pitchFamily="34" charset="0"/>
              </a:rPr>
              <a:t>Step 2: Utilization – Federal Transfers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91"/>
          <p:cNvSpPr txBox="1">
            <a:spLocks/>
          </p:cNvSpPr>
          <p:nvPr/>
        </p:nvSpPr>
        <p:spPr>
          <a:xfrm>
            <a:off x="485775" y="1981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lang="en-US" sz="2400" b="1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Promote and process </a:t>
            </a:r>
            <a:r>
              <a:rPr lang="en-US" sz="2400" b="1" u="sng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transfers</a:t>
            </a:r>
            <a:r>
              <a:rPr lang="en-US" sz="2400" b="1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n-US" sz="2400" b="1" u="sng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excess property </a:t>
            </a:r>
            <a:r>
              <a:rPr lang="en-US" sz="2400" b="1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among </a:t>
            </a:r>
            <a:r>
              <a:rPr lang="en-US" sz="2400" b="1" u="sng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agencies</a:t>
            </a:r>
            <a:endParaRPr lang="en-US" kern="0" dirty="0" smtClean="0">
              <a:solidFill>
                <a:srgbClr val="013C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➢"/>
            </a:pPr>
            <a:r>
              <a:rPr lang="en-US" sz="2400" b="1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Property is available for screening by and transfer to: </a:t>
            </a:r>
            <a:endParaRPr lang="en-US" kern="0" dirty="0" smtClean="0">
              <a:solidFill>
                <a:srgbClr val="013C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Federal agencies</a:t>
            </a:r>
          </a:p>
          <a:p>
            <a:pPr lvl="3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▪"/>
            </a:pP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contractors, cooperatives and grantees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Senate and House of Representatives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 Government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Mixed-ownership Government corporations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 b="1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Authority</a:t>
            </a:r>
            <a:r>
              <a:rPr lang="en-US" sz="2400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kern="0" dirty="0" smtClean="0">
              <a:solidFill>
                <a:srgbClr val="013C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USC 521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CFR 102-36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lang="en-US" sz="2400" kern="0" dirty="0">
              <a:solidFill>
                <a:srgbClr val="013C8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47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A505-38D3-4347-AD33-E94F1A77317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Shape 199" descr="Screenshot of the GSAXcess home p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200" y="1066800"/>
            <a:ext cx="8864127" cy="525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725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A505-38D3-4347-AD33-E94F1A77317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1066800"/>
            <a:ext cx="822960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9pPr>
          </a:lstStyle>
          <a:p>
            <a:r>
              <a:rPr lang="en-US" kern="0" smtClean="0">
                <a:latin typeface="Arial" panose="020B0604020202020204" pitchFamily="34" charset="0"/>
                <a:cs typeface="Arial" panose="020B0604020202020204" pitchFamily="34" charset="0"/>
              </a:rPr>
              <a:t>Step 3:  Surplus Donations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05"/>
          <p:cNvSpPr txBox="1">
            <a:spLocks/>
          </p:cNvSpPr>
          <p:nvPr/>
        </p:nvSpPr>
        <p:spPr>
          <a:xfrm>
            <a:off x="609600" y="2069253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-31750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lang="en-US" b="1" kern="0" dirty="0" smtClean="0">
                <a:solidFill>
                  <a:srgbClr val="013C88"/>
                </a:solidFill>
              </a:rPr>
              <a:t>Extends useful life of property in which we, as taxpayers, have already expended funds to acquire </a:t>
            </a:r>
            <a:endParaRPr lang="en-US" kern="0" dirty="0" smtClean="0">
              <a:solidFill>
                <a:srgbClr val="013C88"/>
              </a:solidFill>
            </a:endParaRPr>
          </a:p>
          <a:p>
            <a:pPr indent="-317500"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lang="en-US" b="1" kern="0" dirty="0" smtClean="0">
                <a:solidFill>
                  <a:srgbClr val="013C88"/>
                </a:solidFill>
              </a:rPr>
              <a:t>Participants in the Surplus Donation Program include:</a:t>
            </a:r>
            <a:endParaRPr lang="en-US" kern="0" dirty="0" smtClean="0">
              <a:solidFill>
                <a:srgbClr val="013C88"/>
              </a:solidFill>
            </a:endParaRP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State and local public agencies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Nonprofit educational and public health institutions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Nonprofit and public programs for the elderly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Educational activities of special interest to the Department of Defense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Public airports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Veterans organizations</a:t>
            </a:r>
          </a:p>
          <a:p>
            <a:pPr indent="-259991">
              <a:spcBef>
                <a:spcPts val="52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lang="en-US" b="1" kern="0" dirty="0" smtClean="0">
                <a:solidFill>
                  <a:srgbClr val="013C88"/>
                </a:solidFill>
              </a:rPr>
              <a:t>Authority </a:t>
            </a:r>
            <a:endParaRPr lang="en-US" kern="0" dirty="0" smtClean="0">
              <a:solidFill>
                <a:srgbClr val="013C88"/>
              </a:solidFill>
            </a:endParaRP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40 USC 549</a:t>
            </a:r>
          </a:p>
          <a:p>
            <a:pPr lvl="1" indent="-22225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41 CFR 102-37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lang="en-US" kern="0" dirty="0">
              <a:solidFill>
                <a:srgbClr val="013C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2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A505-38D3-4347-AD33-E94F1A77317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33400" y="1108044"/>
            <a:ext cx="822960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Step 3:  Surplus Donations (continued)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12"/>
          <p:cNvSpPr txBox="1">
            <a:spLocks/>
          </p:cNvSpPr>
          <p:nvPr/>
        </p:nvSpPr>
        <p:spPr>
          <a:xfrm>
            <a:off x="609600" y="2339097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indent="-2921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lang="en-US" b="1" kern="0" dirty="0" smtClean="0">
                <a:solidFill>
                  <a:srgbClr val="013C88"/>
                </a:solidFill>
              </a:rPr>
              <a:t>Property is donated through a State Agency for Surplus Property (SASP)</a:t>
            </a:r>
          </a:p>
          <a:p>
            <a:pPr lvl="1" indent="-19685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Established in each state, territory, and the District of Columbia</a:t>
            </a:r>
          </a:p>
          <a:p>
            <a:pPr indent="-29210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lang="en-US" b="1" kern="0" dirty="0" smtClean="0">
                <a:solidFill>
                  <a:srgbClr val="013C88"/>
                </a:solidFill>
              </a:rPr>
              <a:t>Property is transferred to the SASP at no cost</a:t>
            </a:r>
          </a:p>
          <a:p>
            <a:pPr lvl="1" indent="-19685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SASPs are generally self-sufficient and charge a service and handling fee</a:t>
            </a:r>
          </a:p>
          <a:p>
            <a:pPr indent="-29210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➢"/>
            </a:pPr>
            <a:r>
              <a:rPr lang="en-US" b="1" kern="0" dirty="0" smtClean="0">
                <a:solidFill>
                  <a:srgbClr val="013C88"/>
                </a:solidFill>
              </a:rPr>
              <a:t>SASPs are responsible for:</a:t>
            </a:r>
          </a:p>
          <a:p>
            <a:pPr lvl="1" indent="-18415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Determining eligibility</a:t>
            </a:r>
          </a:p>
          <a:p>
            <a:pPr lvl="1" indent="-18415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Distributing property fairly, equitably, and promptly</a:t>
            </a:r>
          </a:p>
          <a:p>
            <a:pPr lvl="1" indent="-18415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kern="0" dirty="0" smtClean="0">
                <a:solidFill>
                  <a:srgbClr val="013C88"/>
                </a:solidFill>
              </a:rPr>
              <a:t>Enforcing compliance with terms and conditions of donation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lang="en-US" kern="0" dirty="0">
              <a:solidFill>
                <a:srgbClr val="013C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2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A505-38D3-4347-AD33-E94F1A77317C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990600"/>
            <a:ext cx="822960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9pPr>
          </a:lstStyle>
          <a:p>
            <a:r>
              <a:rPr lang="en-US" kern="0" smtClean="0">
                <a:latin typeface="Arial" panose="020B0604020202020204" pitchFamily="34" charset="0"/>
                <a:cs typeface="Arial" panose="020B0604020202020204" pitchFamily="34" charset="0"/>
              </a:rPr>
              <a:t>GSAXcess Video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220" descr="Discusses the Federal Surplus Personal Property Donation Program, its purpose, and how to find and view donated items through the http://GSAXcess.gov website.  More info: http://www.gsa.gov/portal/category/100291" title="GSAXcess: Federal Surplus Personal Property Donation Program">
            <a:hlinkClick r:id="rId2"/>
          </p:cNvPr>
          <p:cNvSpPr/>
          <p:nvPr/>
        </p:nvSpPr>
        <p:spPr>
          <a:xfrm>
            <a:off x="1636800" y="1609725"/>
            <a:ext cx="5718000" cy="433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Shape 219"/>
          <p:cNvSpPr txBox="1">
            <a:spLocks/>
          </p:cNvSpPr>
          <p:nvPr/>
        </p:nvSpPr>
        <p:spPr>
          <a:xfrm>
            <a:off x="457200" y="6166575"/>
            <a:ext cx="8229600" cy="57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400" u="sng" kern="0" dirty="0" smtClean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https://youtu.be/ItJWetjxg6o</a:t>
            </a:r>
            <a:endParaRPr lang="en-US" kern="0" dirty="0" smtClean="0"/>
          </a:p>
          <a:p>
            <a:pPr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3200" kern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589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A505-38D3-4347-AD33-E94F1A77317C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3875" y="1216872"/>
            <a:ext cx="8229600" cy="12192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9pPr>
          </a:lstStyle>
          <a:p>
            <a:r>
              <a:rPr 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Step 4:  Sales</a:t>
            </a:r>
            <a:endParaRPr lang="en-US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09"/>
          <p:cNvSpPr txBox="1">
            <a:spLocks/>
          </p:cNvSpPr>
          <p:nvPr/>
        </p:nvSpPr>
        <p:spPr>
          <a:xfrm>
            <a:off x="438150" y="1905000"/>
            <a:ext cx="8387400" cy="295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200" kern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GSA sells property on behalf of other federal activities:</a:t>
            </a:r>
          </a:p>
          <a:p>
            <a:pPr marL="839788" lvl="1" indent="-34290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Surplus</a:t>
            </a:r>
          </a:p>
          <a:p>
            <a:pPr marL="839788" lvl="1" indent="-34290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Exchange/sale</a:t>
            </a:r>
          </a:p>
          <a:p>
            <a:pPr marL="839788" lvl="1" indent="-34290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Forfeited</a:t>
            </a:r>
          </a:p>
          <a:p>
            <a:pPr marL="439738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200" kern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Agencies must sell via an approved Sales Center or have waiver </a:t>
            </a:r>
          </a:p>
          <a:p>
            <a:pPr marL="439738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200" kern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Property not transferred or donated during the surplus phase becomes eligible for sales</a:t>
            </a:r>
          </a:p>
          <a:p>
            <a:pPr marL="439738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Wingdings" panose="05000000000000000000" pitchFamily="2" charset="2"/>
              <a:buChar char="Ø"/>
            </a:pPr>
            <a:r>
              <a:rPr lang="en-US" sz="2200" kern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Authority</a:t>
            </a:r>
          </a:p>
          <a:p>
            <a:pPr marL="839788" lvl="1" indent="-34290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40 USC 545</a:t>
            </a:r>
          </a:p>
          <a:p>
            <a:pPr marL="839788" lvl="1" indent="-342900"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 panose="020B0604020202020204" pitchFamily="34" charset="0"/>
              <a:buChar char="•"/>
            </a:pPr>
            <a:r>
              <a:rPr lang="en-US" sz="2200" kern="0" dirty="0" smtClean="0">
                <a:solidFill>
                  <a:srgbClr val="013C88"/>
                </a:solidFill>
                <a:latin typeface="Arial"/>
                <a:ea typeface="Arial"/>
                <a:cs typeface="Arial"/>
                <a:sym typeface="Arial"/>
              </a:rPr>
              <a:t>41 CFR 102-38</a:t>
            </a:r>
          </a:p>
          <a:p>
            <a:pPr marL="495300"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SzPts val="2400"/>
              <a:buFont typeface="Wingdings" panose="05000000000000000000" pitchFamily="2" charset="2"/>
              <a:buChar char="Ø"/>
            </a:pPr>
            <a:endParaRPr lang="en-US" sz="2200" kern="0" dirty="0">
              <a:solidFill>
                <a:srgbClr val="013C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203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B8278-384C-486A-B1DD-4C32336BB38D}" type="slidenum">
              <a:rPr lang="en-US"/>
              <a:pPr/>
              <a:t>17</a:t>
            </a:fld>
            <a:endParaRPr lang="en-US"/>
          </a:p>
        </p:txBody>
      </p:sp>
      <p:grpSp>
        <p:nvGrpSpPr>
          <p:cNvPr id="22" name="Group 8" descr="Chart showing &quot;GSA Auctions Sales Center&quot; and the seven pieces below it. &quot;Internet Auctions&quot;, &quot;Sealed Bid&quot;, &quot;Spot Bid&quot;, &quot;Live Auctions&quot;, &quot;Drop By&quot;, &quot;Fixed Price&quot;, &amp; &quot;Negotiated&quot;."/>
          <p:cNvGrpSpPr>
            <a:grpSpLocks/>
          </p:cNvGrpSpPr>
          <p:nvPr/>
        </p:nvGrpSpPr>
        <p:grpSpPr bwMode="auto">
          <a:xfrm>
            <a:off x="457200" y="3429000"/>
            <a:ext cx="8458200" cy="3094038"/>
            <a:chOff x="288" y="1728"/>
            <a:chExt cx="5328" cy="1956"/>
          </a:xfrm>
        </p:grpSpPr>
        <p:sp>
          <p:nvSpPr>
            <p:cNvPr id="23" name="Rectangle 9"/>
            <p:cNvSpPr>
              <a:spLocks noChangeArrowheads="1"/>
            </p:cNvSpPr>
            <p:nvPr/>
          </p:nvSpPr>
          <p:spPr bwMode="auto">
            <a:xfrm>
              <a:off x="2256" y="1728"/>
              <a:ext cx="1296" cy="43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2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accent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 dirty="0"/>
                <a:t> </a:t>
              </a:r>
              <a:r>
                <a:rPr lang="en-US" altLang="en-US" sz="1600" b="1" dirty="0">
                  <a:solidFill>
                    <a:schemeClr val="bg1"/>
                  </a:solidFill>
                </a:rPr>
                <a:t>GSA Auctions</a:t>
              </a:r>
              <a:r>
                <a:rPr lang="en-US" altLang="en-US" sz="1600" b="1" baseline="30000" dirty="0">
                  <a:solidFill>
                    <a:schemeClr val="bg1"/>
                  </a:solidFill>
                </a:rPr>
                <a:t>®</a:t>
              </a:r>
            </a:p>
            <a:p>
              <a:pPr algn="ctr"/>
              <a:r>
                <a:rPr lang="en-US" altLang="en-US" sz="1600" b="1" dirty="0">
                  <a:solidFill>
                    <a:schemeClr val="bg1"/>
                  </a:solidFill>
                </a:rPr>
                <a:t>Sales Center</a:t>
              </a:r>
            </a:p>
          </p:txBody>
        </p:sp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288" y="2784"/>
              <a:ext cx="768" cy="43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Internet</a:t>
              </a:r>
            </a:p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Auctions</a:t>
              </a:r>
            </a:p>
          </p:txBody>
        </p:sp>
        <p:sp>
          <p:nvSpPr>
            <p:cNvPr id="25" name="Line 11"/>
            <p:cNvSpPr>
              <a:spLocks noChangeShapeType="1"/>
            </p:cNvSpPr>
            <p:nvPr/>
          </p:nvSpPr>
          <p:spPr bwMode="auto">
            <a:xfrm flipH="1">
              <a:off x="624" y="2160"/>
              <a:ext cx="2304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2"/>
            <p:cNvSpPr>
              <a:spLocks noChangeShapeType="1"/>
            </p:cNvSpPr>
            <p:nvPr/>
          </p:nvSpPr>
          <p:spPr bwMode="auto">
            <a:xfrm>
              <a:off x="2928" y="2160"/>
              <a:ext cx="225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480" y="3216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480" y="3504"/>
              <a:ext cx="1132" cy="18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 u="sng">
                  <a:solidFill>
                    <a:srgbClr val="12539A"/>
                  </a:solidFill>
                </a:rPr>
                <a:t>www.gsaauctions.gov</a:t>
              </a:r>
            </a:p>
          </p:txBody>
        </p:sp>
        <p:sp>
          <p:nvSpPr>
            <p:cNvPr id="29" name="Rectangle 15"/>
            <p:cNvSpPr>
              <a:spLocks noChangeArrowheads="1"/>
            </p:cNvSpPr>
            <p:nvPr/>
          </p:nvSpPr>
          <p:spPr bwMode="auto">
            <a:xfrm>
              <a:off x="4752" y="2784"/>
              <a:ext cx="864" cy="43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Negotiated</a:t>
              </a:r>
            </a:p>
          </p:txBody>
        </p:sp>
        <p:sp>
          <p:nvSpPr>
            <p:cNvPr id="30" name="Rectangle 16"/>
            <p:cNvSpPr>
              <a:spLocks noChangeArrowheads="1"/>
            </p:cNvSpPr>
            <p:nvPr/>
          </p:nvSpPr>
          <p:spPr bwMode="auto">
            <a:xfrm>
              <a:off x="3984" y="2784"/>
              <a:ext cx="672" cy="43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Fixed</a:t>
              </a:r>
            </a:p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Price</a:t>
              </a:r>
            </a:p>
          </p:txBody>
        </p:sp>
        <p:sp>
          <p:nvSpPr>
            <p:cNvPr id="31" name="Rectangle 17"/>
            <p:cNvSpPr>
              <a:spLocks noChangeArrowheads="1"/>
            </p:cNvSpPr>
            <p:nvPr/>
          </p:nvSpPr>
          <p:spPr bwMode="auto">
            <a:xfrm>
              <a:off x="2544" y="2784"/>
              <a:ext cx="768" cy="43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Live</a:t>
              </a:r>
            </a:p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Auctions</a:t>
              </a:r>
            </a:p>
          </p:txBody>
        </p:sp>
        <p:sp>
          <p:nvSpPr>
            <p:cNvPr id="32" name="Rectangle 18"/>
            <p:cNvSpPr>
              <a:spLocks noChangeArrowheads="1"/>
            </p:cNvSpPr>
            <p:nvPr/>
          </p:nvSpPr>
          <p:spPr bwMode="auto">
            <a:xfrm>
              <a:off x="3360" y="2784"/>
              <a:ext cx="576" cy="43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Drop</a:t>
              </a:r>
            </a:p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By</a:t>
              </a:r>
            </a:p>
          </p:txBody>
        </p:sp>
        <p:sp>
          <p:nvSpPr>
            <p:cNvPr id="33" name="Line 19"/>
            <p:cNvSpPr>
              <a:spLocks noChangeShapeType="1"/>
            </p:cNvSpPr>
            <p:nvPr/>
          </p:nvSpPr>
          <p:spPr bwMode="auto">
            <a:xfrm flipH="1">
              <a:off x="1536" y="2160"/>
              <a:ext cx="1392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0"/>
            <p:cNvSpPr>
              <a:spLocks noChangeShapeType="1"/>
            </p:cNvSpPr>
            <p:nvPr/>
          </p:nvSpPr>
          <p:spPr bwMode="auto">
            <a:xfrm flipH="1">
              <a:off x="2208" y="2160"/>
              <a:ext cx="720" cy="7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Rectangle 21"/>
            <p:cNvSpPr>
              <a:spLocks noChangeArrowheads="1"/>
            </p:cNvSpPr>
            <p:nvPr/>
          </p:nvSpPr>
          <p:spPr bwMode="auto">
            <a:xfrm>
              <a:off x="1152" y="2784"/>
              <a:ext cx="720" cy="43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Sealed</a:t>
              </a:r>
            </a:p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Bid</a:t>
              </a:r>
            </a:p>
          </p:txBody>
        </p:sp>
        <p:sp>
          <p:nvSpPr>
            <p:cNvPr id="36" name="Rectangle 22"/>
            <p:cNvSpPr>
              <a:spLocks noChangeArrowheads="1"/>
            </p:cNvSpPr>
            <p:nvPr/>
          </p:nvSpPr>
          <p:spPr bwMode="auto">
            <a:xfrm>
              <a:off x="1920" y="2784"/>
              <a:ext cx="576" cy="43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Spot</a:t>
              </a:r>
            </a:p>
            <a:p>
              <a:pPr algn="ctr"/>
              <a:r>
                <a:rPr lang="en-US" altLang="en-US" sz="1600" b="1">
                  <a:solidFill>
                    <a:schemeClr val="bg1"/>
                  </a:solidFill>
                </a:rPr>
                <a:t>Bid</a:t>
              </a:r>
            </a:p>
          </p:txBody>
        </p:sp>
        <p:sp>
          <p:nvSpPr>
            <p:cNvPr id="37" name="Line 23"/>
            <p:cNvSpPr>
              <a:spLocks noChangeShapeType="1"/>
            </p:cNvSpPr>
            <p:nvPr/>
          </p:nvSpPr>
          <p:spPr bwMode="auto">
            <a:xfrm>
              <a:off x="2928" y="2160"/>
              <a:ext cx="67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24"/>
            <p:cNvSpPr>
              <a:spLocks noChangeShapeType="1"/>
            </p:cNvSpPr>
            <p:nvPr/>
          </p:nvSpPr>
          <p:spPr bwMode="auto">
            <a:xfrm>
              <a:off x="2928" y="2160"/>
              <a:ext cx="1392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52600"/>
            <a:ext cx="8305800" cy="1676400"/>
          </a:xfrm>
        </p:spPr>
        <p:txBody>
          <a:bodyPr/>
          <a:lstStyle/>
          <a:p>
            <a:r>
              <a:rPr lang="en-US" altLang="en-US" sz="2300" dirty="0"/>
              <a:t>The GSA Auctions</a:t>
            </a:r>
            <a:r>
              <a:rPr lang="en-US" altLang="en-US" sz="2300" baseline="30000" dirty="0"/>
              <a:t>®</a:t>
            </a:r>
            <a:r>
              <a:rPr lang="en-US" altLang="en-US" sz="2300" dirty="0"/>
              <a:t> Sales Center represents the </a:t>
            </a:r>
            <a:r>
              <a:rPr lang="en-US" altLang="en-US" sz="2300" i="1" dirty="0"/>
              <a:t>entire</a:t>
            </a:r>
            <a:r>
              <a:rPr lang="en-US" altLang="en-US" sz="2300" dirty="0"/>
              <a:t> breadth of the GSA personal property sales program including sales services for all commodities of personal property, through all authorized methods of sale such as:</a:t>
            </a:r>
            <a:endParaRPr lang="en-US" sz="2300" dirty="0"/>
          </a:p>
        </p:txBody>
      </p:sp>
      <p:sp>
        <p:nvSpPr>
          <p:cNvPr id="40" name="Rectangle 25"/>
          <p:cNvSpPr>
            <a:spLocks noChangeArrowheads="1"/>
          </p:cNvSpPr>
          <p:nvPr/>
        </p:nvSpPr>
        <p:spPr bwMode="auto">
          <a:xfrm>
            <a:off x="381000" y="1143000"/>
            <a:ext cx="845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 b="1">
                <a:solidFill>
                  <a:srgbClr val="013C88"/>
                </a:solidFill>
                <a:latin typeface="Arial" charset="0"/>
              </a:defRPr>
            </a:lvl1pPr>
            <a:lvl2pPr>
              <a:defRPr sz="3200" b="1">
                <a:solidFill>
                  <a:srgbClr val="013C88"/>
                </a:solidFill>
                <a:latin typeface="Arial" charset="0"/>
              </a:defRPr>
            </a:lvl2pPr>
            <a:lvl3pPr>
              <a:defRPr sz="3200" b="1">
                <a:solidFill>
                  <a:srgbClr val="013C88"/>
                </a:solidFill>
                <a:latin typeface="Arial" charset="0"/>
              </a:defRPr>
            </a:lvl3pPr>
            <a:lvl4pPr>
              <a:defRPr sz="3200" b="1">
                <a:solidFill>
                  <a:srgbClr val="013C88"/>
                </a:solidFill>
                <a:latin typeface="Arial" charset="0"/>
              </a:defRPr>
            </a:lvl4pPr>
            <a:lvl5pPr>
              <a:defRPr sz="3200" b="1">
                <a:solidFill>
                  <a:srgbClr val="013C88"/>
                </a:solidFill>
                <a:latin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9pPr>
          </a:lstStyle>
          <a:p>
            <a:r>
              <a:rPr lang="en-US" altLang="en-US" dirty="0"/>
              <a:t>GSA Auctions</a:t>
            </a:r>
            <a:r>
              <a:rPr lang="en-US" altLang="en-US" dirty="0">
                <a:cs typeface="Arial" charset="0"/>
              </a:rPr>
              <a:t>®…a GovSales.gov partner</a:t>
            </a:r>
          </a:p>
        </p:txBody>
      </p:sp>
    </p:spTree>
    <p:extLst>
      <p:ext uri="{BB962C8B-B14F-4D97-AF65-F5344CB8AC3E}">
        <p14:creationId xmlns:p14="http://schemas.microsoft.com/office/powerpoint/2010/main" val="308718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D9DCF9-B428-4CBB-94D3-21D8A525ADC9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627722" name="Rectangle 10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769225" cy="579438"/>
          </a:xfrm>
          <a:noFill/>
          <a:ln/>
        </p:spPr>
        <p:txBody>
          <a:bodyPr/>
          <a:lstStyle/>
          <a:p>
            <a:r>
              <a:rPr lang="en-US" altLang="en-US" dirty="0"/>
              <a:t>GSA Does the Rest</a:t>
            </a:r>
          </a:p>
        </p:txBody>
      </p:sp>
      <p:sp>
        <p:nvSpPr>
          <p:cNvPr id="627725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455613" y="1828800"/>
            <a:ext cx="4192587" cy="45720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Basic Services Offered –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-Asset </a:t>
            </a:r>
            <a:r>
              <a:rPr lang="en-US" altLang="en-US" sz="1800" dirty="0" err="1"/>
              <a:t>lotting</a:t>
            </a:r>
            <a:r>
              <a:rPr lang="en-US" altLang="en-US" sz="1800" dirty="0"/>
              <a:t> guidance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-Sales </a:t>
            </a:r>
            <a:r>
              <a:rPr lang="en-US" altLang="en-US" sz="1800" dirty="0"/>
              <a:t>preparation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-Channel </a:t>
            </a:r>
            <a:r>
              <a:rPr lang="en-US" altLang="en-US" sz="1800" dirty="0"/>
              <a:t>management and selection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-Asset </a:t>
            </a:r>
            <a:r>
              <a:rPr lang="en-US" altLang="en-US" sz="1800" dirty="0"/>
              <a:t>description and listing preparation assistance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-Preparation </a:t>
            </a:r>
            <a:r>
              <a:rPr lang="en-US" altLang="en-US" sz="1800" dirty="0"/>
              <a:t>of award documents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-Contract </a:t>
            </a:r>
            <a:r>
              <a:rPr lang="en-US" altLang="en-US" sz="1800" dirty="0"/>
              <a:t>awards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-Financial </a:t>
            </a:r>
            <a:r>
              <a:rPr lang="en-US" altLang="en-US" sz="1800" dirty="0"/>
              <a:t>and property line item accountability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-Contract </a:t>
            </a:r>
            <a:r>
              <a:rPr lang="en-US" altLang="en-US" sz="1800" dirty="0"/>
              <a:t>administration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-Collection </a:t>
            </a:r>
            <a:r>
              <a:rPr lang="en-US" altLang="en-US" sz="1800" dirty="0"/>
              <a:t>and processing of bid deposits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</a:t>
            </a:r>
            <a:r>
              <a:rPr lang="en-US" altLang="en-US" sz="1800" dirty="0" smtClean="0"/>
              <a:t>-Collection </a:t>
            </a:r>
            <a:r>
              <a:rPr lang="en-US" altLang="en-US" sz="1800" dirty="0"/>
              <a:t>and deposit of proceeds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en-US" sz="1800" dirty="0"/>
              <a:t>	Distribution of proceeds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sz="1800" dirty="0"/>
          </a:p>
        </p:txBody>
      </p:sp>
      <p:grpSp>
        <p:nvGrpSpPr>
          <p:cNvPr id="627726" name="Group 14" descr="Blue background."/>
          <p:cNvGrpSpPr>
            <a:grpSpLocks/>
          </p:cNvGrpSpPr>
          <p:nvPr/>
        </p:nvGrpSpPr>
        <p:grpSpPr bwMode="auto">
          <a:xfrm>
            <a:off x="4800600" y="1600200"/>
            <a:ext cx="4038600" cy="2413000"/>
            <a:chOff x="3120" y="960"/>
            <a:chExt cx="2304" cy="1392"/>
          </a:xfrm>
        </p:grpSpPr>
        <p:sp>
          <p:nvSpPr>
            <p:cNvPr id="627727" name="Rectangle 15"/>
            <p:cNvSpPr>
              <a:spLocks noChangeArrowheads="1"/>
            </p:cNvSpPr>
            <p:nvPr/>
          </p:nvSpPr>
          <p:spPr bwMode="auto">
            <a:xfrm>
              <a:off x="3129" y="960"/>
              <a:ext cx="2295" cy="1392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27728" name="Text Box 16"/>
            <p:cNvSpPr txBox="1">
              <a:spLocks noChangeArrowheads="1"/>
            </p:cNvSpPr>
            <p:nvPr/>
          </p:nvSpPr>
          <p:spPr bwMode="auto">
            <a:xfrm>
              <a:off x="3120" y="988"/>
              <a:ext cx="2285" cy="13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lvl="1"/>
              <a:r>
                <a:rPr lang="en-US" altLang="en-US" sz="1400" b="1" i="1" dirty="0">
                  <a:solidFill>
                    <a:schemeClr val="bg1"/>
                  </a:solidFill>
                </a:rPr>
                <a:t>On-line Sales</a:t>
              </a:r>
              <a:endParaRPr lang="en-US" altLang="en-US" sz="1400" dirty="0">
                <a:solidFill>
                  <a:schemeClr val="bg1"/>
                </a:solidFill>
              </a:endParaRP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Secure internet site   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Posting of items 	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Posting of photos 	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Featured items—listing and homepage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Maintenance of registered bidders 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Electronic payment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Automated closing 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Bid period extension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Registration verification engine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Collection of bid deposits</a:t>
              </a:r>
            </a:p>
            <a:p>
              <a:endParaRPr lang="en-US" alt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7729" name="Group 17" descr="Blue background."/>
          <p:cNvGrpSpPr>
            <a:grpSpLocks/>
          </p:cNvGrpSpPr>
          <p:nvPr/>
        </p:nvGrpSpPr>
        <p:grpSpPr bwMode="auto">
          <a:xfrm>
            <a:off x="4800600" y="4114801"/>
            <a:ext cx="4343179" cy="2195168"/>
            <a:chOff x="3158" y="2112"/>
            <a:chExt cx="2854" cy="1139"/>
          </a:xfrm>
        </p:grpSpPr>
        <p:sp>
          <p:nvSpPr>
            <p:cNvPr id="627730" name="Rectangle 18"/>
            <p:cNvSpPr>
              <a:spLocks noChangeArrowheads="1"/>
            </p:cNvSpPr>
            <p:nvPr/>
          </p:nvSpPr>
          <p:spPr bwMode="auto">
            <a:xfrm>
              <a:off x="3168" y="2112"/>
              <a:ext cx="2496" cy="1104"/>
            </a:xfrm>
            <a:prstGeom prst="rect">
              <a:avLst/>
            </a:prstGeom>
            <a:gradFill rotWithShape="1">
              <a:gsLst>
                <a:gs pos="0">
                  <a:srgbClr val="0066FF"/>
                </a:gs>
                <a:gs pos="100000">
                  <a:srgbClr val="0066FF">
                    <a:gamma/>
                    <a:shade val="16078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627731" name="Text Box 19"/>
            <p:cNvSpPr txBox="1">
              <a:spLocks noChangeArrowheads="1"/>
            </p:cNvSpPr>
            <p:nvPr/>
          </p:nvSpPr>
          <p:spPr bwMode="auto">
            <a:xfrm>
              <a:off x="3158" y="2133"/>
              <a:ext cx="2854" cy="11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1"/>
              <a:r>
                <a:rPr lang="en-US" altLang="en-US" sz="1400" b="1" i="1" dirty="0">
                  <a:solidFill>
                    <a:schemeClr val="bg1"/>
                  </a:solidFill>
                </a:rPr>
                <a:t>Off-line Sales</a:t>
              </a:r>
              <a:endParaRPr lang="en-US" altLang="en-US" sz="1400" dirty="0">
                <a:solidFill>
                  <a:schemeClr val="bg1"/>
                </a:solidFill>
              </a:endParaRP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Advertising of sale event 	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Maintenance of specialized mailing lists</a:t>
              </a:r>
            </a:p>
            <a:p>
              <a:pPr lvl="1"/>
              <a:r>
                <a:rPr lang="en-US" altLang="en-US" sz="1200" dirty="0" smtClean="0">
                  <a:solidFill>
                    <a:schemeClr val="bg1"/>
                  </a:solidFill>
                </a:rPr>
                <a:t>Distribution </a:t>
              </a:r>
              <a:r>
                <a:rPr lang="en-US" altLang="en-US" sz="1200" dirty="0">
                  <a:solidFill>
                    <a:schemeClr val="bg1"/>
                  </a:solidFill>
                </a:rPr>
                <a:t>of IFBs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Bid opening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Registration of bidders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Auctioneer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On-site Sales Contracting Officer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On-site collection of payments</a:t>
              </a:r>
            </a:p>
            <a:p>
              <a:pPr lvl="1"/>
              <a:r>
                <a:rPr lang="en-US" altLang="en-US" sz="1200" dirty="0">
                  <a:solidFill>
                    <a:schemeClr val="bg1"/>
                  </a:solidFill>
                </a:rPr>
                <a:t>Follow up collection of defaults/late payments</a:t>
              </a:r>
            </a:p>
            <a:p>
              <a:endParaRPr lang="en-US" altLang="en-US" sz="1200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9841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AD95-1485-463C-9ED0-3060C0CA3B5E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85775" y="1140088"/>
            <a:ext cx="8047964" cy="397969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Sales Video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70" descr="Discusses GSA Auctions, its purpose, and walks viewers through the http://GSAAuctions.gov website. More info: http://www.gsa.gov/portal/content/100747" title="For Citizens Seeking Surplus Property">
            <a:hlinkClick r:id="rId2"/>
          </p:cNvPr>
          <p:cNvSpPr/>
          <p:nvPr/>
        </p:nvSpPr>
        <p:spPr>
          <a:xfrm>
            <a:off x="1353725" y="1987229"/>
            <a:ext cx="6266275" cy="3270571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  <p:sp>
        <p:nvSpPr>
          <p:cNvPr id="2" name="Rectangle 1"/>
          <p:cNvSpPr/>
          <p:nvPr/>
        </p:nvSpPr>
        <p:spPr>
          <a:xfrm>
            <a:off x="838200" y="5943600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2060"/>
                </a:solidFill>
              </a:rPr>
              <a:t>https://www.youtube.com/watch?v=oAUHTqZJdjk</a:t>
            </a:r>
          </a:p>
        </p:txBody>
      </p:sp>
    </p:spTree>
    <p:extLst>
      <p:ext uri="{BB962C8B-B14F-4D97-AF65-F5344CB8AC3E}">
        <p14:creationId xmlns:p14="http://schemas.microsoft.com/office/powerpoint/2010/main" val="345791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fld id="{8A82A505-38D3-4347-AD33-E94F1A77317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33400" y="1116933"/>
            <a:ext cx="77692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sz="3200" dirty="0" smtClean="0">
                <a:solidFill>
                  <a:srgbClr val="013C88"/>
                </a:solidFill>
              </a:rPr>
              <a:t>PPM Program and </a:t>
            </a:r>
            <a:r>
              <a:rPr lang="en-US" sz="3200" dirty="0">
                <a:solidFill>
                  <a:srgbClr val="013C88"/>
                </a:solidFill>
              </a:rPr>
              <a:t>Tools</a:t>
            </a:r>
          </a:p>
        </p:txBody>
      </p:sp>
      <p:sp>
        <p:nvSpPr>
          <p:cNvPr id="4" name="Shape 91"/>
          <p:cNvSpPr txBox="1">
            <a:spLocks/>
          </p:cNvSpPr>
          <p:nvPr/>
        </p:nvSpPr>
        <p:spPr>
          <a:xfrm>
            <a:off x="471506" y="2057400"/>
            <a:ext cx="4040100" cy="406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Excess Property Reutilization</a:t>
            </a: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Surplus Federal Personal Property Donation Program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Surplus Firearms Donation Program</a:t>
            </a: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GSA-hosted Computers for Learning Website</a:t>
            </a: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Foreign Gifts Program</a:t>
            </a: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Sales Program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Surplus 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Exchange/Sale Property</a:t>
            </a:r>
          </a:p>
          <a:p>
            <a:pPr marL="857250" lvl="1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Forfeited Property </a:t>
            </a: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Treasure Trove</a:t>
            </a:r>
            <a:endParaRPr lang="en-US" sz="1800" kern="0" dirty="0">
              <a:solidFill>
                <a:srgbClr val="013C88"/>
              </a:solidFill>
            </a:endParaRPr>
          </a:p>
        </p:txBody>
      </p:sp>
      <p:sp>
        <p:nvSpPr>
          <p:cNvPr id="5" name="Shape 93"/>
          <p:cNvSpPr txBox="1">
            <a:spLocks/>
          </p:cNvSpPr>
          <p:nvPr/>
        </p:nvSpPr>
        <p:spPr>
          <a:xfrm>
            <a:off x="4648196" y="2697300"/>
            <a:ext cx="4041900" cy="19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Agency Asset Management System (AAMS)</a:t>
            </a: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Computers for Learning Website</a:t>
            </a: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Foreign Gifts Module</a:t>
            </a: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Firearms Inventory Module</a:t>
            </a: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smtClean="0">
                <a:solidFill>
                  <a:srgbClr val="013C88"/>
                </a:solidFill>
              </a:rPr>
              <a:t>NASA Modules</a:t>
            </a:r>
          </a:p>
          <a:p>
            <a:pPr>
              <a:spcBef>
                <a:spcPts val="1600"/>
              </a:spcBef>
              <a:spcAft>
                <a:spcPts val="1600"/>
              </a:spcAft>
            </a:pPr>
            <a:endParaRPr lang="en-US" sz="1800" kern="0" dirty="0">
              <a:solidFill>
                <a:srgbClr val="013C88"/>
              </a:solidFill>
            </a:endParaRPr>
          </a:p>
        </p:txBody>
      </p:sp>
      <p:pic>
        <p:nvPicPr>
          <p:cNvPr id="6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8200" y="2057400"/>
            <a:ext cx="2032081" cy="63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Shape 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8196" y="4530877"/>
            <a:ext cx="1828800" cy="64168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96"/>
          <p:cNvSpPr txBox="1">
            <a:spLocks/>
          </p:cNvSpPr>
          <p:nvPr/>
        </p:nvSpPr>
        <p:spPr>
          <a:xfrm>
            <a:off x="4500471" y="5172548"/>
            <a:ext cx="4041900" cy="7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err="1" smtClean="0">
                <a:solidFill>
                  <a:srgbClr val="013C88"/>
                </a:solidFill>
              </a:rPr>
              <a:t>MySales</a:t>
            </a:r>
            <a:endParaRPr lang="en-US" sz="1800" kern="0" dirty="0" smtClean="0">
              <a:solidFill>
                <a:srgbClr val="013C88"/>
              </a:solidFill>
            </a:endParaRPr>
          </a:p>
          <a:p>
            <a:pPr marL="400050" indent="-285750"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kern="0" dirty="0" err="1" smtClean="0">
                <a:solidFill>
                  <a:srgbClr val="013C88"/>
                </a:solidFill>
              </a:rPr>
              <a:t>GovSales</a:t>
            </a:r>
            <a:endParaRPr lang="en-US" sz="1800" kern="0" dirty="0" smtClean="0">
              <a:solidFill>
                <a:srgbClr val="013C88"/>
              </a:solidFill>
            </a:endParaRPr>
          </a:p>
          <a:p>
            <a:pPr>
              <a:spcBef>
                <a:spcPts val="1600"/>
              </a:spcBef>
              <a:spcAft>
                <a:spcPts val="1600"/>
              </a:spcAft>
            </a:pPr>
            <a:endParaRPr lang="en-US" sz="1800" kern="0" dirty="0">
              <a:solidFill>
                <a:srgbClr val="013C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31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AD95-1485-463C-9ED0-3060C0CA3B5E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143000"/>
            <a:ext cx="8229600" cy="584775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Personal Property Websites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77"/>
          <p:cNvSpPr txBox="1">
            <a:spLocks/>
          </p:cNvSpPr>
          <p:nvPr/>
        </p:nvSpPr>
        <p:spPr>
          <a:xfrm>
            <a:off x="228600" y="2450253"/>
            <a:ext cx="8229600" cy="34933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Clr>
                <a:srgbClr val="2A3B92"/>
              </a:buClr>
              <a:buSzPts val="3200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457200" lvl="1" indent="0">
              <a:spcBef>
                <a:spcPts val="560"/>
              </a:spcBef>
              <a:spcAft>
                <a:spcPts val="0"/>
              </a:spcAft>
              <a:buClr>
                <a:srgbClr val="2A3B92"/>
              </a:buClr>
              <a:buSzPts val="2800"/>
              <a:buNone/>
            </a:pPr>
            <a:r>
              <a:rPr lang="en-US" sz="2800" u="sng" kern="0" dirty="0" smtClean="0">
                <a:solidFill>
                  <a:srgbClr val="013C88"/>
                </a:solidFill>
                <a:hlinkClick r:id="rId2"/>
              </a:rPr>
              <a:t>https://www.gsa.gov/portal/category/25570</a:t>
            </a:r>
            <a:endParaRPr lang="en-US" kern="0" dirty="0" smtClean="0">
              <a:solidFill>
                <a:srgbClr val="013C88"/>
              </a:solidFill>
            </a:endParaRPr>
          </a:p>
          <a:p>
            <a:pPr lvl="1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sz="2800" kern="0" dirty="0" smtClean="0">
              <a:solidFill>
                <a:srgbClr val="013C88"/>
              </a:solidFill>
            </a:endParaRPr>
          </a:p>
          <a:p>
            <a:pPr marL="457200" lvl="1" indent="0">
              <a:spcBef>
                <a:spcPts val="560"/>
              </a:spcBef>
              <a:spcAft>
                <a:spcPts val="0"/>
              </a:spcAft>
              <a:buClr>
                <a:srgbClr val="2A3B92"/>
              </a:buClr>
              <a:buSzPts val="2800"/>
              <a:buNone/>
            </a:pPr>
            <a:r>
              <a:rPr lang="en-US" sz="2800" u="sng" kern="0" dirty="0" smtClean="0">
                <a:solidFill>
                  <a:srgbClr val="013C88"/>
                </a:solidFill>
                <a:hlinkClick r:id="rId3"/>
              </a:rPr>
              <a:t>www.gsa.gov/portal/content/101823</a:t>
            </a:r>
            <a:endParaRPr lang="en-US" kern="0" dirty="0">
              <a:solidFill>
                <a:srgbClr val="013C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AD95-1485-463C-9ED0-3060C0CA3B5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1121222"/>
            <a:ext cx="8229600" cy="584775"/>
          </a:xfrm>
        </p:spPr>
        <p:txBody>
          <a:bodyPr/>
          <a:lstStyle/>
          <a:p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Points of Contact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84"/>
          <p:cNvSpPr txBox="1">
            <a:spLocks/>
          </p:cNvSpPr>
          <p:nvPr/>
        </p:nvSpPr>
        <p:spPr>
          <a:xfrm>
            <a:off x="381000" y="1905000"/>
            <a:ext cx="8229600" cy="47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955800"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kern="0" dirty="0" smtClean="0">
                <a:solidFill>
                  <a:srgbClr val="013C88"/>
                </a:solidFill>
              </a:rPr>
              <a:t>Susanne Combs, Director, PPM</a:t>
            </a:r>
          </a:p>
          <a:p>
            <a:pPr marL="1955800" lvl="4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u="sng" kern="0" dirty="0" smtClean="0">
                <a:solidFill>
                  <a:srgbClr val="013C88"/>
                </a:solidFill>
                <a:hlinkClick r:id="rId2"/>
              </a:rPr>
              <a:t>susanne.comb@gsa.gov</a:t>
            </a:r>
            <a:endParaRPr lang="en-US" kern="0" dirty="0" smtClean="0">
              <a:solidFill>
                <a:srgbClr val="013C88"/>
              </a:solidFill>
            </a:endParaRP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kern="0" dirty="0" smtClean="0">
                <a:solidFill>
                  <a:srgbClr val="013C88"/>
                </a:solidFill>
              </a:rPr>
              <a:t>Michael Wyckoff, Director, Sales</a:t>
            </a: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u="sng" kern="0" dirty="0" smtClean="0">
                <a:solidFill>
                  <a:srgbClr val="013C88"/>
                </a:solidFill>
                <a:hlinkClick r:id="rId3"/>
              </a:rPr>
              <a:t>michael.wyckoff@gsa.gov</a:t>
            </a:r>
            <a:endParaRPr lang="en-US" kern="0" dirty="0" smtClean="0">
              <a:solidFill>
                <a:srgbClr val="013C88"/>
              </a:solidFill>
            </a:endParaRP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kern="0" dirty="0" smtClean="0">
                <a:solidFill>
                  <a:srgbClr val="013C88"/>
                </a:solidFill>
              </a:rPr>
              <a:t>Cynthia Gardiner, Director, U&amp;D</a:t>
            </a: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u="sng" kern="0" dirty="0" smtClean="0">
                <a:solidFill>
                  <a:srgbClr val="013C88"/>
                </a:solidFill>
                <a:hlinkClick r:id="rId4"/>
              </a:rPr>
              <a:t>Cynthia.gardiner@gsa.gov</a:t>
            </a:r>
            <a:endParaRPr lang="en-US" kern="0" dirty="0" smtClean="0">
              <a:solidFill>
                <a:srgbClr val="013C88"/>
              </a:solidFill>
            </a:endParaRP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kern="0" dirty="0" smtClean="0">
                <a:solidFill>
                  <a:srgbClr val="013C88"/>
                </a:solidFill>
              </a:rPr>
              <a:t>Matthew Manger, Special Projects</a:t>
            </a: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u="sng" kern="0" dirty="0" smtClean="0">
                <a:solidFill>
                  <a:srgbClr val="013C88"/>
                </a:solidFill>
                <a:hlinkClick r:id="rId5"/>
              </a:rPr>
              <a:t>matthew.manger@gsa.gov</a:t>
            </a:r>
            <a:endParaRPr lang="en-US" kern="0" dirty="0" smtClean="0">
              <a:solidFill>
                <a:srgbClr val="013C88"/>
              </a:solidFill>
            </a:endParaRP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1955800" lvl="4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2406650" lvl="5" indent="-635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2413000" lvl="5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2413000" lvl="5" indent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lang="en-US" kern="0" dirty="0">
              <a:solidFill>
                <a:srgbClr val="013C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62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18107-8702-486C-9154-DF412F6BE80F}" type="slidenum">
              <a:rPr lang="en-US"/>
              <a:pPr/>
              <a:t>3</a:t>
            </a:fld>
            <a:endParaRPr lang="en-US"/>
          </a:p>
        </p:txBody>
      </p:sp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95400"/>
            <a:ext cx="8763000" cy="584775"/>
          </a:xfrm>
        </p:spPr>
        <p:txBody>
          <a:bodyPr/>
          <a:lstStyle/>
          <a:p>
            <a:pPr algn="ctr"/>
            <a:r>
              <a:rPr lang="en-US" dirty="0" smtClean="0"/>
              <a:t>Mission Statement</a:t>
            </a:r>
            <a:endParaRPr lang="en-US" dirty="0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133600"/>
            <a:ext cx="8915400" cy="1524000"/>
          </a:xfrm>
        </p:spPr>
        <p:txBody>
          <a:bodyPr/>
          <a:lstStyle/>
          <a:p>
            <a:pPr algn="ctr"/>
            <a:r>
              <a:rPr lang="en-US" sz="2200" dirty="0"/>
              <a:t>To provide the services, expertise, and </a:t>
            </a:r>
            <a:r>
              <a:rPr lang="en-US" sz="2200" dirty="0" smtClean="0"/>
              <a:t>tools </a:t>
            </a:r>
            <a:r>
              <a:rPr lang="en-US" sz="2200" dirty="0"/>
              <a:t>that will ensure the  timely, effective, and efficient disposition of the Federal government’s excess and surplus personal property assets, yielding the greatest return on investment to the taxpayer</a:t>
            </a:r>
          </a:p>
          <a:p>
            <a:pPr algn="ctr">
              <a:buFont typeface="Wingdings" pitchFamily="2" charset="2"/>
              <a:buNone/>
            </a:pPr>
            <a:endParaRPr lang="en-US" dirty="0"/>
          </a:p>
        </p:txBody>
      </p:sp>
      <p:sp>
        <p:nvSpPr>
          <p:cNvPr id="263172" name="Text Box 4"/>
          <p:cNvSpPr txBox="1">
            <a:spLocks noChangeArrowheads="1"/>
          </p:cNvSpPr>
          <p:nvPr/>
        </p:nvSpPr>
        <p:spPr bwMode="auto">
          <a:xfrm>
            <a:off x="5775325" y="4535488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pic>
        <p:nvPicPr>
          <p:cNvPr id="263173" name="Picture 5" descr="eaglefro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3887788"/>
            <a:ext cx="1804988" cy="220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82A505-38D3-4347-AD33-E94F1A77317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Shape 10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52400" y="1295400"/>
            <a:ext cx="6301325" cy="50594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Shape 105"/>
          <p:cNvGraphicFramePr/>
          <p:nvPr>
            <p:extLst>
              <p:ext uri="{D42A27DB-BD31-4B8C-83A1-F6EECF244321}">
                <p14:modId xmlns:p14="http://schemas.microsoft.com/office/powerpoint/2010/main" val="4120014597"/>
              </p:ext>
            </p:extLst>
          </p:nvPr>
        </p:nvGraphicFramePr>
        <p:xfrm>
          <a:off x="6704091" y="2286000"/>
          <a:ext cx="2057400" cy="301757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57400"/>
              </a:tblGrid>
              <a:tr h="624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sng" strike="noStrike" cap="none" dirty="0">
                          <a:solidFill>
                            <a:srgbClr val="000000"/>
                          </a:solidFill>
                        </a:rPr>
                        <a:t>MID-ATLANTIC ZONE 1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dirty="0" smtClean="0">
                          <a:solidFill>
                            <a:srgbClr val="000000"/>
                          </a:solidFill>
                        </a:rPr>
                        <a:t>Center </a:t>
                      </a:r>
                      <a:r>
                        <a:rPr lang="en-US" sz="800" b="0" u="none" dirty="0">
                          <a:solidFill>
                            <a:srgbClr val="000000"/>
                          </a:solidFill>
                        </a:rPr>
                        <a:t>of Expertise for Naval Vessels and Animals; Performs Eligibility, Compliance and State Agency Reviews for Eastern States</a:t>
                      </a:r>
                      <a:endParaRPr sz="800" b="0" u="none" dirty="0">
                        <a:solidFill>
                          <a:srgbClr val="000000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8EC4E6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sng" dirty="0"/>
                        <a:t>SOUTHEAST-GREAT LAKES ZONE </a:t>
                      </a:r>
                      <a:r>
                        <a:rPr lang="en-US" sz="800" u="sng" dirty="0" smtClean="0"/>
                        <a:t>2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dirty="0"/>
                        <a:t>Center of Expertise for Civilian Vessels; Performs Sales Collections for Eastern States</a:t>
                      </a:r>
                      <a:endParaRPr sz="800" dirty="0"/>
                    </a:p>
                  </a:txBody>
                  <a:tcPr marL="91450" marR="91450" marT="45725" marB="45725">
                    <a:solidFill>
                      <a:srgbClr val="B3D5AB"/>
                    </a:solidFill>
                  </a:tcPr>
                </a:tc>
              </a:tr>
              <a:tr h="6095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sng" dirty="0"/>
                        <a:t>SOUTHWEST-CENTRAL ZONE 3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dirty="0" smtClean="0"/>
                        <a:t>Center </a:t>
                      </a:r>
                      <a:r>
                        <a:rPr lang="en-US" sz="800" u="none" dirty="0"/>
                        <a:t>of Expertise for Firearms; Performs Eligibility, Compliance, and State Agency Reviews for Western States</a:t>
                      </a:r>
                      <a:endParaRPr sz="800" u="none" dirty="0"/>
                    </a:p>
                  </a:txBody>
                  <a:tcPr marL="91450" marR="91450" marT="45725" marB="45725">
                    <a:solidFill>
                      <a:srgbClr val="956FC7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sng" dirty="0"/>
                        <a:t>PACIFIC RIM ZONE 4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u="none" dirty="0" err="1" smtClean="0"/>
                        <a:t>ICenter</a:t>
                      </a:r>
                      <a:r>
                        <a:rPr lang="en-US" sz="800" b="0" u="none" dirty="0" smtClean="0"/>
                        <a:t> of Expertise for Aircraft; Performs Sales Collections for Western States</a:t>
                      </a:r>
                      <a:endParaRPr sz="800" b="0" u="none" dirty="0"/>
                    </a:p>
                  </a:txBody>
                  <a:tcPr marL="91450" marR="91450" marT="45725" marB="45725">
                    <a:solidFill>
                      <a:srgbClr val="F8625E"/>
                    </a:solidFill>
                  </a:tcPr>
                </a:tc>
              </a:tr>
              <a:tr h="45719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sng" dirty="0"/>
                        <a:t>NATIONAL CAPITAL ZONE 5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u="none" dirty="0" smtClean="0"/>
                        <a:t>Center </a:t>
                      </a:r>
                      <a:r>
                        <a:rPr lang="en-US" sz="800" u="none" dirty="0"/>
                        <a:t>of Expertise for </a:t>
                      </a:r>
                      <a:r>
                        <a:rPr lang="en-US" sz="800" u="none" dirty="0" smtClean="0"/>
                        <a:t>Foreign Gifts; Springfield Personal </a:t>
                      </a:r>
                      <a:r>
                        <a:rPr lang="en-US" sz="800" u="none" dirty="0"/>
                        <a:t>Property Center (warehouse operations)</a:t>
                      </a:r>
                      <a:endParaRPr sz="800" u="none" dirty="0"/>
                    </a:p>
                  </a:txBody>
                  <a:tcPr marL="91450" marR="91450" marT="45725" marB="45725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52425" y="1143000"/>
            <a:ext cx="8486775" cy="58477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13C88"/>
                </a:solidFill>
                <a:latin typeface="Arial" charset="0"/>
              </a:defRPr>
            </a:lvl9pPr>
          </a:lstStyle>
          <a:p>
            <a:pPr algn="r"/>
            <a:r>
              <a:rPr lang="en-US" kern="0" dirty="0" smtClean="0"/>
              <a:t>PPM National Footprint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5043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B8278-384C-486A-B1DD-4C32336BB38D}" type="slidenum">
              <a:rPr lang="en-US"/>
              <a:pPr/>
              <a:t>5</a:t>
            </a:fld>
            <a:endParaRPr lang="en-US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219200"/>
            <a:ext cx="7769225" cy="584775"/>
          </a:xfrm>
        </p:spPr>
        <p:txBody>
          <a:bodyPr/>
          <a:lstStyle/>
          <a:p>
            <a:pPr algn="ctr"/>
            <a:r>
              <a:rPr lang="en-US" dirty="0" smtClean="0"/>
              <a:t>How We Measure Success</a:t>
            </a:r>
            <a:endParaRPr lang="en-US" dirty="0"/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07388" cy="1981200"/>
          </a:xfr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/>
              <a:t>FY17 Results:</a:t>
            </a: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200" dirty="0"/>
              <a:t>Facilitated the reutilization and donation of over $1.6B in excess personal property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83% of total proceeds reimbursed to agencies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Achieved one of the highest customer loyalty scores in the Federal Acquisition Service</a:t>
            </a:r>
          </a:p>
          <a:p>
            <a:pPr>
              <a:lnSpc>
                <a:spcPct val="90000"/>
              </a:lnSpc>
            </a:pPr>
            <a:endParaRPr lang="en-US" sz="22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2200" b="1" dirty="0" smtClean="0"/>
              <a:t>Some of Our Metrics:</a:t>
            </a:r>
            <a:endParaRPr lang="en-US" sz="2200" b="1" dirty="0"/>
          </a:p>
          <a:p>
            <a:pPr>
              <a:lnSpc>
                <a:spcPct val="90000"/>
              </a:lnSpc>
            </a:pPr>
            <a:r>
              <a:rPr lang="en-US" sz="2200" dirty="0" smtClean="0"/>
              <a:t>Revenue  (Sales/Cost Recovery Program)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Cycle Time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# of Line Items Processed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% of dollars reimbursed to agencies</a:t>
            </a:r>
          </a:p>
          <a:p>
            <a:pPr>
              <a:lnSpc>
                <a:spcPct val="90000"/>
              </a:lnSpc>
            </a:pPr>
            <a:r>
              <a:rPr lang="en-US" sz="2200" dirty="0" smtClean="0"/>
              <a:t>Customer Loyalty Score</a:t>
            </a:r>
          </a:p>
          <a:p>
            <a:pPr marL="0" indent="0">
              <a:lnSpc>
                <a:spcPct val="90000"/>
              </a:lnSpc>
              <a:buNone/>
            </a:pPr>
            <a:endParaRPr lang="en-US" sz="2200" dirty="0"/>
          </a:p>
        </p:txBody>
      </p:sp>
      <p:sp>
        <p:nvSpPr>
          <p:cNvPr id="2" name="5-Point Star 1"/>
          <p:cNvSpPr/>
          <p:nvPr/>
        </p:nvSpPr>
        <p:spPr bwMode="auto">
          <a:xfrm>
            <a:off x="7010400" y="2743200"/>
            <a:ext cx="838200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5-Point Star 5"/>
          <p:cNvSpPr/>
          <p:nvPr/>
        </p:nvSpPr>
        <p:spPr bwMode="auto">
          <a:xfrm>
            <a:off x="800100" y="1143000"/>
            <a:ext cx="838200" cy="609600"/>
          </a:xfrm>
          <a:prstGeom prst="star5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0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AD95-1485-463C-9ED0-3060C0CA3B5E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39786" y="1219200"/>
            <a:ext cx="776922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 eaLnBrk="1" hangingPunct="1"/>
            <a:r>
              <a:rPr lang="en-US" sz="3200" b="1" dirty="0" smtClean="0">
                <a:solidFill>
                  <a:srgbClr val="013C88"/>
                </a:solidFill>
              </a:rPr>
              <a:t>What is Personal Property</a:t>
            </a:r>
          </a:p>
          <a:p>
            <a:pPr algn="r" eaLnBrk="1" hangingPunct="1"/>
            <a:endParaRPr lang="en-US" sz="3200" b="1" dirty="0">
              <a:solidFill>
                <a:srgbClr val="013C88"/>
              </a:solidFill>
            </a:endParaRPr>
          </a:p>
        </p:txBody>
      </p:sp>
      <p:sp>
        <p:nvSpPr>
          <p:cNvPr id="6" name="Shape 138"/>
          <p:cNvSpPr txBox="1">
            <a:spLocks/>
          </p:cNvSpPr>
          <p:nvPr/>
        </p:nvSpPr>
        <p:spPr>
          <a:xfrm>
            <a:off x="457200" y="1905000"/>
            <a:ext cx="8229600" cy="39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b="1" kern="0" dirty="0" smtClean="0">
                <a:solidFill>
                  <a:srgbClr val="013C88"/>
                </a:solidFill>
              </a:rPr>
              <a:t>Personal property:  Any property</a:t>
            </a:r>
            <a:r>
              <a:rPr lang="en-US" kern="0" dirty="0" smtClean="0">
                <a:solidFill>
                  <a:srgbClr val="013C88"/>
                </a:solidFill>
              </a:rPr>
              <a:t>, </a:t>
            </a:r>
            <a:r>
              <a:rPr lang="en-US" b="1" u="sng" kern="0" dirty="0" smtClean="0">
                <a:solidFill>
                  <a:srgbClr val="013C88"/>
                </a:solidFill>
              </a:rPr>
              <a:t>except real property</a:t>
            </a:r>
            <a:r>
              <a:rPr lang="en-US" kern="0" dirty="0" smtClean="0">
                <a:solidFill>
                  <a:srgbClr val="013C88"/>
                </a:solidFill>
              </a:rPr>
              <a:t>. Includes assets ranging from common </a:t>
            </a:r>
            <a:r>
              <a:rPr lang="en-US" b="1" kern="0" dirty="0" smtClean="0">
                <a:solidFill>
                  <a:srgbClr val="013C88"/>
                </a:solidFill>
              </a:rPr>
              <a:t>office equipment</a:t>
            </a:r>
            <a:r>
              <a:rPr lang="en-US" kern="0" dirty="0" smtClean="0">
                <a:solidFill>
                  <a:srgbClr val="013C88"/>
                </a:solidFill>
              </a:rPr>
              <a:t> and </a:t>
            </a:r>
            <a:r>
              <a:rPr lang="en-US" b="1" kern="0" dirty="0" smtClean="0">
                <a:solidFill>
                  <a:srgbClr val="013C88"/>
                </a:solidFill>
              </a:rPr>
              <a:t>furniture</a:t>
            </a:r>
            <a:r>
              <a:rPr lang="en-US" kern="0" dirty="0" smtClean="0">
                <a:solidFill>
                  <a:srgbClr val="013C88"/>
                </a:solidFill>
              </a:rPr>
              <a:t> to more specialized products like </a:t>
            </a:r>
            <a:r>
              <a:rPr lang="en-US" b="1" kern="0" dirty="0" smtClean="0">
                <a:solidFill>
                  <a:srgbClr val="013C88"/>
                </a:solidFill>
              </a:rPr>
              <a:t>scientific equipment</a:t>
            </a:r>
            <a:r>
              <a:rPr lang="en-US" kern="0" dirty="0" smtClean="0">
                <a:solidFill>
                  <a:srgbClr val="013C88"/>
                </a:solidFill>
              </a:rPr>
              <a:t>, </a:t>
            </a:r>
            <a:r>
              <a:rPr lang="en-US" b="1" kern="0" dirty="0" smtClean="0">
                <a:solidFill>
                  <a:srgbClr val="013C88"/>
                </a:solidFill>
              </a:rPr>
              <a:t>heavy machinery</a:t>
            </a:r>
            <a:r>
              <a:rPr lang="en-US" kern="0" dirty="0" smtClean="0">
                <a:solidFill>
                  <a:srgbClr val="013C88"/>
                </a:solidFill>
              </a:rPr>
              <a:t>, </a:t>
            </a:r>
            <a:r>
              <a:rPr lang="en-US" b="1" kern="0" dirty="0" smtClean="0">
                <a:solidFill>
                  <a:srgbClr val="013C88"/>
                </a:solidFill>
              </a:rPr>
              <a:t>airplanes</a:t>
            </a:r>
            <a:r>
              <a:rPr lang="en-US" kern="0" dirty="0" smtClean="0">
                <a:solidFill>
                  <a:srgbClr val="013C88"/>
                </a:solidFill>
              </a:rPr>
              <a:t>, </a:t>
            </a:r>
            <a:r>
              <a:rPr lang="en-US" b="1" kern="0" dirty="0" smtClean="0">
                <a:solidFill>
                  <a:srgbClr val="013C88"/>
                </a:solidFill>
              </a:rPr>
              <a:t>vessels</a:t>
            </a:r>
            <a:r>
              <a:rPr lang="en-US" kern="0" dirty="0" smtClean="0">
                <a:solidFill>
                  <a:srgbClr val="013C88"/>
                </a:solidFill>
              </a:rPr>
              <a:t>, and </a:t>
            </a:r>
            <a:r>
              <a:rPr lang="en-US" b="1" kern="0" dirty="0" smtClean="0">
                <a:solidFill>
                  <a:srgbClr val="013C88"/>
                </a:solidFill>
              </a:rPr>
              <a:t>vehicles</a:t>
            </a:r>
            <a:r>
              <a:rPr lang="en-US" kern="0" dirty="0" smtClean="0">
                <a:solidFill>
                  <a:srgbClr val="013C88"/>
                </a:solidFill>
              </a:rPr>
              <a:t>. </a:t>
            </a:r>
          </a:p>
          <a:p>
            <a:pPr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lang="en-US" kern="0" dirty="0">
              <a:solidFill>
                <a:srgbClr val="013C88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7" name="Shape 140" descr="Picture of an OV-10 Bronco used for Mosquito Control in South Carolina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0200" y="3900791"/>
            <a:ext cx="2368800" cy="1981200"/>
          </a:xfrm>
          <a:prstGeom prst="rect">
            <a:avLst/>
          </a:prstGeom>
          <a:noFill/>
          <a:ln w="50800" cap="flat" cmpd="sng">
            <a:solidFill>
              <a:srgbClr val="4283BE"/>
            </a:solidFill>
            <a:prstDash val="solid"/>
            <a:miter lim="8000"/>
            <a:headEnd type="none" w="sm" len="sm"/>
            <a:tailEnd type="none" w="sm" len="sm"/>
          </a:ln>
        </p:spPr>
      </p:pic>
      <p:pic>
        <p:nvPicPr>
          <p:cNvPr id="8" name="Shape 141" descr="Picture of a U.S. Coast Guard vessel in the wat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4400" y="3900789"/>
            <a:ext cx="2194500" cy="1981200"/>
          </a:xfrm>
          <a:prstGeom prst="rect">
            <a:avLst/>
          </a:prstGeom>
          <a:noFill/>
          <a:ln w="50800" cap="flat" cmpd="sng">
            <a:solidFill>
              <a:srgbClr val="5F93D3"/>
            </a:solidFill>
            <a:prstDash val="solid"/>
            <a:miter lim="8000"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91840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AD95-1485-463C-9ED0-3060C0CA3B5E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584775"/>
          </a:xfrm>
        </p:spPr>
        <p:txBody>
          <a:bodyPr/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Definitions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147"/>
          <p:cNvSpPr txBox="1">
            <a:spLocks noGrp="1"/>
          </p:cNvSpPr>
          <p:nvPr>
            <p:ph idx="1"/>
          </p:nvPr>
        </p:nvSpPr>
        <p:spPr>
          <a:xfrm>
            <a:off x="533400" y="2286000"/>
            <a:ext cx="8229600" cy="3627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 b="1" i="0" u="none" strike="noStrike" cap="none" dirty="0"/>
              <a:t>Excess personal property:  </a:t>
            </a:r>
            <a:r>
              <a:rPr lang="en-US" sz="2400" i="0" u="none" strike="noStrike" cap="none" dirty="0"/>
              <a:t>Any personal property under the control of any federal agency that is </a:t>
            </a:r>
            <a:r>
              <a:rPr lang="en-US" sz="2400" b="1" i="0" u="none" strike="noStrike" cap="none" dirty="0"/>
              <a:t>no longer required </a:t>
            </a:r>
            <a:r>
              <a:rPr lang="en-US" sz="2400" i="0" u="none" strike="noStrike" cap="none" dirty="0"/>
              <a:t>for </a:t>
            </a:r>
            <a:r>
              <a:rPr lang="en-US" sz="2400" b="1" i="0" u="sng" strike="noStrike" cap="none" dirty="0"/>
              <a:t>that agency's needs</a:t>
            </a:r>
            <a:r>
              <a:rPr lang="en-US" sz="2400" i="0" u="none" strike="noStrike" cap="none" dirty="0"/>
              <a:t>, as determined by the </a:t>
            </a:r>
            <a:r>
              <a:rPr lang="en-US" sz="2400" b="1" i="0" u="sng" strike="noStrike" cap="none" dirty="0"/>
              <a:t>agency head or designee</a:t>
            </a:r>
            <a:r>
              <a:rPr lang="en-US" sz="2400" b="1" i="0" u="none" strike="noStrike" cap="none" dirty="0"/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sz="2400" b="1" i="0" u="none" strike="noStrike" cap="none"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➢"/>
            </a:pPr>
            <a:r>
              <a:rPr lang="en-US" sz="2400" b="1" i="0" u="none" strike="noStrike" cap="none" dirty="0"/>
              <a:t>Surplus personal property:  </a:t>
            </a:r>
            <a:r>
              <a:rPr lang="en-US" sz="2400" i="0" u="none" strike="noStrike" cap="none" dirty="0"/>
              <a:t>Excess personal property</a:t>
            </a:r>
            <a:r>
              <a:rPr lang="en-US" sz="2400" b="1" i="0" u="none" strike="noStrike" cap="none" dirty="0"/>
              <a:t> not required</a:t>
            </a:r>
            <a:r>
              <a:rPr lang="en-US" sz="2400" i="0" u="none" strike="noStrike" cap="none" dirty="0"/>
              <a:t> for the </a:t>
            </a:r>
            <a:r>
              <a:rPr lang="en-US" sz="2400" b="1" i="0" u="sng" strike="noStrike" cap="none" dirty="0"/>
              <a:t>needs of any Federal agency</a:t>
            </a:r>
            <a:r>
              <a:rPr lang="en-US" sz="2400" b="1" i="0" u="none" strike="noStrike" cap="none" dirty="0"/>
              <a:t>, </a:t>
            </a:r>
            <a:r>
              <a:rPr lang="en-US" sz="2400" i="0" u="none" strike="noStrike" cap="none" dirty="0"/>
              <a:t>as determined </a:t>
            </a:r>
            <a:r>
              <a:rPr lang="en-US" sz="2400" b="1" i="0" u="sng" strike="noStrike" cap="none" dirty="0"/>
              <a:t>by GSA</a:t>
            </a:r>
            <a:r>
              <a:rPr lang="en-US" sz="2400" i="0" u="none" strike="noStrike" cap="none" dirty="0"/>
              <a:t>.</a:t>
            </a:r>
            <a:endParaRPr dirty="0"/>
          </a:p>
          <a:p>
            <a:pPr marL="342900" marR="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sz="2400" i="0" u="none" strike="noStrike" cap="none" dirty="0"/>
          </a:p>
        </p:txBody>
      </p:sp>
    </p:spTree>
    <p:extLst>
      <p:ext uri="{BB962C8B-B14F-4D97-AF65-F5344CB8AC3E}">
        <p14:creationId xmlns:p14="http://schemas.microsoft.com/office/powerpoint/2010/main" val="411586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/>
        </p:nvSpPr>
        <p:spPr bwMode="auto">
          <a:xfrm>
            <a:off x="228600" y="1371600"/>
            <a:ext cx="8534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C88"/>
              </a:buClr>
              <a:buFont typeface="Wingdings" pitchFamily="2" charset="2"/>
              <a:buChar char="Ø"/>
              <a:defRPr sz="2400">
                <a:solidFill>
                  <a:srgbClr val="013C88"/>
                </a:solidFill>
                <a:latin typeface="+mn-lt"/>
                <a:ea typeface="+mn-ea"/>
                <a:cs typeface="+mn-cs"/>
              </a:defRPr>
            </a:lvl1pPr>
            <a:lvl2pPr marL="742950" indent="-2206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C88"/>
              </a:buClr>
              <a:buSzPct val="80000"/>
              <a:buFont typeface="Wingdings" pitchFamily="2" charset="2"/>
              <a:buChar char="q"/>
              <a:defRPr sz="2400">
                <a:solidFill>
                  <a:srgbClr val="013C88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C88"/>
              </a:buClr>
              <a:buFont typeface="Wingdings" pitchFamily="2" charset="2"/>
              <a:buChar char="§"/>
              <a:defRPr sz="2400">
                <a:solidFill>
                  <a:srgbClr val="013C88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C88"/>
              </a:buClr>
              <a:buChar char="•"/>
              <a:defRPr sz="2400">
                <a:solidFill>
                  <a:srgbClr val="013C88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C88"/>
              </a:buClr>
              <a:buFont typeface="Wingdings" pitchFamily="2" charset="2"/>
              <a:buChar char="Ø"/>
              <a:defRPr sz="2400">
                <a:solidFill>
                  <a:srgbClr val="013C88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C88"/>
              </a:buClr>
              <a:buFont typeface="Wingdings" pitchFamily="2" charset="2"/>
              <a:buChar char="Ø"/>
              <a:defRPr sz="2400">
                <a:solidFill>
                  <a:srgbClr val="013C88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C88"/>
              </a:buClr>
              <a:buFont typeface="Wingdings" pitchFamily="2" charset="2"/>
              <a:buChar char="Ø"/>
              <a:defRPr sz="2400">
                <a:solidFill>
                  <a:srgbClr val="013C88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C88"/>
              </a:buClr>
              <a:buFont typeface="Wingdings" pitchFamily="2" charset="2"/>
              <a:buChar char="Ø"/>
              <a:defRPr sz="2400">
                <a:solidFill>
                  <a:srgbClr val="013C88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13C88"/>
              </a:buClr>
              <a:buFont typeface="Wingdings" pitchFamily="2" charset="2"/>
              <a:buChar char="Ø"/>
              <a:defRPr sz="2400">
                <a:solidFill>
                  <a:srgbClr val="013C88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1800" b="1" dirty="0" smtClean="0"/>
              <a:t>Authority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United </a:t>
            </a:r>
            <a:r>
              <a:rPr lang="en-US" sz="1600" dirty="0"/>
              <a:t>States </a:t>
            </a:r>
            <a:r>
              <a:rPr lang="en-US" sz="1600" dirty="0" smtClean="0"/>
              <a:t>Constitution, Article </a:t>
            </a:r>
            <a:r>
              <a:rPr lang="en-US" sz="1600" dirty="0"/>
              <a:t>IV, Section 3</a:t>
            </a:r>
          </a:p>
          <a:p>
            <a:pPr lvl="1">
              <a:lnSpc>
                <a:spcPct val="90000"/>
              </a:lnSpc>
            </a:pPr>
            <a:r>
              <a:rPr lang="en-US" sz="1600" dirty="0" smtClean="0"/>
              <a:t>Title </a:t>
            </a:r>
            <a:r>
              <a:rPr lang="en-US" sz="1600" dirty="0"/>
              <a:t>40 of the United States Code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Subtitle I—Federal Property and Administrative Services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Chapter 5—Property Management </a:t>
            </a:r>
            <a:endParaRPr lang="en-US" sz="1600" dirty="0" smtClean="0"/>
          </a:p>
          <a:p>
            <a:pPr marL="1371600" lvl="3" indent="0">
              <a:lnSpc>
                <a:spcPct val="90000"/>
              </a:lnSpc>
              <a:buNone/>
            </a:pPr>
            <a:endParaRPr lang="en-US" sz="1600" dirty="0" smtClean="0"/>
          </a:p>
          <a:p>
            <a:pPr>
              <a:lnSpc>
                <a:spcPct val="90000"/>
              </a:lnSpc>
            </a:pPr>
            <a:r>
              <a:rPr lang="en-US" sz="1800" b="1" dirty="0" smtClean="0"/>
              <a:t>Implemented </a:t>
            </a:r>
            <a:r>
              <a:rPr lang="en-US" sz="1800" b="1" dirty="0"/>
              <a:t>by Federal Management </a:t>
            </a:r>
            <a:r>
              <a:rPr lang="en-US" sz="1800" b="1" dirty="0" smtClean="0"/>
              <a:t>Regulation</a:t>
            </a:r>
            <a:endParaRPr lang="en-US" sz="1800" b="1" dirty="0"/>
          </a:p>
          <a:p>
            <a:pPr lvl="1">
              <a:lnSpc>
                <a:spcPct val="90000"/>
              </a:lnSpc>
            </a:pPr>
            <a:r>
              <a:rPr lang="en-US" sz="1600" dirty="0"/>
              <a:t>Title 41 of the Code of Federal Regulations</a:t>
            </a:r>
          </a:p>
          <a:p>
            <a:pPr lvl="2">
              <a:lnSpc>
                <a:spcPct val="90000"/>
              </a:lnSpc>
            </a:pPr>
            <a:r>
              <a:rPr lang="en-US" sz="1600" dirty="0"/>
              <a:t>Subchapter </a:t>
            </a:r>
            <a:r>
              <a:rPr lang="en-US" sz="1600" dirty="0" smtClean="0"/>
              <a:t>B - Personal Property</a:t>
            </a:r>
          </a:p>
          <a:p>
            <a:pPr lvl="3">
              <a:lnSpc>
                <a:spcPct val="90000"/>
              </a:lnSpc>
            </a:pPr>
            <a:r>
              <a:rPr lang="en-US" sz="1600" dirty="0" smtClean="0"/>
              <a:t>Part 102-35 - Disposition of Personal Property</a:t>
            </a:r>
            <a:endParaRPr lang="en-US" sz="1600" dirty="0"/>
          </a:p>
          <a:p>
            <a:pPr lvl="3">
              <a:lnSpc>
                <a:spcPct val="90000"/>
              </a:lnSpc>
            </a:pPr>
            <a:r>
              <a:rPr lang="en-US" sz="1600" dirty="0"/>
              <a:t>Part </a:t>
            </a:r>
            <a:r>
              <a:rPr lang="en-US" sz="1600" dirty="0" smtClean="0"/>
              <a:t>102-36 - Disposition </a:t>
            </a:r>
            <a:r>
              <a:rPr lang="en-US" sz="1600" dirty="0"/>
              <a:t>of Excess Personal Property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Part </a:t>
            </a:r>
            <a:r>
              <a:rPr lang="en-US" sz="1600" dirty="0" smtClean="0"/>
              <a:t>102-37 - Donation </a:t>
            </a:r>
            <a:r>
              <a:rPr lang="en-US" sz="1600" dirty="0"/>
              <a:t>of Surplus Personal Property</a:t>
            </a:r>
          </a:p>
          <a:p>
            <a:pPr lvl="3">
              <a:lnSpc>
                <a:spcPct val="90000"/>
              </a:lnSpc>
            </a:pPr>
            <a:r>
              <a:rPr lang="en-US" sz="1600" dirty="0"/>
              <a:t>Part </a:t>
            </a:r>
            <a:r>
              <a:rPr lang="en-US" sz="1600" dirty="0" smtClean="0"/>
              <a:t>102-38 - Sale </a:t>
            </a:r>
            <a:r>
              <a:rPr lang="en-US" sz="1600" dirty="0"/>
              <a:t>of Personal Property</a:t>
            </a:r>
          </a:p>
          <a:p>
            <a:pPr lvl="3">
              <a:defRPr/>
            </a:pPr>
            <a:r>
              <a:rPr lang="en-US" sz="1600" dirty="0"/>
              <a:t>Part </a:t>
            </a:r>
            <a:r>
              <a:rPr lang="en-US" sz="1600" dirty="0" smtClean="0"/>
              <a:t>102-39 - Replacement </a:t>
            </a:r>
            <a:r>
              <a:rPr lang="en-US" sz="1600" dirty="0"/>
              <a:t>of Personal Property Pursuant </a:t>
            </a:r>
            <a:r>
              <a:rPr lang="en-US" sz="1600" dirty="0" smtClean="0"/>
              <a:t>to the Exchange/Sale Authority</a:t>
            </a:r>
          </a:p>
          <a:p>
            <a:pPr lvl="3">
              <a:defRPr/>
            </a:pPr>
            <a:r>
              <a:rPr lang="en-US" sz="1600" dirty="0" smtClean="0"/>
              <a:t>Part 102-41 – Disposition of Seized, Forfeited, Voluntary Abandoned, and Unclaimed Personal Property</a:t>
            </a:r>
          </a:p>
          <a:p>
            <a:pPr lvl="3">
              <a:defRPr/>
            </a:pPr>
            <a:r>
              <a:rPr lang="en-US" sz="1600" dirty="0" smtClean="0"/>
              <a:t>Part 102-42 - Utilization, Donation, and Disposal of Foreign Gifts and Decorations</a:t>
            </a:r>
          </a:p>
          <a:p>
            <a:pPr lvl="3">
              <a:lnSpc>
                <a:spcPct val="90000"/>
              </a:lnSpc>
            </a:pPr>
            <a:endParaRPr lang="en-US" sz="1600" dirty="0"/>
          </a:p>
          <a:p>
            <a:pPr lvl="1">
              <a:lnSpc>
                <a:spcPct val="90000"/>
              </a:lnSpc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11183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9AAD95-1485-463C-9ED0-3060C0CA3B5E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1219200"/>
            <a:ext cx="8229600" cy="584775"/>
          </a:xfrm>
        </p:spPr>
        <p:txBody>
          <a:bodyPr/>
          <a:lstStyle/>
          <a:p>
            <a:r>
              <a:rPr lang="en-US" dirty="0" smtClean="0"/>
              <a:t>The 4 Steps of Disposal</a:t>
            </a:r>
            <a:endParaRPr lang="en-US" dirty="0"/>
          </a:p>
        </p:txBody>
      </p:sp>
      <p:sp>
        <p:nvSpPr>
          <p:cNvPr id="6" name="Shape 176"/>
          <p:cNvSpPr txBox="1">
            <a:spLocks/>
          </p:cNvSpPr>
          <p:nvPr/>
        </p:nvSpPr>
        <p:spPr>
          <a:xfrm>
            <a:off x="772562" y="2514600"/>
            <a:ext cx="8001000" cy="373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defTabSz="687388">
              <a:spcBef>
                <a:spcPts val="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r>
              <a:rPr lang="en-US" b="1" kern="0" dirty="0" smtClean="0">
                <a:solidFill>
                  <a:srgbClr val="013C88"/>
                </a:solidFill>
              </a:rPr>
              <a:t>Step 1  Internal Screening</a:t>
            </a:r>
            <a:r>
              <a:rPr lang="en-US" kern="0" dirty="0" smtClean="0">
                <a:solidFill>
                  <a:srgbClr val="013C88"/>
                </a:solidFill>
              </a:rPr>
              <a:t>	 (Redistribution)</a:t>
            </a:r>
          </a:p>
          <a:p>
            <a:pPr marL="0" indent="0" defTabSz="687388"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0" indent="0" defTabSz="687388"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r>
              <a:rPr lang="en-US" b="1" kern="0" dirty="0" smtClean="0">
                <a:solidFill>
                  <a:srgbClr val="013C88"/>
                </a:solidFill>
              </a:rPr>
              <a:t>Step 2  Excess Screening</a:t>
            </a:r>
            <a:r>
              <a:rPr lang="en-US" kern="0" dirty="0" smtClean="0">
                <a:solidFill>
                  <a:srgbClr val="013C88"/>
                </a:solidFill>
              </a:rPr>
              <a:t> 	 (Federal Transfers/CFL)</a:t>
            </a:r>
          </a:p>
          <a:p>
            <a:pPr marL="0" indent="0" defTabSz="687388"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0" indent="0" defTabSz="687388"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r>
              <a:rPr lang="en-US" b="1" kern="0" dirty="0" smtClean="0">
                <a:solidFill>
                  <a:srgbClr val="013C88"/>
                </a:solidFill>
              </a:rPr>
              <a:t>Step 3  Surplus/Donation</a:t>
            </a:r>
            <a:r>
              <a:rPr lang="en-US" kern="0" dirty="0" smtClean="0">
                <a:solidFill>
                  <a:srgbClr val="013C88"/>
                </a:solidFill>
              </a:rPr>
              <a:t>	 (SASPs/Eligible Non-federal Entities)</a:t>
            </a:r>
          </a:p>
          <a:p>
            <a:pPr marL="457200" indent="-457200" defTabSz="687388"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Arial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marL="0" indent="0" defTabSz="687388"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r>
              <a:rPr lang="en-US" b="1" kern="0" dirty="0" smtClean="0">
                <a:solidFill>
                  <a:srgbClr val="013C88"/>
                </a:solidFill>
              </a:rPr>
              <a:t>Step 4  Sales</a:t>
            </a:r>
            <a:r>
              <a:rPr lang="en-US" kern="0" dirty="0" smtClean="0">
                <a:solidFill>
                  <a:srgbClr val="013C88"/>
                </a:solidFill>
              </a:rPr>
              <a:t>			 (General Public)</a:t>
            </a:r>
          </a:p>
          <a:p>
            <a:pPr indent="0">
              <a:spcBef>
                <a:spcPts val="480"/>
              </a:spcBef>
              <a:spcAft>
                <a:spcPts val="0"/>
              </a:spcAft>
              <a:buClr>
                <a:srgbClr val="005390"/>
              </a:buClr>
              <a:buFont typeface="Noto Sans Symbols"/>
              <a:buNone/>
            </a:pPr>
            <a:endParaRPr lang="en-US" kern="0" dirty="0" smtClean="0">
              <a:solidFill>
                <a:srgbClr val="013C88"/>
              </a:solidFill>
            </a:endParaRPr>
          </a:p>
          <a:p>
            <a:pPr indent="-1397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kern="0" dirty="0" smtClean="0">
                <a:solidFill>
                  <a:srgbClr val="013C88"/>
                </a:solidFill>
              </a:rPr>
              <a:t/>
            </a:r>
            <a:br>
              <a:rPr lang="en-US" kern="0" dirty="0" smtClean="0">
                <a:solidFill>
                  <a:srgbClr val="013C88"/>
                </a:solidFill>
              </a:rPr>
            </a:br>
            <a:endParaRPr lang="en-US" kern="0" dirty="0">
              <a:solidFill>
                <a:srgbClr val="013C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394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SA Powerpoint template">
  <a:themeElements>
    <a:clrScheme name="GS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GSA Powerpoint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A Powerpoint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A Powerpoint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HD:Loose Destop files:powerpoint:GSA Powerpoint template.ppt</Template>
  <TotalTime>7989</TotalTime>
  <Words>940</Words>
  <Application>Microsoft Office PowerPoint</Application>
  <PresentationFormat>On-screen Show (4:3)</PresentationFormat>
  <Paragraphs>234</Paragraphs>
  <Slides>21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GSA Powerpoint template</vt:lpstr>
      <vt:lpstr>PowerPoint Presentation</vt:lpstr>
      <vt:lpstr>PowerPoint Presentation</vt:lpstr>
      <vt:lpstr>Mission Statement</vt:lpstr>
      <vt:lpstr>PowerPoint Presentation</vt:lpstr>
      <vt:lpstr>How We Measure Success</vt:lpstr>
      <vt:lpstr>PowerPoint Presentation</vt:lpstr>
      <vt:lpstr>Definitions</vt:lpstr>
      <vt:lpstr>PowerPoint Presentation</vt:lpstr>
      <vt:lpstr>The 4 Steps of Disposal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GSA Auctions® Sales Center represents the entire breadth of the GSA personal property sales program including sales services for all commodities of personal property, through all authorized methods of sale such as:</vt:lpstr>
      <vt:lpstr>GSA Does the Rest</vt:lpstr>
      <vt:lpstr>Sales Video</vt:lpstr>
      <vt:lpstr>Personal Property Websites</vt:lpstr>
      <vt:lpstr>Points of Contact</vt:lpstr>
    </vt:vector>
  </TitlesOfParts>
  <Company>GSA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Andy Black</dc:creator>
  <cp:lastModifiedBy>SusanneCombs</cp:lastModifiedBy>
  <cp:revision>269</cp:revision>
  <cp:lastPrinted>2014-09-16T18:15:27Z</cp:lastPrinted>
  <dcterms:created xsi:type="dcterms:W3CDTF">2000-04-20T12:10:32Z</dcterms:created>
  <dcterms:modified xsi:type="dcterms:W3CDTF">2018-03-05T02:16:32Z</dcterms:modified>
</cp:coreProperties>
</file>