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77" r:id="rId3"/>
    <p:sldId id="268" r:id="rId4"/>
    <p:sldId id="280" r:id="rId5"/>
    <p:sldId id="278" r:id="rId6"/>
    <p:sldId id="279" r:id="rId7"/>
    <p:sldId id="264" r:id="rId8"/>
    <p:sldId id="266" r:id="rId9"/>
    <p:sldId id="267" r:id="rId10"/>
    <p:sldId id="281" r:id="rId11"/>
    <p:sldId id="282" r:id="rId12"/>
    <p:sldId id="283" r:id="rId13"/>
    <p:sldId id="270" r:id="rId14"/>
    <p:sldId id="269" r:id="rId15"/>
    <p:sldId id="271" r:id="rId16"/>
    <p:sldId id="272" r:id="rId17"/>
    <p:sldId id="257" r:id="rId18"/>
    <p:sldId id="274" r:id="rId19"/>
    <p:sldId id="275" r:id="rId20"/>
    <p:sldId id="276"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32" autoAdjust="0"/>
  </p:normalViewPr>
  <p:slideViewPr>
    <p:cSldViewPr>
      <p:cViewPr varScale="1">
        <p:scale>
          <a:sx n="81" d="100"/>
          <a:sy n="81" d="100"/>
        </p:scale>
        <p:origin x="-1046" y="-7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2820"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987594-F759-4E0F-8240-EE6C42F8369A}" type="datetimeFigureOut">
              <a:rPr lang="en-US" smtClean="0"/>
              <a:pPr/>
              <a:t>3/30/2016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A8BBD-F2D3-4F7C-BC59-EB6B28012E87}" type="slidenum">
              <a:rPr lang="en-US" smtClean="0"/>
              <a:pPr/>
              <a:t>‹#›</a:t>
            </a:fld>
            <a:endParaRPr lang="en-US" dirty="0"/>
          </a:p>
        </p:txBody>
      </p:sp>
    </p:spTree>
    <p:extLst>
      <p:ext uri="{BB962C8B-B14F-4D97-AF65-F5344CB8AC3E}">
        <p14:creationId xmlns:p14="http://schemas.microsoft.com/office/powerpoint/2010/main" val="218376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E7CC5-260F-4230-AB0A-2EED6C12E5B4}"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your Agency has special authority to receive reimbursement, the Agency Location Code and Appropriation Fund to be Reimbursed must be filled in or the property report cannot be submitted.  This is needed so that the correct fund can be credited when the property is transferred or sold.</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39D30ACF-1296-4185-895E-47D35CA77DAB}" type="slidenum">
              <a:rPr lang="en-US" altLang="en-US" sz="1200" b="0" smtClean="0">
                <a:solidFill>
                  <a:schemeClr val="tx1"/>
                </a:solidFill>
                <a:latin typeface="Times New Roman" pitchFamily="18" charset="0"/>
              </a:rPr>
              <a:pPr eaLnBrk="1" hangingPunct="1"/>
              <a:t>10</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0312FF1F-F3FE-45C4-BA7D-BAB306F3E3D1}" type="slidenum">
              <a:rPr lang="en-US" altLang="en-US" sz="1200" b="0" smtClean="0">
                <a:solidFill>
                  <a:schemeClr val="tx1"/>
                </a:solidFill>
                <a:latin typeface="Times New Roman" pitchFamily="18" charset="0"/>
              </a:rPr>
              <a:pPr eaLnBrk="1" hangingPunct="1"/>
              <a:t>11</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6F605-99FC-441F-9D21-A862E03730C4}" type="slidenum">
              <a:rPr lang="en-US"/>
              <a:pPr/>
              <a:t>13</a:t>
            </a:fld>
            <a:endParaRPr lang="en-US" dirty="0"/>
          </a:p>
        </p:txBody>
      </p:sp>
      <p:sp>
        <p:nvSpPr>
          <p:cNvPr id="632834" name="Rectangle 2"/>
          <p:cNvSpPr>
            <a:spLocks noGrp="1" noRot="1" noChangeAspect="1" noChangeArrowheads="1" noTextEdit="1"/>
          </p:cNvSpPr>
          <p:nvPr>
            <p:ph type="sldImg"/>
          </p:nvPr>
        </p:nvSpPr>
        <p:spPr>
          <a:xfrm>
            <a:off x="1144588" y="687388"/>
            <a:ext cx="4570412" cy="3427412"/>
          </a:xfrm>
          <a:ln/>
        </p:spPr>
      </p:sp>
      <p:sp>
        <p:nvSpPr>
          <p:cNvPr id="632835" name="Rectangle 3"/>
          <p:cNvSpPr>
            <a:spLocks noGrp="1" noChangeArrowheads="1"/>
          </p:cNvSpPr>
          <p:nvPr>
            <p:ph type="body" idx="1"/>
          </p:nvPr>
        </p:nvSpPr>
        <p:spPr>
          <a:xfrm>
            <a:off x="914400" y="4343400"/>
            <a:ext cx="5029200" cy="4113213"/>
          </a:xfrm>
        </p:spPr>
        <p:txBody>
          <a:bodyPr/>
          <a:lstStyle/>
          <a:p>
            <a:r>
              <a:rPr lang="en-US" dirty="0"/>
              <a:t>Property that survives both utilization and donation screening becomes available for sale</a:t>
            </a:r>
            <a:r>
              <a:rPr lang="en-US" dirty="0" smtClean="0"/>
              <a:t>.</a:t>
            </a:r>
          </a:p>
          <a:p>
            <a:endParaRPr lang="en-US" dirty="0"/>
          </a:p>
          <a:p>
            <a:r>
              <a:rPr lang="en-US" dirty="0" smtClean="0"/>
              <a:t>If the items are reported electronically they will automatically roll into our automated system (SASy) to be programmed for sale.  A sales associate will contact your offices within 7-10 days to begin the process of programming your items for sale.</a:t>
            </a:r>
          </a:p>
          <a:p>
            <a:endParaRPr lang="en-US" dirty="0"/>
          </a:p>
          <a:p>
            <a:r>
              <a:rPr lang="en-US" dirty="0" smtClean="0"/>
              <a:t>Items reported manually are input into the sales system manually and  the reporting agency is contact to establish a sale date.  Keep in mind the manual reporting is subject to the timeliness of mail delivery and the availability and workload priority of associates to input the reports into the system.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C150F-383F-4E90-A62D-6E85BCD35BA5}" type="slidenum">
              <a:rPr lang="en-US"/>
              <a:pPr/>
              <a:t>14</a:t>
            </a:fld>
            <a:endParaRPr lang="en-US" dirty="0"/>
          </a:p>
        </p:txBody>
      </p:sp>
      <p:sp>
        <p:nvSpPr>
          <p:cNvPr id="612354" name="Rectangle 2"/>
          <p:cNvSpPr>
            <a:spLocks noGrp="1" noRot="1" noChangeAspect="1" noChangeArrowheads="1" noTextEdit="1"/>
          </p:cNvSpPr>
          <p:nvPr>
            <p:ph type="sldImg"/>
          </p:nvPr>
        </p:nvSpPr>
        <p:spPr>
          <a:xfrm>
            <a:off x="1144588" y="687388"/>
            <a:ext cx="4570412" cy="3427412"/>
          </a:xfrm>
          <a:ln/>
        </p:spPr>
      </p:sp>
      <p:sp>
        <p:nvSpPr>
          <p:cNvPr id="612355" name="Rectangle 3"/>
          <p:cNvSpPr>
            <a:spLocks noGrp="1" noChangeArrowheads="1"/>
          </p:cNvSpPr>
          <p:nvPr>
            <p:ph type="body" idx="1"/>
          </p:nvPr>
        </p:nvSpPr>
        <p:spPr>
          <a:xfrm>
            <a:off x="914400" y="4343400"/>
            <a:ext cx="5029200" cy="4113213"/>
          </a:xfrm>
        </p:spPr>
        <p:txBody>
          <a:bodyPr/>
          <a:lstStyle/>
          <a:p>
            <a:r>
              <a:rPr lang="en-US" dirty="0" smtClean="0"/>
              <a:t>Agencies may also complete a manual report of property (an SF 126, which may be found on –line).</a:t>
            </a:r>
          </a:p>
          <a:p>
            <a:endParaRPr lang="en-US" dirty="0"/>
          </a:p>
          <a:p>
            <a:r>
              <a:rPr lang="en-US" dirty="0" smtClean="0"/>
              <a:t>The hard copy may be sent directly to the regional sales offices based on the regional location of the property (unless otherwise requested).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AE503-2B22-4562-9E83-8CA41A8B49C5}" type="slidenum">
              <a:rPr lang="en-US"/>
              <a:pPr/>
              <a:t>15</a:t>
            </a:fld>
            <a:endParaRPr lang="en-US" dirty="0"/>
          </a:p>
        </p:txBody>
      </p:sp>
      <p:sp>
        <p:nvSpPr>
          <p:cNvPr id="630786" name="Rectangle 2"/>
          <p:cNvSpPr>
            <a:spLocks noGrp="1" noRot="1" noChangeAspect="1" noChangeArrowheads="1" noTextEdit="1"/>
          </p:cNvSpPr>
          <p:nvPr>
            <p:ph type="sldImg"/>
          </p:nvPr>
        </p:nvSpPr>
        <p:spPr>
          <a:xfrm>
            <a:off x="1144588" y="687388"/>
            <a:ext cx="4570412" cy="3427412"/>
          </a:xfrm>
          <a:ln/>
        </p:spPr>
      </p:sp>
      <p:sp>
        <p:nvSpPr>
          <p:cNvPr id="630787" name="Rectangle 3"/>
          <p:cNvSpPr>
            <a:spLocks noGrp="1" noChangeArrowheads="1"/>
          </p:cNvSpPr>
          <p:nvPr>
            <p:ph type="body" idx="1"/>
          </p:nvPr>
        </p:nvSpPr>
        <p:spPr>
          <a:xfrm>
            <a:off x="914400" y="4343400"/>
            <a:ext cx="5029200" cy="4113213"/>
          </a:xfrm>
        </p:spPr>
        <p:txBody>
          <a:bodyPr/>
          <a:lstStyle/>
          <a:p>
            <a:r>
              <a:rPr lang="en-US" dirty="0" smtClean="0"/>
              <a:t>This is all that we ask you to do, to assist us in selling your property:</a:t>
            </a:r>
          </a:p>
          <a:p>
            <a:endParaRPr lang="en-US" dirty="0" smtClean="0"/>
          </a:p>
          <a:p>
            <a:pPr lvl="1">
              <a:lnSpc>
                <a:spcPct val="90000"/>
              </a:lnSpc>
              <a:buFont typeface="Arial" pitchFamily="34" charset="0"/>
              <a:buChar char="•"/>
            </a:pPr>
            <a:r>
              <a:rPr kumimoji="1" lang="en-US" dirty="0" smtClean="0"/>
              <a:t>Provide accurate contact information</a:t>
            </a:r>
          </a:p>
          <a:p>
            <a:pPr lvl="1">
              <a:lnSpc>
                <a:spcPct val="90000"/>
              </a:lnSpc>
              <a:buFont typeface="Arial" pitchFamily="34" charset="0"/>
              <a:buChar char="•"/>
            </a:pPr>
            <a:r>
              <a:rPr kumimoji="1" lang="en-US" dirty="0" smtClean="0"/>
              <a:t>Property location</a:t>
            </a:r>
          </a:p>
          <a:p>
            <a:pPr lvl="1">
              <a:lnSpc>
                <a:spcPct val="90000"/>
              </a:lnSpc>
              <a:buFont typeface="Arial" pitchFamily="34" charset="0"/>
              <a:buChar char="•"/>
            </a:pPr>
            <a:r>
              <a:rPr kumimoji="1" lang="en-US" dirty="0" smtClean="0"/>
              <a:t>Inspection dates and times or advise us if inspections cannot be held.</a:t>
            </a:r>
          </a:p>
          <a:p>
            <a:pPr lvl="1">
              <a:lnSpc>
                <a:spcPct val="90000"/>
              </a:lnSpc>
              <a:buFont typeface="Arial" pitchFamily="34" charset="0"/>
              <a:buChar char="•"/>
            </a:pPr>
            <a:r>
              <a:rPr kumimoji="1" lang="en-US" dirty="0" smtClean="0"/>
              <a:t>If there are special requirements for removal (Security measures, pre-certifications, identification, etc..</a:t>
            </a:r>
            <a:endParaRPr kumimoji="1" lang="en-US" dirty="0"/>
          </a:p>
          <a:p>
            <a:pPr lvl="1">
              <a:lnSpc>
                <a:spcPct val="90000"/>
              </a:lnSpc>
              <a:buFont typeface="Arial" pitchFamily="34" charset="0"/>
              <a:buChar char="•"/>
            </a:pPr>
            <a:endParaRPr kumimoji="1" lang="en-US" dirty="0" smtClean="0"/>
          </a:p>
          <a:p>
            <a:pPr lvl="1">
              <a:lnSpc>
                <a:spcPct val="90000"/>
              </a:lnSpc>
              <a:buFont typeface="Arial" pitchFamily="34" charset="0"/>
              <a:buChar char="•"/>
            </a:pPr>
            <a:r>
              <a:rPr kumimoji="1" lang="en-US" dirty="0" smtClean="0"/>
              <a:t>Make sure that there is personnel available during inspection and removal periods.</a:t>
            </a:r>
          </a:p>
          <a:p>
            <a:pPr lvl="1">
              <a:lnSpc>
                <a:spcPct val="90000"/>
              </a:lnSpc>
              <a:buFont typeface="Arial" pitchFamily="34" charset="0"/>
              <a:buChar char="•"/>
            </a:pPr>
            <a:endParaRPr kumimoji="1" lang="en-US" dirty="0"/>
          </a:p>
          <a:p>
            <a:pPr lvl="1">
              <a:lnSpc>
                <a:spcPct val="90000"/>
              </a:lnSpc>
              <a:buFont typeface="Arial" pitchFamily="34" charset="0"/>
              <a:buChar char="•"/>
            </a:pPr>
            <a:r>
              <a:rPr kumimoji="1" lang="en-US" dirty="0" smtClean="0"/>
              <a:t>Make sure that your offices are accountable for the care and handling of  property prior to its removal.</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2C2B0-470C-401F-ABF6-A87527DD3415}" type="slidenum">
              <a:rPr lang="en-US"/>
              <a:pPr/>
              <a:t>16</a:t>
            </a:fld>
            <a:endParaRPr lang="en-US" dirty="0"/>
          </a:p>
        </p:txBody>
      </p:sp>
      <p:sp>
        <p:nvSpPr>
          <p:cNvPr id="628738" name="Rectangle 2"/>
          <p:cNvSpPr>
            <a:spLocks noGrp="1" noRot="1" noChangeAspect="1" noChangeArrowheads="1" noTextEdit="1"/>
          </p:cNvSpPr>
          <p:nvPr>
            <p:ph type="sldImg"/>
          </p:nvPr>
        </p:nvSpPr>
        <p:spPr>
          <a:xfrm>
            <a:off x="1144588" y="687388"/>
            <a:ext cx="4570412" cy="3427412"/>
          </a:xfrm>
          <a:ln/>
        </p:spPr>
      </p:sp>
      <p:sp>
        <p:nvSpPr>
          <p:cNvPr id="628739" name="Rectangle 3"/>
          <p:cNvSpPr>
            <a:spLocks noGrp="1" noChangeArrowheads="1"/>
          </p:cNvSpPr>
          <p:nvPr>
            <p:ph type="body" idx="1"/>
          </p:nvPr>
        </p:nvSpPr>
        <p:spPr>
          <a:xfrm>
            <a:off x="914400" y="4343400"/>
            <a:ext cx="5029200" cy="4113213"/>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our basic sale rates or Surplus Reimbursable and  Exchange Sale property.</a:t>
            </a:r>
          </a:p>
          <a:p>
            <a:endParaRPr lang="en-US" dirty="0"/>
          </a:p>
          <a:p>
            <a:r>
              <a:rPr lang="en-US" dirty="0" smtClean="0"/>
              <a:t>Please note that vehicles are priced separately.</a:t>
            </a:r>
            <a:endParaRPr lang="en-US" dirty="0"/>
          </a:p>
        </p:txBody>
      </p:sp>
      <p:sp>
        <p:nvSpPr>
          <p:cNvPr id="4" name="Slide Number Placeholder 3"/>
          <p:cNvSpPr>
            <a:spLocks noGrp="1"/>
          </p:cNvSpPr>
          <p:nvPr>
            <p:ph type="sldNum" sz="quarter" idx="10"/>
          </p:nvPr>
        </p:nvSpPr>
        <p:spPr/>
        <p:txBody>
          <a:bodyPr/>
          <a:lstStyle/>
          <a:p>
            <a:fld id="{AFEA8BBD-F2D3-4F7C-BC59-EB6B28012E8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A8BBD-F2D3-4F7C-BC59-EB6B28012E8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EA8BBD-F2D3-4F7C-BC59-EB6B28012E87}"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Sales Managers or points of contact, phone numbers and addresses are available.</a:t>
            </a:r>
            <a:endParaRPr lang="en-US" dirty="0"/>
          </a:p>
        </p:txBody>
      </p:sp>
      <p:sp>
        <p:nvSpPr>
          <p:cNvPr id="4" name="Slide Number Placeholder 3"/>
          <p:cNvSpPr>
            <a:spLocks noGrp="1"/>
          </p:cNvSpPr>
          <p:nvPr>
            <p:ph type="sldNum" sz="quarter" idx="10"/>
          </p:nvPr>
        </p:nvSpPr>
        <p:spPr/>
        <p:txBody>
          <a:bodyPr/>
          <a:lstStyle/>
          <a:p>
            <a:fld id="{AFEA8BBD-F2D3-4F7C-BC59-EB6B28012E87}"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Two reporting methods.  Batch and on-line.</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DD422455-C06A-4CA8-A60D-9F3F8716399F}" type="slidenum">
              <a:rPr lang="en-US" altLang="en-US" sz="1200" b="0" smtClean="0">
                <a:solidFill>
                  <a:schemeClr val="tx1"/>
                </a:solidFill>
                <a:latin typeface="Times New Roman" pitchFamily="18" charset="0"/>
              </a:rPr>
              <a:pPr eaLnBrk="1" hangingPunct="1"/>
              <a:t>2</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contact our Central Office should you have additional questions.</a:t>
            </a:r>
            <a:endParaRPr lang="en-US" dirty="0"/>
          </a:p>
        </p:txBody>
      </p:sp>
      <p:sp>
        <p:nvSpPr>
          <p:cNvPr id="4" name="Slide Number Placeholder 3"/>
          <p:cNvSpPr>
            <a:spLocks noGrp="1"/>
          </p:cNvSpPr>
          <p:nvPr>
            <p:ph type="sldNum" sz="quarter" idx="10"/>
          </p:nvPr>
        </p:nvSpPr>
        <p:spPr/>
        <p:txBody>
          <a:bodyPr/>
          <a:lstStyle/>
          <a:p>
            <a:fld id="{AFEA8BBD-F2D3-4F7C-BC59-EB6B28012E87}"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EBDAA-DF99-4B42-A7FC-5BA28AD8DBCD}" type="slidenum">
              <a:rPr lang="en-US"/>
              <a:pPr/>
              <a:t>3</a:t>
            </a:fld>
            <a:endParaRPr lang="en-US" dirty="0"/>
          </a:p>
        </p:txBody>
      </p:sp>
      <p:sp>
        <p:nvSpPr>
          <p:cNvPr id="599042" name="Rectangle 2"/>
          <p:cNvSpPr>
            <a:spLocks noGrp="1" noRot="1" noChangeAspect="1" noChangeArrowheads="1" noTextEdit="1"/>
          </p:cNvSpPr>
          <p:nvPr>
            <p:ph type="sldImg"/>
          </p:nvPr>
        </p:nvSpPr>
        <p:spPr>
          <a:xfrm>
            <a:off x="1146175" y="685800"/>
            <a:ext cx="4572000" cy="3429000"/>
          </a:xfrm>
          <a:ln/>
        </p:spPr>
      </p:sp>
      <p:sp>
        <p:nvSpPr>
          <p:cNvPr id="599043" name="Rectangle 3"/>
          <p:cNvSpPr>
            <a:spLocks noGrp="1" noChangeArrowheads="1"/>
          </p:cNvSpPr>
          <p:nvPr>
            <p:ph type="body" idx="1"/>
          </p:nvPr>
        </p:nvSpPr>
        <p:spPr>
          <a:xfrm>
            <a:off x="685800" y="4343400"/>
            <a:ext cx="5486400" cy="4114800"/>
          </a:xfrm>
        </p:spPr>
        <p:txBody>
          <a:bodyPr/>
          <a:lstStyle/>
          <a:p>
            <a:r>
              <a:rPr lang="en-US" dirty="0"/>
              <a:t>Because the agency now has a choice of Sales Centers, this screen has been modified to allow for the choices provided by eFAS.  If you check GSA, the result is </a:t>
            </a:r>
            <a:r>
              <a:rPr lang="en-US" dirty="0" smtClean="0"/>
              <a:t> world-class disposal services.  </a:t>
            </a:r>
            <a:r>
              <a:rPr lang="en-US" dirty="0"/>
              <a:t>If you check another Sales </a:t>
            </a:r>
            <a:r>
              <a:rPr lang="en-US" dirty="0" smtClean="0"/>
              <a:t>Center, the </a:t>
            </a:r>
            <a:r>
              <a:rPr lang="en-US" dirty="0"/>
              <a:t>property record will be passed to that Sales Center for processing, and the user will be notified that screening is complete and the record has been transmitted</a:t>
            </a:r>
            <a:r>
              <a:rPr lang="en-US" dirty="0" smtClean="0"/>
              <a:t>.</a:t>
            </a:r>
          </a:p>
          <a:p>
            <a:endParaRPr lang="en-US" dirty="0"/>
          </a:p>
          <a:p>
            <a:r>
              <a:rPr lang="en-US" dirty="0" smtClean="0"/>
              <a:t>It is at this point in the electronic reporting process that you are able to mark the category of the property that you are reporting.  </a:t>
            </a:r>
          </a:p>
          <a:p>
            <a:endParaRPr lang="en-US" dirty="0"/>
          </a:p>
          <a:p>
            <a:r>
              <a:rPr lang="en-US" dirty="0" smtClean="0"/>
              <a:t>If you elect Surplus or Surplus reimbursable the items will be made available for 21 days of screening by Federal and  State agencies as well as eligible donees; Exchange Sale items are only available for  a maximum 2-day screening period. </a:t>
            </a: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Normally when personal property completes screening and goes to GSA Sales the monies go back to the U.S. Treasury unless the Agency has special authority to receive reimbursement.</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BA765661-5F16-4729-8FF1-1CCA9E9200F4}" type="slidenum">
              <a:rPr lang="en-US" altLang="en-US" sz="1200" b="0" smtClean="0">
                <a:solidFill>
                  <a:schemeClr val="tx1"/>
                </a:solidFill>
                <a:latin typeface="Times New Roman" pitchFamily="18" charset="0"/>
              </a:rPr>
              <a:pPr eaLnBrk="1" hangingPunct="1"/>
              <a:t>4</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95% of property reported is regular utilization and donation property and has no special requirements such as reimbursement or sale proceeds retention.</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5620920E-A31C-48D0-B9B2-EAB7963948CB}" type="slidenum">
              <a:rPr lang="en-US" altLang="en-US" sz="1200" b="0" smtClean="0">
                <a:solidFill>
                  <a:schemeClr val="tx1"/>
                </a:solidFill>
                <a:latin typeface="Times New Roman" pitchFamily="18" charset="0"/>
              </a:rPr>
              <a:pPr eaLnBrk="1" hangingPunct="1"/>
              <a:t>5</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your Agency wants reimbursement for personal property, they must be eligible under the requirements listed under Exceptions displayed by clicking the blue hypertexted titles.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defRPr sz="1000" b="1">
                <a:solidFill>
                  <a:schemeClr val="bg1"/>
                </a:solidFill>
                <a:latin typeface="Arial" charset="0"/>
              </a:defRPr>
            </a:lvl1pPr>
            <a:lvl2pPr marL="742950" indent="-285750" defTabSz="906463" eaLnBrk="0" hangingPunct="0">
              <a:defRPr sz="1000" b="1">
                <a:solidFill>
                  <a:schemeClr val="bg1"/>
                </a:solidFill>
                <a:latin typeface="Arial" charset="0"/>
              </a:defRPr>
            </a:lvl2pPr>
            <a:lvl3pPr marL="1143000" indent="-228600" defTabSz="906463" eaLnBrk="0" hangingPunct="0">
              <a:defRPr sz="1000" b="1">
                <a:solidFill>
                  <a:schemeClr val="bg1"/>
                </a:solidFill>
                <a:latin typeface="Arial" charset="0"/>
              </a:defRPr>
            </a:lvl3pPr>
            <a:lvl4pPr marL="1600200" indent="-228600" defTabSz="906463" eaLnBrk="0" hangingPunct="0">
              <a:defRPr sz="1000" b="1">
                <a:solidFill>
                  <a:schemeClr val="bg1"/>
                </a:solidFill>
                <a:latin typeface="Arial" charset="0"/>
              </a:defRPr>
            </a:lvl4pPr>
            <a:lvl5pPr marL="2057400" indent="-228600" defTabSz="906463" eaLnBrk="0" hangingPunct="0">
              <a:defRPr sz="1000" b="1">
                <a:solidFill>
                  <a:schemeClr val="bg1"/>
                </a:solidFill>
                <a:latin typeface="Arial" charset="0"/>
              </a:defRPr>
            </a:lvl5pPr>
            <a:lvl6pPr marL="2514600" indent="-228600" defTabSz="906463" eaLnBrk="0" fontAlgn="base" hangingPunct="0">
              <a:spcBef>
                <a:spcPct val="0"/>
              </a:spcBef>
              <a:spcAft>
                <a:spcPct val="0"/>
              </a:spcAft>
              <a:defRPr sz="1000" b="1">
                <a:solidFill>
                  <a:schemeClr val="bg1"/>
                </a:solidFill>
                <a:latin typeface="Arial" charset="0"/>
              </a:defRPr>
            </a:lvl6pPr>
            <a:lvl7pPr marL="2971800" indent="-228600" defTabSz="906463" eaLnBrk="0" fontAlgn="base" hangingPunct="0">
              <a:spcBef>
                <a:spcPct val="0"/>
              </a:spcBef>
              <a:spcAft>
                <a:spcPct val="0"/>
              </a:spcAft>
              <a:defRPr sz="1000" b="1">
                <a:solidFill>
                  <a:schemeClr val="bg1"/>
                </a:solidFill>
                <a:latin typeface="Arial" charset="0"/>
              </a:defRPr>
            </a:lvl7pPr>
            <a:lvl8pPr marL="3429000" indent="-228600" defTabSz="906463" eaLnBrk="0" fontAlgn="base" hangingPunct="0">
              <a:spcBef>
                <a:spcPct val="0"/>
              </a:spcBef>
              <a:spcAft>
                <a:spcPct val="0"/>
              </a:spcAft>
              <a:defRPr sz="1000" b="1">
                <a:solidFill>
                  <a:schemeClr val="bg1"/>
                </a:solidFill>
                <a:latin typeface="Arial" charset="0"/>
              </a:defRPr>
            </a:lvl8pPr>
            <a:lvl9pPr marL="3886200" indent="-228600" defTabSz="906463" eaLnBrk="0" fontAlgn="base" hangingPunct="0">
              <a:spcBef>
                <a:spcPct val="0"/>
              </a:spcBef>
              <a:spcAft>
                <a:spcPct val="0"/>
              </a:spcAft>
              <a:defRPr sz="1000" b="1">
                <a:solidFill>
                  <a:schemeClr val="bg1"/>
                </a:solidFill>
                <a:latin typeface="Arial" charset="0"/>
              </a:defRPr>
            </a:lvl9pPr>
          </a:lstStyle>
          <a:p>
            <a:pPr eaLnBrk="1" hangingPunct="1"/>
            <a:fld id="{A727C366-439B-42CF-A698-BBB2113FF528}" type="slidenum">
              <a:rPr lang="en-US" altLang="en-US" sz="1200" b="0" smtClean="0">
                <a:solidFill>
                  <a:schemeClr val="tx1"/>
                </a:solidFill>
                <a:latin typeface="Times New Roman" pitchFamily="18" charset="0"/>
              </a:rPr>
              <a:pPr eaLnBrk="1" hangingPunct="1"/>
              <a:t>6</a:t>
            </a:fld>
            <a:endParaRPr lang="en-US" altLang="en-US" sz="1200" b="0" smtClean="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2B85F-B8DD-4642-9C91-7022DD69D2FE}" type="slidenum">
              <a:rPr lang="en-US"/>
              <a:pPr/>
              <a:t>7</a:t>
            </a:fld>
            <a:endParaRPr lang="en-US" dirty="0"/>
          </a:p>
        </p:txBody>
      </p:sp>
      <p:sp>
        <p:nvSpPr>
          <p:cNvPr id="747522" name="Rectangle 2"/>
          <p:cNvSpPr>
            <a:spLocks noGrp="1" noRot="1" noChangeAspect="1" noChangeArrowheads="1" noTextEdit="1"/>
          </p:cNvSpPr>
          <p:nvPr>
            <p:ph type="sldImg"/>
          </p:nvPr>
        </p:nvSpPr>
        <p:spPr>
          <a:xfrm>
            <a:off x="1144588" y="687388"/>
            <a:ext cx="4570412" cy="3427412"/>
          </a:xfrm>
          <a:ln/>
        </p:spPr>
      </p:sp>
      <p:sp>
        <p:nvSpPr>
          <p:cNvPr id="747523" name="Rectangle 3"/>
          <p:cNvSpPr>
            <a:spLocks noGrp="1" noChangeArrowheads="1"/>
          </p:cNvSpPr>
          <p:nvPr>
            <p:ph type="body" idx="1"/>
          </p:nvPr>
        </p:nvSpPr>
        <p:spPr>
          <a:xfrm>
            <a:off x="914400" y="4343400"/>
            <a:ext cx="5029200" cy="4113213"/>
          </a:xfrm>
        </p:spPr>
        <p:txBody>
          <a:bodyPr/>
          <a:lstStyle/>
          <a:p>
            <a:r>
              <a:rPr lang="en-US" dirty="0" smtClean="0"/>
              <a:t>Property </a:t>
            </a:r>
            <a:r>
              <a:rPr lang="en-US" dirty="0"/>
              <a:t>that </a:t>
            </a:r>
            <a:r>
              <a:rPr lang="en-US" dirty="0" smtClean="0"/>
              <a:t>was purchased under the Exchange Sale authority may be sold with the exclusive intention of using the recovered funds to purchase like items.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FB70B-E0B1-4D98-AACC-41757B9C7EE5}" type="slidenum">
              <a:rPr lang="en-US"/>
              <a:pPr/>
              <a:t>8</a:t>
            </a:fld>
            <a:endParaRPr lang="en-US" dirty="0"/>
          </a:p>
        </p:txBody>
      </p:sp>
      <p:sp>
        <p:nvSpPr>
          <p:cNvPr id="749570" name="Rectangle 2"/>
          <p:cNvSpPr>
            <a:spLocks noGrp="1" noRot="1" noChangeAspect="1" noChangeArrowheads="1" noTextEdit="1"/>
          </p:cNvSpPr>
          <p:nvPr>
            <p:ph type="sldImg"/>
          </p:nvPr>
        </p:nvSpPr>
        <p:spPr>
          <a:xfrm>
            <a:off x="1144588" y="687388"/>
            <a:ext cx="4570412" cy="3427412"/>
          </a:xfrm>
          <a:ln/>
        </p:spPr>
      </p:sp>
      <p:sp>
        <p:nvSpPr>
          <p:cNvPr id="749571" name="Rectangle 3"/>
          <p:cNvSpPr>
            <a:spLocks noGrp="1" noChangeArrowheads="1"/>
          </p:cNvSpPr>
          <p:nvPr>
            <p:ph type="body" idx="1"/>
          </p:nvPr>
        </p:nvSpPr>
        <p:spPr>
          <a:xfrm>
            <a:off x="914400" y="4343400"/>
            <a:ext cx="5029200" cy="4113213"/>
          </a:xfrm>
        </p:spPr>
        <p:txBody>
          <a:bodyPr/>
          <a:lstStyle/>
          <a:p>
            <a:r>
              <a:rPr lang="en-US" dirty="0" smtClean="0"/>
              <a:t>Property in this category is not required to be made available for re-utilization </a:t>
            </a:r>
          </a:p>
          <a:p>
            <a:r>
              <a:rPr lang="en-US" dirty="0" smtClean="0"/>
              <a:t>Screening.</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AB139-1FFA-4067-AE50-D6D578CC2135}" type="slidenum">
              <a:rPr lang="en-US"/>
              <a:pPr/>
              <a:t>9</a:t>
            </a:fld>
            <a:endParaRPr lang="en-US" dirty="0"/>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pPr/>
              <a:t>3/30/2016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31000" r="-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D3217-8EF9-4D17-9D17-FBFAF278C83A}" type="datetimeFigureOut">
              <a:rPr lang="en-US" smtClean="0"/>
              <a:pPr/>
              <a:t>3/30/2016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FBCF-8101-49AF-A679-9B24C7A2681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sa.gov/portal/content/125369"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457200" y="4572000"/>
            <a:ext cx="7827963" cy="11430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endParaRPr lang="en-US" sz="2600" b="1" dirty="0">
              <a:solidFill>
                <a:schemeClr val="bg1"/>
              </a:solidFill>
            </a:endParaRPr>
          </a:p>
        </p:txBody>
      </p:sp>
      <p:sp>
        <p:nvSpPr>
          <p:cNvPr id="3098" name="Rectangle 26"/>
          <p:cNvSpPr>
            <a:spLocks noChangeArrowheads="1"/>
          </p:cNvSpPr>
          <p:nvPr/>
        </p:nvSpPr>
        <p:spPr bwMode="auto">
          <a:xfrm>
            <a:off x="533400" y="5784850"/>
            <a:ext cx="77517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r>
              <a:rPr lang="en-US" sz="2600" b="1" dirty="0" smtClean="0">
                <a:solidFill>
                  <a:schemeClr val="bg1"/>
                </a:solidFill>
              </a:rPr>
              <a:t>April 2016</a:t>
            </a:r>
            <a:endParaRPr lang="en-US" sz="2600" b="1" dirty="0">
              <a:solidFill>
                <a:schemeClr val="bg1"/>
              </a:solidFill>
            </a:endParaRPr>
          </a:p>
        </p:txBody>
      </p:sp>
      <p:sp>
        <p:nvSpPr>
          <p:cNvPr id="3099" name="Rectangle 27"/>
          <p:cNvSpPr>
            <a:spLocks noChangeArrowheads="1"/>
          </p:cNvSpPr>
          <p:nvPr/>
        </p:nvSpPr>
        <p:spPr bwMode="auto">
          <a:xfrm>
            <a:off x="533400" y="2971800"/>
            <a:ext cx="7848600" cy="14478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lgn="ctr">
              <a:spcBef>
                <a:spcPct val="150000"/>
              </a:spcBef>
            </a:pPr>
            <a:r>
              <a:rPr lang="en-US" sz="3000" b="1" dirty="0" smtClean="0">
                <a:solidFill>
                  <a:schemeClr val="bg1"/>
                </a:solidFill>
              </a:rPr>
              <a:t> Personal Property </a:t>
            </a:r>
            <a:r>
              <a:rPr lang="en-US" sz="3000" b="1" dirty="0" smtClean="0">
                <a:solidFill>
                  <a:schemeClr val="bg1"/>
                </a:solidFill>
              </a:rPr>
              <a:t>Disposal</a:t>
            </a:r>
            <a:endParaRPr lang="en-US" sz="3000" b="1" dirty="0">
              <a:solidFill>
                <a:schemeClr val="bg1"/>
              </a:solidFill>
            </a:endParaRPr>
          </a:p>
        </p:txBody>
      </p:sp>
      <p:sp>
        <p:nvSpPr>
          <p:cNvPr id="3100" name="Rectangle 28"/>
          <p:cNvSpPr>
            <a:spLocks noChangeArrowheads="1"/>
          </p:cNvSpPr>
          <p:nvPr/>
        </p:nvSpPr>
        <p:spPr bwMode="auto">
          <a:xfrm>
            <a:off x="0" y="1676400"/>
            <a:ext cx="9144000" cy="850900"/>
          </a:xfrm>
          <a:prstGeom prst="rect">
            <a:avLst/>
          </a:prstGeom>
          <a:noFill/>
          <a:ln w="9525">
            <a:noFill/>
            <a:miter lim="800000"/>
            <a:headEnd/>
            <a:tailEnd/>
          </a:ln>
          <a:effectLst/>
        </p:spPr>
        <p:txBody>
          <a:bodyPr wrap="none" anchor="ctr"/>
          <a:lstStyle/>
          <a:p>
            <a:pPr algn="ctr"/>
            <a:r>
              <a:rPr lang="en-US" sz="3200" dirty="0">
                <a:solidFill>
                  <a:schemeClr val="bg1"/>
                </a:solidFill>
              </a:rPr>
              <a:t>Federal Acquisition Services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0" y="381000"/>
            <a:ext cx="9144000" cy="76200"/>
          </a:xfrm>
          <a:prstGeom prst="rect">
            <a:avLst/>
          </a:prstGeom>
          <a:solidFill>
            <a:srgbClr val="DC203F"/>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sp>
        <p:nvSpPr>
          <p:cNvPr id="23555" name="Text Box 4"/>
          <p:cNvSpPr txBox="1">
            <a:spLocks noChangeArrowheads="1"/>
          </p:cNvSpPr>
          <p:nvPr/>
        </p:nvSpPr>
        <p:spPr bwMode="auto">
          <a:xfrm>
            <a:off x="6096000" y="1371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eaLnBrk="1" hangingPunct="1">
              <a:spcBef>
                <a:spcPct val="50000"/>
              </a:spcBef>
            </a:pPr>
            <a:endParaRPr lang="en-US" altLang="en-US" sz="2400" b="0">
              <a:solidFill>
                <a:schemeClr val="tx1"/>
              </a:solidFill>
            </a:endParaRPr>
          </a:p>
        </p:txBody>
      </p:sp>
      <p:pic>
        <p:nvPicPr>
          <p:cNvPr id="23556" name="Picture 8" descr="Reimbursable property agency location code and appropriation fund requirement."/>
          <p:cNvPicPr>
            <a:picLocks noChangeAspect="1" noChangeArrowheads="1"/>
          </p:cNvPicPr>
          <p:nvPr/>
        </p:nvPicPr>
        <p:blipFill>
          <a:blip r:embed="rId3">
            <a:extLst>
              <a:ext uri="{28A0092B-C50C-407E-A947-70E740481C1C}">
                <a14:useLocalDpi xmlns:a14="http://schemas.microsoft.com/office/drawing/2010/main" val="0"/>
              </a:ext>
            </a:extLst>
          </a:blip>
          <a:srcRect l="1334" t="11732" r="1334" b="53333"/>
          <a:stretch>
            <a:fillRect/>
          </a:stretch>
        </p:blipFill>
        <p:spPr bwMode="auto">
          <a:xfrm>
            <a:off x="304800" y="1361388"/>
            <a:ext cx="8218714"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4"/>
          <p:cNvSpPr txBox="1">
            <a:spLocks noChangeArrowheads="1"/>
          </p:cNvSpPr>
          <p:nvPr/>
        </p:nvSpPr>
        <p:spPr bwMode="auto">
          <a:xfrm>
            <a:off x="4038600" y="522982"/>
            <a:ext cx="4953000" cy="1077218"/>
          </a:xfrm>
          <a:prstGeom prst="rect">
            <a:avLst/>
          </a:prstGeom>
          <a:solidFill>
            <a:srgbClr val="CC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lvl="0" algn="ctr" eaLnBrk="1" hangingPunct="1"/>
            <a:r>
              <a:rPr lang="en-US" altLang="en-US" sz="1600" b="0" dirty="0">
                <a:solidFill>
                  <a:prstClr val="black"/>
                </a:solidFill>
                <a:latin typeface="Arial" panose="020B0604020202020204" pitchFamily="34" charset="0"/>
                <a:cs typeface="Arial" panose="020B0604020202020204" pitchFamily="34" charset="0"/>
              </a:rPr>
              <a:t>If </a:t>
            </a:r>
            <a:r>
              <a:rPr lang="en-US" altLang="en-US" sz="1600" b="0" dirty="0" smtClean="0">
                <a:solidFill>
                  <a:prstClr val="black"/>
                </a:solidFill>
                <a:latin typeface="Arial" panose="020B0604020202020204" pitchFamily="34" charset="0"/>
                <a:cs typeface="Arial" panose="020B0604020202020204" pitchFamily="34" charset="0"/>
              </a:rPr>
              <a:t>and agency’s </a:t>
            </a:r>
            <a:r>
              <a:rPr lang="en-US" altLang="en-US" sz="1600" b="0" dirty="0">
                <a:solidFill>
                  <a:prstClr val="black"/>
                </a:solidFill>
                <a:latin typeface="Arial" panose="020B0604020202020204" pitchFamily="34" charset="0"/>
                <a:cs typeface="Arial" panose="020B0604020202020204" pitchFamily="34" charset="0"/>
              </a:rPr>
              <a:t>property is an “Exception” </a:t>
            </a:r>
            <a:r>
              <a:rPr lang="en-US" altLang="en-US" sz="1600" b="0" dirty="0" smtClean="0">
                <a:solidFill>
                  <a:prstClr val="black"/>
                </a:solidFill>
                <a:latin typeface="Arial" panose="020B0604020202020204" pitchFamily="34" charset="0"/>
                <a:cs typeface="Arial" panose="020B0604020202020204" pitchFamily="34" charset="0"/>
              </a:rPr>
              <a:t>then the Agency </a:t>
            </a:r>
            <a:r>
              <a:rPr lang="en-US" altLang="en-US" sz="1600" b="0" dirty="0">
                <a:solidFill>
                  <a:prstClr val="black"/>
                </a:solidFill>
                <a:latin typeface="Arial" panose="020B0604020202020204" pitchFamily="34" charset="0"/>
                <a:cs typeface="Arial" panose="020B0604020202020204" pitchFamily="34" charset="0"/>
              </a:rPr>
              <a:t>Location Code and Appropriation Fund is </a:t>
            </a:r>
            <a:r>
              <a:rPr lang="en-US" altLang="en-US" sz="1600" b="0" dirty="0" smtClean="0">
                <a:solidFill>
                  <a:prstClr val="black"/>
                </a:solidFill>
                <a:latin typeface="Arial" panose="020B0604020202020204" pitchFamily="34" charset="0"/>
                <a:cs typeface="Arial" panose="020B0604020202020204" pitchFamily="34" charset="0"/>
              </a:rPr>
              <a:t>required</a:t>
            </a:r>
            <a:r>
              <a:rPr lang="en-US" altLang="en-US" sz="1600" b="0" dirty="0" smtClean="0">
                <a:solidFill>
                  <a:schemeClr val="tx1"/>
                </a:solidFill>
                <a:latin typeface="Arial" panose="020B0604020202020204" pitchFamily="34" charset="0"/>
                <a:cs typeface="Arial" panose="020B0604020202020204" pitchFamily="34" charset="0"/>
              </a:rPr>
              <a:t>  to send  </a:t>
            </a:r>
            <a:r>
              <a:rPr lang="en-US" altLang="en-US" sz="1600" b="0" dirty="0">
                <a:solidFill>
                  <a:schemeClr val="tx1"/>
                </a:solidFill>
                <a:latin typeface="Arial" panose="020B0604020202020204" pitchFamily="34" charset="0"/>
                <a:cs typeface="Arial" panose="020B0604020202020204" pitchFamily="34" charset="0"/>
              </a:rPr>
              <a:t>proceeds back to reporting agency.</a:t>
            </a:r>
          </a:p>
        </p:txBody>
      </p:sp>
      <p:sp>
        <p:nvSpPr>
          <p:cNvPr id="23560" name="Title 8"/>
          <p:cNvSpPr>
            <a:spLocks noGrp="1"/>
          </p:cNvSpPr>
          <p:nvPr>
            <p:ph type="title"/>
          </p:nvPr>
        </p:nvSpPr>
        <p:spPr>
          <a:xfrm>
            <a:off x="914400" y="0"/>
            <a:ext cx="7769225" cy="523875"/>
          </a:xfrm>
        </p:spPr>
        <p:txBody>
          <a:bodyPr/>
          <a:lstStyle/>
          <a:p>
            <a:pPr algn="l"/>
            <a:r>
              <a:rPr lang="en-US" altLang="en-US" sz="2800" dirty="0" smtClean="0">
                <a:solidFill>
                  <a:schemeClr val="tx1"/>
                </a:solidFill>
              </a:rPr>
              <a:t>Reimbursable Property</a:t>
            </a:r>
            <a:endParaRPr lang="en-US" altLang="en-US" sz="2800" dirty="0" smtClean="0"/>
          </a:p>
        </p:txBody>
      </p:sp>
      <p:sp>
        <p:nvSpPr>
          <p:cNvPr id="4" name="Left Arrow 3"/>
          <p:cNvSpPr/>
          <p:nvPr/>
        </p:nvSpPr>
        <p:spPr>
          <a:xfrm>
            <a:off x="4800600" y="16764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76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pic>
        <p:nvPicPr>
          <p:cNvPr id="24579" name="Picture 6" descr="Federal Supply Class hypertext and input box."/>
          <p:cNvPicPr>
            <a:picLocks noChangeAspect="1" noChangeArrowheads="1"/>
          </p:cNvPicPr>
          <p:nvPr/>
        </p:nvPicPr>
        <p:blipFill>
          <a:blip r:embed="rId3">
            <a:extLst>
              <a:ext uri="{28A0092B-C50C-407E-A947-70E740481C1C}">
                <a14:useLocalDpi xmlns:a14="http://schemas.microsoft.com/office/drawing/2010/main" val="0"/>
              </a:ext>
            </a:extLst>
          </a:blip>
          <a:srcRect l="3333" t="21333" r="3999" b="53333"/>
          <a:stretch>
            <a:fillRect/>
          </a:stretch>
        </p:blipFill>
        <p:spPr bwMode="auto">
          <a:xfrm>
            <a:off x="174396" y="1864982"/>
            <a:ext cx="8839200" cy="414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itle 6"/>
          <p:cNvSpPr>
            <a:spLocks noGrp="1"/>
          </p:cNvSpPr>
          <p:nvPr>
            <p:ph type="title"/>
          </p:nvPr>
        </p:nvSpPr>
        <p:spPr>
          <a:xfrm>
            <a:off x="685800" y="0"/>
            <a:ext cx="7769225" cy="1046163"/>
          </a:xfrm>
        </p:spPr>
        <p:txBody>
          <a:bodyPr>
            <a:normAutofit fontScale="90000"/>
          </a:bodyPr>
          <a:lstStyle/>
          <a:p>
            <a:pPr algn="ctr"/>
            <a:r>
              <a:rPr lang="en-US" altLang="en-US" sz="3200" dirty="0" smtClean="0">
                <a:solidFill>
                  <a:schemeClr val="tx1"/>
                </a:solidFill>
              </a:rPr>
              <a:t>Report Property (FSC)</a:t>
            </a:r>
            <a:br>
              <a:rPr lang="en-US" altLang="en-US" sz="3200" dirty="0" smtClean="0">
                <a:solidFill>
                  <a:schemeClr val="tx1"/>
                </a:solidFill>
              </a:rPr>
            </a:br>
            <a:endParaRPr lang="en-US" altLang="en-US" dirty="0" smtClean="0"/>
          </a:p>
        </p:txBody>
      </p:sp>
      <p:sp>
        <p:nvSpPr>
          <p:cNvPr id="2" name="Rounded Rectangular Callout 1"/>
          <p:cNvSpPr/>
          <p:nvPr/>
        </p:nvSpPr>
        <p:spPr>
          <a:xfrm>
            <a:off x="1688184" y="838200"/>
            <a:ext cx="3429000" cy="838200"/>
          </a:xfrm>
          <a:prstGeom prst="wedgeRoundRectCallout">
            <a:avLst>
              <a:gd name="adj1" fmla="val -79115"/>
              <a:gd name="adj2" fmla="val 9399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altLang="en-US" sz="1400" b="1" dirty="0">
                <a:solidFill>
                  <a:srgbClr val="000000"/>
                </a:solidFill>
                <a:latin typeface="Arial" charset="0"/>
              </a:rPr>
              <a:t>To help identify your Federal Supply Classification, click on the “FSC” hypertext for a searchable listing</a:t>
            </a:r>
            <a:endParaRPr lang="en-US" altLang="en-US" sz="1400" b="1" dirty="0">
              <a:solidFill>
                <a:srgbClr val="000000"/>
              </a:solidFill>
              <a:latin typeface="Arial" charset="0"/>
            </a:endParaRPr>
          </a:p>
        </p:txBody>
      </p:sp>
    </p:spTree>
    <p:extLst>
      <p:ext uri="{BB962C8B-B14F-4D97-AF65-F5344CB8AC3E}">
        <p14:creationId xmlns:p14="http://schemas.microsoft.com/office/powerpoint/2010/main" val="388936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Federal Supply Class Listing displays when FSC hypertext is clicked from Property Report Creation screen."/>
          <p:cNvPicPr>
            <a:picLocks noChangeAspect="1" noChangeArrowheads="1"/>
          </p:cNvPicPr>
          <p:nvPr/>
        </p:nvPicPr>
        <p:blipFill>
          <a:blip r:embed="rId2">
            <a:extLst>
              <a:ext uri="{28A0092B-C50C-407E-A947-70E740481C1C}">
                <a14:useLocalDpi xmlns:a14="http://schemas.microsoft.com/office/drawing/2010/main" val="0"/>
              </a:ext>
            </a:extLst>
          </a:blip>
          <a:srcRect l="7407" t="15877" r="2812" b="12376"/>
          <a:stretch>
            <a:fillRect/>
          </a:stretch>
        </p:blipFill>
        <p:spPr bwMode="auto">
          <a:xfrm>
            <a:off x="0" y="533400"/>
            <a:ext cx="914241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6"/>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sp>
        <p:nvSpPr>
          <p:cNvPr id="25604" name="AutoShape 7"/>
          <p:cNvSpPr>
            <a:spLocks noChangeArrowheads="1"/>
          </p:cNvSpPr>
          <p:nvPr/>
        </p:nvSpPr>
        <p:spPr bwMode="auto">
          <a:xfrm>
            <a:off x="5029200" y="3657600"/>
            <a:ext cx="3733800" cy="1600200"/>
          </a:xfrm>
          <a:prstGeom prst="cloudCallout">
            <a:avLst>
              <a:gd name="adj1" fmla="val -94856"/>
              <a:gd name="adj2" fmla="val 22620"/>
            </a:avLst>
          </a:prstGeom>
          <a:solidFill>
            <a:srgbClr val="FFFF00"/>
          </a:solidFill>
          <a:ln w="9525">
            <a:solidFill>
              <a:schemeClr val="tx1"/>
            </a:solidFill>
            <a:round/>
            <a:headEnd/>
            <a:tailEnd/>
          </a:ln>
        </p:spPr>
        <p:txBody>
          <a:bodyP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eaLnBrk="1" hangingPunct="1"/>
            <a:r>
              <a:rPr lang="en-US" altLang="en-US" sz="1800" dirty="0">
                <a:solidFill>
                  <a:schemeClr val="tx1"/>
                </a:solidFill>
              </a:rPr>
              <a:t>You can search by FSC or FSG code or description</a:t>
            </a:r>
          </a:p>
        </p:txBody>
      </p:sp>
      <p:sp>
        <p:nvSpPr>
          <p:cNvPr id="25605" name="Title 5"/>
          <p:cNvSpPr>
            <a:spLocks noGrp="1"/>
          </p:cNvSpPr>
          <p:nvPr>
            <p:ph type="title"/>
          </p:nvPr>
        </p:nvSpPr>
        <p:spPr>
          <a:xfrm>
            <a:off x="685800" y="0"/>
            <a:ext cx="7769225" cy="584200"/>
          </a:xfrm>
        </p:spPr>
        <p:txBody>
          <a:bodyPr/>
          <a:lstStyle/>
          <a:p>
            <a:pPr algn="ctr"/>
            <a:r>
              <a:rPr lang="en-US" altLang="en-US" sz="3200" smtClean="0">
                <a:solidFill>
                  <a:schemeClr val="tx1"/>
                </a:solidFill>
              </a:rPr>
              <a:t>FSC List</a:t>
            </a:r>
            <a:endParaRPr lang="en-US" altLang="en-US" smtClean="0"/>
          </a:p>
        </p:txBody>
      </p:sp>
    </p:spTree>
    <p:extLst>
      <p:ext uri="{BB962C8B-B14F-4D97-AF65-F5344CB8AC3E}">
        <p14:creationId xmlns:p14="http://schemas.microsoft.com/office/powerpoint/2010/main" val="608456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B17A20AE-F147-4F7B-B466-B1699DC2460F}" type="slidenum">
              <a:rPr lang="en-US"/>
              <a:pPr/>
              <a:t>13</a:t>
            </a:fld>
            <a:endParaRPr lang="en-US" dirty="0"/>
          </a:p>
        </p:txBody>
      </p:sp>
      <p:sp>
        <p:nvSpPr>
          <p:cNvPr id="631810" name="Rectangle 2"/>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endParaRPr lang="en-US" sz="3200" dirty="0">
              <a:solidFill>
                <a:srgbClr val="013C88"/>
              </a:solidFill>
            </a:endParaRPr>
          </a:p>
        </p:txBody>
      </p:sp>
      <p:sp>
        <p:nvSpPr>
          <p:cNvPr id="631818" name="Rectangle 10"/>
          <p:cNvSpPr>
            <a:spLocks noChangeArrowheads="1"/>
          </p:cNvSpPr>
          <p:nvPr/>
        </p:nvSpPr>
        <p:spPr bwMode="auto">
          <a:xfrm>
            <a:off x="228600" y="533400"/>
            <a:ext cx="8382000" cy="584775"/>
          </a:xfrm>
          <a:prstGeom prst="rect">
            <a:avLst/>
          </a:prstGeom>
          <a:noFill/>
          <a:ln w="9525">
            <a:noFill/>
            <a:miter lim="800000"/>
            <a:headEnd/>
            <a:tailEnd/>
          </a:ln>
          <a:effectLst/>
        </p:spPr>
        <p:txBody>
          <a:bodyPr wrap="square">
            <a:spAutoFit/>
          </a:bodyPr>
          <a:lstStyle/>
          <a:p>
            <a:r>
              <a:rPr lang="en-US" sz="3200" b="1" dirty="0" smtClean="0">
                <a:solidFill>
                  <a:srgbClr val="013C88"/>
                </a:solidFill>
              </a:rPr>
              <a:t> Fair Market Value/Upset Prices</a:t>
            </a:r>
            <a:endParaRPr lang="en-US" sz="3200" b="1" dirty="0">
              <a:solidFill>
                <a:srgbClr val="013C88"/>
              </a:solidFill>
            </a:endParaRPr>
          </a:p>
        </p:txBody>
      </p:sp>
      <p:sp>
        <p:nvSpPr>
          <p:cNvPr id="631820" name="Rectangle 12"/>
          <p:cNvSpPr>
            <a:spLocks noChangeArrowheads="1"/>
          </p:cNvSpPr>
          <p:nvPr/>
        </p:nvSpPr>
        <p:spPr bwMode="auto">
          <a:xfrm>
            <a:off x="1066800" y="1295400"/>
            <a:ext cx="5562600" cy="4745915"/>
          </a:xfrm>
          <a:prstGeom prst="rect">
            <a:avLst/>
          </a:prstGeom>
          <a:noFill/>
          <a:ln w="9525">
            <a:noFill/>
            <a:miter lim="800000"/>
            <a:headEnd/>
            <a:tailEnd/>
          </a:ln>
          <a:effectLst/>
        </p:spPr>
        <p:txBody>
          <a:bodyPr>
            <a:spAutoFit/>
          </a:bodyPr>
          <a:lstStyle/>
          <a:p>
            <a:pPr>
              <a:spcBef>
                <a:spcPct val="20000"/>
              </a:spcBef>
              <a:buClr>
                <a:srgbClr val="003399"/>
              </a:buClr>
            </a:pPr>
            <a:r>
              <a:rPr lang="en-US" altLang="en-US" dirty="0"/>
              <a:t>The upset price, also called the reserve price, is the fair market value or lowest price the agency is willing to accept for the item.  </a:t>
            </a:r>
            <a:endParaRPr lang="en-US" altLang="en-US" dirty="0" smtClean="0"/>
          </a:p>
          <a:p>
            <a:pPr>
              <a:spcBef>
                <a:spcPct val="20000"/>
              </a:spcBef>
              <a:buClr>
                <a:srgbClr val="003399"/>
              </a:buClr>
            </a:pPr>
            <a:endParaRPr lang="en-US" altLang="en-US" dirty="0" smtClean="0"/>
          </a:p>
          <a:p>
            <a:pPr marL="285750" indent="-285750">
              <a:spcBef>
                <a:spcPct val="20000"/>
              </a:spcBef>
              <a:buClr>
                <a:srgbClr val="003399"/>
              </a:buClr>
              <a:buFont typeface="Arial" panose="020B0604020202020204" pitchFamily="34" charset="0"/>
              <a:buChar char="•"/>
            </a:pPr>
            <a:r>
              <a:rPr lang="en-US" altLang="en-US" dirty="0" smtClean="0"/>
              <a:t>It may be determined independently by the agency.</a:t>
            </a:r>
          </a:p>
          <a:p>
            <a:pPr marL="285750" indent="-285750">
              <a:spcBef>
                <a:spcPct val="20000"/>
              </a:spcBef>
              <a:buClr>
                <a:srgbClr val="003399"/>
              </a:buClr>
              <a:buFont typeface="Arial" panose="020B0604020202020204" pitchFamily="34" charset="0"/>
              <a:buChar char="•"/>
            </a:pPr>
            <a:r>
              <a:rPr lang="en-US" altLang="en-US" dirty="0" smtClean="0"/>
              <a:t>Based on previous sales history.</a:t>
            </a:r>
          </a:p>
          <a:p>
            <a:pPr marL="285750" indent="-285750">
              <a:spcBef>
                <a:spcPct val="20000"/>
              </a:spcBef>
              <a:buClr>
                <a:srgbClr val="003399"/>
              </a:buClr>
              <a:buFont typeface="Arial" panose="020B0604020202020204" pitchFamily="34" charset="0"/>
              <a:buChar char="•"/>
            </a:pPr>
            <a:r>
              <a:rPr lang="en-US" altLang="en-US" dirty="0" smtClean="0"/>
              <a:t>Calculated as a percentage of the Acquisition cost/rate of depreciation.</a:t>
            </a:r>
          </a:p>
          <a:p>
            <a:pPr>
              <a:spcBef>
                <a:spcPct val="20000"/>
              </a:spcBef>
              <a:buClr>
                <a:srgbClr val="003399"/>
              </a:buClr>
            </a:pPr>
            <a:endParaRPr lang="en-US" altLang="en-US" dirty="0"/>
          </a:p>
          <a:p>
            <a:pPr>
              <a:spcBef>
                <a:spcPct val="20000"/>
              </a:spcBef>
              <a:buClr>
                <a:srgbClr val="003399"/>
              </a:buClr>
            </a:pPr>
            <a:r>
              <a:rPr lang="en-US" altLang="en-US" dirty="0" smtClean="0"/>
              <a:t>If </a:t>
            </a:r>
            <a:r>
              <a:rPr lang="en-US" altLang="en-US" dirty="0"/>
              <a:t>the reserve price is not met, we are not obligated to sell the item.</a:t>
            </a:r>
          </a:p>
          <a:p>
            <a:pPr>
              <a:spcBef>
                <a:spcPct val="20000"/>
              </a:spcBef>
              <a:buClr>
                <a:srgbClr val="003399"/>
              </a:buClr>
              <a:buFont typeface="Symbol" pitchFamily="18" charset="2"/>
              <a:buNone/>
            </a:pPr>
            <a:r>
              <a:rPr kumimoji="1" lang="en-US" dirty="0" smtClean="0"/>
              <a:t>GSA </a:t>
            </a:r>
            <a:r>
              <a:rPr kumimoji="1" lang="en-US" dirty="0"/>
              <a:t>will </a:t>
            </a:r>
            <a:r>
              <a:rPr kumimoji="1" lang="en-US" dirty="0" smtClean="0"/>
              <a:t>contact the agency to discuss acceptance of the  </a:t>
            </a:r>
            <a:r>
              <a:rPr kumimoji="1" lang="en-US" dirty="0"/>
              <a:t>highest </a:t>
            </a:r>
            <a:r>
              <a:rPr kumimoji="1" lang="en-US" dirty="0" smtClean="0"/>
              <a:t>bid.</a:t>
            </a:r>
            <a:endParaRPr kumimoji="1" lang="en-US" dirty="0"/>
          </a:p>
          <a:p>
            <a:pPr>
              <a:spcBef>
                <a:spcPct val="20000"/>
              </a:spcBef>
              <a:buClr>
                <a:srgbClr val="003399"/>
              </a:buClr>
              <a:buFont typeface="Symbol" pitchFamily="18" charset="2"/>
              <a:buNone/>
            </a:pPr>
            <a:endParaRPr kumimoji="1" lang="en-US" dirty="0">
              <a:solidFill>
                <a:srgbClr val="003399"/>
              </a:solidFill>
            </a:endParaRPr>
          </a:p>
          <a:p>
            <a:pPr>
              <a:spcBef>
                <a:spcPct val="20000"/>
              </a:spcBef>
              <a:buClr>
                <a:srgbClr val="003399"/>
              </a:buClr>
              <a:buFont typeface="Symbol" pitchFamily="18" charset="2"/>
              <a:buNone/>
            </a:pPr>
            <a:endParaRPr kumimoji="1" lang="en-US" dirty="0">
              <a:solidFill>
                <a:srgbClr val="003399"/>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0F038410-EC67-4BC8-B3A0-51BDBBCAFC86}" type="slidenum">
              <a:rPr lang="en-US"/>
              <a:pPr/>
              <a:t>14</a:t>
            </a:fld>
            <a:endParaRPr lang="en-US" dirty="0"/>
          </a:p>
        </p:txBody>
      </p:sp>
      <p:sp>
        <p:nvSpPr>
          <p:cNvPr id="611330" name="Rectangle 2"/>
          <p:cNvSpPr>
            <a:spLocks noChangeArrowheads="1"/>
          </p:cNvSpPr>
          <p:nvPr/>
        </p:nvSpPr>
        <p:spPr bwMode="auto">
          <a:xfrm>
            <a:off x="240384" y="1524000"/>
            <a:ext cx="8763000" cy="914400"/>
          </a:xfrm>
          <a:prstGeom prst="rect">
            <a:avLst/>
          </a:prstGeom>
          <a:noFill/>
          <a:ln w="9525">
            <a:noFill/>
            <a:miter lim="800000"/>
            <a:headEnd/>
            <a:tailEnd/>
          </a:ln>
        </p:spPr>
        <p:txBody>
          <a:bodyPr anchor="b"/>
          <a:lstStyle/>
          <a:p>
            <a:endParaRPr lang="en-US" sz="3200" dirty="0">
              <a:solidFill>
                <a:srgbClr val="013C88"/>
              </a:solidFill>
            </a:endParaRPr>
          </a:p>
        </p:txBody>
      </p:sp>
      <p:pic>
        <p:nvPicPr>
          <p:cNvPr id="611333" name="Picture 5"/>
          <p:cNvPicPr>
            <a:picLocks noGrp="1" noChangeAspect="1" noChangeArrowheads="1"/>
          </p:cNvPicPr>
          <p:nvPr>
            <p:ph type="body" idx="1"/>
          </p:nvPr>
        </p:nvPicPr>
        <p:blipFill>
          <a:blip r:embed="rId3" cstate="print"/>
          <a:srcRect/>
          <a:stretch>
            <a:fillRect/>
          </a:stretch>
        </p:blipFill>
        <p:spPr>
          <a:xfrm>
            <a:off x="259237" y="2590800"/>
            <a:ext cx="8610600" cy="4114800"/>
          </a:xfrm>
          <a:noFill/>
          <a:ln/>
        </p:spPr>
      </p:pic>
      <p:sp>
        <p:nvSpPr>
          <p:cNvPr id="611334" name="AutoShape 6"/>
          <p:cNvSpPr>
            <a:spLocks noChangeArrowheads="1"/>
          </p:cNvSpPr>
          <p:nvPr/>
        </p:nvSpPr>
        <p:spPr bwMode="auto">
          <a:xfrm rot="-12753271">
            <a:off x="3810000" y="5410200"/>
            <a:ext cx="1066800" cy="533400"/>
          </a:xfrm>
          <a:prstGeom prst="leftArrow">
            <a:avLst>
              <a:gd name="adj1" fmla="val 50000"/>
              <a:gd name="adj2" fmla="val 50000"/>
            </a:avLst>
          </a:prstGeom>
          <a:solidFill>
            <a:srgbClr val="FF0000"/>
          </a:solidFill>
          <a:ln w="9525">
            <a:solidFill>
              <a:srgbClr val="000000"/>
            </a:solidFill>
            <a:miter lim="800000"/>
            <a:headEnd/>
            <a:tailEnd/>
          </a:ln>
          <a:effectLst/>
        </p:spPr>
        <p:txBody>
          <a:bodyPr wrap="none" anchor="ctr"/>
          <a:lstStyle/>
          <a:p>
            <a:endParaRPr lang="en-US" dirty="0"/>
          </a:p>
        </p:txBody>
      </p:sp>
      <p:sp>
        <p:nvSpPr>
          <p:cNvPr id="611335" name="Oval 7"/>
          <p:cNvSpPr>
            <a:spLocks noChangeArrowheads="1"/>
          </p:cNvSpPr>
          <p:nvPr/>
        </p:nvSpPr>
        <p:spPr bwMode="auto">
          <a:xfrm>
            <a:off x="4953000" y="4495800"/>
            <a:ext cx="3505200" cy="1295400"/>
          </a:xfrm>
          <a:prstGeom prst="ellipse">
            <a:avLst/>
          </a:prstGeom>
          <a:noFill/>
          <a:ln w="28575">
            <a:solidFill>
              <a:schemeClr val="tx1"/>
            </a:solidFill>
            <a:round/>
            <a:headEnd/>
            <a:tailEnd/>
          </a:ln>
          <a:effectLst/>
        </p:spPr>
        <p:txBody>
          <a:bodyPr wrap="none" anchor="ctr"/>
          <a:lstStyle/>
          <a:p>
            <a:pPr algn="ctr"/>
            <a:endParaRPr lang="en-US" dirty="0">
              <a:solidFill>
                <a:schemeClr val="accent2"/>
              </a:solidFill>
            </a:endParaRPr>
          </a:p>
        </p:txBody>
      </p:sp>
      <p:sp>
        <p:nvSpPr>
          <p:cNvPr id="611336" name="Rectangle 8"/>
          <p:cNvSpPr>
            <a:spLocks noGrp="1" noChangeArrowheads="1"/>
          </p:cNvSpPr>
          <p:nvPr>
            <p:ph type="title"/>
          </p:nvPr>
        </p:nvSpPr>
        <p:spPr>
          <a:xfrm>
            <a:off x="533400" y="228600"/>
            <a:ext cx="7769225" cy="1143000"/>
          </a:xfrm>
          <a:noFill/>
          <a:ln/>
        </p:spPr>
        <p:txBody>
          <a:bodyPr>
            <a:normAutofit fontScale="90000"/>
          </a:bodyPr>
          <a:lstStyle/>
          <a:p>
            <a:r>
              <a:rPr lang="en-US" dirty="0"/>
              <a:t>Agency </a:t>
            </a:r>
            <a:r>
              <a:rPr lang="en-US" dirty="0" smtClean="0"/>
              <a:t>Requirements for manual reporting</a:t>
            </a:r>
            <a:endParaRPr lang="en-US" dirty="0"/>
          </a:p>
        </p:txBody>
      </p:sp>
      <p:sp>
        <p:nvSpPr>
          <p:cNvPr id="611337" name="Rectangle 9"/>
          <p:cNvSpPr>
            <a:spLocks noChangeArrowheads="1"/>
          </p:cNvSpPr>
          <p:nvPr/>
        </p:nvSpPr>
        <p:spPr bwMode="auto">
          <a:xfrm>
            <a:off x="152400" y="1828800"/>
            <a:ext cx="8763000" cy="762000"/>
          </a:xfrm>
          <a:prstGeom prst="rect">
            <a:avLst/>
          </a:prstGeom>
          <a:noFill/>
          <a:ln w="9525">
            <a:noFill/>
            <a:miter lim="800000"/>
            <a:headEnd/>
            <a:tailEnd/>
          </a:ln>
          <a:effectLst/>
        </p:spPr>
        <p:txBody>
          <a:bodyPr/>
          <a:lstStyle/>
          <a:p>
            <a:pPr marL="342900" indent="-342900">
              <a:lnSpc>
                <a:spcPct val="90000"/>
              </a:lnSpc>
              <a:spcBef>
                <a:spcPct val="20000"/>
              </a:spcBef>
              <a:buClr>
                <a:schemeClr val="bg1"/>
              </a:buClr>
              <a:buFont typeface="Wingdings" pitchFamily="2" charset="2"/>
              <a:buChar char="Ø"/>
            </a:pPr>
            <a:r>
              <a:rPr lang="en-US" dirty="0">
                <a:solidFill>
                  <a:srgbClr val="013C88"/>
                </a:solidFill>
              </a:rPr>
              <a:t>Completes SF126 for Exchange/Sale property not required for screening through </a:t>
            </a:r>
            <a:r>
              <a:rPr lang="en-US" dirty="0" err="1" smtClean="0">
                <a:solidFill>
                  <a:srgbClr val="013C88"/>
                </a:solidFill>
              </a:rPr>
              <a:t>GSAXcess</a:t>
            </a:r>
            <a:r>
              <a:rPr lang="en-US" dirty="0" smtClean="0"/>
              <a:t>®. </a:t>
            </a:r>
            <a:endParaRPr lang="en-US" dirty="0">
              <a:solidFill>
                <a:srgbClr val="013C88"/>
              </a:solidFill>
              <a:cs typeface="Arial" pitchFamily="34" charset="0"/>
            </a:endParaRPr>
          </a:p>
          <a:p>
            <a:pPr marL="342900" indent="-342900">
              <a:lnSpc>
                <a:spcPct val="90000"/>
              </a:lnSpc>
              <a:spcBef>
                <a:spcPct val="20000"/>
              </a:spcBef>
              <a:buClr>
                <a:schemeClr val="bg1"/>
              </a:buClr>
              <a:buFont typeface="Wingdings" pitchFamily="2" charset="2"/>
              <a:buNone/>
            </a:pPr>
            <a:endParaRPr lang="en-US" dirty="0">
              <a:solidFill>
                <a:srgbClr val="013C88"/>
              </a:solidFill>
            </a:endParaRPr>
          </a:p>
          <a:p>
            <a:pPr marL="342900" indent="-342900">
              <a:lnSpc>
                <a:spcPct val="90000"/>
              </a:lnSpc>
              <a:spcBef>
                <a:spcPct val="20000"/>
              </a:spcBef>
              <a:buClr>
                <a:schemeClr val="bg1"/>
              </a:buClr>
              <a:buFont typeface="Wingdings" pitchFamily="2" charset="2"/>
              <a:buNone/>
            </a:pPr>
            <a:endParaRPr lang="en-US" dirty="0">
              <a:solidFill>
                <a:srgbClr val="013C88"/>
              </a:solidFill>
            </a:endParaRPr>
          </a:p>
          <a:p>
            <a:pPr marL="342900" indent="-342900">
              <a:lnSpc>
                <a:spcPct val="90000"/>
              </a:lnSpc>
              <a:spcBef>
                <a:spcPct val="20000"/>
              </a:spcBef>
              <a:buClr>
                <a:srgbClr val="000099"/>
              </a:buClr>
              <a:buSzPct val="75000"/>
            </a:pPr>
            <a:endParaRPr lang="en-US" dirty="0">
              <a:solidFill>
                <a:srgbClr val="013C88"/>
              </a:solidFill>
            </a:endParaRPr>
          </a:p>
          <a:p>
            <a:pPr marL="342900" indent="-342900">
              <a:lnSpc>
                <a:spcPct val="90000"/>
              </a:lnSpc>
              <a:spcBef>
                <a:spcPct val="20000"/>
              </a:spcBef>
              <a:buClr>
                <a:schemeClr val="bg1"/>
              </a:buClr>
              <a:buFont typeface="Wingdings" pitchFamily="2" charset="2"/>
              <a:buNone/>
            </a:pPr>
            <a:endParaRPr lang="en-US" b="1" dirty="0">
              <a:solidFill>
                <a:srgbClr val="013C88"/>
              </a:solidFill>
            </a:endParaRPr>
          </a:p>
        </p:txBody>
      </p:sp>
      <p:sp>
        <p:nvSpPr>
          <p:cNvPr id="2" name="Rounded Rectangular Callout 1"/>
          <p:cNvSpPr/>
          <p:nvPr/>
        </p:nvSpPr>
        <p:spPr>
          <a:xfrm>
            <a:off x="6257041" y="2216085"/>
            <a:ext cx="2667000" cy="908115"/>
          </a:xfrm>
          <a:prstGeom prst="wedgeRoundRectCallout">
            <a:avLst>
              <a:gd name="adj1" fmla="val -39780"/>
              <a:gd name="adj2" fmla="val 19719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2060"/>
                </a:solidFill>
              </a:rPr>
              <a:t>T</a:t>
            </a:r>
            <a:r>
              <a:rPr lang="en-US" sz="1400" b="1" dirty="0" smtClean="0">
                <a:solidFill>
                  <a:srgbClr val="002060"/>
                </a:solidFill>
              </a:rPr>
              <a:t>he </a:t>
            </a:r>
            <a:r>
              <a:rPr lang="en-US" sz="1400" b="1" dirty="0">
                <a:solidFill>
                  <a:srgbClr val="002060"/>
                </a:solidFill>
              </a:rPr>
              <a:t>Agency Location Code and Appropriation Fund is required  to send  proceeds back to reporting </a:t>
            </a:r>
            <a:r>
              <a:rPr lang="en-US" sz="1400" b="1" dirty="0" err="1" smtClean="0">
                <a:solidFill>
                  <a:srgbClr val="002060"/>
                </a:solidFill>
              </a:rPr>
              <a:t>agency.</a:t>
            </a:r>
            <a:r>
              <a:rPr lang="en-US" sz="1400" dirty="0" err="1" smtClean="0"/>
              <a:t>y</a:t>
            </a:r>
            <a:r>
              <a:rPr lang="en-US" sz="1400" dirty="0"/>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C52D212-CB36-4830-B7F8-7A066A79E404}" type="slidenum">
              <a:rPr lang="en-US"/>
              <a:pPr/>
              <a:t>15</a:t>
            </a:fld>
            <a:endParaRPr lang="en-US" dirty="0"/>
          </a:p>
        </p:txBody>
      </p:sp>
      <p:sp>
        <p:nvSpPr>
          <p:cNvPr id="629762" name="Rectangle 2"/>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endParaRPr lang="en-US" sz="3200" dirty="0">
              <a:solidFill>
                <a:srgbClr val="013C88"/>
              </a:solidFill>
            </a:endParaRPr>
          </a:p>
        </p:txBody>
      </p:sp>
      <p:sp>
        <p:nvSpPr>
          <p:cNvPr id="629770" name="Rectangle 10"/>
          <p:cNvSpPr>
            <a:spLocks noGrp="1" noChangeArrowheads="1"/>
          </p:cNvSpPr>
          <p:nvPr>
            <p:ph type="title"/>
          </p:nvPr>
        </p:nvSpPr>
        <p:spPr>
          <a:xfrm>
            <a:off x="381000" y="381000"/>
            <a:ext cx="7769225" cy="579438"/>
          </a:xfrm>
          <a:noFill/>
          <a:ln/>
        </p:spPr>
        <p:txBody>
          <a:bodyPr>
            <a:normAutofit fontScale="90000"/>
          </a:bodyPr>
          <a:lstStyle/>
          <a:p>
            <a:r>
              <a:rPr lang="en-US" dirty="0"/>
              <a:t>Custodial Duties</a:t>
            </a:r>
          </a:p>
        </p:txBody>
      </p:sp>
      <p:sp>
        <p:nvSpPr>
          <p:cNvPr id="629771" name="Rectangle 11"/>
          <p:cNvSpPr>
            <a:spLocks noGrp="1" noChangeArrowheads="1"/>
          </p:cNvSpPr>
          <p:nvPr>
            <p:ph type="body" idx="1"/>
          </p:nvPr>
        </p:nvSpPr>
        <p:spPr>
          <a:xfrm>
            <a:off x="457200" y="1905000"/>
            <a:ext cx="7545388" cy="4083050"/>
          </a:xfrm>
          <a:noFill/>
          <a:ln/>
        </p:spPr>
        <p:txBody>
          <a:bodyPr>
            <a:normAutofit lnSpcReduction="10000"/>
          </a:bodyPr>
          <a:lstStyle/>
          <a:p>
            <a:pPr>
              <a:lnSpc>
                <a:spcPct val="90000"/>
              </a:lnSpc>
              <a:buFont typeface="Wingdings" pitchFamily="2" charset="2"/>
              <a:buNone/>
            </a:pPr>
            <a:r>
              <a:rPr kumimoji="1" lang="en-US" sz="2000" dirty="0"/>
              <a:t>Provides the following:</a:t>
            </a:r>
          </a:p>
          <a:p>
            <a:pPr lvl="1">
              <a:lnSpc>
                <a:spcPct val="90000"/>
              </a:lnSpc>
            </a:pPr>
            <a:r>
              <a:rPr kumimoji="1" lang="en-US" sz="2000" dirty="0"/>
              <a:t>Contact </a:t>
            </a:r>
            <a:r>
              <a:rPr kumimoji="1" lang="en-US" sz="2000" dirty="0" smtClean="0"/>
              <a:t>information</a:t>
            </a:r>
          </a:p>
          <a:p>
            <a:pPr lvl="1">
              <a:lnSpc>
                <a:spcPct val="90000"/>
              </a:lnSpc>
            </a:pPr>
            <a:r>
              <a:rPr kumimoji="1" lang="en-US" sz="2000" b="1" dirty="0" smtClean="0"/>
              <a:t>ACCURATE DESCRIPTION AND INFORMATION</a:t>
            </a:r>
            <a:endParaRPr kumimoji="1" lang="en-US" sz="2000" b="1" dirty="0"/>
          </a:p>
          <a:p>
            <a:pPr lvl="1">
              <a:lnSpc>
                <a:spcPct val="90000"/>
              </a:lnSpc>
            </a:pPr>
            <a:r>
              <a:rPr kumimoji="1" lang="en-US" sz="2000" dirty="0"/>
              <a:t>Property location</a:t>
            </a:r>
          </a:p>
          <a:p>
            <a:pPr lvl="1">
              <a:lnSpc>
                <a:spcPct val="90000"/>
              </a:lnSpc>
            </a:pPr>
            <a:r>
              <a:rPr kumimoji="1" lang="en-US" sz="2000" dirty="0"/>
              <a:t>Inspection dates and times</a:t>
            </a:r>
          </a:p>
          <a:p>
            <a:pPr lvl="1">
              <a:lnSpc>
                <a:spcPct val="90000"/>
              </a:lnSpc>
            </a:pPr>
            <a:r>
              <a:rPr kumimoji="1" lang="en-US" sz="2000" dirty="0"/>
              <a:t>Special requirements for removal</a:t>
            </a:r>
          </a:p>
          <a:p>
            <a:pPr lvl="1">
              <a:lnSpc>
                <a:spcPct val="90000"/>
              </a:lnSpc>
              <a:buFont typeface="Wingdings" pitchFamily="2" charset="2"/>
              <a:buNone/>
            </a:pPr>
            <a:endParaRPr kumimoji="1" lang="en-US" sz="2000" dirty="0"/>
          </a:p>
          <a:p>
            <a:pPr>
              <a:lnSpc>
                <a:spcPct val="90000"/>
              </a:lnSpc>
              <a:buFont typeface="Wingdings" pitchFamily="2" charset="2"/>
              <a:buNone/>
            </a:pPr>
            <a:r>
              <a:rPr kumimoji="1" lang="en-US" sz="2000" dirty="0"/>
              <a:t>Available during inspection and removal periods.</a:t>
            </a:r>
          </a:p>
          <a:p>
            <a:pPr>
              <a:lnSpc>
                <a:spcPct val="90000"/>
              </a:lnSpc>
              <a:buFont typeface="Wingdings" pitchFamily="2" charset="2"/>
              <a:buNone/>
            </a:pPr>
            <a:endParaRPr kumimoji="1" lang="en-US" sz="2000" dirty="0"/>
          </a:p>
          <a:p>
            <a:pPr>
              <a:lnSpc>
                <a:spcPct val="90000"/>
              </a:lnSpc>
              <a:buFont typeface="Wingdings" pitchFamily="2" charset="2"/>
              <a:buNone/>
            </a:pPr>
            <a:r>
              <a:rPr kumimoji="1" lang="en-US" sz="2000" dirty="0"/>
              <a:t>Accountable for the care and handling of  </a:t>
            </a:r>
          </a:p>
          <a:p>
            <a:pPr>
              <a:lnSpc>
                <a:spcPct val="90000"/>
              </a:lnSpc>
              <a:buFont typeface="Wingdings" pitchFamily="2" charset="2"/>
              <a:buNone/>
            </a:pPr>
            <a:r>
              <a:rPr kumimoji="1" lang="en-US" sz="2000" dirty="0"/>
              <a:t>property prior to its removal.</a:t>
            </a:r>
          </a:p>
          <a:p>
            <a:pPr>
              <a:lnSpc>
                <a:spcPct val="90000"/>
              </a:lnSpc>
              <a:buFont typeface="Wingdings" pitchFamily="2" charset="2"/>
              <a:buNone/>
            </a:pPr>
            <a:endParaRPr kumimoji="1" lang="en-US" sz="2000" dirty="0"/>
          </a:p>
          <a:p>
            <a:pPr>
              <a:lnSpc>
                <a:spcPct val="90000"/>
              </a:lnSpc>
              <a:buFont typeface="Wingdings" pitchFamily="2" charset="2"/>
              <a:buNone/>
            </a:pPr>
            <a:r>
              <a:rPr kumimoji="1" lang="en-US" sz="2000" b="1" i="1" dirty="0"/>
              <a:t>GSA does the rest!!</a:t>
            </a:r>
            <a:endParaRPr kumimoji="1" lang="en-US" sz="2000" b="1" dirty="0"/>
          </a:p>
          <a:p>
            <a:pPr lvl="1">
              <a:lnSpc>
                <a:spcPct val="90000"/>
              </a:lnSpc>
              <a:buClr>
                <a:srgbClr val="003399"/>
              </a:buClr>
              <a:buFont typeface="Symbol" pitchFamily="18" charset="2"/>
              <a:buNone/>
            </a:pPr>
            <a:endParaRPr kumimoji="1" lang="en-US" dirty="0">
              <a:solidFill>
                <a:srgbClr val="003399"/>
              </a:solidFill>
            </a:endParaRPr>
          </a:p>
        </p:txBody>
      </p:sp>
      <p:pic>
        <p:nvPicPr>
          <p:cNvPr id="629772" name="Picture 12" descr="rbbg_63"/>
          <p:cNvPicPr>
            <a:picLocks noChangeAspect="1" noChangeArrowheads="1"/>
          </p:cNvPicPr>
          <p:nvPr/>
        </p:nvPicPr>
        <p:blipFill>
          <a:blip r:embed="rId3" cstate="print"/>
          <a:srcRect/>
          <a:stretch>
            <a:fillRect/>
          </a:stretch>
        </p:blipFill>
        <p:spPr bwMode="auto">
          <a:xfrm>
            <a:off x="6477001" y="1183064"/>
            <a:ext cx="2057400" cy="2245936"/>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A6AE7ED9-CB8D-46A2-828D-24C908FED63A}" type="slidenum">
              <a:rPr lang="en-US"/>
              <a:pPr/>
              <a:t>16</a:t>
            </a:fld>
            <a:endParaRPr lang="en-US" dirty="0"/>
          </a:p>
        </p:txBody>
      </p:sp>
      <p:sp>
        <p:nvSpPr>
          <p:cNvPr id="627714" name="Rectangle 2"/>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endParaRPr lang="en-US" sz="3200" dirty="0">
              <a:solidFill>
                <a:srgbClr val="013C88"/>
              </a:solidFill>
            </a:endParaRPr>
          </a:p>
        </p:txBody>
      </p:sp>
      <p:sp>
        <p:nvSpPr>
          <p:cNvPr id="627722" name="Rectangle 10"/>
          <p:cNvSpPr>
            <a:spLocks noGrp="1" noChangeArrowheads="1"/>
          </p:cNvSpPr>
          <p:nvPr>
            <p:ph type="title"/>
          </p:nvPr>
        </p:nvSpPr>
        <p:spPr>
          <a:xfrm>
            <a:off x="304800" y="457200"/>
            <a:ext cx="7769225" cy="579438"/>
          </a:xfrm>
          <a:noFill/>
          <a:ln/>
        </p:spPr>
        <p:txBody>
          <a:bodyPr>
            <a:normAutofit fontScale="90000"/>
          </a:bodyPr>
          <a:lstStyle/>
          <a:p>
            <a:r>
              <a:rPr lang="en-US" dirty="0" smtClean="0"/>
              <a:t>GSA Does the Rest</a:t>
            </a:r>
            <a:endParaRPr lang="en-US" dirty="0"/>
          </a:p>
        </p:txBody>
      </p:sp>
      <p:sp>
        <p:nvSpPr>
          <p:cNvPr id="627725" name="Rectangle 13"/>
          <p:cNvSpPr>
            <a:spLocks noGrp="1" noChangeArrowheads="1"/>
          </p:cNvSpPr>
          <p:nvPr>
            <p:ph type="body" idx="1"/>
          </p:nvPr>
        </p:nvSpPr>
        <p:spPr>
          <a:xfrm>
            <a:off x="455613" y="1828800"/>
            <a:ext cx="4192587" cy="4572000"/>
          </a:xfrm>
          <a:noFill/>
          <a:ln/>
        </p:spPr>
        <p:txBody>
          <a:bodyPr/>
          <a:lstStyle/>
          <a:p>
            <a:pPr>
              <a:lnSpc>
                <a:spcPct val="90000"/>
              </a:lnSpc>
              <a:buFont typeface="Wingdings" pitchFamily="2" charset="2"/>
              <a:buNone/>
            </a:pPr>
            <a:r>
              <a:rPr lang="en-US" sz="1800" dirty="0"/>
              <a:t>Basic Services Offered – </a:t>
            </a:r>
          </a:p>
          <a:p>
            <a:pPr>
              <a:lnSpc>
                <a:spcPct val="90000"/>
              </a:lnSpc>
              <a:buFont typeface="Wingdings" pitchFamily="2" charset="2"/>
              <a:buNone/>
            </a:pPr>
            <a:r>
              <a:rPr lang="en-US" sz="1800" dirty="0"/>
              <a:t>	Asset lotting guidance</a:t>
            </a:r>
          </a:p>
          <a:p>
            <a:pPr>
              <a:lnSpc>
                <a:spcPct val="90000"/>
              </a:lnSpc>
              <a:buFont typeface="Wingdings" pitchFamily="2" charset="2"/>
              <a:buNone/>
            </a:pPr>
            <a:r>
              <a:rPr lang="en-US" sz="1800" dirty="0"/>
              <a:t>	Sales preparation</a:t>
            </a:r>
          </a:p>
          <a:p>
            <a:pPr>
              <a:lnSpc>
                <a:spcPct val="90000"/>
              </a:lnSpc>
              <a:buFont typeface="Wingdings" pitchFamily="2" charset="2"/>
              <a:buNone/>
            </a:pPr>
            <a:r>
              <a:rPr lang="en-US" sz="1800" dirty="0"/>
              <a:t>	Channel management and selection</a:t>
            </a:r>
          </a:p>
          <a:p>
            <a:pPr>
              <a:lnSpc>
                <a:spcPct val="90000"/>
              </a:lnSpc>
              <a:buFont typeface="Wingdings" pitchFamily="2" charset="2"/>
              <a:buNone/>
            </a:pPr>
            <a:r>
              <a:rPr lang="en-US" sz="1800" dirty="0"/>
              <a:t>	Asset description and listing preparation assistance</a:t>
            </a:r>
          </a:p>
          <a:p>
            <a:pPr>
              <a:lnSpc>
                <a:spcPct val="90000"/>
              </a:lnSpc>
              <a:buFont typeface="Wingdings" pitchFamily="2" charset="2"/>
              <a:buNone/>
            </a:pPr>
            <a:r>
              <a:rPr lang="en-US" sz="1800" dirty="0"/>
              <a:t>	Preparation of award documents</a:t>
            </a:r>
          </a:p>
          <a:p>
            <a:pPr>
              <a:lnSpc>
                <a:spcPct val="90000"/>
              </a:lnSpc>
              <a:buFont typeface="Wingdings" pitchFamily="2" charset="2"/>
              <a:buNone/>
            </a:pPr>
            <a:r>
              <a:rPr lang="en-US" sz="1800" dirty="0"/>
              <a:t>	Contract awards </a:t>
            </a:r>
          </a:p>
          <a:p>
            <a:pPr>
              <a:lnSpc>
                <a:spcPct val="90000"/>
              </a:lnSpc>
              <a:buFont typeface="Wingdings" pitchFamily="2" charset="2"/>
              <a:buNone/>
            </a:pPr>
            <a:r>
              <a:rPr lang="en-US" sz="1800" dirty="0"/>
              <a:t>	Financial and property line item accountability</a:t>
            </a:r>
          </a:p>
          <a:p>
            <a:pPr>
              <a:lnSpc>
                <a:spcPct val="90000"/>
              </a:lnSpc>
              <a:buFont typeface="Wingdings" pitchFamily="2" charset="2"/>
              <a:buNone/>
            </a:pPr>
            <a:r>
              <a:rPr lang="en-US" sz="1800" dirty="0"/>
              <a:t>	Contract administration</a:t>
            </a:r>
          </a:p>
          <a:p>
            <a:pPr>
              <a:lnSpc>
                <a:spcPct val="90000"/>
              </a:lnSpc>
              <a:buFont typeface="Wingdings" pitchFamily="2" charset="2"/>
              <a:buNone/>
            </a:pPr>
            <a:r>
              <a:rPr lang="en-US" sz="1800" dirty="0"/>
              <a:t>	Collection and processing of bid deposits</a:t>
            </a:r>
          </a:p>
          <a:p>
            <a:pPr>
              <a:lnSpc>
                <a:spcPct val="90000"/>
              </a:lnSpc>
              <a:buFont typeface="Wingdings" pitchFamily="2" charset="2"/>
              <a:buNone/>
            </a:pPr>
            <a:r>
              <a:rPr lang="en-US" sz="1800" dirty="0"/>
              <a:t>	Collection and deposit of proceeds</a:t>
            </a:r>
          </a:p>
          <a:p>
            <a:pPr>
              <a:lnSpc>
                <a:spcPct val="90000"/>
              </a:lnSpc>
              <a:buFont typeface="Wingdings" pitchFamily="2" charset="2"/>
              <a:buNone/>
            </a:pPr>
            <a:r>
              <a:rPr lang="en-US" sz="1800" dirty="0"/>
              <a:t>	Distribution of proceeds</a:t>
            </a:r>
          </a:p>
          <a:p>
            <a:pPr>
              <a:lnSpc>
                <a:spcPct val="90000"/>
              </a:lnSpc>
              <a:buFont typeface="Wingdings" pitchFamily="2" charset="2"/>
              <a:buNone/>
            </a:pPr>
            <a:endParaRPr lang="en-US" sz="1800" dirty="0"/>
          </a:p>
        </p:txBody>
      </p:sp>
      <p:grpSp>
        <p:nvGrpSpPr>
          <p:cNvPr id="2" name="Group 14"/>
          <p:cNvGrpSpPr>
            <a:grpSpLocks/>
          </p:cNvGrpSpPr>
          <p:nvPr/>
        </p:nvGrpSpPr>
        <p:grpSpPr bwMode="auto">
          <a:xfrm>
            <a:off x="4800600" y="1600200"/>
            <a:ext cx="4038600" cy="2413000"/>
            <a:chOff x="3120" y="960"/>
            <a:chExt cx="2304" cy="1392"/>
          </a:xfrm>
        </p:grpSpPr>
        <p:sp>
          <p:nvSpPr>
            <p:cNvPr id="627727" name="Rectangle 15"/>
            <p:cNvSpPr>
              <a:spLocks noChangeArrowheads="1"/>
            </p:cNvSpPr>
            <p:nvPr/>
          </p:nvSpPr>
          <p:spPr bwMode="auto">
            <a:xfrm>
              <a:off x="3129" y="960"/>
              <a:ext cx="2295" cy="1392"/>
            </a:xfrm>
            <a:prstGeom prst="rect">
              <a:avLst/>
            </a:prstGeom>
            <a:gradFill rotWithShape="1">
              <a:gsLst>
                <a:gs pos="0">
                  <a:srgbClr val="0066FF"/>
                </a:gs>
                <a:gs pos="100000">
                  <a:srgbClr val="0066FF">
                    <a:gamma/>
                    <a:shade val="16078"/>
                    <a:invGamma/>
                  </a:srgbClr>
                </a:gs>
              </a:gsLst>
              <a:lin ang="5400000" scaled="1"/>
            </a:gradFill>
            <a:ln w="9525">
              <a:solidFill>
                <a:schemeClr val="tx1"/>
              </a:solidFill>
              <a:miter lim="800000"/>
              <a:headEnd/>
              <a:tailEnd/>
            </a:ln>
            <a:effectLst/>
          </p:spPr>
          <p:txBody>
            <a:bodyPr wrap="none" anchor="ctr"/>
            <a:lstStyle/>
            <a:p>
              <a:endParaRPr lang="en-US" sz="1200" dirty="0">
                <a:solidFill>
                  <a:schemeClr val="bg1"/>
                </a:solidFill>
              </a:endParaRPr>
            </a:p>
          </p:txBody>
        </p:sp>
        <p:sp>
          <p:nvSpPr>
            <p:cNvPr id="627728" name="Text Box 16"/>
            <p:cNvSpPr txBox="1">
              <a:spLocks noChangeArrowheads="1"/>
            </p:cNvSpPr>
            <p:nvPr/>
          </p:nvSpPr>
          <p:spPr bwMode="auto">
            <a:xfrm>
              <a:off x="3120" y="988"/>
              <a:ext cx="2285" cy="1335"/>
            </a:xfrm>
            <a:prstGeom prst="rect">
              <a:avLst/>
            </a:prstGeom>
            <a:noFill/>
            <a:ln w="9525">
              <a:noFill/>
              <a:miter lim="800000"/>
              <a:headEnd/>
              <a:tailEnd/>
            </a:ln>
            <a:effectLst/>
          </p:spPr>
          <p:txBody>
            <a:bodyPr>
              <a:spAutoFit/>
            </a:bodyPr>
            <a:lstStyle/>
            <a:p>
              <a:pPr lvl="1"/>
              <a:r>
                <a:rPr lang="en-US" sz="1400" b="1" i="1" dirty="0">
                  <a:solidFill>
                    <a:schemeClr val="bg1"/>
                  </a:solidFill>
                </a:rPr>
                <a:t>On-line Sales</a:t>
              </a:r>
              <a:endParaRPr lang="en-US" sz="1400" dirty="0">
                <a:solidFill>
                  <a:schemeClr val="bg1"/>
                </a:solidFill>
              </a:endParaRPr>
            </a:p>
            <a:p>
              <a:pPr lvl="1"/>
              <a:r>
                <a:rPr lang="en-US" sz="1200" dirty="0">
                  <a:solidFill>
                    <a:schemeClr val="bg1"/>
                  </a:solidFill>
                </a:rPr>
                <a:t>Secure internet site   </a:t>
              </a:r>
            </a:p>
            <a:p>
              <a:pPr lvl="1"/>
              <a:r>
                <a:rPr lang="en-US" sz="1200" dirty="0">
                  <a:solidFill>
                    <a:schemeClr val="bg1"/>
                  </a:solidFill>
                </a:rPr>
                <a:t>Posting of items 	</a:t>
              </a:r>
            </a:p>
            <a:p>
              <a:pPr lvl="1"/>
              <a:r>
                <a:rPr lang="en-US" sz="1200" dirty="0">
                  <a:solidFill>
                    <a:schemeClr val="bg1"/>
                  </a:solidFill>
                </a:rPr>
                <a:t>Posting of photos 	</a:t>
              </a:r>
            </a:p>
            <a:p>
              <a:pPr lvl="1"/>
              <a:r>
                <a:rPr lang="en-US" sz="1200" dirty="0">
                  <a:solidFill>
                    <a:schemeClr val="bg1"/>
                  </a:solidFill>
                </a:rPr>
                <a:t>Featured items—listing and homepage</a:t>
              </a:r>
            </a:p>
            <a:p>
              <a:pPr lvl="1"/>
              <a:r>
                <a:rPr lang="en-US" sz="1200" dirty="0">
                  <a:solidFill>
                    <a:schemeClr val="bg1"/>
                  </a:solidFill>
                </a:rPr>
                <a:t>Maintenance of registered bidders </a:t>
              </a:r>
            </a:p>
            <a:p>
              <a:pPr lvl="1"/>
              <a:r>
                <a:rPr lang="en-US" sz="1200" dirty="0">
                  <a:solidFill>
                    <a:schemeClr val="bg1"/>
                  </a:solidFill>
                </a:rPr>
                <a:t>Electronic payment</a:t>
              </a:r>
            </a:p>
            <a:p>
              <a:pPr lvl="1"/>
              <a:r>
                <a:rPr lang="en-US" sz="1200" dirty="0">
                  <a:solidFill>
                    <a:schemeClr val="bg1"/>
                  </a:solidFill>
                </a:rPr>
                <a:t>Automated closing </a:t>
              </a:r>
            </a:p>
            <a:p>
              <a:pPr lvl="1"/>
              <a:r>
                <a:rPr lang="en-US" sz="1200" dirty="0">
                  <a:solidFill>
                    <a:schemeClr val="bg1"/>
                  </a:solidFill>
                </a:rPr>
                <a:t>Bid period extension</a:t>
              </a:r>
            </a:p>
            <a:p>
              <a:pPr lvl="1"/>
              <a:r>
                <a:rPr lang="en-US" sz="1200" dirty="0">
                  <a:solidFill>
                    <a:schemeClr val="bg1"/>
                  </a:solidFill>
                </a:rPr>
                <a:t>Registration verification engine</a:t>
              </a:r>
            </a:p>
            <a:p>
              <a:pPr lvl="1"/>
              <a:r>
                <a:rPr lang="en-US" sz="1200" dirty="0">
                  <a:solidFill>
                    <a:schemeClr val="bg1"/>
                  </a:solidFill>
                </a:rPr>
                <a:t>Collection of bid deposits</a:t>
              </a:r>
            </a:p>
            <a:p>
              <a:endParaRPr lang="en-US" sz="1200" dirty="0">
                <a:solidFill>
                  <a:schemeClr val="bg1"/>
                </a:solidFill>
              </a:endParaRPr>
            </a:p>
          </p:txBody>
        </p:sp>
      </p:grpSp>
      <p:grpSp>
        <p:nvGrpSpPr>
          <p:cNvPr id="3" name="Group 17"/>
          <p:cNvGrpSpPr>
            <a:grpSpLocks/>
          </p:cNvGrpSpPr>
          <p:nvPr/>
        </p:nvGrpSpPr>
        <p:grpSpPr bwMode="auto">
          <a:xfrm>
            <a:off x="4800600" y="4114800"/>
            <a:ext cx="4419600" cy="2170113"/>
            <a:chOff x="3158" y="2112"/>
            <a:chExt cx="2754" cy="1126"/>
          </a:xfrm>
        </p:grpSpPr>
        <p:sp>
          <p:nvSpPr>
            <p:cNvPr id="627730" name="Rectangle 18"/>
            <p:cNvSpPr>
              <a:spLocks noChangeArrowheads="1"/>
            </p:cNvSpPr>
            <p:nvPr/>
          </p:nvSpPr>
          <p:spPr bwMode="auto">
            <a:xfrm>
              <a:off x="3168" y="2112"/>
              <a:ext cx="2496" cy="1104"/>
            </a:xfrm>
            <a:prstGeom prst="rect">
              <a:avLst/>
            </a:prstGeom>
            <a:gradFill rotWithShape="1">
              <a:gsLst>
                <a:gs pos="0">
                  <a:srgbClr val="0066FF"/>
                </a:gs>
                <a:gs pos="100000">
                  <a:srgbClr val="0066FF">
                    <a:gamma/>
                    <a:shade val="16078"/>
                    <a:invGamma/>
                  </a:srgbClr>
                </a:gs>
              </a:gsLst>
              <a:lin ang="5400000" scaled="1"/>
            </a:gradFill>
            <a:ln w="9525">
              <a:solidFill>
                <a:schemeClr val="tx1"/>
              </a:solidFill>
              <a:miter lim="800000"/>
              <a:headEnd/>
              <a:tailEnd/>
            </a:ln>
            <a:effectLst/>
          </p:spPr>
          <p:txBody>
            <a:bodyPr wrap="none" anchor="ctr"/>
            <a:lstStyle/>
            <a:p>
              <a:endParaRPr lang="en-US" sz="1200" dirty="0">
                <a:solidFill>
                  <a:schemeClr val="bg1"/>
                </a:solidFill>
              </a:endParaRPr>
            </a:p>
          </p:txBody>
        </p:sp>
        <p:sp>
          <p:nvSpPr>
            <p:cNvPr id="627731" name="Text Box 19"/>
            <p:cNvSpPr txBox="1">
              <a:spLocks noChangeArrowheads="1"/>
            </p:cNvSpPr>
            <p:nvPr/>
          </p:nvSpPr>
          <p:spPr bwMode="auto">
            <a:xfrm>
              <a:off x="3158" y="2133"/>
              <a:ext cx="2754" cy="1105"/>
            </a:xfrm>
            <a:prstGeom prst="rect">
              <a:avLst/>
            </a:prstGeom>
            <a:noFill/>
            <a:ln w="9525">
              <a:noFill/>
              <a:miter lim="800000"/>
              <a:headEnd/>
              <a:tailEnd/>
            </a:ln>
            <a:effectLst/>
          </p:spPr>
          <p:txBody>
            <a:bodyPr>
              <a:spAutoFit/>
            </a:bodyPr>
            <a:lstStyle/>
            <a:p>
              <a:pPr lvl="1"/>
              <a:r>
                <a:rPr lang="en-US" sz="1400" b="1" i="1" dirty="0">
                  <a:solidFill>
                    <a:schemeClr val="bg1"/>
                  </a:solidFill>
                </a:rPr>
                <a:t>Off-line Sales</a:t>
              </a:r>
              <a:endParaRPr lang="en-US" sz="1400" dirty="0">
                <a:solidFill>
                  <a:schemeClr val="bg1"/>
                </a:solidFill>
              </a:endParaRPr>
            </a:p>
            <a:p>
              <a:pPr lvl="1"/>
              <a:r>
                <a:rPr lang="en-US" sz="1200" dirty="0">
                  <a:solidFill>
                    <a:schemeClr val="bg1"/>
                  </a:solidFill>
                </a:rPr>
                <a:t>Advertising of sale event 	</a:t>
              </a:r>
            </a:p>
            <a:p>
              <a:pPr lvl="1"/>
              <a:r>
                <a:rPr lang="en-US" sz="1200" dirty="0">
                  <a:solidFill>
                    <a:schemeClr val="bg1"/>
                  </a:solidFill>
                </a:rPr>
                <a:t>Maintenance of specialized mailing lists</a:t>
              </a:r>
            </a:p>
            <a:p>
              <a:pPr lvl="1"/>
              <a:r>
                <a:rPr lang="en-US" sz="1200" dirty="0">
                  <a:solidFill>
                    <a:schemeClr val="bg1"/>
                  </a:solidFill>
                </a:rPr>
                <a:t>Printing and distribution of IFBs</a:t>
              </a:r>
            </a:p>
            <a:p>
              <a:pPr lvl="1"/>
              <a:r>
                <a:rPr lang="en-US" sz="1200" dirty="0">
                  <a:solidFill>
                    <a:schemeClr val="bg1"/>
                  </a:solidFill>
                </a:rPr>
                <a:t>Bid opening</a:t>
              </a:r>
            </a:p>
            <a:p>
              <a:pPr lvl="1"/>
              <a:r>
                <a:rPr lang="en-US" sz="1200" dirty="0">
                  <a:solidFill>
                    <a:schemeClr val="bg1"/>
                  </a:solidFill>
                </a:rPr>
                <a:t>Registration of bidders</a:t>
              </a:r>
            </a:p>
            <a:p>
              <a:pPr lvl="1"/>
              <a:r>
                <a:rPr lang="en-US" sz="1200" dirty="0">
                  <a:solidFill>
                    <a:schemeClr val="bg1"/>
                  </a:solidFill>
                </a:rPr>
                <a:t>Auctioneer</a:t>
              </a:r>
            </a:p>
            <a:p>
              <a:pPr lvl="1"/>
              <a:r>
                <a:rPr lang="en-US" sz="1200" dirty="0">
                  <a:solidFill>
                    <a:schemeClr val="bg1"/>
                  </a:solidFill>
                </a:rPr>
                <a:t>On-site Sales Contracting Officer</a:t>
              </a:r>
            </a:p>
            <a:p>
              <a:pPr lvl="1"/>
              <a:r>
                <a:rPr lang="en-US" sz="1200" dirty="0">
                  <a:solidFill>
                    <a:schemeClr val="bg1"/>
                  </a:solidFill>
                </a:rPr>
                <a:t>On-site collection of payments</a:t>
              </a:r>
            </a:p>
            <a:p>
              <a:pPr lvl="1"/>
              <a:r>
                <a:rPr lang="en-US" sz="1200" dirty="0">
                  <a:solidFill>
                    <a:schemeClr val="bg1"/>
                  </a:solidFill>
                </a:rPr>
                <a:t>Follow up collection of defaults/late payments</a:t>
              </a:r>
            </a:p>
            <a:p>
              <a:endParaRPr lang="en-US" sz="1200" dirty="0">
                <a:solidFill>
                  <a:schemeClr val="bg1"/>
                </a:solidFill>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0200" y="609600"/>
          <a:ext cx="5791200" cy="3291840"/>
        </p:xfrm>
        <a:graphic>
          <a:graphicData uri="http://schemas.openxmlformats.org/drawingml/2006/table">
            <a:tbl>
              <a:tblPr/>
              <a:tblGrid>
                <a:gridCol w="1930400"/>
                <a:gridCol w="1930400"/>
                <a:gridCol w="1930400"/>
              </a:tblGrid>
              <a:tr h="0">
                <a:tc gridSpan="3">
                  <a:txBody>
                    <a:bodyPr/>
                    <a:lstStyle/>
                    <a:p>
                      <a:pPr algn="ctr"/>
                      <a:r>
                        <a:rPr lang="en-US" dirty="0"/>
                        <a:t>Asset Sales Price</a:t>
                      </a:r>
                    </a:p>
                  </a:txBody>
                  <a:tcPr marL="0" marR="0" marT="0"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r>
              <a:tr h="0">
                <a:tc>
                  <a:txBody>
                    <a:bodyPr/>
                    <a:lstStyle/>
                    <a:p>
                      <a:r>
                        <a:rPr lang="en-US" b="1" dirty="0"/>
                        <a:t>Low Range $</a:t>
                      </a:r>
                      <a:endParaRPr lang="en-US" dirty="0"/>
                    </a:p>
                  </a:txBody>
                  <a:tcPr marL="0" marR="0" marT="0" marB="0">
                    <a:lnL>
                      <a:noFill/>
                    </a:lnL>
                    <a:lnR>
                      <a:noFill/>
                    </a:lnR>
                    <a:lnT>
                      <a:noFill/>
                    </a:lnT>
                    <a:lnB>
                      <a:noFill/>
                    </a:lnB>
                  </a:tcPr>
                </a:tc>
                <a:tc>
                  <a:txBody>
                    <a:bodyPr/>
                    <a:lstStyle/>
                    <a:p>
                      <a:r>
                        <a:rPr lang="en-US" b="1" dirty="0"/>
                        <a:t>High Range $</a:t>
                      </a:r>
                      <a:endParaRPr lang="en-US" dirty="0"/>
                    </a:p>
                  </a:txBody>
                  <a:tcPr marL="0" marR="0" marT="0" marB="0">
                    <a:lnL>
                      <a:noFill/>
                    </a:lnL>
                    <a:lnR>
                      <a:noFill/>
                    </a:lnR>
                    <a:lnT>
                      <a:noFill/>
                    </a:lnT>
                    <a:lnB>
                      <a:noFill/>
                    </a:lnB>
                  </a:tcPr>
                </a:tc>
                <a:tc>
                  <a:txBody>
                    <a:bodyPr/>
                    <a:lstStyle/>
                    <a:p>
                      <a:r>
                        <a:rPr lang="en-US" b="1" dirty="0"/>
                        <a:t>Rate Per Item</a:t>
                      </a:r>
                      <a:endParaRPr lang="en-US" dirty="0"/>
                    </a:p>
                  </a:txBody>
                  <a:tcPr marL="0" marR="0" marT="0" marB="0">
                    <a:lnL>
                      <a:noFill/>
                    </a:lnL>
                    <a:lnR>
                      <a:noFill/>
                    </a:lnR>
                    <a:lnT>
                      <a:noFill/>
                    </a:lnT>
                    <a:lnB>
                      <a:noFill/>
                    </a:lnB>
                  </a:tcPr>
                </a:tc>
              </a:tr>
              <a:tr h="0">
                <a:tc>
                  <a:txBody>
                    <a:bodyPr/>
                    <a:lstStyle/>
                    <a:p>
                      <a:r>
                        <a:rPr lang="en-US" dirty="0"/>
                        <a:t>$0.01</a:t>
                      </a:r>
                    </a:p>
                  </a:txBody>
                  <a:tcPr marL="0" marR="0" marT="0" marB="0">
                    <a:lnL>
                      <a:noFill/>
                    </a:lnL>
                    <a:lnR>
                      <a:noFill/>
                    </a:lnR>
                    <a:lnT>
                      <a:noFill/>
                    </a:lnT>
                    <a:lnB>
                      <a:noFill/>
                    </a:lnB>
                  </a:tcPr>
                </a:tc>
                <a:tc>
                  <a:txBody>
                    <a:bodyPr/>
                    <a:lstStyle/>
                    <a:p>
                      <a:r>
                        <a:rPr lang="en-US" dirty="0"/>
                        <a:t>$1,000.00</a:t>
                      </a:r>
                    </a:p>
                  </a:txBody>
                  <a:tcPr marL="0" marR="0" marT="0" marB="0">
                    <a:lnL>
                      <a:noFill/>
                    </a:lnL>
                    <a:lnR>
                      <a:noFill/>
                    </a:lnR>
                    <a:lnT>
                      <a:noFill/>
                    </a:lnT>
                    <a:lnB>
                      <a:noFill/>
                    </a:lnB>
                  </a:tcPr>
                </a:tc>
                <a:tc>
                  <a:txBody>
                    <a:bodyPr/>
                    <a:lstStyle/>
                    <a:p>
                      <a:r>
                        <a:rPr lang="en-US" dirty="0"/>
                        <a:t>$250 or award amount if less than $250</a:t>
                      </a:r>
                    </a:p>
                  </a:txBody>
                  <a:tcPr marL="0" marR="0" marT="0" marB="0">
                    <a:lnL>
                      <a:noFill/>
                    </a:lnL>
                    <a:lnR>
                      <a:noFill/>
                    </a:lnR>
                    <a:lnT>
                      <a:noFill/>
                    </a:lnT>
                    <a:lnB>
                      <a:noFill/>
                    </a:lnB>
                  </a:tcPr>
                </a:tc>
              </a:tr>
              <a:tr h="0">
                <a:tc>
                  <a:txBody>
                    <a:bodyPr/>
                    <a:lstStyle/>
                    <a:p>
                      <a:r>
                        <a:rPr lang="en-US" dirty="0"/>
                        <a:t>$1,000.01</a:t>
                      </a:r>
                    </a:p>
                  </a:txBody>
                  <a:tcPr marL="0" marR="0" marT="0" marB="0">
                    <a:lnL>
                      <a:noFill/>
                    </a:lnL>
                    <a:lnR>
                      <a:noFill/>
                    </a:lnR>
                    <a:lnT>
                      <a:noFill/>
                    </a:lnT>
                    <a:lnB>
                      <a:noFill/>
                    </a:lnB>
                  </a:tcPr>
                </a:tc>
                <a:tc>
                  <a:txBody>
                    <a:bodyPr/>
                    <a:lstStyle/>
                    <a:p>
                      <a:r>
                        <a:rPr lang="en-US" dirty="0"/>
                        <a:t>$5,000.00</a:t>
                      </a:r>
                    </a:p>
                  </a:txBody>
                  <a:tcPr marL="0" marR="0" marT="0" marB="0">
                    <a:lnL>
                      <a:noFill/>
                    </a:lnL>
                    <a:lnR>
                      <a:noFill/>
                    </a:lnR>
                    <a:lnT>
                      <a:noFill/>
                    </a:lnT>
                    <a:lnB>
                      <a:noFill/>
                    </a:lnB>
                  </a:tcPr>
                </a:tc>
                <a:tc>
                  <a:txBody>
                    <a:bodyPr/>
                    <a:lstStyle/>
                    <a:p>
                      <a:r>
                        <a:rPr lang="en-US" dirty="0"/>
                        <a:t>25% of Proceeds</a:t>
                      </a:r>
                    </a:p>
                  </a:txBody>
                  <a:tcPr marL="0" marR="0" marT="0" marB="0">
                    <a:lnL>
                      <a:noFill/>
                    </a:lnL>
                    <a:lnR>
                      <a:noFill/>
                    </a:lnR>
                    <a:lnT>
                      <a:noFill/>
                    </a:lnT>
                    <a:lnB>
                      <a:noFill/>
                    </a:lnB>
                  </a:tcPr>
                </a:tc>
              </a:tr>
              <a:tr h="0">
                <a:tc>
                  <a:txBody>
                    <a:bodyPr/>
                    <a:lstStyle/>
                    <a:p>
                      <a:r>
                        <a:rPr lang="en-US" dirty="0"/>
                        <a:t>$5,000.01</a:t>
                      </a:r>
                    </a:p>
                  </a:txBody>
                  <a:tcPr marL="0" marR="0" marT="0" marB="0">
                    <a:lnL>
                      <a:noFill/>
                    </a:lnL>
                    <a:lnR>
                      <a:noFill/>
                    </a:lnR>
                    <a:lnT>
                      <a:noFill/>
                    </a:lnT>
                    <a:lnB>
                      <a:noFill/>
                    </a:lnB>
                  </a:tcPr>
                </a:tc>
                <a:tc>
                  <a:txBody>
                    <a:bodyPr/>
                    <a:lstStyle/>
                    <a:p>
                      <a:r>
                        <a:rPr lang="en-US" dirty="0"/>
                        <a:t>$25,000.00</a:t>
                      </a:r>
                    </a:p>
                  </a:txBody>
                  <a:tcPr marL="0" marR="0" marT="0" marB="0">
                    <a:lnL>
                      <a:noFill/>
                    </a:lnL>
                    <a:lnR>
                      <a:noFill/>
                    </a:lnR>
                    <a:lnT>
                      <a:noFill/>
                    </a:lnT>
                    <a:lnB>
                      <a:noFill/>
                    </a:lnB>
                  </a:tcPr>
                </a:tc>
                <a:tc>
                  <a:txBody>
                    <a:bodyPr/>
                    <a:lstStyle/>
                    <a:p>
                      <a:r>
                        <a:rPr lang="en-US" dirty="0"/>
                        <a:t>20% of Proceeds</a:t>
                      </a:r>
                    </a:p>
                  </a:txBody>
                  <a:tcPr marL="0" marR="0" marT="0" marB="0">
                    <a:lnL>
                      <a:noFill/>
                    </a:lnL>
                    <a:lnR>
                      <a:noFill/>
                    </a:lnR>
                    <a:lnT>
                      <a:noFill/>
                    </a:lnT>
                    <a:lnB>
                      <a:noFill/>
                    </a:lnB>
                  </a:tcPr>
                </a:tc>
              </a:tr>
              <a:tr h="0">
                <a:tc>
                  <a:txBody>
                    <a:bodyPr/>
                    <a:lstStyle/>
                    <a:p>
                      <a:r>
                        <a:rPr lang="en-US" dirty="0"/>
                        <a:t>$25,000.01</a:t>
                      </a:r>
                    </a:p>
                  </a:txBody>
                  <a:tcPr marL="0" marR="0" marT="0" marB="0">
                    <a:lnL>
                      <a:noFill/>
                    </a:lnL>
                    <a:lnR>
                      <a:noFill/>
                    </a:lnR>
                    <a:lnT>
                      <a:noFill/>
                    </a:lnT>
                    <a:lnB>
                      <a:noFill/>
                    </a:lnB>
                  </a:tcPr>
                </a:tc>
                <a:tc>
                  <a:txBody>
                    <a:bodyPr/>
                    <a:lstStyle/>
                    <a:p>
                      <a:r>
                        <a:rPr lang="en-US" dirty="0"/>
                        <a:t>$50,000.00</a:t>
                      </a:r>
                    </a:p>
                  </a:txBody>
                  <a:tcPr marL="0" marR="0" marT="0" marB="0">
                    <a:lnL>
                      <a:noFill/>
                    </a:lnL>
                    <a:lnR>
                      <a:noFill/>
                    </a:lnR>
                    <a:lnT>
                      <a:noFill/>
                    </a:lnT>
                    <a:lnB>
                      <a:noFill/>
                    </a:lnB>
                  </a:tcPr>
                </a:tc>
                <a:tc>
                  <a:txBody>
                    <a:bodyPr/>
                    <a:lstStyle/>
                    <a:p>
                      <a:r>
                        <a:rPr lang="en-US" dirty="0"/>
                        <a:t>17% of Proceeds</a:t>
                      </a:r>
                    </a:p>
                  </a:txBody>
                  <a:tcPr marL="0" marR="0" marT="0" marB="0">
                    <a:lnL>
                      <a:noFill/>
                    </a:lnL>
                    <a:lnR>
                      <a:noFill/>
                    </a:lnR>
                    <a:lnT>
                      <a:noFill/>
                    </a:lnT>
                    <a:lnB>
                      <a:noFill/>
                    </a:lnB>
                  </a:tcPr>
                </a:tc>
              </a:tr>
              <a:tr h="0">
                <a:tc>
                  <a:txBody>
                    <a:bodyPr/>
                    <a:lstStyle/>
                    <a:p>
                      <a:r>
                        <a:rPr lang="en-US" dirty="0"/>
                        <a:t>$50,000.01</a:t>
                      </a:r>
                    </a:p>
                  </a:txBody>
                  <a:tcPr marL="0" marR="0" marT="0" marB="0">
                    <a:lnL>
                      <a:noFill/>
                    </a:lnL>
                    <a:lnR>
                      <a:noFill/>
                    </a:lnR>
                    <a:lnT>
                      <a:noFill/>
                    </a:lnT>
                    <a:lnB>
                      <a:noFill/>
                    </a:lnB>
                  </a:tcPr>
                </a:tc>
                <a:tc>
                  <a:txBody>
                    <a:bodyPr/>
                    <a:lstStyle/>
                    <a:p>
                      <a:r>
                        <a:rPr lang="en-US" dirty="0"/>
                        <a:t>$100,000.00</a:t>
                      </a:r>
                    </a:p>
                  </a:txBody>
                  <a:tcPr marL="0" marR="0" marT="0" marB="0">
                    <a:lnL>
                      <a:noFill/>
                    </a:lnL>
                    <a:lnR>
                      <a:noFill/>
                    </a:lnR>
                    <a:lnT>
                      <a:noFill/>
                    </a:lnT>
                    <a:lnB>
                      <a:noFill/>
                    </a:lnB>
                  </a:tcPr>
                </a:tc>
                <a:tc>
                  <a:txBody>
                    <a:bodyPr/>
                    <a:lstStyle/>
                    <a:p>
                      <a:r>
                        <a:rPr lang="en-US" dirty="0"/>
                        <a:t>14% of Proceeds</a:t>
                      </a:r>
                    </a:p>
                  </a:txBody>
                  <a:tcPr marL="0" marR="0" marT="0" marB="0">
                    <a:lnL>
                      <a:noFill/>
                    </a:lnL>
                    <a:lnR>
                      <a:noFill/>
                    </a:lnR>
                    <a:lnT>
                      <a:noFill/>
                    </a:lnT>
                    <a:lnB>
                      <a:noFill/>
                    </a:lnB>
                  </a:tcPr>
                </a:tc>
              </a:tr>
              <a:tr h="0">
                <a:tc>
                  <a:txBody>
                    <a:bodyPr/>
                    <a:lstStyle/>
                    <a:p>
                      <a:r>
                        <a:rPr lang="en-US" dirty="0"/>
                        <a:t>$100,000.01</a:t>
                      </a:r>
                    </a:p>
                  </a:txBody>
                  <a:tcPr marL="0" marR="0" marT="0" marB="0">
                    <a:lnL>
                      <a:noFill/>
                    </a:lnL>
                    <a:lnR>
                      <a:noFill/>
                    </a:lnR>
                    <a:lnT>
                      <a:noFill/>
                    </a:lnT>
                    <a:lnB>
                      <a:noFill/>
                    </a:lnB>
                  </a:tcPr>
                </a:tc>
                <a:tc>
                  <a:txBody>
                    <a:bodyPr/>
                    <a:lstStyle/>
                    <a:p>
                      <a:r>
                        <a:rPr lang="en-US" dirty="0"/>
                        <a:t>$150,000.00</a:t>
                      </a:r>
                    </a:p>
                  </a:txBody>
                  <a:tcPr marL="0" marR="0" marT="0" marB="0">
                    <a:lnL>
                      <a:noFill/>
                    </a:lnL>
                    <a:lnR>
                      <a:noFill/>
                    </a:lnR>
                    <a:lnT>
                      <a:noFill/>
                    </a:lnT>
                    <a:lnB>
                      <a:noFill/>
                    </a:lnB>
                  </a:tcPr>
                </a:tc>
                <a:tc>
                  <a:txBody>
                    <a:bodyPr/>
                    <a:lstStyle/>
                    <a:p>
                      <a:r>
                        <a:rPr lang="en-US" dirty="0"/>
                        <a:t>11% of Proceeds</a:t>
                      </a:r>
                    </a:p>
                  </a:txBody>
                  <a:tcPr marL="0" marR="0" marT="0" marB="0">
                    <a:lnL>
                      <a:noFill/>
                    </a:lnL>
                    <a:lnR>
                      <a:noFill/>
                    </a:lnR>
                    <a:lnT>
                      <a:noFill/>
                    </a:lnT>
                    <a:lnB>
                      <a:noFill/>
                    </a:lnB>
                  </a:tcPr>
                </a:tc>
              </a:tr>
              <a:tr h="0">
                <a:tc>
                  <a:txBody>
                    <a:bodyPr/>
                    <a:lstStyle/>
                    <a:p>
                      <a:r>
                        <a:rPr lang="en-US" dirty="0"/>
                        <a:t>$150,000.01</a:t>
                      </a:r>
                    </a:p>
                  </a:txBody>
                  <a:tcPr marL="0" marR="0" marT="0" marB="0">
                    <a:lnL>
                      <a:noFill/>
                    </a:lnL>
                    <a:lnR>
                      <a:noFill/>
                    </a:lnR>
                    <a:lnT>
                      <a:noFill/>
                    </a:lnT>
                    <a:lnB>
                      <a:noFill/>
                    </a:lnB>
                  </a:tcPr>
                </a:tc>
                <a:tc>
                  <a:txBody>
                    <a:bodyPr/>
                    <a:lstStyle/>
                    <a:p>
                      <a:r>
                        <a:rPr lang="en-US" dirty="0"/>
                        <a:t>$250,000.00</a:t>
                      </a:r>
                    </a:p>
                  </a:txBody>
                  <a:tcPr marL="0" marR="0" marT="0" marB="0">
                    <a:lnL>
                      <a:noFill/>
                    </a:lnL>
                    <a:lnR>
                      <a:noFill/>
                    </a:lnR>
                    <a:lnT>
                      <a:noFill/>
                    </a:lnT>
                    <a:lnB>
                      <a:noFill/>
                    </a:lnB>
                  </a:tcPr>
                </a:tc>
                <a:tc>
                  <a:txBody>
                    <a:bodyPr/>
                    <a:lstStyle/>
                    <a:p>
                      <a:r>
                        <a:rPr lang="en-US" dirty="0"/>
                        <a:t>8% of Proceeds</a:t>
                      </a:r>
                    </a:p>
                  </a:txBody>
                  <a:tcPr marL="0" marR="0" marT="0" marB="0">
                    <a:lnL>
                      <a:noFill/>
                    </a:lnL>
                    <a:lnR>
                      <a:noFill/>
                    </a:lnR>
                    <a:lnT>
                      <a:noFill/>
                    </a:lnT>
                    <a:lnB>
                      <a:noFill/>
                    </a:lnB>
                  </a:tcPr>
                </a:tc>
              </a:tr>
              <a:tr h="0">
                <a:tc>
                  <a:txBody>
                    <a:bodyPr/>
                    <a:lstStyle/>
                    <a:p>
                      <a:r>
                        <a:rPr lang="en-US" dirty="0"/>
                        <a:t>$250,000.01</a:t>
                      </a:r>
                    </a:p>
                  </a:txBody>
                  <a:tcPr marL="0" marR="0" marT="0" marB="0">
                    <a:lnL>
                      <a:noFill/>
                    </a:lnL>
                    <a:lnR>
                      <a:noFill/>
                    </a:lnR>
                    <a:lnT>
                      <a:noFill/>
                    </a:lnT>
                    <a:lnB>
                      <a:noFill/>
                    </a:lnB>
                  </a:tcPr>
                </a:tc>
                <a:tc>
                  <a:txBody>
                    <a:bodyPr/>
                    <a:lstStyle/>
                    <a:p>
                      <a:r>
                        <a:rPr lang="en-US" dirty="0"/>
                        <a:t>And Higher</a:t>
                      </a:r>
                    </a:p>
                  </a:txBody>
                  <a:tcPr marL="0" marR="0" marT="0" marB="0">
                    <a:lnL>
                      <a:noFill/>
                    </a:lnL>
                    <a:lnR>
                      <a:noFill/>
                    </a:lnR>
                    <a:lnT>
                      <a:noFill/>
                    </a:lnT>
                    <a:lnB>
                      <a:noFill/>
                    </a:lnB>
                  </a:tcPr>
                </a:tc>
                <a:tc>
                  <a:txBody>
                    <a:bodyPr/>
                    <a:lstStyle/>
                    <a:p>
                      <a:r>
                        <a:rPr lang="en-US" dirty="0"/>
                        <a:t>6% of Proceeds</a:t>
                      </a:r>
                    </a:p>
                  </a:txBody>
                  <a:tcPr marL="0" marR="0" marT="0" marB="0">
                    <a:lnL>
                      <a:noFill/>
                    </a:lnL>
                    <a:lnR>
                      <a:noFill/>
                    </a:lnR>
                    <a:lnT>
                      <a:noFill/>
                    </a:lnT>
                    <a:lnB>
                      <a:noFill/>
                    </a:lnB>
                  </a:tcPr>
                </a:tc>
              </a:tr>
            </a:tbl>
          </a:graphicData>
        </a:graphic>
      </p:graphicFrame>
      <p:sp>
        <p:nvSpPr>
          <p:cNvPr id="29697" name="Rectangle 1"/>
          <p:cNvSpPr>
            <a:spLocks noChangeArrowheads="1"/>
          </p:cNvSpPr>
          <p:nvPr/>
        </p:nvSpPr>
        <p:spPr bwMode="auto">
          <a:xfrm>
            <a:off x="762000" y="4133671"/>
            <a:ext cx="7696200" cy="2400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Note: </a:t>
            </a:r>
            <a:r>
              <a:rPr kumimoji="0" lang="en-US" sz="1200" b="0" i="0" u="none" strike="noStrike" cap="none" normalizeH="0" baseline="0" dirty="0" smtClean="0">
                <a:ln>
                  <a:noFill/>
                </a:ln>
                <a:solidFill>
                  <a:schemeClr val="tx1"/>
                </a:solidFill>
                <a:effectLst/>
                <a:latin typeface="Arial" pitchFamily="34" charset="0"/>
              </a:rPr>
              <a:t>GSA deducts its fees from the sales proceeds. Supplemental services (including transportation, storage, maintenance, vehicle preparation security services, travel expenses, portable restroom facilities, and special media advertising) are negotiated and billed separately.</a:t>
            </a:r>
            <a:br>
              <a:rPr kumimoji="0" lang="en-US" sz="1200" b="0" i="0" u="none" strike="noStrike" cap="none" normalizeH="0" baseline="0" dirty="0" smtClean="0">
                <a:ln>
                  <a:noFill/>
                </a:ln>
                <a:solidFill>
                  <a:schemeClr val="tx1"/>
                </a:solidFill>
                <a:effectLst/>
                <a:latin typeface="Arial" pitchFamily="34" charset="0"/>
              </a:rPr>
            </a:br>
            <a:r>
              <a:rPr kumimoji="0" lang="en-US" sz="1200" b="0" i="0" u="none" strike="noStrike" cap="none" normalizeH="0" baseline="0" dirty="0" smtClean="0">
                <a:ln>
                  <a:noFill/>
                </a:ln>
                <a:solidFill>
                  <a:schemeClr val="tx1"/>
                </a:solidFill>
                <a:effectLst/>
                <a:latin typeface="Arial" pitchFamily="34" charset="0"/>
              </a:rPr>
              <a:t>To address special circumstances, contact the </a:t>
            </a:r>
            <a:r>
              <a:rPr kumimoji="0" lang="en-US" sz="1200" b="0" i="0" u="none" strike="noStrike" cap="none" normalizeH="0" baseline="0" dirty="0" smtClean="0">
                <a:ln>
                  <a:noFill/>
                </a:ln>
                <a:solidFill>
                  <a:schemeClr val="tx1"/>
                </a:solidFill>
                <a:effectLst/>
                <a:latin typeface="Arial" pitchFamily="34" charset="0"/>
                <a:hlinkClick r:id="rId3"/>
              </a:rPr>
              <a:t>regional GSA Sales Office</a:t>
            </a:r>
            <a:r>
              <a:rPr kumimoji="0" lang="en-US" sz="1200" b="0" i="0" u="none" strike="noStrike" cap="none" normalizeH="0" baseline="0" dirty="0" smtClean="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rPr>
              <a:t>Vehicles</a:t>
            </a:r>
            <a:endParaRPr kumimoji="0" lang="en-U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effectLst/>
                <a:latin typeface="Arial" pitchFamily="34" charset="0"/>
              </a:rPr>
              <a:t>GSA has special rates for servicing vehicles. There are two types:</a:t>
            </a:r>
            <a:endParaRPr kumimoji="0" lang="en-US" sz="1200" b="0"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effectLst/>
                <a:latin typeface="Arial" pitchFamily="34" charset="0"/>
              </a:rPr>
              <a:t>Vehicles sold resulting from seized and forfeited laws. Agencies must negotiate rates.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effectLst/>
                <a:latin typeface="Arial" pitchFamily="34" charset="0"/>
              </a:rPr>
              <a:t>GSA Vehicle sales for exchange/sale and other reimbursable sales (Federal Supply Classes 2310 and 2320 only). These prices are set: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effectLst/>
                <a:latin typeface="Arial" pitchFamily="34" charset="0"/>
              </a:rPr>
              <a:t>GSA Conducted Sales: $275 per vehicle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effectLst/>
                <a:latin typeface="Arial" pitchFamily="34" charset="0"/>
              </a:rPr>
              <a:t>Commercial Contract: $200 per vehicle plus cost of contract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F2CFD4C-7D29-476F-B055-5EF53CFF8A63}" type="slidenum">
              <a:rPr lang="en-US"/>
              <a:pPr/>
              <a:t>18</a:t>
            </a:fld>
            <a:endParaRPr lang="en-US" dirty="0"/>
          </a:p>
        </p:txBody>
      </p:sp>
      <p:sp>
        <p:nvSpPr>
          <p:cNvPr id="791554" name="Rectangle 2"/>
          <p:cNvSpPr>
            <a:spLocks noGrp="1" noChangeArrowheads="1"/>
          </p:cNvSpPr>
          <p:nvPr>
            <p:ph type="title"/>
          </p:nvPr>
        </p:nvSpPr>
        <p:spPr>
          <a:xfrm>
            <a:off x="457200" y="533400"/>
            <a:ext cx="8458200" cy="1493838"/>
          </a:xfrm>
        </p:spPr>
        <p:txBody>
          <a:bodyPr>
            <a:normAutofit/>
          </a:bodyPr>
          <a:lstStyle/>
          <a:p>
            <a:r>
              <a:rPr lang="en-US" sz="4000" b="1" dirty="0" smtClean="0">
                <a:solidFill>
                  <a:srgbClr val="0070C0"/>
                </a:solidFill>
              </a:rPr>
              <a:t>POST SALE AWARD NOTIFICATION</a:t>
            </a:r>
            <a:endParaRPr lang="en-US" sz="4000" b="1" dirty="0">
              <a:solidFill>
                <a:srgbClr val="0070C0"/>
              </a:solidFill>
            </a:endParaRPr>
          </a:p>
        </p:txBody>
      </p:sp>
      <p:sp>
        <p:nvSpPr>
          <p:cNvPr id="791555" name="Rectangle 3"/>
          <p:cNvSpPr>
            <a:spLocks noGrp="1" noChangeArrowheads="1"/>
          </p:cNvSpPr>
          <p:nvPr>
            <p:ph type="body" idx="1"/>
          </p:nvPr>
        </p:nvSpPr>
        <p:spPr>
          <a:xfrm>
            <a:off x="381000" y="2438400"/>
            <a:ext cx="8382000" cy="2590800"/>
          </a:xfrm>
        </p:spPr>
        <p:txBody>
          <a:bodyPr>
            <a:normAutofit fontScale="85000" lnSpcReduction="20000"/>
          </a:bodyPr>
          <a:lstStyle/>
          <a:p>
            <a:r>
              <a:rPr lang="en-US" dirty="0"/>
              <a:t>When an item sells, a copy of the </a:t>
            </a:r>
            <a:r>
              <a:rPr lang="en-US" dirty="0" smtClean="0"/>
              <a:t>Notice of Award will be sent via email, and a Purchaser’s Receipt/Authority to Release Property will </a:t>
            </a:r>
            <a:r>
              <a:rPr lang="en-US" dirty="0"/>
              <a:t>be sent via </a:t>
            </a:r>
            <a:r>
              <a:rPr lang="en-US" dirty="0" smtClean="0"/>
              <a:t>email at </a:t>
            </a:r>
            <a:r>
              <a:rPr lang="en-US" dirty="0"/>
              <a:t>the time of payment to  -</a:t>
            </a:r>
          </a:p>
          <a:p>
            <a:pPr lvl="1"/>
            <a:r>
              <a:rPr lang="en-US" dirty="0"/>
              <a:t>Purchaser</a:t>
            </a:r>
          </a:p>
          <a:p>
            <a:pPr lvl="1"/>
            <a:r>
              <a:rPr lang="en-US" dirty="0"/>
              <a:t>Property location (custodian) </a:t>
            </a:r>
          </a:p>
          <a:p>
            <a:pPr lvl="1"/>
            <a:r>
              <a:rPr lang="en-US" dirty="0"/>
              <a:t>Owning agency’s finance office when payment is processed.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B194FBB-8DD7-4063-8CB3-D8E253550302}" type="slidenum">
              <a:rPr lang="en-US"/>
              <a:pPr/>
              <a:t>19</a:t>
            </a:fld>
            <a:endParaRPr lang="en-US" dirty="0"/>
          </a:p>
        </p:txBody>
      </p:sp>
      <p:sp>
        <p:nvSpPr>
          <p:cNvPr id="792578" name="Rectangle 2"/>
          <p:cNvSpPr>
            <a:spLocks noGrp="1" noChangeArrowheads="1"/>
          </p:cNvSpPr>
          <p:nvPr>
            <p:ph type="title"/>
          </p:nvPr>
        </p:nvSpPr>
        <p:spPr>
          <a:xfrm>
            <a:off x="457200" y="1219200"/>
            <a:ext cx="7769225" cy="1066800"/>
          </a:xfrm>
        </p:spPr>
        <p:txBody>
          <a:bodyPr>
            <a:normAutofit fontScale="90000"/>
          </a:bodyPr>
          <a:lstStyle/>
          <a:p>
            <a:r>
              <a:rPr lang="en-US" b="0" dirty="0">
                <a:solidFill>
                  <a:srgbClr val="003399"/>
                </a:solidFill>
              </a:rPr>
              <a:t>What Happens if an Item Does Not Sell?</a:t>
            </a:r>
            <a:br>
              <a:rPr lang="en-US" b="0" dirty="0">
                <a:solidFill>
                  <a:srgbClr val="003399"/>
                </a:solidFill>
              </a:rPr>
            </a:br>
            <a:endParaRPr lang="en-US" b="0" dirty="0">
              <a:solidFill>
                <a:srgbClr val="003399"/>
              </a:solidFill>
            </a:endParaRPr>
          </a:p>
        </p:txBody>
      </p:sp>
      <p:sp>
        <p:nvSpPr>
          <p:cNvPr id="792579" name="Rectangle 3"/>
          <p:cNvSpPr>
            <a:spLocks noGrp="1" noChangeArrowheads="1"/>
          </p:cNvSpPr>
          <p:nvPr>
            <p:ph type="body" idx="1"/>
          </p:nvPr>
        </p:nvSpPr>
        <p:spPr>
          <a:xfrm>
            <a:off x="533400" y="1981200"/>
            <a:ext cx="8229600" cy="4525963"/>
          </a:xfrm>
        </p:spPr>
        <p:txBody>
          <a:bodyPr>
            <a:normAutofit lnSpcReduction="10000"/>
          </a:bodyPr>
          <a:lstStyle/>
          <a:p>
            <a:r>
              <a:rPr lang="en-US" dirty="0"/>
              <a:t>When an item doesn’t sell, the Sales Contracting Officer (SCO) will contact the owning agency’s Point of Contact (POC) and coordinate a second attempt. </a:t>
            </a:r>
          </a:p>
          <a:p>
            <a:pPr>
              <a:buFont typeface="Wingdings" pitchFamily="2" charset="2"/>
              <a:buNone/>
            </a:pPr>
            <a:endParaRPr lang="en-US" dirty="0"/>
          </a:p>
          <a:p>
            <a:pPr>
              <a:buFont typeface="Wingdings" pitchFamily="2" charset="2"/>
              <a:buNone/>
            </a:pPr>
            <a:r>
              <a:rPr lang="en-US" dirty="0"/>
              <a:t>	If the item doesn’t sell after agreed attempts by the owning agency and SCO, a return letter or an email from the Sales Contracting Officer will be sent to the owning agency POC.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9"/>
          <p:cNvSpPr>
            <a:spLocks noChangeArrowheads="1"/>
          </p:cNvSpPr>
          <p:nvPr/>
        </p:nvSpPr>
        <p:spPr bwMode="auto">
          <a:xfrm>
            <a:off x="76200" y="1447800"/>
            <a:ext cx="8382000" cy="4038600"/>
          </a:xfrm>
          <a:prstGeom prst="rect">
            <a:avLst/>
          </a:prstGeom>
          <a:noFill/>
          <a:ln w="9525">
            <a:noFill/>
            <a:miter lim="800000"/>
            <a:headEnd/>
            <a:tailEnd/>
          </a:ln>
        </p:spPr>
        <p:txBody>
          <a:bodyPr/>
          <a:lstStyle/>
          <a:p>
            <a:pPr marL="342900" indent="-342900">
              <a:spcBef>
                <a:spcPct val="20000"/>
              </a:spcBef>
              <a:buClr>
                <a:srgbClr val="990033"/>
              </a:buClr>
              <a:buFont typeface="Wingdings" pitchFamily="2" charset="2"/>
              <a:buNone/>
              <a:defRPr/>
            </a:pPr>
            <a:endParaRPr lang="en-US" sz="1800" dirty="0">
              <a:solidFill>
                <a:schemeClr val="tx1"/>
              </a:solidFill>
            </a:endParaRPr>
          </a:p>
          <a:p>
            <a:pPr>
              <a:buFont typeface="Wingdings" pitchFamily="2" charset="2"/>
              <a:buChar char="Ø"/>
              <a:defRPr/>
            </a:pPr>
            <a:r>
              <a:rPr lang="en-US" sz="2800" dirty="0">
                <a:solidFill>
                  <a:schemeClr val="tx1"/>
                </a:solidFill>
              </a:rPr>
              <a:t>Federal Executive agencies are legally required (FMR 102.36) to report excess personal property to GSA for screening and disposal.</a:t>
            </a:r>
          </a:p>
          <a:p>
            <a:pPr>
              <a:defRPr/>
            </a:pPr>
            <a:endParaRPr lang="en-US" sz="2800" dirty="0">
              <a:solidFill>
                <a:schemeClr val="tx1"/>
              </a:solidFill>
            </a:endParaRPr>
          </a:p>
          <a:p>
            <a:pPr>
              <a:buFont typeface="Wingdings" pitchFamily="2" charset="2"/>
              <a:buChar char="Ø"/>
              <a:defRPr/>
            </a:pPr>
            <a:r>
              <a:rPr lang="en-US" sz="2800" dirty="0">
                <a:solidFill>
                  <a:schemeClr val="tx1"/>
                </a:solidFill>
              </a:rPr>
              <a:t>Legislative and Judicial branches are encouraged to report their excess personal property to GSA.</a:t>
            </a:r>
          </a:p>
        </p:txBody>
      </p:sp>
      <p:sp>
        <p:nvSpPr>
          <p:cNvPr id="4099" name="Title 1"/>
          <p:cNvSpPr>
            <a:spLocks noGrp="1"/>
          </p:cNvSpPr>
          <p:nvPr>
            <p:ph type="title"/>
          </p:nvPr>
        </p:nvSpPr>
        <p:spPr>
          <a:xfrm>
            <a:off x="762000" y="152400"/>
            <a:ext cx="7769225" cy="549275"/>
          </a:xfrm>
        </p:spPr>
        <p:txBody>
          <a:bodyPr>
            <a:normAutofit fontScale="90000"/>
          </a:bodyPr>
          <a:lstStyle/>
          <a:p>
            <a:pPr algn="ctr"/>
            <a:r>
              <a:rPr lang="en-US" altLang="en-US" smtClean="0"/>
              <a:t>WHY MUST I REPORT?</a:t>
            </a:r>
          </a:p>
        </p:txBody>
      </p:sp>
    </p:spTree>
    <p:extLst>
      <p:ext uri="{BB962C8B-B14F-4D97-AF65-F5344CB8AC3E}">
        <p14:creationId xmlns:p14="http://schemas.microsoft.com/office/powerpoint/2010/main" val="357372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B8AF9BC-307C-4090-86C3-C96989AB5632}" type="slidenum">
              <a:rPr lang="en-US"/>
              <a:pPr/>
              <a:t>20</a:t>
            </a:fld>
            <a:endParaRPr lang="en-US" dirty="0"/>
          </a:p>
        </p:txBody>
      </p:sp>
      <p:sp>
        <p:nvSpPr>
          <p:cNvPr id="815106" name="Rectangle 2"/>
          <p:cNvSpPr>
            <a:spLocks noGrp="1" noChangeArrowheads="1"/>
          </p:cNvSpPr>
          <p:nvPr>
            <p:ph type="title"/>
          </p:nvPr>
        </p:nvSpPr>
        <p:spPr/>
        <p:txBody>
          <a:bodyPr/>
          <a:lstStyle/>
          <a:p>
            <a:r>
              <a:rPr lang="en-US" b="0" dirty="0">
                <a:solidFill>
                  <a:srgbClr val="003399"/>
                </a:solidFill>
              </a:rPr>
              <a:t>GSA Regional Sales Offices</a:t>
            </a:r>
          </a:p>
        </p:txBody>
      </p:sp>
      <p:sp>
        <p:nvSpPr>
          <p:cNvPr id="815107" name="Rectangle 3"/>
          <p:cNvSpPr>
            <a:spLocks noGrp="1" noChangeArrowheads="1"/>
          </p:cNvSpPr>
          <p:nvPr>
            <p:ph type="body" idx="1"/>
          </p:nvPr>
        </p:nvSpPr>
        <p:spPr>
          <a:xfrm>
            <a:off x="457200" y="2133600"/>
            <a:ext cx="7769225" cy="4038600"/>
          </a:xfrm>
        </p:spPr>
        <p:txBody>
          <a:bodyPr/>
          <a:lstStyle/>
          <a:p>
            <a:endParaRPr lang="en-US" sz="1600" b="1" dirty="0"/>
          </a:p>
          <a:p>
            <a:r>
              <a:rPr lang="en-US" sz="1600" b="1" dirty="0"/>
              <a:t>Mid-Atlantic Region</a:t>
            </a:r>
            <a:br>
              <a:rPr lang="en-US" sz="1600" b="1" dirty="0"/>
            </a:br>
            <a:r>
              <a:rPr lang="en-US" sz="1600" dirty="0"/>
              <a:t>NY, NJ, PR, VI, CT, DE, MA, MD, ME, NH, PA, RI, VA, VT, WV</a:t>
            </a:r>
            <a:r>
              <a:rPr lang="en-US" sz="1600" b="1" dirty="0"/>
              <a:t/>
            </a:r>
            <a:br>
              <a:rPr lang="en-US" sz="1600" b="1" dirty="0"/>
            </a:br>
            <a:r>
              <a:rPr lang="en-US" sz="1600" dirty="0"/>
              <a:t>DC and Metro MD, VA</a:t>
            </a:r>
            <a:r>
              <a:rPr lang="en-US" sz="1600" b="1" dirty="0"/>
              <a:t/>
            </a:r>
            <a:br>
              <a:rPr lang="en-US" sz="1600" b="1" dirty="0"/>
            </a:br>
            <a:endParaRPr lang="en-US" sz="1600" b="1" dirty="0"/>
          </a:p>
          <a:p>
            <a:r>
              <a:rPr lang="en-US" sz="1600" b="1" dirty="0"/>
              <a:t>Southeast Sunbelt Region</a:t>
            </a:r>
            <a:br>
              <a:rPr lang="en-US" sz="1600" b="1" dirty="0"/>
            </a:br>
            <a:r>
              <a:rPr lang="en-US" sz="1600" dirty="0"/>
              <a:t>AL, FL, GA, IA, IL, IN, KS, KY, MI, MN,</a:t>
            </a:r>
            <a:br>
              <a:rPr lang="en-US" sz="1600" dirty="0"/>
            </a:br>
            <a:r>
              <a:rPr lang="en-US" sz="1600" dirty="0"/>
              <a:t>MO, MS, NC, NE, OH, SC, TN, WI</a:t>
            </a:r>
            <a:br>
              <a:rPr lang="en-US" sz="1600" dirty="0"/>
            </a:br>
            <a:endParaRPr lang="en-US" sz="1600" b="1" dirty="0"/>
          </a:p>
          <a:p>
            <a:r>
              <a:rPr lang="en-US" sz="1600" b="1" dirty="0"/>
              <a:t>Greater Southwest Region</a:t>
            </a:r>
            <a:br>
              <a:rPr lang="en-US" sz="1600" b="1" dirty="0"/>
            </a:br>
            <a:r>
              <a:rPr lang="en-US" sz="1600" dirty="0"/>
              <a:t>AR, LA, NM, OK, TX, CO, MT, ND, SD, UT, WY</a:t>
            </a:r>
            <a:br>
              <a:rPr lang="en-US" sz="1600" dirty="0"/>
            </a:br>
            <a:endParaRPr lang="en-US" sz="1600" dirty="0"/>
          </a:p>
          <a:p>
            <a:r>
              <a:rPr lang="en-US" sz="1600" b="1" dirty="0"/>
              <a:t>Pacific Rim Region</a:t>
            </a:r>
            <a:br>
              <a:rPr lang="en-US" sz="1600" b="1" dirty="0"/>
            </a:br>
            <a:r>
              <a:rPr lang="en-US" sz="1600" dirty="0"/>
              <a:t>AK, AS, AZ, CA, CM, GU, HI, ID, NV, OR, WA</a:t>
            </a:r>
            <a:r>
              <a:rPr lang="en-US" sz="1600" b="1" dirty="0"/>
              <a:t/>
            </a:r>
            <a:br>
              <a:rPr lang="en-US" sz="1600" b="1" dirty="0"/>
            </a:br>
            <a:endParaRPr lang="en-US" sz="1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229600" cy="5232202"/>
          </a:xfrm>
          <a:prstGeom prst="rect">
            <a:avLst/>
          </a:prstGeom>
          <a:noFill/>
        </p:spPr>
        <p:txBody>
          <a:bodyPr wrap="square" rtlCol="0">
            <a:spAutoFit/>
          </a:bodyPr>
          <a:lstStyle/>
          <a:p>
            <a:r>
              <a:rPr lang="en-US" sz="2800" dirty="0" smtClean="0"/>
              <a:t>Please address any </a:t>
            </a:r>
            <a:r>
              <a:rPr lang="en-US" sz="2800" dirty="0" smtClean="0"/>
              <a:t>questions regarding policy, any sale guidance or SCO related matters to you Regional Sales Manager or contact your Central Office Sales Team:</a:t>
            </a:r>
            <a:endParaRPr lang="en-US" sz="2800" dirty="0" smtClean="0"/>
          </a:p>
          <a:p>
            <a:endParaRPr lang="en-US" sz="2800" dirty="0" smtClean="0"/>
          </a:p>
          <a:p>
            <a:r>
              <a:rPr lang="en-US" sz="2800" dirty="0" smtClean="0"/>
              <a:t>Iris </a:t>
            </a:r>
            <a:r>
              <a:rPr lang="en-US" sz="2800" dirty="0" smtClean="0"/>
              <a:t>Wright-Simpson</a:t>
            </a:r>
          </a:p>
          <a:p>
            <a:r>
              <a:rPr lang="en-US" sz="2800" dirty="0" smtClean="0"/>
              <a:t>Denise Hicks</a:t>
            </a:r>
          </a:p>
          <a:p>
            <a:r>
              <a:rPr lang="en-US" sz="2800" dirty="0" smtClean="0"/>
              <a:t>Corey Tilley</a:t>
            </a:r>
          </a:p>
          <a:p>
            <a:r>
              <a:rPr lang="en-US" sz="2800" dirty="0" smtClean="0"/>
              <a:t>Melissa Brown</a:t>
            </a:r>
          </a:p>
          <a:p>
            <a:r>
              <a:rPr lang="en-US" sz="2800" dirty="0" smtClean="0"/>
              <a:t>Pat </a:t>
            </a:r>
            <a:r>
              <a:rPr lang="en-US" sz="2800" dirty="0" err="1" smtClean="0"/>
              <a:t>Mahone</a:t>
            </a:r>
            <a:endParaRPr lang="en-US" sz="2800" dirty="0" smtClean="0"/>
          </a:p>
          <a:p>
            <a:r>
              <a:rPr lang="en-US" sz="2800" dirty="0" smtClean="0"/>
              <a:t>Michelle Reed</a:t>
            </a:r>
            <a:endParaRPr lang="en-US" sz="28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FC3D6FAD-C2F4-4F36-A974-61EA46B9275D}" type="slidenum">
              <a:rPr lang="en-US"/>
              <a:pPr/>
              <a:t>3</a:t>
            </a:fld>
            <a:endParaRPr lang="en-US" dirty="0"/>
          </a:p>
        </p:txBody>
      </p:sp>
      <p:sp>
        <p:nvSpPr>
          <p:cNvPr id="598018" name="Rectangle 2"/>
          <p:cNvSpPr>
            <a:spLocks noGrp="1" noChangeArrowheads="1"/>
          </p:cNvSpPr>
          <p:nvPr>
            <p:ph type="title"/>
          </p:nvPr>
        </p:nvSpPr>
        <p:spPr/>
        <p:txBody>
          <a:bodyPr/>
          <a:lstStyle/>
          <a:p>
            <a:r>
              <a:rPr lang="en-US" b="0" dirty="0">
                <a:solidFill>
                  <a:schemeClr val="bg1"/>
                </a:solidFill>
              </a:rPr>
              <a:t>Federal Asset Sales</a:t>
            </a:r>
          </a:p>
        </p:txBody>
      </p:sp>
      <p:pic>
        <p:nvPicPr>
          <p:cNvPr id="598019" name="Picture 3"/>
          <p:cNvPicPr>
            <a:picLocks noGrp="1" noChangeAspect="1" noChangeArrowheads="1"/>
          </p:cNvPicPr>
          <p:nvPr>
            <p:ph idx="1"/>
          </p:nvPr>
        </p:nvPicPr>
        <p:blipFill>
          <a:blip r:embed="rId3" cstate="print"/>
          <a:srcRect t="8621" b="5173"/>
          <a:stretch>
            <a:fillRect/>
          </a:stretch>
        </p:blipFill>
        <p:spPr>
          <a:xfrm>
            <a:off x="762000" y="1752600"/>
            <a:ext cx="7620000" cy="4343400"/>
          </a:xfrm>
          <a:noFill/>
          <a:ln/>
        </p:spPr>
      </p:pic>
      <p:sp>
        <p:nvSpPr>
          <p:cNvPr id="598020" name="Rectangle 4"/>
          <p:cNvSpPr>
            <a:spLocks noChangeArrowheads="1"/>
          </p:cNvSpPr>
          <p:nvPr/>
        </p:nvSpPr>
        <p:spPr bwMode="auto">
          <a:xfrm>
            <a:off x="609600" y="990600"/>
            <a:ext cx="7769225" cy="579438"/>
          </a:xfrm>
          <a:prstGeom prst="rect">
            <a:avLst/>
          </a:prstGeom>
          <a:noFill/>
          <a:ln w="9525">
            <a:noFill/>
            <a:miter lim="800000"/>
            <a:headEnd/>
            <a:tailEnd/>
          </a:ln>
          <a:effectLst/>
        </p:spPr>
        <p:txBody>
          <a:bodyPr>
            <a:spAutoFit/>
          </a:bodyPr>
          <a:lstStyle/>
          <a:p>
            <a:r>
              <a:rPr lang="en-US" sz="3200" dirty="0">
                <a:solidFill>
                  <a:schemeClr val="bg1"/>
                </a:solidFill>
              </a:rPr>
              <a:t>Federal Asset Sales</a:t>
            </a:r>
          </a:p>
        </p:txBody>
      </p:sp>
      <p:sp>
        <p:nvSpPr>
          <p:cNvPr id="598021" name="Rectangle 5"/>
          <p:cNvSpPr>
            <a:spLocks noChangeArrowheads="1"/>
          </p:cNvSpPr>
          <p:nvPr/>
        </p:nvSpPr>
        <p:spPr bwMode="auto">
          <a:xfrm>
            <a:off x="381000" y="609600"/>
            <a:ext cx="7772400" cy="1143000"/>
          </a:xfrm>
          <a:prstGeom prst="rect">
            <a:avLst/>
          </a:prstGeom>
          <a:noFill/>
          <a:ln w="9525">
            <a:noFill/>
            <a:miter lim="800000"/>
            <a:headEnd/>
            <a:tailEnd/>
          </a:ln>
        </p:spPr>
        <p:txBody>
          <a:bodyPr anchor="b"/>
          <a:lstStyle/>
          <a:p>
            <a:r>
              <a:rPr lang="en-US" sz="3200" b="1" dirty="0">
                <a:solidFill>
                  <a:srgbClr val="013C88"/>
                </a:solidFill>
              </a:rPr>
              <a:t>GSAXcess</a:t>
            </a:r>
            <a:r>
              <a:rPr lang="en-US" sz="3200" b="1" dirty="0">
                <a:solidFill>
                  <a:srgbClr val="013C88"/>
                </a:solidFill>
                <a:cs typeface="Arial" pitchFamily="34" charset="0"/>
              </a:rPr>
              <a:t>®</a:t>
            </a:r>
          </a:p>
        </p:txBody>
      </p:sp>
      <p:sp>
        <p:nvSpPr>
          <p:cNvPr id="598022" name="AutoShape 6"/>
          <p:cNvSpPr>
            <a:spLocks noChangeArrowheads="1"/>
          </p:cNvSpPr>
          <p:nvPr/>
        </p:nvSpPr>
        <p:spPr bwMode="auto">
          <a:xfrm rot="-23204522">
            <a:off x="3505200" y="2590800"/>
            <a:ext cx="1066800" cy="533400"/>
          </a:xfrm>
          <a:prstGeom prst="leftArrow">
            <a:avLst>
              <a:gd name="adj1" fmla="val 50000"/>
              <a:gd name="adj2" fmla="val 50000"/>
            </a:avLst>
          </a:prstGeom>
          <a:solidFill>
            <a:srgbClr val="FF0000"/>
          </a:solidFill>
          <a:ln w="9525">
            <a:solidFill>
              <a:srgbClr val="000000"/>
            </a:solidFill>
            <a:miter lim="800000"/>
            <a:headEnd/>
            <a:tailEnd/>
          </a:ln>
          <a:effectLst/>
        </p:spPr>
        <p:txBody>
          <a:bodyPr wrap="none" anchor="ctr"/>
          <a:lstStyle/>
          <a:p>
            <a:endParaRPr lang="en-US" dirty="0"/>
          </a:p>
        </p:txBody>
      </p:sp>
      <p:sp>
        <p:nvSpPr>
          <p:cNvPr id="598023" name="Text Box 7"/>
          <p:cNvSpPr txBox="1">
            <a:spLocks noChangeArrowheads="1"/>
          </p:cNvSpPr>
          <p:nvPr/>
        </p:nvSpPr>
        <p:spPr bwMode="auto">
          <a:xfrm>
            <a:off x="4648200" y="2057400"/>
            <a:ext cx="3505200" cy="576263"/>
          </a:xfrm>
          <a:prstGeom prst="rect">
            <a:avLst/>
          </a:prstGeom>
          <a:noFill/>
          <a:ln w="57150">
            <a:solidFill>
              <a:srgbClr val="0000FF"/>
            </a:solidFill>
            <a:miter lim="800000"/>
            <a:headEnd/>
            <a:tailEnd/>
          </a:ln>
          <a:effectLst/>
        </p:spPr>
        <p:txBody>
          <a:bodyPr>
            <a:spAutoFit/>
          </a:bodyPr>
          <a:lstStyle/>
          <a:p>
            <a:pPr algn="ctr"/>
            <a:r>
              <a:rPr lang="en-US" sz="2800" dirty="0">
                <a:solidFill>
                  <a:srgbClr val="0000FF"/>
                </a:solidFill>
              </a:rPr>
              <a:t>http://gsaxcess.gov/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381000"/>
            <a:ext cx="9144000" cy="76200"/>
          </a:xfrm>
          <a:prstGeom prst="rect">
            <a:avLst/>
          </a:prstGeom>
          <a:solidFill>
            <a:srgbClr val="DC203F"/>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pic>
        <p:nvPicPr>
          <p:cNvPr id="22531" name="Picture 10" descr="Reimbursable Property types and exceptions."/>
          <p:cNvPicPr>
            <a:picLocks noChangeAspect="1" noChangeArrowheads="1"/>
          </p:cNvPicPr>
          <p:nvPr/>
        </p:nvPicPr>
        <p:blipFill>
          <a:blip r:embed="rId3">
            <a:extLst>
              <a:ext uri="{28A0092B-C50C-407E-A947-70E740481C1C}">
                <a14:useLocalDpi xmlns:a14="http://schemas.microsoft.com/office/drawing/2010/main" val="0"/>
              </a:ext>
            </a:extLst>
          </a:blip>
          <a:srcRect l="937" t="1250" r="2812" b="72510"/>
          <a:stretch>
            <a:fillRect/>
          </a:stretch>
        </p:blipFill>
        <p:spPr bwMode="auto">
          <a:xfrm>
            <a:off x="0" y="1295400"/>
            <a:ext cx="9067800" cy="52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3" name="Title 5"/>
          <p:cNvSpPr>
            <a:spLocks noGrp="1"/>
          </p:cNvSpPr>
          <p:nvPr>
            <p:ph type="title"/>
          </p:nvPr>
        </p:nvSpPr>
        <p:spPr>
          <a:xfrm>
            <a:off x="838200" y="466627"/>
            <a:ext cx="7769225" cy="762000"/>
          </a:xfrm>
        </p:spPr>
        <p:txBody>
          <a:bodyPr/>
          <a:lstStyle/>
          <a:p>
            <a:pPr algn="ctr"/>
            <a:r>
              <a:rPr lang="en-US" altLang="en-US" sz="3200" dirty="0" smtClean="0"/>
              <a:t>Categories of </a:t>
            </a:r>
            <a:r>
              <a:rPr lang="en-US" altLang="en-US" sz="3200" dirty="0" smtClean="0">
                <a:solidFill>
                  <a:schemeClr val="tx1"/>
                </a:solidFill>
              </a:rPr>
              <a:t>Property</a:t>
            </a:r>
            <a:endParaRPr lang="en-US" altLang="en-US" dirty="0" smtClean="0"/>
          </a:p>
        </p:txBody>
      </p:sp>
    </p:spTree>
    <p:extLst>
      <p:ext uri="{BB962C8B-B14F-4D97-AF65-F5344CB8AC3E}">
        <p14:creationId xmlns:p14="http://schemas.microsoft.com/office/powerpoint/2010/main" val="3359624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7"/>
          <p:cNvSpPr>
            <a:spLocks noChangeArrowheads="1"/>
          </p:cNvSpPr>
          <p:nvPr/>
        </p:nvSpPr>
        <p:spPr bwMode="auto">
          <a:xfrm>
            <a:off x="1905000" y="3581400"/>
            <a:ext cx="990600" cy="457200"/>
          </a:xfrm>
          <a:prstGeom prst="rightArrow">
            <a:avLst>
              <a:gd name="adj1" fmla="val 50000"/>
              <a:gd name="adj2" fmla="val 54167"/>
            </a:avLst>
          </a:prstGeom>
          <a:solidFill>
            <a:srgbClr val="FF0000"/>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sp>
        <p:nvSpPr>
          <p:cNvPr id="20489" name="Title 9"/>
          <p:cNvSpPr>
            <a:spLocks noGrp="1"/>
          </p:cNvSpPr>
          <p:nvPr>
            <p:ph type="title"/>
          </p:nvPr>
        </p:nvSpPr>
        <p:spPr>
          <a:xfrm>
            <a:off x="523973" y="76200"/>
            <a:ext cx="7769225" cy="736600"/>
          </a:xfrm>
        </p:spPr>
        <p:txBody>
          <a:bodyPr>
            <a:noAutofit/>
          </a:bodyPr>
          <a:lstStyle/>
          <a:p>
            <a:pPr algn="l"/>
            <a:r>
              <a:rPr lang="en-US" sz="2800" b="1" dirty="0" smtClean="0">
                <a:solidFill>
                  <a:srgbClr val="003399"/>
                </a:solidFill>
              </a:rPr>
              <a:t/>
            </a:r>
            <a:br>
              <a:rPr lang="en-US" sz="2800" b="1" dirty="0" smtClean="0">
                <a:solidFill>
                  <a:srgbClr val="003399"/>
                </a:solidFill>
              </a:rPr>
            </a:br>
            <a:r>
              <a:rPr lang="en-US" sz="2800" b="1" dirty="0" smtClean="0">
                <a:solidFill>
                  <a:srgbClr val="003399"/>
                </a:solidFill>
              </a:rPr>
              <a:t>Categories </a:t>
            </a:r>
            <a:r>
              <a:rPr lang="en-US" sz="2800" b="1" dirty="0">
                <a:solidFill>
                  <a:srgbClr val="003399"/>
                </a:solidFill>
              </a:rPr>
              <a:t>of Property for Sale</a:t>
            </a:r>
            <a:br>
              <a:rPr lang="en-US" sz="2800" b="1" dirty="0">
                <a:solidFill>
                  <a:srgbClr val="003399"/>
                </a:solidFill>
              </a:rPr>
            </a:br>
            <a:endParaRPr lang="en-US" altLang="en-US" sz="2800" dirty="0" smtClean="0"/>
          </a:p>
        </p:txBody>
      </p:sp>
      <p:pic>
        <p:nvPicPr>
          <p:cNvPr id="10" name="Picture 5" descr="Property types screen."/>
          <p:cNvPicPr>
            <a:picLocks noChangeAspect="1" noChangeArrowheads="1"/>
          </p:cNvPicPr>
          <p:nvPr/>
        </p:nvPicPr>
        <p:blipFill>
          <a:blip r:embed="rId3">
            <a:extLst>
              <a:ext uri="{28A0092B-C50C-407E-A947-70E740481C1C}">
                <a14:useLocalDpi xmlns:a14="http://schemas.microsoft.com/office/drawing/2010/main" val="0"/>
              </a:ext>
            </a:extLst>
          </a:blip>
          <a:srcRect l="13889" t="21887" r="1852" b="61276"/>
          <a:stretch>
            <a:fillRect/>
          </a:stretch>
        </p:blipFill>
        <p:spPr bwMode="auto">
          <a:xfrm>
            <a:off x="152400" y="3427426"/>
            <a:ext cx="8839200" cy="278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2720" y="916836"/>
            <a:ext cx="8153400" cy="757130"/>
          </a:xfrm>
          <a:prstGeom prst="rect">
            <a:avLst/>
          </a:prstGeom>
          <a:solidFill>
            <a:schemeClr val="tx2">
              <a:lumMod val="40000"/>
              <a:lumOff val="60000"/>
            </a:schemeClr>
          </a:solidFill>
        </p:spPr>
        <p:txBody>
          <a:bodyPr wrap="square">
            <a:spAutoFit/>
          </a:bodyPr>
          <a:lstStyle/>
          <a:p>
            <a:pPr lvl="1">
              <a:lnSpc>
                <a:spcPct val="90000"/>
              </a:lnSpc>
            </a:pPr>
            <a:r>
              <a:rPr lang="en-US" sz="2400" b="1" dirty="0"/>
              <a:t>Surplus Property</a:t>
            </a:r>
            <a:r>
              <a:rPr lang="en-US" sz="2400" dirty="0"/>
              <a:t> and </a:t>
            </a:r>
            <a:r>
              <a:rPr lang="en-US" sz="2400" b="1" dirty="0"/>
              <a:t>Surplus Reimbursable</a:t>
            </a:r>
            <a:r>
              <a:rPr lang="en-US" sz="2400" dirty="0"/>
              <a:t> – FMR Part 102-38 – Sale of Personal </a:t>
            </a:r>
            <a:r>
              <a:rPr lang="en-US" sz="2400" dirty="0" smtClean="0"/>
              <a:t>Property</a:t>
            </a:r>
            <a:endParaRPr lang="en-US" sz="2400" dirty="0"/>
          </a:p>
        </p:txBody>
      </p:sp>
      <p:sp>
        <p:nvSpPr>
          <p:cNvPr id="6" name="Rounded Rectangular Callout 5"/>
          <p:cNvSpPr/>
          <p:nvPr/>
        </p:nvSpPr>
        <p:spPr>
          <a:xfrm>
            <a:off x="5334000" y="2133600"/>
            <a:ext cx="3657600" cy="1066800"/>
          </a:xfrm>
          <a:prstGeom prst="wedgeRoundRectCallout">
            <a:avLst>
              <a:gd name="adj1" fmla="val -38100"/>
              <a:gd name="adj2" fmla="val 98730"/>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altLang="en-US" b="1" dirty="0">
                <a:solidFill>
                  <a:srgbClr val="002060"/>
                </a:solidFill>
              </a:rPr>
              <a:t>Ninety-five percent of all reported property is Regular Utilization and Donation </a:t>
            </a:r>
            <a:r>
              <a:rPr lang="en-US" altLang="en-US" b="1" dirty="0" smtClean="0">
                <a:solidFill>
                  <a:srgbClr val="002060"/>
                </a:solidFill>
              </a:rPr>
              <a:t>screening.  </a:t>
            </a:r>
            <a:endParaRPr lang="en-US" altLang="en-US" b="1" dirty="0">
              <a:solidFill>
                <a:srgbClr val="002060"/>
              </a:solidFill>
            </a:endParaRPr>
          </a:p>
        </p:txBody>
      </p:sp>
    </p:spTree>
    <p:extLst>
      <p:ext uri="{BB962C8B-B14F-4D97-AF65-F5344CB8AC3E}">
        <p14:creationId xmlns:p14="http://schemas.microsoft.com/office/powerpoint/2010/main" val="262195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457200"/>
            <a:ext cx="9144000" cy="76200"/>
          </a:xfrm>
          <a:prstGeom prst="rect">
            <a:avLst/>
          </a:prstGeom>
          <a:solidFill>
            <a:srgbClr val="DC203F"/>
          </a:solidFill>
          <a:ln w="9525">
            <a:solidFill>
              <a:schemeClr val="tx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eaLnBrk="0" fontAlgn="base" hangingPunct="0">
              <a:spcBef>
                <a:spcPct val="0"/>
              </a:spcBef>
              <a:spcAft>
                <a:spcPct val="0"/>
              </a:spcAft>
              <a:defRPr sz="1000" b="1">
                <a:solidFill>
                  <a:schemeClr val="bg1"/>
                </a:solidFill>
                <a:latin typeface="Arial" charset="0"/>
              </a:defRPr>
            </a:lvl6pPr>
            <a:lvl7pPr marL="2971800" indent="-228600" eaLnBrk="0" fontAlgn="base" hangingPunct="0">
              <a:spcBef>
                <a:spcPct val="0"/>
              </a:spcBef>
              <a:spcAft>
                <a:spcPct val="0"/>
              </a:spcAft>
              <a:defRPr sz="1000" b="1">
                <a:solidFill>
                  <a:schemeClr val="bg1"/>
                </a:solidFill>
                <a:latin typeface="Arial" charset="0"/>
              </a:defRPr>
            </a:lvl7pPr>
            <a:lvl8pPr marL="3429000" indent="-228600" eaLnBrk="0" fontAlgn="base" hangingPunct="0">
              <a:spcBef>
                <a:spcPct val="0"/>
              </a:spcBef>
              <a:spcAft>
                <a:spcPct val="0"/>
              </a:spcAft>
              <a:defRPr sz="1000" b="1">
                <a:solidFill>
                  <a:schemeClr val="bg1"/>
                </a:solidFill>
                <a:latin typeface="Arial" charset="0"/>
              </a:defRPr>
            </a:lvl8pPr>
            <a:lvl9pPr marL="3886200" indent="-228600" eaLnBrk="0" fontAlgn="base" hangingPunct="0">
              <a:spcBef>
                <a:spcPct val="0"/>
              </a:spcBef>
              <a:spcAft>
                <a:spcPct val="0"/>
              </a:spcAft>
              <a:defRPr sz="1000" b="1">
                <a:solidFill>
                  <a:schemeClr val="bg1"/>
                </a:solidFill>
                <a:latin typeface="Arial" charset="0"/>
              </a:defRPr>
            </a:lvl9pPr>
          </a:lstStyle>
          <a:p>
            <a:pPr algn="ctr">
              <a:lnSpc>
                <a:spcPct val="80000"/>
              </a:lnSpc>
              <a:spcBef>
                <a:spcPct val="50000"/>
              </a:spcBef>
            </a:pPr>
            <a:endParaRPr lang="en-US" altLang="en-US"/>
          </a:p>
        </p:txBody>
      </p:sp>
      <p:pic>
        <p:nvPicPr>
          <p:cNvPr id="21507" name="Picture 6" descr="Property type detailed defintions from hypertexts.&#10;"/>
          <p:cNvPicPr>
            <a:picLocks noChangeAspect="1" noChangeArrowheads="1"/>
          </p:cNvPicPr>
          <p:nvPr/>
        </p:nvPicPr>
        <p:blipFill>
          <a:blip r:embed="rId3">
            <a:extLst>
              <a:ext uri="{28A0092B-C50C-407E-A947-70E740481C1C}">
                <a14:useLocalDpi xmlns:a14="http://schemas.microsoft.com/office/drawing/2010/main" val="0"/>
              </a:ext>
            </a:extLst>
          </a:blip>
          <a:srcRect l="937" t="9627" r="2812" b="11627"/>
          <a:stretch>
            <a:fillRect/>
          </a:stretch>
        </p:blipFill>
        <p:spPr bwMode="auto">
          <a:xfrm>
            <a:off x="152400" y="12192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le 5"/>
          <p:cNvSpPr>
            <a:spLocks noGrp="1"/>
          </p:cNvSpPr>
          <p:nvPr>
            <p:ph type="title"/>
          </p:nvPr>
        </p:nvSpPr>
        <p:spPr>
          <a:xfrm>
            <a:off x="609600" y="0"/>
            <a:ext cx="7769225" cy="584200"/>
          </a:xfrm>
        </p:spPr>
        <p:txBody>
          <a:bodyPr>
            <a:normAutofit/>
          </a:bodyPr>
          <a:lstStyle/>
          <a:p>
            <a:r>
              <a:rPr lang="en-US" sz="3200" b="1" dirty="0" smtClean="0">
                <a:solidFill>
                  <a:srgbClr val="003399"/>
                </a:solidFill>
              </a:rPr>
              <a:t>Categories </a:t>
            </a:r>
            <a:r>
              <a:rPr lang="en-US" sz="3200" b="1" dirty="0">
                <a:solidFill>
                  <a:srgbClr val="003399"/>
                </a:solidFill>
              </a:rPr>
              <a:t>of Property for </a:t>
            </a:r>
            <a:r>
              <a:rPr lang="en-US" sz="3200" b="1" dirty="0" smtClean="0">
                <a:solidFill>
                  <a:srgbClr val="003399"/>
                </a:solidFill>
              </a:rPr>
              <a:t>Sale</a:t>
            </a:r>
            <a:endParaRPr lang="en-US" altLang="en-US" dirty="0" smtClean="0"/>
          </a:p>
        </p:txBody>
      </p:sp>
    </p:spTree>
    <p:extLst>
      <p:ext uri="{BB962C8B-B14F-4D97-AF65-F5344CB8AC3E}">
        <p14:creationId xmlns:p14="http://schemas.microsoft.com/office/powerpoint/2010/main" val="128937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5639B7C-441F-448A-8643-94B30959D554}" type="slidenum">
              <a:rPr lang="en-US"/>
              <a:pPr/>
              <a:t>7</a:t>
            </a:fld>
            <a:endParaRPr lang="en-US" dirty="0"/>
          </a:p>
        </p:txBody>
      </p:sp>
      <p:sp>
        <p:nvSpPr>
          <p:cNvPr id="746498" name="Rectangle 2"/>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r>
              <a:rPr lang="en-US" sz="3200" b="1" dirty="0">
                <a:solidFill>
                  <a:srgbClr val="013C88"/>
                </a:solidFill>
              </a:rPr>
              <a:t>Exchange/Sale Property</a:t>
            </a:r>
            <a:r>
              <a:rPr lang="en-US" sz="3200" dirty="0">
                <a:solidFill>
                  <a:srgbClr val="013C88"/>
                </a:solidFill>
              </a:rPr>
              <a:t> – FMR Part 102-39 – Replacement of Personal Property Pursuant to the Exchange/Sale Authority</a:t>
            </a:r>
          </a:p>
        </p:txBody>
      </p:sp>
      <p:sp>
        <p:nvSpPr>
          <p:cNvPr id="746499" name="Rectangle 3"/>
          <p:cNvSpPr>
            <a:spLocks noGrp="1" noChangeArrowheads="1"/>
          </p:cNvSpPr>
          <p:nvPr>
            <p:ph type="body" idx="1"/>
          </p:nvPr>
        </p:nvSpPr>
        <p:spPr>
          <a:xfrm>
            <a:off x="381000" y="2590800"/>
            <a:ext cx="7924800" cy="3886200"/>
          </a:xfrm>
          <a:noFill/>
          <a:ln/>
        </p:spPr>
        <p:txBody>
          <a:bodyPr/>
          <a:lstStyle/>
          <a:p>
            <a:endParaRPr lang="en-US" dirty="0"/>
          </a:p>
          <a:p>
            <a:r>
              <a:rPr lang="en-US" dirty="0"/>
              <a:t>A separate category of federal property</a:t>
            </a:r>
          </a:p>
          <a:p>
            <a:pPr lvl="1"/>
            <a:r>
              <a:rPr lang="en-US" dirty="0"/>
              <a:t>It’s not excess……</a:t>
            </a:r>
          </a:p>
          <a:p>
            <a:pPr lvl="2"/>
            <a:r>
              <a:rPr lang="en-US" dirty="0"/>
              <a:t>Its </a:t>
            </a:r>
            <a:r>
              <a:rPr lang="en-US" dirty="0" smtClean="0"/>
              <a:t>functional</a:t>
            </a:r>
          </a:p>
          <a:p>
            <a:pPr lvl="2"/>
            <a:r>
              <a:rPr lang="en-US" dirty="0" smtClean="0"/>
              <a:t> </a:t>
            </a:r>
            <a:r>
              <a:rPr lang="en-US" dirty="0"/>
              <a:t>i</a:t>
            </a:r>
            <a:r>
              <a:rPr lang="en-US" dirty="0" smtClean="0"/>
              <a:t>s </a:t>
            </a:r>
            <a:r>
              <a:rPr lang="en-US" dirty="0"/>
              <a:t>still </a:t>
            </a:r>
            <a:r>
              <a:rPr lang="en-US" dirty="0" smtClean="0"/>
              <a:t>required </a:t>
            </a:r>
            <a:endParaRPr lang="en-US" dirty="0"/>
          </a:p>
          <a:p>
            <a:pPr lvl="1"/>
            <a:r>
              <a:rPr lang="en-US" dirty="0"/>
              <a:t>     but </a:t>
            </a:r>
            <a:r>
              <a:rPr lang="en-US" dirty="0" smtClean="0"/>
              <a:t>it maybe</a:t>
            </a:r>
            <a:endParaRPr lang="en-US" dirty="0"/>
          </a:p>
          <a:p>
            <a:pPr lvl="3"/>
            <a:r>
              <a:rPr lang="en-US" dirty="0" smtClean="0"/>
              <a:t>Outdated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EE961C-B29D-4279-9C2F-FC7436C98345}" type="slidenum">
              <a:rPr lang="en-US"/>
              <a:pPr/>
              <a:t>8</a:t>
            </a:fld>
            <a:endParaRPr lang="en-US" dirty="0"/>
          </a:p>
        </p:txBody>
      </p:sp>
      <p:sp>
        <p:nvSpPr>
          <p:cNvPr id="748546" name="Rectangle 2"/>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r>
              <a:rPr lang="en-US" sz="3200" b="1" dirty="0">
                <a:solidFill>
                  <a:srgbClr val="013C88"/>
                </a:solidFill>
              </a:rPr>
              <a:t>Exchange/Sale Property</a:t>
            </a:r>
            <a:r>
              <a:rPr lang="en-US" sz="3200" dirty="0">
                <a:solidFill>
                  <a:srgbClr val="013C88"/>
                </a:solidFill>
              </a:rPr>
              <a:t> – FMR Part 102-39 – Replacement of Personal Property Pursuant to the Exchange/Sale Authority</a:t>
            </a:r>
          </a:p>
        </p:txBody>
      </p:sp>
      <p:sp>
        <p:nvSpPr>
          <p:cNvPr id="748547" name="Rectangle 3"/>
          <p:cNvSpPr>
            <a:spLocks noGrp="1" noChangeArrowheads="1"/>
          </p:cNvSpPr>
          <p:nvPr>
            <p:ph type="body" idx="1"/>
          </p:nvPr>
        </p:nvSpPr>
        <p:spPr>
          <a:xfrm>
            <a:off x="533400" y="2895600"/>
            <a:ext cx="7769225" cy="3048000"/>
          </a:xfrm>
          <a:noFill/>
          <a:ln/>
        </p:spPr>
        <p:txBody>
          <a:bodyPr>
            <a:normAutofit lnSpcReduction="10000"/>
          </a:bodyPr>
          <a:lstStyle/>
          <a:p>
            <a:r>
              <a:rPr lang="en-US" dirty="0"/>
              <a:t>Exchange/Sale authority allows agencies to….</a:t>
            </a:r>
          </a:p>
          <a:p>
            <a:pPr lvl="1"/>
            <a:r>
              <a:rPr lang="en-US" dirty="0"/>
              <a:t>“exchange or sell non-excess, non-surplus personal property and apply the exchange allowance or proceeds of sale in whole or in part payment for the acquisition of similar property”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62D7D6D-E8F9-4B18-803F-4A371795FA6C}" type="slidenum">
              <a:rPr lang="en-US"/>
              <a:pPr/>
              <a:t>9</a:t>
            </a:fld>
            <a:endParaRPr lang="en-US" dirty="0"/>
          </a:p>
        </p:txBody>
      </p:sp>
      <p:sp>
        <p:nvSpPr>
          <p:cNvPr id="727043" name="Rectangle 3"/>
          <p:cNvSpPr>
            <a:spLocks noGrp="1" noChangeArrowheads="1"/>
          </p:cNvSpPr>
          <p:nvPr>
            <p:ph type="body" idx="1"/>
          </p:nvPr>
        </p:nvSpPr>
        <p:spPr>
          <a:xfrm>
            <a:off x="557213" y="2913063"/>
            <a:ext cx="7769225" cy="3048000"/>
          </a:xfrm>
        </p:spPr>
        <p:txBody>
          <a:bodyPr/>
          <a:lstStyle/>
          <a:p>
            <a:endParaRPr lang="en-US" dirty="0"/>
          </a:p>
          <a:p>
            <a:endParaRPr lang="en-US" dirty="0"/>
          </a:p>
        </p:txBody>
      </p:sp>
      <p:sp>
        <p:nvSpPr>
          <p:cNvPr id="727045" name="Text Box 5"/>
          <p:cNvSpPr txBox="1">
            <a:spLocks noChangeArrowheads="1"/>
          </p:cNvSpPr>
          <p:nvPr/>
        </p:nvSpPr>
        <p:spPr bwMode="auto">
          <a:xfrm>
            <a:off x="914400" y="2895600"/>
            <a:ext cx="6988175" cy="2100263"/>
          </a:xfrm>
          <a:prstGeom prst="rect">
            <a:avLst/>
          </a:prstGeom>
          <a:noFill/>
          <a:ln w="9525">
            <a:noFill/>
            <a:miter lim="800000"/>
            <a:headEnd/>
            <a:tailEnd/>
          </a:ln>
          <a:effectLst/>
        </p:spPr>
        <p:txBody>
          <a:bodyPr>
            <a:spAutoFit/>
          </a:bodyPr>
          <a:lstStyle/>
          <a:p>
            <a:pPr>
              <a:spcBef>
                <a:spcPct val="50000"/>
              </a:spcBef>
            </a:pPr>
            <a:r>
              <a:rPr lang="en-US" dirty="0">
                <a:solidFill>
                  <a:srgbClr val="013C88"/>
                </a:solidFill>
              </a:rPr>
              <a:t>You must determine whether an exchange or sale will provide the greater return for the Government. </a:t>
            </a:r>
          </a:p>
          <a:p>
            <a:pPr>
              <a:spcBef>
                <a:spcPct val="50000"/>
              </a:spcBef>
            </a:pPr>
            <a:r>
              <a:rPr lang="en-US" dirty="0">
                <a:solidFill>
                  <a:srgbClr val="013C88"/>
                </a:solidFill>
              </a:rPr>
              <a:t>When estimating the return under each method, consider all related administrative and overhead costs. </a:t>
            </a:r>
          </a:p>
        </p:txBody>
      </p:sp>
      <p:sp>
        <p:nvSpPr>
          <p:cNvPr id="727047" name="Rectangle 7"/>
          <p:cNvSpPr>
            <a:spLocks noChangeArrowheads="1"/>
          </p:cNvSpPr>
          <p:nvPr/>
        </p:nvSpPr>
        <p:spPr bwMode="auto">
          <a:xfrm>
            <a:off x="228600" y="1828800"/>
            <a:ext cx="8763000" cy="914400"/>
          </a:xfrm>
          <a:prstGeom prst="rect">
            <a:avLst/>
          </a:prstGeom>
          <a:noFill/>
          <a:ln w="9525">
            <a:noFill/>
            <a:miter lim="800000"/>
            <a:headEnd/>
            <a:tailEnd/>
          </a:ln>
        </p:spPr>
        <p:txBody>
          <a:bodyPr anchor="b"/>
          <a:lstStyle/>
          <a:p>
            <a:r>
              <a:rPr lang="en-US" sz="3200" b="1" dirty="0">
                <a:solidFill>
                  <a:srgbClr val="013C88"/>
                </a:solidFill>
              </a:rPr>
              <a:t>Exchange/Sale Property</a:t>
            </a:r>
            <a:r>
              <a:rPr lang="en-US" sz="3200" dirty="0">
                <a:solidFill>
                  <a:srgbClr val="013C88"/>
                </a:solidFill>
              </a:rPr>
              <a:t> – FMR Part 102-39 – Replacement of Personal Property Pursuant to the Exchange/sale Authority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273</TotalTime>
  <Words>1404</Words>
  <Application>Microsoft Office PowerPoint</Application>
  <PresentationFormat>On-screen Show (4:3)</PresentationFormat>
  <Paragraphs>226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vt:lpstr>
      <vt:lpstr>PowerPoint Presentation</vt:lpstr>
      <vt:lpstr>WHY MUST I REPORT?</vt:lpstr>
      <vt:lpstr>Federal Asset Sales</vt:lpstr>
      <vt:lpstr>Categories of Property</vt:lpstr>
      <vt:lpstr> Categories of Property for Sale </vt:lpstr>
      <vt:lpstr>Categories of Property for Sale</vt:lpstr>
      <vt:lpstr>PowerPoint Presentation</vt:lpstr>
      <vt:lpstr>PowerPoint Presentation</vt:lpstr>
      <vt:lpstr>PowerPoint Presentation</vt:lpstr>
      <vt:lpstr>Reimbursable Property</vt:lpstr>
      <vt:lpstr>Report Property (FSC) </vt:lpstr>
      <vt:lpstr>FSC List</vt:lpstr>
      <vt:lpstr>PowerPoint Presentation</vt:lpstr>
      <vt:lpstr>Agency Requirements for manual reporting</vt:lpstr>
      <vt:lpstr>Custodial Duties</vt:lpstr>
      <vt:lpstr>GSA Does the Rest</vt:lpstr>
      <vt:lpstr>PowerPoint Presentation</vt:lpstr>
      <vt:lpstr>POST SALE AWARD NOTIFICATION</vt:lpstr>
      <vt:lpstr>What Happens if an Item Does Not Sell? </vt:lpstr>
      <vt:lpstr>GSA Regional Sales Offices</vt:lpstr>
      <vt:lpstr>PowerPoint Presentation</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IrisWright-Simpson</dc:creator>
  <cp:lastModifiedBy>IrisWright-Simpson</cp:lastModifiedBy>
  <cp:revision>32</cp:revision>
  <dcterms:created xsi:type="dcterms:W3CDTF">2012-11-13T18:39:10Z</dcterms:created>
  <dcterms:modified xsi:type="dcterms:W3CDTF">2016-03-30T17:37:10Z</dcterms:modified>
</cp:coreProperties>
</file>