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0"/>
  </p:notesMasterIdLst>
  <p:handoutMasterIdLst>
    <p:handoutMasterId r:id="rId21"/>
  </p:handoutMasterIdLst>
  <p:sldIdLst>
    <p:sldId id="256" r:id="rId2"/>
    <p:sldId id="310" r:id="rId3"/>
    <p:sldId id="311" r:id="rId4"/>
    <p:sldId id="312" r:id="rId5"/>
    <p:sldId id="263" r:id="rId6"/>
    <p:sldId id="306" r:id="rId7"/>
    <p:sldId id="309" r:id="rId8"/>
    <p:sldId id="307" r:id="rId9"/>
    <p:sldId id="303" r:id="rId10"/>
    <p:sldId id="304" r:id="rId11"/>
    <p:sldId id="262" r:id="rId12"/>
    <p:sldId id="265" r:id="rId13"/>
    <p:sldId id="308" r:id="rId14"/>
    <p:sldId id="321" r:id="rId15"/>
    <p:sldId id="322" r:id="rId16"/>
    <p:sldId id="316" r:id="rId17"/>
    <p:sldId id="320" r:id="rId18"/>
    <p:sldId id="319" r:id="rId19"/>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6699"/>
    <a:srgbClr val="013C88"/>
    <a:srgbClr val="5F93D3"/>
    <a:srgbClr val="FFFFFF"/>
    <a:srgbClr val="4283BE"/>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15" autoAdjust="0"/>
  </p:normalViewPr>
  <p:slideViewPr>
    <p:cSldViewPr>
      <p:cViewPr varScale="1">
        <p:scale>
          <a:sx n="76" d="100"/>
          <a:sy n="76" d="100"/>
        </p:scale>
        <p:origin x="-1498" y="-8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6"/>
    </p:cViewPr>
  </p:sorterViewPr>
  <p:notesViewPr>
    <p:cSldViewPr>
      <p:cViewPr varScale="1">
        <p:scale>
          <a:sx n="55" d="100"/>
          <a:sy n="55" d="100"/>
        </p:scale>
        <p:origin x="-1794" y="-7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4229100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27081833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dirty="0" smtClean="0"/>
              <a:t>A very basic flowchart of the property disposal process.  We’ll cover these phases in a bit more detail later in the briefing.  The first phase is called “Internal Screening”.  During this phase, the holding agency should contact all other office within their agency  to check for possible reutilization within their agency. </a:t>
            </a:r>
          </a:p>
          <a:p>
            <a:pPr eaLnBrk="1" hangingPunct="1"/>
            <a:endParaRPr lang="en-US" dirty="0" smtClean="0"/>
          </a:p>
          <a:p>
            <a:pPr eaLnBrk="1" hangingPunct="1"/>
            <a:r>
              <a:rPr lang="en-US" dirty="0" smtClean="0"/>
              <a:t>After internal screening is complete, the property is considered “excess” to the agency’s needs and this is the point where the property should be reported to the appropriate GSA Regional Property Management Division.  GSA Property Managers will then screen the holding agency’s property using our national on-line screening website , GSAXCess.gov, for a specified timeframe in hopes of transferring the property to a federal agency.    If the property is not taken by a federal agency it is considered “surplus” to the US Government and can then be offered to a state via what we call a donation.</a:t>
            </a:r>
          </a:p>
          <a:p>
            <a:pPr eaLnBrk="1" hangingPunct="1"/>
            <a:endParaRPr lang="en-US" dirty="0" smtClean="0"/>
          </a:p>
          <a:p>
            <a:pPr eaLnBrk="1" hangingPunct="1"/>
            <a:r>
              <a:rPr lang="en-US" dirty="0" smtClean="0"/>
              <a:t>If GSA is unable to transfer your excess property or donate your surplus property then we should in most cases attempt to sell the property to the general public.</a:t>
            </a:r>
          </a:p>
          <a:p>
            <a:pPr eaLnBrk="1" hangingPunct="1"/>
            <a:endParaRPr lang="en-US" dirty="0" smtClean="0"/>
          </a:p>
        </p:txBody>
      </p:sp>
      <p:sp>
        <p:nvSpPr>
          <p:cNvPr id="23556" name="Slide Number Placeholder 3"/>
          <p:cNvSpPr>
            <a:spLocks noGrp="1"/>
          </p:cNvSpPr>
          <p:nvPr>
            <p:ph type="sldNum" sz="quarter" idx="5"/>
          </p:nvPr>
        </p:nvSpPr>
        <p:spPr>
          <a:noFill/>
        </p:spPr>
        <p:txBody>
          <a:bodyPr/>
          <a:lstStyle/>
          <a:p>
            <a:fld id="{2CEB1D23-C411-4DED-8FA8-5C54EB19588E}"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FBD317-71A9-4C18-96B7-3183B4AD6DEA}" type="slidenum">
              <a:rPr lang="en-US"/>
              <a:pPr/>
              <a:t>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This slide illustrates the five steps of property disposal.  As mentioned in my previous slide, the first step of property disposal is </a:t>
            </a:r>
            <a:r>
              <a:rPr lang="en-US" u="sng" dirty="0" smtClean="0"/>
              <a:t>internal screening</a:t>
            </a:r>
            <a:r>
              <a:rPr lang="en-US" dirty="0" smtClean="0"/>
              <a:t>.</a:t>
            </a:r>
          </a:p>
          <a:p>
            <a:pPr eaLnBrk="1" hangingPunct="1"/>
            <a:endParaRPr lang="en-US" dirty="0" smtClean="0"/>
          </a:p>
          <a:p>
            <a:pPr eaLnBrk="1" hangingPunct="1"/>
            <a:r>
              <a:rPr lang="en-US" dirty="0" smtClean="0"/>
              <a:t>After internal screening is complete, the holding agency should </a:t>
            </a:r>
            <a:r>
              <a:rPr lang="en-US" u="sng" dirty="0" smtClean="0"/>
              <a:t>report</a:t>
            </a:r>
            <a:r>
              <a:rPr lang="en-US" dirty="0" smtClean="0"/>
              <a:t> the property to a GSA Regional Property Office for screening.</a:t>
            </a:r>
          </a:p>
          <a:p>
            <a:pPr eaLnBrk="1" hangingPunct="1"/>
            <a:endParaRPr lang="en-US" dirty="0" smtClean="0"/>
          </a:p>
          <a:p>
            <a:pPr eaLnBrk="1" hangingPunct="1"/>
            <a:r>
              <a:rPr lang="en-US" dirty="0" smtClean="0"/>
              <a:t>At the point the property is offered to GSA for screening it is considered </a:t>
            </a:r>
            <a:r>
              <a:rPr lang="en-US" u="sng" dirty="0" smtClean="0"/>
              <a:t>excess</a:t>
            </a:r>
            <a:r>
              <a:rPr lang="en-US" dirty="0" smtClean="0"/>
              <a:t> to the holding agency’s needs.</a:t>
            </a:r>
          </a:p>
          <a:p>
            <a:pPr eaLnBrk="1" hangingPunct="1"/>
            <a:endParaRPr lang="en-US" dirty="0" smtClean="0"/>
          </a:p>
          <a:p>
            <a:pPr eaLnBrk="1" hangingPunct="1"/>
            <a:r>
              <a:rPr lang="en-US" dirty="0" smtClean="0"/>
              <a:t>If GSA is unable to transfer the property to a federal agency, the property is considered</a:t>
            </a:r>
            <a:r>
              <a:rPr lang="en-US" u="sng" dirty="0" smtClean="0"/>
              <a:t> surplus</a:t>
            </a:r>
            <a:r>
              <a:rPr lang="en-US" dirty="0" smtClean="0"/>
              <a:t> to the US Government’s needs and may be donated to a designated State Agency for Surplus Property (SASP)</a:t>
            </a:r>
          </a:p>
          <a:p>
            <a:pPr eaLnBrk="1" hangingPunct="1"/>
            <a:endParaRPr lang="en-US" dirty="0" smtClean="0"/>
          </a:p>
          <a:p>
            <a:pPr eaLnBrk="1" hangingPunct="1"/>
            <a:r>
              <a:rPr lang="en-US" dirty="0" smtClean="0"/>
              <a:t>The final step in the property disposal process is to offer the property for sale to the general public.  GSA can assist federal agencies in this phase by advertising the property on its on-line website, www.GSAAuctions.gov</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FBE95B6-C6E6-4B61-B5E3-38B928E69455}" type="slidenum">
              <a:rPr lang="en-US" smtClean="0"/>
              <a:pPr/>
              <a:t>4</a:t>
            </a:fld>
            <a:endParaRPr lang="en-US" smtClean="0"/>
          </a:p>
        </p:txBody>
      </p:sp>
      <p:sp>
        <p:nvSpPr>
          <p:cNvPr id="4099" name="Rectangle 2"/>
          <p:cNvSpPr>
            <a:spLocks noGrp="1" noRot="1" noChangeAspect="1" noChangeArrowheads="1" noTextEdit="1"/>
          </p:cNvSpPr>
          <p:nvPr>
            <p:ph type="sldImg"/>
          </p:nvPr>
        </p:nvSpPr>
        <p:spPr>
          <a:xfrm>
            <a:off x="1225550" y="701675"/>
            <a:ext cx="4611688" cy="3460750"/>
          </a:xfrm>
          <a:ln w="12700" cap="flat">
            <a:solidFill>
              <a:schemeClr val="tx1"/>
            </a:solidFill>
          </a:ln>
        </p:spPr>
      </p:sp>
      <p:sp>
        <p:nvSpPr>
          <p:cNvPr id="4100" name="Rectangle 3"/>
          <p:cNvSpPr>
            <a:spLocks noGrp="1" noChangeArrowheads="1"/>
          </p:cNvSpPr>
          <p:nvPr>
            <p:ph type="body" idx="1"/>
          </p:nvPr>
        </p:nvSpPr>
        <p:spPr>
          <a:xfrm>
            <a:off x="928335" y="4313966"/>
            <a:ext cx="5179131" cy="4307483"/>
          </a:xfrm>
          <a:noFill/>
          <a:ln/>
        </p:spPr>
        <p:txBody>
          <a:bodyPr lIns="90501" tIns="46046" rIns="90501" bIns="46046"/>
          <a:lstStyle/>
          <a:p>
            <a:pPr eaLnBrk="1" hangingPunct="1"/>
            <a:r>
              <a:rPr lang="en-US" smtClean="0"/>
              <a:t>This is a graphic portrayal of the disposition process since the implementation of GSA XcessXpress.  The chart shows the distinction of excess and surplus property as well as  highlighting the overall screening period and the systems that GSA offers to support these functions.</a:t>
            </a:r>
          </a:p>
          <a:p>
            <a:pPr eaLnBrk="1" hangingPunct="1"/>
            <a:endParaRPr lang="en-US" smtClean="0"/>
          </a:p>
          <a:p>
            <a:pPr eaLnBrk="1" hangingPunct="1"/>
            <a:r>
              <a:rPr lang="en-US" smtClean="0"/>
              <a:t>Internal agency screening is the first step and we offer AAMS to support agencies in this effort.  </a:t>
            </a:r>
          </a:p>
          <a:p>
            <a:pPr eaLnBrk="1" hangingPunct="1"/>
            <a:endParaRPr lang="en-US" smtClean="0"/>
          </a:p>
          <a:p>
            <a:pPr eaLnBrk="1" hangingPunct="1"/>
            <a:r>
              <a:rPr lang="en-US" smtClean="0"/>
              <a:t>Second, is the simultaneous screening for Federal and donation customers and federal removal.  Listed are the major categories of eligible activities.</a:t>
            </a:r>
          </a:p>
          <a:p>
            <a:pPr eaLnBrk="1" hangingPunct="1"/>
            <a:endParaRPr lang="en-US" smtClean="0"/>
          </a:p>
          <a:p>
            <a:pPr eaLnBrk="1" hangingPunct="1"/>
            <a:r>
              <a:rPr lang="en-US" smtClean="0"/>
              <a:t>Next, the 5 day notification period allows GSA’s allocating regions to make proper allocation of property to donation customers.  The 5 days only come into play if a State Agency for Surplus Property or donation customer makes a request.  After that, property is available for public sale, by GSA or the owning agency.     </a:t>
            </a:r>
          </a:p>
          <a:p>
            <a:pPr eaLnBrk="1" hangingPunct="1"/>
            <a:endParaRPr lang="en-US" smtClean="0"/>
          </a:p>
        </p:txBody>
      </p:sp>
      <p:sp>
        <p:nvSpPr>
          <p:cNvPr id="4101" name="Rectangle 4"/>
          <p:cNvSpPr>
            <a:spLocks noChangeArrowheads="1"/>
          </p:cNvSpPr>
          <p:nvPr/>
        </p:nvSpPr>
        <p:spPr bwMode="auto">
          <a:xfrm>
            <a:off x="1158333" y="194469"/>
            <a:ext cx="184952" cy="540233"/>
          </a:xfrm>
          <a:prstGeom prst="rect">
            <a:avLst/>
          </a:prstGeom>
          <a:noFill/>
          <a:ln w="9525">
            <a:noFill/>
            <a:miter lim="800000"/>
            <a:headEnd/>
            <a:tailEnd/>
          </a:ln>
        </p:spPr>
        <p:txBody>
          <a:bodyPr wrap="none" lIns="92087" tIns="46046" rIns="92087" bIns="46046">
            <a:spAutoFit/>
          </a:bodyPr>
          <a:lstStyle/>
          <a:p>
            <a:pPr defTabSz="915988" eaLnBrk="0" hangingPunct="0"/>
            <a:endParaRPr lang="en-US" sz="1400" b="1">
              <a:latin typeface="Times New Roman" pitchFamily="18" charset="0"/>
            </a:endParaRPr>
          </a:p>
          <a:p>
            <a:pPr defTabSz="915988" eaLnBrk="0" hangingPunct="0"/>
            <a:endParaRPr lang="en-US" sz="1400" b="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FBD317-71A9-4C18-96B7-3183B4AD6DEA}" type="slidenum">
              <a:rPr lang="en-US"/>
              <a:pPr/>
              <a:t>15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This slide illustrates the five steps of property disposal.  As mentioned in my previous slide, the first step of property disposal is </a:t>
            </a:r>
            <a:r>
              <a:rPr lang="en-US" u="sng" dirty="0" smtClean="0"/>
              <a:t>internal screening</a:t>
            </a:r>
            <a:r>
              <a:rPr lang="en-US" dirty="0" smtClean="0"/>
              <a:t>.</a:t>
            </a:r>
          </a:p>
          <a:p>
            <a:pPr eaLnBrk="1" hangingPunct="1"/>
            <a:endParaRPr lang="en-US" dirty="0" smtClean="0"/>
          </a:p>
          <a:p>
            <a:pPr eaLnBrk="1" hangingPunct="1"/>
            <a:r>
              <a:rPr lang="en-US" dirty="0" smtClean="0"/>
              <a:t>After internal screening is complete, the holding agency should </a:t>
            </a:r>
            <a:r>
              <a:rPr lang="en-US" u="sng" dirty="0" smtClean="0"/>
              <a:t>report</a:t>
            </a:r>
            <a:r>
              <a:rPr lang="en-US" dirty="0" smtClean="0"/>
              <a:t> the property to a GSA Regional Property Office for screening.</a:t>
            </a:r>
          </a:p>
          <a:p>
            <a:pPr eaLnBrk="1" hangingPunct="1"/>
            <a:endParaRPr lang="en-US" dirty="0" smtClean="0"/>
          </a:p>
          <a:p>
            <a:pPr eaLnBrk="1" hangingPunct="1"/>
            <a:r>
              <a:rPr lang="en-US" dirty="0" smtClean="0"/>
              <a:t>At the point the property is offered to GSA for screening it is considered </a:t>
            </a:r>
            <a:r>
              <a:rPr lang="en-US" u="sng" dirty="0" smtClean="0"/>
              <a:t>excess</a:t>
            </a:r>
            <a:r>
              <a:rPr lang="en-US" dirty="0" smtClean="0"/>
              <a:t> to the holding agency’s needs.</a:t>
            </a:r>
          </a:p>
          <a:p>
            <a:pPr eaLnBrk="1" hangingPunct="1"/>
            <a:endParaRPr lang="en-US" dirty="0" smtClean="0"/>
          </a:p>
          <a:p>
            <a:pPr eaLnBrk="1" hangingPunct="1"/>
            <a:r>
              <a:rPr lang="en-US" dirty="0" smtClean="0"/>
              <a:t>If GSA is unable to transfer the property to a federal agency, the property is considered</a:t>
            </a:r>
            <a:r>
              <a:rPr lang="en-US" u="sng" dirty="0" smtClean="0"/>
              <a:t> surplus</a:t>
            </a:r>
            <a:r>
              <a:rPr lang="en-US" dirty="0" smtClean="0"/>
              <a:t> to the US Government’s needs and may be donated to a designated State Agency for Surplus Property (SASP)</a:t>
            </a:r>
          </a:p>
          <a:p>
            <a:pPr eaLnBrk="1" hangingPunct="1"/>
            <a:endParaRPr lang="en-US" dirty="0" smtClean="0"/>
          </a:p>
          <a:p>
            <a:pPr eaLnBrk="1" hangingPunct="1"/>
            <a:r>
              <a:rPr lang="en-US" dirty="0" smtClean="0"/>
              <a:t>The final step in the property disposal process is to offer the property for sale to the general public.  GSA can assist federal agencies in this phase by advertising the property on its on-line website, www.GSAAuctions.gov</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7CD1F30-E02F-450F-9167-58CE70D75C1F}" type="slidenum">
              <a:rPr lang="en-US"/>
              <a:pPr/>
              <a:t>17</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smtClean="0"/>
          </a:p>
        </p:txBody>
      </p:sp>
      <p:sp>
        <p:nvSpPr>
          <p:cNvPr id="13316" name="Slide Number Placeholder 3"/>
          <p:cNvSpPr>
            <a:spLocks noGrp="1"/>
          </p:cNvSpPr>
          <p:nvPr>
            <p:ph type="sldNum" sz="quarter" idx="5"/>
          </p:nvPr>
        </p:nvSpPr>
        <p:spPr>
          <a:noFill/>
        </p:spPr>
        <p:txBody>
          <a:bodyPr/>
          <a:lstStyle/>
          <a:p>
            <a:fld id="{C4A1D09E-068A-4E0B-B1FD-05B66B118533}"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A9B7C6C-6218-4444-B11E-B2C3A9BADD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ick.parker@gs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eter.hamilton@gs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carl.lawrence@gs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xpertlearners.com/step_diagram.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eter.hamilton@gsa.gov" TargetMode="External"/><Relationship Id="rId2" Type="http://schemas.openxmlformats.org/officeDocument/2006/relationships/hyperlink" Target="mailto:carl.lawrence@gs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457200" y="4191000"/>
            <a:ext cx="7827963" cy="1905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r>
              <a:rPr lang="en-US" b="1">
                <a:solidFill>
                  <a:schemeClr val="bg1"/>
                </a:solidFill>
                <a:latin typeface="Times New Roman" pitchFamily="18" charset="0"/>
                <a:cs typeface="Times New Roman" pitchFamily="18" charset="0"/>
              </a:rPr>
              <a:t/>
            </a:r>
            <a:br>
              <a:rPr lang="en-US" b="1">
                <a:solidFill>
                  <a:schemeClr val="bg1"/>
                </a:solidFill>
                <a:latin typeface="Times New Roman" pitchFamily="18" charset="0"/>
                <a:cs typeface="Times New Roman" pitchFamily="18" charset="0"/>
              </a:rPr>
            </a:br>
            <a:r>
              <a:rPr lang="en-US" b="1" smtClean="0">
                <a:solidFill>
                  <a:schemeClr val="bg1"/>
                </a:solidFill>
                <a:latin typeface="Times New Roman" pitchFamily="18" charset="0"/>
                <a:cs typeface="Times New Roman" pitchFamily="18" charset="0"/>
              </a:rPr>
              <a:t>Utilization </a:t>
            </a:r>
            <a:r>
              <a:rPr lang="en-US" b="1" dirty="0" smtClean="0">
                <a:solidFill>
                  <a:schemeClr val="bg1"/>
                </a:solidFill>
                <a:latin typeface="Times New Roman" pitchFamily="18" charset="0"/>
                <a:cs typeface="Times New Roman" pitchFamily="18" charset="0"/>
              </a:rPr>
              <a:t>and Donation Program</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GSA Federal Acquisition Service </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Personal </a:t>
            </a:r>
            <a:r>
              <a:rPr lang="en-US" b="1" smtClean="0">
                <a:solidFill>
                  <a:schemeClr val="bg1"/>
                </a:solidFill>
                <a:latin typeface="Times New Roman" pitchFamily="18" charset="0"/>
                <a:cs typeface="Times New Roman" pitchFamily="18" charset="0"/>
              </a:rPr>
              <a:t>Property </a:t>
            </a:r>
            <a:r>
              <a:rPr lang="en-US" b="1" smtClean="0">
                <a:solidFill>
                  <a:schemeClr val="bg1"/>
                </a:solidFill>
                <a:latin typeface="Times New Roman" pitchFamily="18" charset="0"/>
                <a:cs typeface="Times New Roman" pitchFamily="18" charset="0"/>
              </a:rPr>
              <a:t>Management</a:t>
            </a:r>
          </a:p>
          <a:p>
            <a:pPr>
              <a:spcBef>
                <a:spcPct val="150000"/>
              </a:spcBef>
            </a:pP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60960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5" name="Title 4"/>
          <p:cNvSpPr>
            <a:spLocks noGrp="1"/>
          </p:cNvSpPr>
          <p:nvPr>
            <p:ph type="ctrTitle" idx="4294967295"/>
          </p:nvPr>
        </p:nvSpPr>
        <p:spPr>
          <a:xfrm>
            <a:off x="533400" y="2667000"/>
            <a:ext cx="8077200" cy="1231106"/>
          </a:xfrm>
          <a:noFill/>
          <a:ln w="9525">
            <a:noFill/>
            <a:miter lim="800000"/>
            <a:headEnd/>
            <a:tailEnd/>
          </a:ln>
          <a:effectLst>
            <a:outerShdw dist="35921" dir="2700000" algn="ctr" rotWithShape="0">
              <a:schemeClr val="tx2"/>
            </a:outerShdw>
          </a:effectLst>
        </p:spPr>
        <p:txBody>
          <a:bodyPr lIns="0" tIns="0" rIns="0" bIns="0"/>
          <a:lstStyle/>
          <a:p>
            <a:pPr algn="ctr">
              <a:spcBef>
                <a:spcPct val="150000"/>
              </a:spcBef>
            </a:pPr>
            <a:r>
              <a:rPr lang="en-US" sz="4000" kern="1200" dirty="0" smtClean="0">
                <a:solidFill>
                  <a:schemeClr val="bg1"/>
                </a:solidFill>
                <a:latin typeface="Times New Roman" pitchFamily="18" charset="0"/>
                <a:ea typeface="+mn-ea"/>
                <a:cs typeface="Times New Roman" pitchFamily="18" charset="0"/>
              </a:rPr>
              <a:t>Disposing of excess Personal Property and planning for a move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769225" cy="584775"/>
          </a:xfrm>
        </p:spPr>
        <p:txBody>
          <a:bodyPr/>
          <a:lstStyle/>
          <a:p>
            <a:r>
              <a:rPr lang="en-US" dirty="0"/>
              <a:t>Things to consider relative to the move out. </a:t>
            </a:r>
          </a:p>
        </p:txBody>
      </p:sp>
      <p:sp>
        <p:nvSpPr>
          <p:cNvPr id="3" name="Content Placeholder 2"/>
          <p:cNvSpPr>
            <a:spLocks noGrp="1"/>
          </p:cNvSpPr>
          <p:nvPr>
            <p:ph idx="1"/>
          </p:nvPr>
        </p:nvSpPr>
        <p:spPr>
          <a:xfrm>
            <a:off x="457200" y="2286000"/>
            <a:ext cx="8305800" cy="2667000"/>
          </a:xfrm>
        </p:spPr>
        <p:txBody>
          <a:bodyPr/>
          <a:lstStyle/>
          <a:p>
            <a:r>
              <a:rPr lang="en-US" sz="2800" dirty="0"/>
              <a:t>Elevator </a:t>
            </a:r>
            <a:r>
              <a:rPr lang="en-US" sz="2800" dirty="0" smtClean="0"/>
              <a:t>accessibility;</a:t>
            </a:r>
          </a:p>
          <a:p>
            <a:endParaRPr lang="en-US" sz="2800" dirty="0" smtClean="0"/>
          </a:p>
          <a:p>
            <a:r>
              <a:rPr lang="en-US" sz="2800" dirty="0" smtClean="0"/>
              <a:t>Hours </a:t>
            </a:r>
            <a:r>
              <a:rPr lang="en-US" sz="2800" dirty="0"/>
              <a:t>move</a:t>
            </a:r>
            <a:r>
              <a:rPr lang="en-US" sz="2800" dirty="0" smtClean="0"/>
              <a:t>­ out </a:t>
            </a:r>
            <a:r>
              <a:rPr lang="en-US" sz="2800" dirty="0"/>
              <a:t>can take </a:t>
            </a:r>
            <a:r>
              <a:rPr lang="en-US" sz="2800" dirty="0" smtClean="0"/>
              <a:t>place;</a:t>
            </a:r>
          </a:p>
          <a:p>
            <a:endParaRPr lang="en-US" sz="2800" dirty="0" smtClean="0"/>
          </a:p>
          <a:p>
            <a:r>
              <a:rPr lang="en-US" sz="2800" dirty="0" smtClean="0"/>
              <a:t>Disconnecting </a:t>
            </a:r>
            <a:r>
              <a:rPr lang="en-US" sz="2800" dirty="0"/>
              <a:t>power </a:t>
            </a:r>
            <a:r>
              <a:rPr lang="en-US" sz="2800" dirty="0" smtClean="0"/>
              <a:t>sources</a:t>
            </a:r>
          </a:p>
          <a:p>
            <a:endParaRPr lang="en-US" sz="2800" dirty="0" smtClean="0"/>
          </a:p>
          <a:p>
            <a:r>
              <a:rPr lang="en-US" sz="2800" dirty="0" smtClean="0"/>
              <a:t>Cubicles </a:t>
            </a:r>
            <a:r>
              <a:rPr lang="en-US" sz="2800" dirty="0"/>
              <a:t>(System </a:t>
            </a:r>
            <a:r>
              <a:rPr lang="en-US" sz="2800" dirty="0" smtClean="0"/>
              <a:t>Furniture)</a:t>
            </a:r>
            <a:endParaRPr lang="en-US" sz="2800"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28600" y="1295400"/>
            <a:ext cx="8686800" cy="1077218"/>
          </a:xfrm>
        </p:spPr>
        <p:txBody>
          <a:bodyPr/>
          <a:lstStyle/>
          <a:p>
            <a:pPr algn="ctr"/>
            <a:r>
              <a:rPr lang="en-US" dirty="0">
                <a:cs typeface="Arial" pitchFamily="34" charset="0"/>
              </a:rPr>
              <a:t>What should be included in the excess report </a:t>
            </a:r>
            <a:r>
              <a:rPr lang="en-US" dirty="0" smtClean="0">
                <a:cs typeface="Arial" pitchFamily="34" charset="0"/>
              </a:rPr>
              <a:t>package.</a:t>
            </a:r>
            <a:endParaRPr lang="en-US" dirty="0">
              <a:latin typeface="Times New Roman" pitchFamily="18" charset="0"/>
              <a:cs typeface="Times New Roman" pitchFamily="18" charset="0"/>
            </a:endParaRPr>
          </a:p>
        </p:txBody>
      </p:sp>
      <p:sp>
        <p:nvSpPr>
          <p:cNvPr id="243715" name="Rectangle 3"/>
          <p:cNvSpPr>
            <a:spLocks noGrp="1" noChangeArrowheads="1"/>
          </p:cNvSpPr>
          <p:nvPr>
            <p:ph idx="1"/>
          </p:nvPr>
        </p:nvSpPr>
        <p:spPr>
          <a:xfrm>
            <a:off x="457200" y="2667000"/>
            <a:ext cx="7769225" cy="2514600"/>
          </a:xfrm>
        </p:spPr>
        <p:txBody>
          <a:bodyPr/>
          <a:lstStyle/>
          <a:p>
            <a:r>
              <a:rPr lang="en-US" sz="2800" dirty="0" smtClean="0"/>
              <a:t>Standard </a:t>
            </a:r>
            <a:r>
              <a:rPr lang="en-US" sz="2800" dirty="0"/>
              <a:t>form 120 (Report of excess personal property) </a:t>
            </a:r>
            <a:r>
              <a:rPr lang="en-US" sz="2800" dirty="0" smtClean="0"/>
              <a:t>use the cover page;</a:t>
            </a:r>
            <a:r>
              <a:rPr lang="en-US" sz="2800" dirty="0"/>
              <a:t/>
            </a:r>
            <a:br>
              <a:rPr lang="en-US" sz="2800" dirty="0"/>
            </a:br>
            <a:endParaRPr lang="en-US" sz="2800" dirty="0" smtClean="0"/>
          </a:p>
          <a:p>
            <a:r>
              <a:rPr lang="en-US" sz="2800" dirty="0" smtClean="0"/>
              <a:t>An </a:t>
            </a:r>
            <a:r>
              <a:rPr lang="en-US" sz="2800" dirty="0"/>
              <a:t>attached spreadsheet to include room number and </a:t>
            </a:r>
            <a:r>
              <a:rPr lang="en-US" sz="2800" dirty="0" smtClean="0"/>
              <a:t>location;</a:t>
            </a:r>
            <a:endParaRPr lang="en-US" sz="2800" dirty="0"/>
          </a:p>
          <a:p>
            <a:r>
              <a:rPr lang="en-US" sz="2800" dirty="0" smtClean="0"/>
              <a:t>Picture </a:t>
            </a:r>
            <a:r>
              <a:rPr lang="en-US" sz="2800" dirty="0"/>
              <a:t>inventory to coincide with the spreadsheet</a:t>
            </a:r>
            <a:endParaRPr lang="en-US" sz="2800" dirty="0" smtClean="0"/>
          </a:p>
        </p:txBody>
      </p:sp>
      <p:sp>
        <p:nvSpPr>
          <p:cNvPr id="4" name="Slide Number Placeholder 3"/>
          <p:cNvSpPr>
            <a:spLocks noGrp="1"/>
          </p:cNvSpPr>
          <p:nvPr>
            <p:ph type="sldNum" sz="quarter" idx="10"/>
          </p:nvPr>
        </p:nvSpPr>
        <p:spPr/>
        <p:txBody>
          <a:bodyPr/>
          <a:lstStyle/>
          <a:p>
            <a:fld id="{EA969740-6BF4-4B13-BB6D-1F4EEF45CBE6}" type="slidenum">
              <a:rPr lang="en-US">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GSA will market the available  Excess Personal Property</a:t>
            </a:r>
            <a:endParaRPr lang="en-US" dirty="0"/>
          </a:p>
        </p:txBody>
      </p:sp>
      <p:sp>
        <p:nvSpPr>
          <p:cNvPr id="3" name="Content Placeholder 2"/>
          <p:cNvSpPr>
            <a:spLocks noGrp="1"/>
          </p:cNvSpPr>
          <p:nvPr>
            <p:ph idx="1"/>
          </p:nvPr>
        </p:nvSpPr>
        <p:spPr>
          <a:xfrm>
            <a:off x="455613" y="2743200"/>
            <a:ext cx="7769225" cy="2698750"/>
          </a:xfrm>
        </p:spPr>
        <p:txBody>
          <a:bodyPr/>
          <a:lstStyle/>
          <a:p>
            <a:r>
              <a:rPr lang="en-US" sz="2800" dirty="0"/>
              <a:t>On­site </a:t>
            </a:r>
            <a:r>
              <a:rPr lang="en-US" sz="2800" dirty="0" smtClean="0"/>
              <a:t>screening</a:t>
            </a:r>
            <a:br>
              <a:rPr lang="en-US" sz="2800" dirty="0" smtClean="0"/>
            </a:br>
            <a:endParaRPr lang="en-US" sz="2800" dirty="0"/>
          </a:p>
          <a:p>
            <a:r>
              <a:rPr lang="en-US" sz="2800" dirty="0"/>
              <a:t> </a:t>
            </a:r>
            <a:r>
              <a:rPr lang="en-US" sz="2800" dirty="0" smtClean="0"/>
              <a:t>A </a:t>
            </a:r>
            <a:r>
              <a:rPr lang="en-US" sz="2800" dirty="0"/>
              <a:t>mass broadcast using the </a:t>
            </a:r>
            <a:r>
              <a:rPr lang="en-US" sz="2800" dirty="0" err="1"/>
              <a:t>GSAXcess</a:t>
            </a:r>
            <a:r>
              <a:rPr lang="en-US" sz="2800" dirty="0"/>
              <a:t>® data base to make the offer</a:t>
            </a:r>
            <a:r>
              <a:rPr lang="en-US" sz="2800" dirty="0" smtClean="0"/>
              <a:t>.</a:t>
            </a:r>
            <a:br>
              <a:rPr lang="en-US" sz="2800" dirty="0" smtClean="0"/>
            </a:br>
            <a:endParaRPr lang="en-US" sz="2800" dirty="0"/>
          </a:p>
          <a:p>
            <a:r>
              <a:rPr lang="en-US" sz="2800" dirty="0"/>
              <a:t> </a:t>
            </a:r>
            <a:r>
              <a:rPr lang="en-US" sz="2800" dirty="0" smtClean="0"/>
              <a:t> </a:t>
            </a:r>
            <a:r>
              <a:rPr lang="en-US" sz="2800" dirty="0" err="1"/>
              <a:t>Web­ex</a:t>
            </a:r>
            <a:r>
              <a:rPr lang="en-US" sz="2800" dirty="0"/>
              <a:t> screening</a:t>
            </a:r>
          </a:p>
          <a:p>
            <a:endParaRPr lang="en-US" sz="2800"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1"/>
            <a:ext cx="7769225" cy="5334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455613" y="1828800"/>
            <a:ext cx="7769225" cy="4191000"/>
          </a:xfrm>
        </p:spPr>
        <p:txBody>
          <a:bodyPr/>
          <a:lstStyle/>
          <a:p>
            <a:pPr marL="0" indent="0">
              <a:buNone/>
            </a:pPr>
            <a:r>
              <a:rPr lang="en-US" dirty="0" smtClean="0"/>
              <a:t>Rick D. Parker</a:t>
            </a:r>
          </a:p>
          <a:p>
            <a:pPr marL="0" indent="0">
              <a:buNone/>
            </a:pPr>
            <a:r>
              <a:rPr lang="en-US" dirty="0" smtClean="0"/>
              <a:t>Manager, Utilization and Donation Program</a:t>
            </a:r>
          </a:p>
          <a:p>
            <a:pPr marL="0" indent="0">
              <a:buNone/>
            </a:pPr>
            <a:r>
              <a:rPr lang="en-US" dirty="0" smtClean="0"/>
              <a:t>GSA NCR FAS, Office of Personal Property Management</a:t>
            </a:r>
          </a:p>
          <a:p>
            <a:pPr marL="0" indent="0">
              <a:buNone/>
            </a:pPr>
            <a:r>
              <a:rPr lang="en-US" dirty="0" smtClean="0"/>
              <a:t>Telephone number: 202-619-8975</a:t>
            </a:r>
          </a:p>
          <a:p>
            <a:pPr marL="0" indent="0">
              <a:buNone/>
            </a:pPr>
            <a:r>
              <a:rPr lang="en-US" dirty="0" smtClean="0"/>
              <a:t>Email address: </a:t>
            </a:r>
            <a:r>
              <a:rPr lang="en-US" dirty="0" smtClean="0">
                <a:hlinkClick r:id="rId2"/>
              </a:rPr>
              <a:t>rick.parker@gsa.gov</a:t>
            </a:r>
            <a:endParaRPr lang="en-US" dirty="0" smtClean="0"/>
          </a:p>
          <a:p>
            <a:pPr marL="0" indent="0">
              <a:buNone/>
            </a:pPr>
            <a:endParaRPr lang="en-US" dirty="0"/>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a:p>
        </p:txBody>
      </p:sp>
    </p:spTree>
    <p:extLst>
      <p:ext uri="{BB962C8B-B14F-4D97-AF65-F5344CB8AC3E}">
        <p14:creationId xmlns:p14="http://schemas.microsoft.com/office/powerpoint/2010/main" val="2133145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457200" y="4191000"/>
            <a:ext cx="7827963" cy="1905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r>
              <a:rPr lang="en-US" b="1" dirty="0" smtClean="0">
                <a:solidFill>
                  <a:schemeClr val="bg1"/>
                </a:solidFill>
                <a:latin typeface="Times New Roman" pitchFamily="18" charset="0"/>
                <a:cs typeface="Times New Roman" pitchFamily="18" charset="0"/>
              </a:rPr>
              <a:t>Rick D. Parker, CPPM</a:t>
            </a:r>
            <a:r>
              <a:rPr lang="en-US" b="1" dirty="0">
                <a:solidFill>
                  <a:schemeClr val="bg1"/>
                </a:solidFill>
                <a:latin typeface="Times New Roman" pitchFamily="18" charset="0"/>
                <a:cs typeface="Times New Roman" pitchFamily="18" charset="0"/>
              </a:rPr>
              <a:t/>
            </a:r>
            <a:br>
              <a:rPr lang="en-US" b="1" dirty="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Manager Utilization and Donation Program</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Federal Acquisition Service </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Personal Property Management</a:t>
            </a: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60960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5" name="Title 4"/>
          <p:cNvSpPr>
            <a:spLocks noGrp="1"/>
          </p:cNvSpPr>
          <p:nvPr>
            <p:ph type="ctrTitle" idx="4294967295"/>
          </p:nvPr>
        </p:nvSpPr>
        <p:spPr>
          <a:xfrm>
            <a:off x="533400" y="2667000"/>
            <a:ext cx="8077200" cy="1231106"/>
          </a:xfrm>
          <a:noFill/>
          <a:ln w="9525">
            <a:noFill/>
            <a:miter lim="800000"/>
            <a:headEnd/>
            <a:tailEnd/>
          </a:ln>
          <a:effectLst>
            <a:outerShdw dist="35921" dir="2700000" algn="ctr" rotWithShape="0">
              <a:schemeClr val="tx2"/>
            </a:outerShdw>
          </a:effectLst>
        </p:spPr>
        <p:txBody>
          <a:bodyPr lIns="0" tIns="0" rIns="0" bIns="0"/>
          <a:lstStyle/>
          <a:p>
            <a:pPr algn="ctr">
              <a:spcBef>
                <a:spcPct val="150000"/>
              </a:spcBef>
            </a:pPr>
            <a:r>
              <a:rPr lang="en-US" sz="4000" kern="1200" dirty="0" smtClean="0">
                <a:solidFill>
                  <a:schemeClr val="bg1"/>
                </a:solidFill>
                <a:latin typeface="Times New Roman" pitchFamily="18" charset="0"/>
                <a:ea typeface="+mn-ea"/>
                <a:cs typeface="Times New Roman" pitchFamily="18" charset="0"/>
              </a:rPr>
              <a:t>GSA FAS Personal Property Center (PPC)</a:t>
            </a:r>
          </a:p>
        </p:txBody>
      </p:sp>
    </p:spTree>
    <p:extLst>
      <p:ext uri="{BB962C8B-B14F-4D97-AF65-F5344CB8AC3E}">
        <p14:creationId xmlns:p14="http://schemas.microsoft.com/office/powerpoint/2010/main" val="113684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A82CC9D9-2F4E-40D2-AB43-EFECBD78207A}" type="slidenum">
              <a:rPr lang="en-US"/>
              <a:pPr/>
              <a:t>15</a:t>
            </a:fld>
            <a:endParaRPr lang="en-US" dirty="0"/>
          </a:p>
        </p:txBody>
      </p:sp>
      <p:sp>
        <p:nvSpPr>
          <p:cNvPr id="8195" name="Rectangle 2"/>
          <p:cNvSpPr>
            <a:spLocks noGrp="1" noChangeArrowheads="1"/>
          </p:cNvSpPr>
          <p:nvPr>
            <p:ph type="title"/>
          </p:nvPr>
        </p:nvSpPr>
        <p:spPr>
          <a:xfrm>
            <a:off x="381000" y="1371600"/>
            <a:ext cx="8534400" cy="3724096"/>
          </a:xfrm>
        </p:spPr>
        <p:txBody>
          <a:bodyPr/>
          <a:lstStyle/>
          <a:p>
            <a:r>
              <a:rPr lang="en-US" sz="3600" dirty="0" smtClean="0"/>
              <a:t>Learning objectives</a:t>
            </a:r>
            <a:r>
              <a:rPr lang="en-US" dirty="0" smtClean="0"/>
              <a:t>: </a:t>
            </a:r>
            <a:r>
              <a:rPr lang="en-US" sz="3600" dirty="0" smtClean="0"/>
              <a:t/>
            </a:r>
            <a:br>
              <a:rPr lang="en-US" sz="3600" dirty="0" smtClean="0"/>
            </a:br>
            <a:r>
              <a:rPr lang="en-US" sz="3600" dirty="0" smtClean="0"/>
              <a:t/>
            </a:r>
            <a:br>
              <a:rPr lang="en-US" sz="3600" dirty="0" smtClean="0"/>
            </a:br>
            <a:r>
              <a:rPr lang="en-US" sz="3600" b="0" dirty="0" smtClean="0"/>
              <a:t>What is the PPC ?</a:t>
            </a:r>
            <a:br>
              <a:rPr lang="en-US" sz="3600" b="0" dirty="0" smtClean="0"/>
            </a:br>
            <a:r>
              <a:rPr lang="en-US" sz="3600" b="0" dirty="0"/>
              <a:t/>
            </a:r>
            <a:br>
              <a:rPr lang="en-US" sz="3600" b="0" dirty="0"/>
            </a:br>
            <a:r>
              <a:rPr lang="en-US" sz="3600" b="0" dirty="0" smtClean="0"/>
              <a:t>What of some of the benefits of using the PPC?</a:t>
            </a:r>
            <a:r>
              <a:rPr lang="en-US" sz="2000" b="0" dirty="0" smtClean="0"/>
              <a:t/>
            </a:r>
            <a:br>
              <a:rPr lang="en-US" sz="2000" b="0" dirty="0" smtClean="0"/>
            </a:br>
            <a:endParaRPr lang="en-US" sz="2000" b="0" dirty="0" smtClean="0"/>
          </a:p>
        </p:txBody>
      </p:sp>
      <p:sp>
        <p:nvSpPr>
          <p:cNvPr id="8196"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spTree>
    <p:extLst>
      <p:ext uri="{BB962C8B-B14F-4D97-AF65-F5344CB8AC3E}">
        <p14:creationId xmlns:p14="http://schemas.microsoft.com/office/powerpoint/2010/main" val="982136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r>
              <a:rPr lang="en-US" sz="3200" dirty="0" smtClean="0">
                <a:solidFill>
                  <a:schemeClr val="accent2">
                    <a:lumMod val="75000"/>
                  </a:schemeClr>
                </a:solidFill>
              </a:rPr>
              <a:t>Benefits &amp; Use:</a:t>
            </a:r>
            <a:endParaRPr lang="en-US" sz="3200" dirty="0">
              <a:solidFill>
                <a:schemeClr val="accent2">
                  <a:lumMod val="75000"/>
                </a:schemeClr>
              </a:solidFill>
            </a:endParaRPr>
          </a:p>
        </p:txBody>
      </p:sp>
      <p:sp>
        <p:nvSpPr>
          <p:cNvPr id="3" name="Content Placeholder 2"/>
          <p:cNvSpPr>
            <a:spLocks noGrp="1"/>
          </p:cNvSpPr>
          <p:nvPr>
            <p:ph idx="1"/>
          </p:nvPr>
        </p:nvSpPr>
        <p:spPr>
          <a:xfrm>
            <a:off x="455613" y="2393950"/>
            <a:ext cx="7769225" cy="3854450"/>
          </a:xfrm>
        </p:spPr>
        <p:txBody>
          <a:bodyPr/>
          <a:lstStyle/>
          <a:p>
            <a:pPr>
              <a:lnSpc>
                <a:spcPct val="80000"/>
              </a:lnSpc>
            </a:pPr>
            <a:r>
              <a:rPr lang="en-US" dirty="0" smtClean="0"/>
              <a:t>Use guarantees full compliance with the FMR.</a:t>
            </a:r>
          </a:p>
          <a:p>
            <a:pPr>
              <a:lnSpc>
                <a:spcPct val="80000"/>
              </a:lnSpc>
            </a:pPr>
            <a:r>
              <a:rPr lang="en-US" dirty="0" smtClean="0"/>
              <a:t>Allows agencies to better manage limited warehouse space.</a:t>
            </a:r>
          </a:p>
          <a:p>
            <a:pPr>
              <a:lnSpc>
                <a:spcPct val="80000"/>
              </a:lnSpc>
            </a:pPr>
            <a:r>
              <a:rPr lang="en-US" dirty="0" smtClean="0"/>
              <a:t>Avoid the logistics of managing screenings, customer visits and storage.</a:t>
            </a:r>
          </a:p>
          <a:p>
            <a:pPr>
              <a:lnSpc>
                <a:spcPct val="80000"/>
              </a:lnSpc>
            </a:pPr>
            <a:r>
              <a:rPr lang="en-US" dirty="0" smtClean="0"/>
              <a:t>PPC assumes full responsibility and control of  property when received. </a:t>
            </a:r>
          </a:p>
          <a:p>
            <a:pPr>
              <a:lnSpc>
                <a:spcPct val="80000"/>
              </a:lnSpc>
            </a:pPr>
            <a:r>
              <a:rPr lang="en-US" dirty="0" smtClean="0"/>
              <a:t>Delivering customer is responsible for transportation to the PPC. Check with the desired PPC for applicable rates, reporting requirements and accepted items.</a:t>
            </a:r>
          </a:p>
          <a:p>
            <a:endParaRPr lang="en-US" dirty="0"/>
          </a:p>
        </p:txBody>
      </p:sp>
      <p:sp>
        <p:nvSpPr>
          <p:cNvPr id="4" name="Slide Number Placeholder 3"/>
          <p:cNvSpPr>
            <a:spLocks noGrp="1"/>
          </p:cNvSpPr>
          <p:nvPr>
            <p:ph type="sldNum" sz="quarter" idx="10"/>
          </p:nvPr>
        </p:nvSpPr>
        <p:spPr/>
        <p:txBody>
          <a:bodyPr/>
          <a:lstStyle/>
          <a:p>
            <a:pPr>
              <a:defRPr/>
            </a:pPr>
            <a:fld id="{AED7290C-7294-4707-A313-6C292347511D}"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AF4631ED-CE43-44A5-9CE8-CBC2BC6DEC79}" type="slidenum">
              <a:rPr lang="en-US"/>
              <a:pPr/>
              <a:t>17</a:t>
            </a:fld>
            <a:endParaRPr lang="en-US" dirty="0"/>
          </a:p>
        </p:txBody>
      </p:sp>
      <p:sp>
        <p:nvSpPr>
          <p:cNvPr id="6147" name="Rectangle 2"/>
          <p:cNvSpPr>
            <a:spLocks noGrp="1" noChangeArrowheads="1"/>
          </p:cNvSpPr>
          <p:nvPr>
            <p:ph type="title"/>
          </p:nvPr>
        </p:nvSpPr>
        <p:spPr>
          <a:xfrm>
            <a:off x="381000" y="1295400"/>
            <a:ext cx="8763000" cy="584775"/>
          </a:xfrm>
        </p:spPr>
        <p:txBody>
          <a:bodyPr/>
          <a:lstStyle/>
          <a:p>
            <a:pPr algn="ctr"/>
            <a:r>
              <a:rPr lang="en-US" dirty="0" smtClean="0">
                <a:latin typeface="Calibri" panose="020F0502020204030204" pitchFamily="34" charset="0"/>
              </a:rPr>
              <a:t>GSA FAS Personal Property Center </a:t>
            </a:r>
          </a:p>
        </p:txBody>
      </p:sp>
      <p:sp>
        <p:nvSpPr>
          <p:cNvPr id="6148" name="Rectangle 3"/>
          <p:cNvSpPr>
            <a:spLocks noGrp="1" noChangeArrowheads="1"/>
          </p:cNvSpPr>
          <p:nvPr>
            <p:ph type="body" idx="1"/>
          </p:nvPr>
        </p:nvSpPr>
        <p:spPr>
          <a:xfrm>
            <a:off x="0" y="2057400"/>
            <a:ext cx="8915400" cy="3657600"/>
          </a:xfrm>
        </p:spPr>
        <p:txBody>
          <a:bodyPr/>
          <a:lstStyle/>
          <a:p>
            <a:pPr>
              <a:buFont typeface="Wingdings" pitchFamily="2" charset="2"/>
              <a:buNone/>
            </a:pPr>
            <a:r>
              <a:rPr lang="en-US" sz="3200" dirty="0" smtClean="0">
                <a:latin typeface="Times New Roman" panose="02020603050405020304" pitchFamily="18" charset="0"/>
                <a:cs typeface="Times New Roman" panose="02020603050405020304" pitchFamily="18" charset="0"/>
              </a:rPr>
              <a:t>Peter Hamilton, Manager, Personal Property Center,</a:t>
            </a:r>
          </a:p>
          <a:p>
            <a:pPr>
              <a:buFont typeface="Wingdings" pitchFamily="2" charset="2"/>
              <a:buNone/>
            </a:pPr>
            <a:r>
              <a:rPr lang="en-US" sz="3200" dirty="0" smtClean="0">
                <a:latin typeface="Times New Roman" panose="02020603050405020304" pitchFamily="18" charset="0"/>
                <a:cs typeface="Times New Roman" panose="02020603050405020304" pitchFamily="18" charset="0"/>
              </a:rPr>
              <a:t>Telephone number: 571-414-6712</a:t>
            </a:r>
          </a:p>
          <a:p>
            <a:pPr>
              <a:buFont typeface="Wingdings" pitchFamily="2" charset="2"/>
              <a:buNone/>
            </a:pPr>
            <a:r>
              <a:rPr lang="en-US" sz="3200" dirty="0" smtClean="0">
                <a:latin typeface="Times New Roman" panose="02020603050405020304" pitchFamily="18" charset="0"/>
                <a:cs typeface="Times New Roman" panose="02020603050405020304" pitchFamily="18" charset="0"/>
              </a:rPr>
              <a:t>Email address: </a:t>
            </a:r>
            <a:r>
              <a:rPr lang="en-US" sz="3200" dirty="0" smtClean="0">
                <a:solidFill>
                  <a:srgbClr val="002060"/>
                </a:solidFill>
                <a:latin typeface="Times New Roman" panose="02020603050405020304" pitchFamily="18" charset="0"/>
                <a:cs typeface="Times New Roman" panose="02020603050405020304" pitchFamily="18" charset="0"/>
                <a:hlinkClick r:id="rId3"/>
              </a:rPr>
              <a:t>peter.hamilton@gsa.gov</a:t>
            </a:r>
            <a:endParaRPr lang="en-US" sz="3200" dirty="0" smtClean="0">
              <a:solidFill>
                <a:srgbClr val="002060"/>
              </a:solidFill>
              <a:latin typeface="Times New Roman" panose="02020603050405020304" pitchFamily="18" charset="0"/>
              <a:cs typeface="Times New Roman" panose="02020603050405020304" pitchFamily="18" charset="0"/>
            </a:endParaRPr>
          </a:p>
          <a:p>
            <a:pPr>
              <a:buFont typeface="Wingdings" pitchFamily="2" charset="2"/>
              <a:buNone/>
            </a:pPr>
            <a:endParaRPr lang="en-US" sz="32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None/>
            </a:pPr>
            <a:r>
              <a:rPr lang="en-US" sz="3200" dirty="0" smtClean="0">
                <a:solidFill>
                  <a:srgbClr val="002060"/>
                </a:solidFill>
                <a:latin typeface="Times New Roman" panose="02020603050405020304" pitchFamily="18" charset="0"/>
                <a:cs typeface="Times New Roman" panose="02020603050405020304" pitchFamily="18" charset="0"/>
              </a:rPr>
              <a:t>Carlton Lawrence, Program Analyst </a:t>
            </a:r>
          </a:p>
          <a:p>
            <a:pPr>
              <a:buFont typeface="Wingdings" pitchFamily="2" charset="2"/>
              <a:buNone/>
            </a:pPr>
            <a:r>
              <a:rPr lang="en-US" sz="3200" dirty="0" smtClean="0">
                <a:solidFill>
                  <a:srgbClr val="002060"/>
                </a:solidFill>
                <a:latin typeface="Times New Roman" panose="02020603050405020304" pitchFamily="18" charset="0"/>
                <a:cs typeface="Times New Roman" panose="02020603050405020304" pitchFamily="18" charset="0"/>
              </a:rPr>
              <a:t>Telephone number: 703-605-9317</a:t>
            </a:r>
          </a:p>
          <a:p>
            <a:pPr>
              <a:buFont typeface="Wingdings" pitchFamily="2" charset="2"/>
              <a:buNone/>
            </a:pPr>
            <a:r>
              <a:rPr lang="en-US" sz="3200" dirty="0" smtClean="0">
                <a:solidFill>
                  <a:srgbClr val="002060"/>
                </a:solidFill>
                <a:latin typeface="Times New Roman" panose="02020603050405020304" pitchFamily="18" charset="0"/>
                <a:cs typeface="Times New Roman" panose="02020603050405020304" pitchFamily="18" charset="0"/>
              </a:rPr>
              <a:t>Email address: </a:t>
            </a:r>
            <a:r>
              <a:rPr lang="en-US" sz="3200" dirty="0" smtClean="0">
                <a:solidFill>
                  <a:srgbClr val="002060"/>
                </a:solidFill>
                <a:latin typeface="Times New Roman" panose="02020603050405020304" pitchFamily="18" charset="0"/>
                <a:cs typeface="Times New Roman" panose="02020603050405020304" pitchFamily="18" charset="0"/>
                <a:hlinkClick r:id="rId4"/>
              </a:rPr>
              <a:t>carl.lawrence@gsa.gov</a:t>
            </a:r>
            <a:r>
              <a:rPr lang="en-US" sz="3200" dirty="0" smtClean="0">
                <a:solidFill>
                  <a:srgbClr val="002060"/>
                </a:solidFill>
                <a:latin typeface="Times New Roman" panose="02020603050405020304" pitchFamily="18" charset="0"/>
                <a:cs typeface="Times New Roman" panose="02020603050405020304" pitchFamily="18" charset="0"/>
              </a:rPr>
              <a:t> </a:t>
            </a:r>
          </a:p>
          <a:p>
            <a:pPr>
              <a:buFont typeface="Wingdings" pitchFamily="2" charset="2"/>
              <a:buNone/>
            </a:pPr>
            <a:endParaRPr lang="en-US" sz="3200" dirty="0">
              <a:latin typeface="Times New Roman" panose="02020603050405020304" pitchFamily="18" charset="0"/>
              <a:cs typeface="Times New Roman" panose="02020603050405020304" pitchFamily="18" charset="0"/>
            </a:endParaRPr>
          </a:p>
          <a:p>
            <a:pPr>
              <a:buFont typeface="Wingdings" pitchFamily="2" charset="2"/>
              <a:buNone/>
            </a:pPr>
            <a:r>
              <a:rPr lang="en-US" sz="3200" dirty="0" smtClean="0">
                <a:latin typeface="Times New Roman" panose="02020603050405020304" pitchFamily="18" charset="0"/>
                <a:cs typeface="Times New Roman" panose="02020603050405020304" pitchFamily="18" charset="0"/>
              </a:rPr>
              <a:t> </a:t>
            </a:r>
          </a:p>
        </p:txBody>
      </p:sp>
      <p:sp>
        <p:nvSpPr>
          <p:cNvPr id="6149"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spTree>
    <p:extLst>
      <p:ext uri="{BB962C8B-B14F-4D97-AF65-F5344CB8AC3E}">
        <p14:creationId xmlns:p14="http://schemas.microsoft.com/office/powerpoint/2010/main" val="410118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fld id="{24FE612D-5431-49B1-BCCC-4CD9D9C1996C}" type="slidenum">
              <a:rPr lang="en-US" smtClean="0"/>
              <a:pPr/>
              <a:t>18</a:t>
            </a:fld>
            <a:endParaRPr lang="en-US" smtClean="0"/>
          </a:p>
        </p:txBody>
      </p:sp>
      <p:sp>
        <p:nvSpPr>
          <p:cNvPr id="7" name="Rectangle 2"/>
          <p:cNvSpPr>
            <a:spLocks noGrp="1" noChangeArrowheads="1"/>
          </p:cNvSpPr>
          <p:nvPr>
            <p:ph type="title"/>
          </p:nvPr>
        </p:nvSpPr>
        <p:spPr>
          <a:xfrm>
            <a:off x="457200" y="1524000"/>
            <a:ext cx="7769225" cy="549275"/>
          </a:xfrm>
        </p:spPr>
        <p:txBody>
          <a:bodyPr/>
          <a:lstStyle/>
          <a:p>
            <a:pPr algn="ctr"/>
            <a:r>
              <a:rPr lang="en-US" dirty="0" smtClean="0"/>
              <a:t>Questions</a:t>
            </a:r>
          </a:p>
        </p:txBody>
      </p:sp>
      <p:pic>
        <p:nvPicPr>
          <p:cNvPr id="8" name="Picture 4" descr="C:\Users\HeatherABischoff\AppData\Local\Microsoft\Windows\Temporary Internet Files\Content.IE5\01874EAB\MC900434859[1].png"/>
          <p:cNvPicPr>
            <a:picLocks noChangeAspect="1" noChangeArrowheads="1"/>
          </p:cNvPicPr>
          <p:nvPr/>
        </p:nvPicPr>
        <p:blipFill>
          <a:blip r:embed="rId3" cstate="print"/>
          <a:srcRect/>
          <a:stretch>
            <a:fillRect/>
          </a:stretch>
        </p:blipFill>
        <p:spPr bwMode="auto">
          <a:xfrm>
            <a:off x="2438400" y="2667000"/>
            <a:ext cx="4114800" cy="4114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5E1ABA20-D69E-4ED8-BAE7-F7742A21D3E9}" type="slidenum">
              <a:rPr lang="en-US"/>
              <a:pPr/>
              <a:t>2</a:t>
            </a:fld>
            <a:endParaRPr lang="en-US" dirty="0"/>
          </a:p>
        </p:txBody>
      </p:sp>
      <p:pic>
        <p:nvPicPr>
          <p:cNvPr id="7171" name="Picture 6" descr="Top of page">
            <a:hlinkClick r:id="rId3"/>
          </p:cNvPr>
          <p:cNvPicPr>
            <a:picLocks noChangeAspect="1" noChangeArrowheads="1"/>
          </p:cNvPicPr>
          <p:nvPr/>
        </p:nvPicPr>
        <p:blipFill>
          <a:blip r:embed="rId4" cstate="print"/>
          <a:srcRect/>
          <a:stretch>
            <a:fillRect/>
          </a:stretch>
        </p:blipFill>
        <p:spPr bwMode="auto">
          <a:xfrm>
            <a:off x="0" y="0"/>
            <a:ext cx="142875" cy="152400"/>
          </a:xfrm>
          <a:prstGeom prst="rect">
            <a:avLst/>
          </a:prstGeom>
          <a:noFill/>
          <a:ln w="9525">
            <a:noFill/>
            <a:miter lim="800000"/>
            <a:headEnd/>
            <a:tailEnd/>
          </a:ln>
        </p:spPr>
      </p:pic>
      <p:sp>
        <p:nvSpPr>
          <p:cNvPr id="7172" name="Text Box 31"/>
          <p:cNvSpPr txBox="1">
            <a:spLocks noChangeArrowheads="1"/>
          </p:cNvSpPr>
          <p:nvPr/>
        </p:nvSpPr>
        <p:spPr bwMode="auto">
          <a:xfrm>
            <a:off x="533400" y="3810000"/>
            <a:ext cx="1752600" cy="533400"/>
          </a:xfrm>
          <a:prstGeom prst="rect">
            <a:avLst/>
          </a:prstGeom>
          <a:solidFill>
            <a:srgbClr val="FFFFFF"/>
          </a:solidFill>
          <a:ln w="9525">
            <a:solidFill>
              <a:srgbClr val="000000"/>
            </a:solidFill>
            <a:miter lim="800000"/>
            <a:headEnd/>
            <a:tailEnd/>
          </a:ln>
        </p:spPr>
        <p:txBody>
          <a:bodyPr/>
          <a:lstStyle/>
          <a:p>
            <a:r>
              <a:rPr lang="en-US" sz="1800" b="1" dirty="0" smtClean="0">
                <a:latin typeface="Times New Roman" pitchFamily="18" charset="0"/>
              </a:rPr>
              <a:t>GSAXcess</a:t>
            </a:r>
            <a:endParaRPr lang="en-US" sz="1800" b="1" dirty="0">
              <a:latin typeface="Times New Roman" pitchFamily="18" charset="0"/>
            </a:endParaRPr>
          </a:p>
          <a:p>
            <a:r>
              <a:rPr lang="en-US" sz="1000" dirty="0">
                <a:latin typeface="Times New Roman" pitchFamily="18" charset="0"/>
              </a:rPr>
              <a:t>(GSA web base system)</a:t>
            </a:r>
            <a:endParaRPr lang="en-US" dirty="0"/>
          </a:p>
        </p:txBody>
      </p:sp>
      <p:sp>
        <p:nvSpPr>
          <p:cNvPr id="7173" name="Text Box 32"/>
          <p:cNvSpPr txBox="1">
            <a:spLocks noChangeArrowheads="1"/>
          </p:cNvSpPr>
          <p:nvPr/>
        </p:nvSpPr>
        <p:spPr bwMode="auto">
          <a:xfrm>
            <a:off x="2971800" y="3352800"/>
            <a:ext cx="2905125" cy="6096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Excess</a:t>
            </a:r>
          </a:p>
          <a:p>
            <a:r>
              <a:rPr lang="en-US" sz="1000" dirty="0">
                <a:latin typeface="Times New Roman" pitchFamily="18" charset="0"/>
              </a:rPr>
              <a:t>(</a:t>
            </a:r>
            <a:r>
              <a:rPr lang="en-US" sz="900" dirty="0">
                <a:latin typeface="Times New Roman" pitchFamily="18" charset="0"/>
              </a:rPr>
              <a:t>Transfer to Federal Agency</a:t>
            </a:r>
            <a:r>
              <a:rPr lang="en-US" sz="1000" dirty="0">
                <a:latin typeface="Times New Roman" pitchFamily="18" charset="0"/>
              </a:rPr>
              <a:t>)</a:t>
            </a:r>
          </a:p>
          <a:p>
            <a:endParaRPr lang="en-US" dirty="0">
              <a:solidFill>
                <a:srgbClr val="003399"/>
              </a:solidFill>
            </a:endParaRPr>
          </a:p>
        </p:txBody>
      </p:sp>
      <p:sp>
        <p:nvSpPr>
          <p:cNvPr id="7174" name="Text Box 33"/>
          <p:cNvSpPr txBox="1">
            <a:spLocks noChangeArrowheads="1"/>
          </p:cNvSpPr>
          <p:nvPr/>
        </p:nvSpPr>
        <p:spPr bwMode="auto">
          <a:xfrm>
            <a:off x="2971800" y="4343400"/>
            <a:ext cx="2905125" cy="533400"/>
          </a:xfrm>
          <a:prstGeom prst="rect">
            <a:avLst/>
          </a:prstGeom>
          <a:solidFill>
            <a:srgbClr val="FFFFFF"/>
          </a:solidFill>
          <a:ln w="9525">
            <a:solidFill>
              <a:srgbClr val="000000"/>
            </a:solidFill>
            <a:miter lim="800000"/>
            <a:headEnd/>
            <a:tailEnd/>
          </a:ln>
        </p:spPr>
        <p:txBody>
          <a:bodyPr/>
          <a:lstStyle/>
          <a:p>
            <a:r>
              <a:rPr lang="en-US" sz="1800" b="1" dirty="0">
                <a:latin typeface="Times New Roman" pitchFamily="18" charset="0"/>
              </a:rPr>
              <a:t>Surplus</a:t>
            </a:r>
          </a:p>
          <a:p>
            <a:r>
              <a:rPr lang="en-US" sz="1000" dirty="0">
                <a:latin typeface="Times New Roman" pitchFamily="18" charset="0"/>
              </a:rPr>
              <a:t>(</a:t>
            </a:r>
            <a:r>
              <a:rPr lang="en-US" sz="900" dirty="0">
                <a:latin typeface="Times New Roman" pitchFamily="18" charset="0"/>
              </a:rPr>
              <a:t>Donated to State Agency</a:t>
            </a:r>
            <a:r>
              <a:rPr lang="en-US" sz="1000" dirty="0">
                <a:latin typeface="Times New Roman" pitchFamily="18" charset="0"/>
              </a:rPr>
              <a:t>)</a:t>
            </a:r>
          </a:p>
          <a:p>
            <a:endParaRPr lang="en-US" dirty="0"/>
          </a:p>
        </p:txBody>
      </p:sp>
      <p:sp>
        <p:nvSpPr>
          <p:cNvPr id="7175" name="Text Box 37"/>
          <p:cNvSpPr txBox="1">
            <a:spLocks noChangeArrowheads="1"/>
          </p:cNvSpPr>
          <p:nvPr/>
        </p:nvSpPr>
        <p:spPr bwMode="auto">
          <a:xfrm>
            <a:off x="6248400" y="1828800"/>
            <a:ext cx="1447800" cy="457200"/>
          </a:xfrm>
          <a:prstGeom prst="rect">
            <a:avLst/>
          </a:prstGeom>
          <a:noFill/>
          <a:ln w="9525">
            <a:noFill/>
            <a:miter lim="800000"/>
            <a:headEnd/>
            <a:tailEnd/>
          </a:ln>
        </p:spPr>
        <p:txBody>
          <a:bodyPr>
            <a:spAutoFit/>
          </a:bodyPr>
          <a:lstStyle/>
          <a:p>
            <a:pPr algn="l">
              <a:spcBef>
                <a:spcPct val="50000"/>
              </a:spcBef>
            </a:pPr>
            <a:endParaRPr lang="en-US" dirty="0"/>
          </a:p>
        </p:txBody>
      </p:sp>
      <p:sp>
        <p:nvSpPr>
          <p:cNvPr id="7176" name="Oval 44"/>
          <p:cNvSpPr>
            <a:spLocks noChangeArrowheads="1"/>
          </p:cNvSpPr>
          <p:nvPr/>
        </p:nvSpPr>
        <p:spPr bwMode="auto">
          <a:xfrm>
            <a:off x="3048000" y="2209800"/>
            <a:ext cx="2819400" cy="762000"/>
          </a:xfrm>
          <a:prstGeom prst="ellipse">
            <a:avLst/>
          </a:prstGeom>
          <a:noFill/>
          <a:ln w="9525">
            <a:solidFill>
              <a:schemeClr val="tx1"/>
            </a:solidFill>
            <a:round/>
            <a:headEnd/>
            <a:tailEnd/>
          </a:ln>
        </p:spPr>
        <p:txBody>
          <a:bodyPr wrap="none" anchor="ctr"/>
          <a:lstStyle/>
          <a:p>
            <a:endParaRPr lang="en-US" dirty="0"/>
          </a:p>
        </p:txBody>
      </p:sp>
      <p:sp>
        <p:nvSpPr>
          <p:cNvPr id="7177" name="Rectangle 45"/>
          <p:cNvSpPr>
            <a:spLocks noChangeArrowheads="1"/>
          </p:cNvSpPr>
          <p:nvPr/>
        </p:nvSpPr>
        <p:spPr bwMode="auto">
          <a:xfrm>
            <a:off x="3276600" y="2362200"/>
            <a:ext cx="2563813" cy="366713"/>
          </a:xfrm>
          <a:prstGeom prst="rect">
            <a:avLst/>
          </a:prstGeom>
          <a:noFill/>
          <a:ln w="9525">
            <a:noFill/>
            <a:miter lim="800000"/>
            <a:headEnd/>
            <a:tailEnd/>
          </a:ln>
        </p:spPr>
        <p:txBody>
          <a:bodyPr>
            <a:spAutoFit/>
          </a:bodyPr>
          <a:lstStyle/>
          <a:p>
            <a:r>
              <a:rPr lang="en-US" sz="1800" b="1" dirty="0"/>
              <a:t>Internal Screening</a:t>
            </a:r>
          </a:p>
        </p:txBody>
      </p:sp>
      <p:sp>
        <p:nvSpPr>
          <p:cNvPr id="7178" name="Rectangle 49"/>
          <p:cNvSpPr>
            <a:spLocks noChangeArrowheads="1"/>
          </p:cNvSpPr>
          <p:nvPr/>
        </p:nvSpPr>
        <p:spPr bwMode="auto">
          <a:xfrm>
            <a:off x="3886200" y="5410200"/>
            <a:ext cx="1111250" cy="366713"/>
          </a:xfrm>
          <a:prstGeom prst="rect">
            <a:avLst/>
          </a:prstGeom>
          <a:noFill/>
          <a:ln w="9525">
            <a:noFill/>
            <a:miter lim="800000"/>
            <a:headEnd/>
            <a:tailEnd/>
          </a:ln>
        </p:spPr>
        <p:txBody>
          <a:bodyPr>
            <a:spAutoFit/>
          </a:bodyPr>
          <a:lstStyle/>
          <a:p>
            <a:r>
              <a:rPr lang="en-US" sz="1800" b="1" dirty="0"/>
              <a:t>Sales</a:t>
            </a:r>
          </a:p>
        </p:txBody>
      </p:sp>
      <p:cxnSp>
        <p:nvCxnSpPr>
          <p:cNvPr id="7179" name="AutoShape 51"/>
          <p:cNvCxnSpPr>
            <a:cxnSpLocks noChangeShapeType="1"/>
          </p:cNvCxnSpPr>
          <p:nvPr/>
        </p:nvCxnSpPr>
        <p:spPr bwMode="auto">
          <a:xfrm>
            <a:off x="4419600" y="3962400"/>
            <a:ext cx="1588" cy="381000"/>
          </a:xfrm>
          <a:prstGeom prst="straightConnector1">
            <a:avLst/>
          </a:prstGeom>
          <a:noFill/>
          <a:ln w="9525">
            <a:solidFill>
              <a:srgbClr val="000000"/>
            </a:solidFill>
            <a:round/>
            <a:headEnd/>
            <a:tailEnd type="triangle" w="med" len="med"/>
          </a:ln>
        </p:spPr>
      </p:cxnSp>
      <p:cxnSp>
        <p:nvCxnSpPr>
          <p:cNvPr id="7180" name="AutoShape 52"/>
          <p:cNvCxnSpPr>
            <a:cxnSpLocks noChangeShapeType="1"/>
          </p:cNvCxnSpPr>
          <p:nvPr/>
        </p:nvCxnSpPr>
        <p:spPr bwMode="auto">
          <a:xfrm>
            <a:off x="4419600" y="2971800"/>
            <a:ext cx="1588" cy="381000"/>
          </a:xfrm>
          <a:prstGeom prst="straightConnector1">
            <a:avLst/>
          </a:prstGeom>
          <a:noFill/>
          <a:ln w="9525">
            <a:solidFill>
              <a:srgbClr val="000000"/>
            </a:solidFill>
            <a:round/>
            <a:headEnd/>
            <a:tailEnd type="triangle" w="med" len="med"/>
          </a:ln>
        </p:spPr>
      </p:cxnSp>
      <p:cxnSp>
        <p:nvCxnSpPr>
          <p:cNvPr id="7181" name="AutoShape 53"/>
          <p:cNvCxnSpPr>
            <a:cxnSpLocks noChangeShapeType="1"/>
          </p:cNvCxnSpPr>
          <p:nvPr/>
        </p:nvCxnSpPr>
        <p:spPr bwMode="auto">
          <a:xfrm>
            <a:off x="4419600" y="4876800"/>
            <a:ext cx="1588" cy="381000"/>
          </a:xfrm>
          <a:prstGeom prst="straightConnector1">
            <a:avLst/>
          </a:prstGeom>
          <a:noFill/>
          <a:ln w="9525">
            <a:solidFill>
              <a:srgbClr val="000000"/>
            </a:solidFill>
            <a:round/>
            <a:headEnd/>
            <a:tailEnd type="triangle" w="med" len="med"/>
          </a:ln>
        </p:spPr>
      </p:cxnSp>
      <p:sp>
        <p:nvSpPr>
          <p:cNvPr id="7182" name="Text Box 56"/>
          <p:cNvSpPr txBox="1">
            <a:spLocks noChangeArrowheads="1"/>
          </p:cNvSpPr>
          <p:nvPr/>
        </p:nvSpPr>
        <p:spPr bwMode="auto">
          <a:xfrm>
            <a:off x="2514600" y="1143000"/>
            <a:ext cx="3733800" cy="457200"/>
          </a:xfrm>
          <a:prstGeom prst="rect">
            <a:avLst/>
          </a:prstGeom>
          <a:noFill/>
          <a:ln w="9525">
            <a:noFill/>
            <a:miter lim="800000"/>
            <a:headEnd/>
            <a:tailEnd/>
          </a:ln>
        </p:spPr>
        <p:txBody>
          <a:bodyPr>
            <a:spAutoFit/>
          </a:bodyPr>
          <a:lstStyle/>
          <a:p>
            <a:pPr>
              <a:spcBef>
                <a:spcPct val="50000"/>
              </a:spcBef>
            </a:pPr>
            <a:r>
              <a:rPr lang="en-US" b="1" dirty="0"/>
              <a:t>Phases of Disposal</a:t>
            </a:r>
          </a:p>
        </p:txBody>
      </p:sp>
      <p:sp>
        <p:nvSpPr>
          <p:cNvPr id="7183" name="AutoShape 57"/>
          <p:cNvSpPr>
            <a:spLocks/>
          </p:cNvSpPr>
          <p:nvPr/>
        </p:nvSpPr>
        <p:spPr bwMode="auto">
          <a:xfrm>
            <a:off x="2438400" y="3048000"/>
            <a:ext cx="533400" cy="1943100"/>
          </a:xfrm>
          <a:prstGeom prst="leftBrace">
            <a:avLst>
              <a:gd name="adj1" fmla="val 30357"/>
              <a:gd name="adj2" fmla="val 50000"/>
            </a:avLst>
          </a:prstGeom>
          <a:noFill/>
          <a:ln w="9525">
            <a:solidFill>
              <a:srgbClr val="000000"/>
            </a:solidFill>
            <a:round/>
            <a:headEnd/>
            <a:tailEnd/>
          </a:ln>
        </p:spPr>
        <p:txBody>
          <a:bodyPr/>
          <a:lstStyle/>
          <a:p>
            <a:endParaRPr lang="en-US" dirty="0"/>
          </a:p>
        </p:txBody>
      </p:sp>
      <p:sp>
        <p:nvSpPr>
          <p:cNvPr id="7184" name="Oval 58"/>
          <p:cNvSpPr>
            <a:spLocks noChangeArrowheads="1"/>
          </p:cNvSpPr>
          <p:nvPr/>
        </p:nvSpPr>
        <p:spPr bwMode="auto">
          <a:xfrm>
            <a:off x="3124200" y="5257800"/>
            <a:ext cx="2819400" cy="762000"/>
          </a:xfrm>
          <a:prstGeom prst="ellips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A82CC9D9-2F4E-40D2-AB43-EFECBD78207A}" type="slidenum">
              <a:rPr lang="en-US"/>
              <a:pPr/>
              <a:t>3</a:t>
            </a:fld>
            <a:endParaRPr lang="en-US" dirty="0"/>
          </a:p>
        </p:txBody>
      </p:sp>
      <p:sp>
        <p:nvSpPr>
          <p:cNvPr id="8195" name="Rectangle 2"/>
          <p:cNvSpPr>
            <a:spLocks noGrp="1" noChangeArrowheads="1"/>
          </p:cNvSpPr>
          <p:nvPr>
            <p:ph type="title"/>
          </p:nvPr>
        </p:nvSpPr>
        <p:spPr>
          <a:xfrm>
            <a:off x="381000" y="1371600"/>
            <a:ext cx="8534400" cy="4770537"/>
          </a:xfrm>
        </p:spPr>
        <p:txBody>
          <a:bodyPr/>
          <a:lstStyle/>
          <a:p>
            <a:r>
              <a:rPr lang="en-US" dirty="0" smtClean="0"/>
              <a:t>Four Steps of Property Disposal </a:t>
            </a:r>
            <a:r>
              <a:rPr lang="en-US" sz="3600" dirty="0" smtClean="0"/>
              <a:t/>
            </a:r>
            <a:br>
              <a:rPr lang="en-US" sz="3600" dirty="0" smtClean="0"/>
            </a:br>
            <a:r>
              <a:rPr lang="en-US" sz="3600" dirty="0" smtClean="0"/>
              <a:t/>
            </a:r>
            <a:br>
              <a:rPr lang="en-US" sz="3600" dirty="0" smtClean="0"/>
            </a:br>
            <a:r>
              <a:rPr lang="en-US" sz="2400" dirty="0" smtClean="0"/>
              <a:t>1. </a:t>
            </a:r>
            <a:r>
              <a:rPr lang="en-US" sz="2400" u="sng" dirty="0" smtClean="0"/>
              <a:t>Internal Screening</a:t>
            </a:r>
            <a:r>
              <a:rPr lang="en-US" sz="2400" b="0" dirty="0" smtClean="0"/>
              <a:t>– Announcing property within </a:t>
            </a:r>
            <a:r>
              <a:rPr lang="en-US" sz="2400" i="1" dirty="0" smtClean="0"/>
              <a:t>YOUR</a:t>
            </a:r>
            <a:r>
              <a:rPr lang="en-US" sz="2400" b="0" dirty="0" smtClean="0"/>
              <a:t> agency</a:t>
            </a:r>
            <a:br>
              <a:rPr lang="en-US" sz="2400" b="0" dirty="0" smtClean="0"/>
            </a:br>
            <a:r>
              <a:rPr lang="en-US" sz="2400" b="0" dirty="0" smtClean="0"/>
              <a:t/>
            </a:r>
            <a:br>
              <a:rPr lang="en-US" sz="2400" b="0" dirty="0" smtClean="0"/>
            </a:br>
            <a:r>
              <a:rPr lang="en-US" sz="2400" dirty="0" smtClean="0"/>
              <a:t>2.</a:t>
            </a:r>
            <a:r>
              <a:rPr lang="en-US" sz="2400" b="0" dirty="0" smtClean="0"/>
              <a:t> </a:t>
            </a:r>
            <a:r>
              <a:rPr lang="en-US" sz="2400" u="sng" dirty="0" smtClean="0"/>
              <a:t>Excess</a:t>
            </a:r>
            <a:r>
              <a:rPr lang="en-US" sz="2400" dirty="0" smtClean="0"/>
              <a:t> </a:t>
            </a:r>
            <a:r>
              <a:rPr lang="en-US" sz="2400" b="0" dirty="0" smtClean="0"/>
              <a:t>– Reporting &amp; Offering it to other </a:t>
            </a:r>
            <a:r>
              <a:rPr lang="en-US" sz="2400" i="1" dirty="0" smtClean="0"/>
              <a:t>FEDERAL</a:t>
            </a:r>
            <a:r>
              <a:rPr lang="en-US" sz="2400" b="0" dirty="0" smtClean="0"/>
              <a:t> agencies</a:t>
            </a:r>
            <a:br>
              <a:rPr lang="en-US" sz="2400" b="0" dirty="0" smtClean="0"/>
            </a:br>
            <a:r>
              <a:rPr lang="en-US" sz="2400" b="0" dirty="0" smtClean="0"/>
              <a:t/>
            </a:r>
            <a:br>
              <a:rPr lang="en-US" sz="2400" b="0" dirty="0" smtClean="0"/>
            </a:br>
            <a:r>
              <a:rPr lang="en-US" sz="2400" dirty="0" smtClean="0"/>
              <a:t>3.</a:t>
            </a:r>
            <a:r>
              <a:rPr lang="en-US" sz="2400" b="0" dirty="0" smtClean="0"/>
              <a:t> </a:t>
            </a:r>
            <a:r>
              <a:rPr lang="en-US" sz="2400" u="sng" dirty="0" smtClean="0"/>
              <a:t>Surplus</a:t>
            </a:r>
            <a:r>
              <a:rPr lang="en-US" sz="2400" dirty="0" smtClean="0"/>
              <a:t> </a:t>
            </a:r>
            <a:r>
              <a:rPr lang="en-US" sz="2400" b="0" dirty="0" smtClean="0"/>
              <a:t>– Offering it to </a:t>
            </a:r>
            <a:r>
              <a:rPr lang="en-US" sz="2400" i="1" dirty="0" smtClean="0"/>
              <a:t>STATE/NON-PROFITS </a:t>
            </a:r>
            <a:r>
              <a:rPr lang="en-US" sz="2400" b="0" dirty="0" smtClean="0"/>
              <a:t>via SASP</a:t>
            </a:r>
            <a:br>
              <a:rPr lang="en-US" sz="2400" b="0" dirty="0" smtClean="0"/>
            </a:br>
            <a:r>
              <a:rPr lang="en-US" sz="2400" b="0" dirty="0" smtClean="0"/>
              <a:t/>
            </a:r>
            <a:br>
              <a:rPr lang="en-US" sz="2400" b="0" dirty="0" smtClean="0"/>
            </a:br>
            <a:r>
              <a:rPr lang="en-US" sz="2400" dirty="0" smtClean="0"/>
              <a:t>4.</a:t>
            </a:r>
            <a:r>
              <a:rPr lang="en-US" sz="2400" b="0" dirty="0" smtClean="0"/>
              <a:t> </a:t>
            </a:r>
            <a:r>
              <a:rPr lang="en-US" sz="2400" u="sng" dirty="0" smtClean="0"/>
              <a:t>Sales</a:t>
            </a:r>
            <a:r>
              <a:rPr lang="en-US" sz="2400" dirty="0" smtClean="0"/>
              <a:t> </a:t>
            </a:r>
            <a:r>
              <a:rPr lang="en-US" sz="2400" b="0" dirty="0" smtClean="0"/>
              <a:t>– Offering it for sale to the </a:t>
            </a:r>
            <a:r>
              <a:rPr lang="en-US" sz="2400" i="1" dirty="0" smtClean="0"/>
              <a:t>GENERAL PUBLIC</a:t>
            </a:r>
            <a:r>
              <a:rPr lang="en-US" sz="2000" b="0" dirty="0" smtClean="0"/>
              <a:t/>
            </a:r>
            <a:br>
              <a:rPr lang="en-US" sz="2000" b="0" dirty="0" smtClean="0"/>
            </a:br>
            <a:endParaRPr lang="en-US" sz="2000" b="0" dirty="0" smtClean="0"/>
          </a:p>
        </p:txBody>
      </p:sp>
      <p:sp>
        <p:nvSpPr>
          <p:cNvPr id="8196" name="Text Box 4"/>
          <p:cNvSpPr txBox="1">
            <a:spLocks noChangeArrowheads="1"/>
          </p:cNvSpPr>
          <p:nvPr/>
        </p:nvSpPr>
        <p:spPr bwMode="auto">
          <a:xfrm>
            <a:off x="5775325" y="4535488"/>
            <a:ext cx="184150" cy="457200"/>
          </a:xfrm>
          <a:prstGeom prst="rect">
            <a:avLst/>
          </a:prstGeom>
          <a:noFill/>
          <a:ln w="9525">
            <a:noFill/>
            <a:miter lim="800000"/>
            <a:headEnd/>
            <a:tailEnd/>
          </a:ln>
        </p:spPr>
        <p:txBody>
          <a:bodyPr wrap="none">
            <a:spAutoFit/>
          </a:bodyPr>
          <a:lstStyle/>
          <a:p>
            <a:pPr algn="l"/>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Snapshot of the Federal Disposal Process."/>
          <p:cNvGrpSpPr>
            <a:grpSpLocks/>
          </p:cNvGrpSpPr>
          <p:nvPr/>
        </p:nvGrpSpPr>
        <p:grpSpPr bwMode="auto">
          <a:xfrm>
            <a:off x="1676400" y="914400"/>
            <a:ext cx="3124200" cy="1466850"/>
            <a:chOff x="0" y="1097"/>
            <a:chExt cx="2881" cy="924"/>
          </a:xfrm>
        </p:grpSpPr>
        <p:sp>
          <p:nvSpPr>
            <p:cNvPr id="2092" name="Freeform 3"/>
            <p:cNvSpPr>
              <a:spLocks/>
            </p:cNvSpPr>
            <p:nvPr/>
          </p:nvSpPr>
          <p:spPr bwMode="auto">
            <a:xfrm>
              <a:off x="32"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3" name="Freeform 4"/>
            <p:cNvSpPr>
              <a:spLocks/>
            </p:cNvSpPr>
            <p:nvPr/>
          </p:nvSpPr>
          <p:spPr bwMode="auto">
            <a:xfrm>
              <a:off x="630"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4" name="Freeform 5"/>
            <p:cNvSpPr>
              <a:spLocks/>
            </p:cNvSpPr>
            <p:nvPr/>
          </p:nvSpPr>
          <p:spPr bwMode="auto">
            <a:xfrm>
              <a:off x="630"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5" name="Freeform 6"/>
            <p:cNvSpPr>
              <a:spLocks/>
            </p:cNvSpPr>
            <p:nvPr/>
          </p:nvSpPr>
          <p:spPr bwMode="auto">
            <a:xfrm>
              <a:off x="0"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6" name="Freeform 7"/>
            <p:cNvSpPr>
              <a:spLocks/>
            </p:cNvSpPr>
            <p:nvPr/>
          </p:nvSpPr>
          <p:spPr bwMode="auto">
            <a:xfrm>
              <a:off x="14"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7" name="Freeform 8"/>
            <p:cNvSpPr>
              <a:spLocks/>
            </p:cNvSpPr>
            <p:nvPr/>
          </p:nvSpPr>
          <p:spPr bwMode="auto">
            <a:xfrm>
              <a:off x="630"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8" name="Freeform 9"/>
            <p:cNvSpPr>
              <a:spLocks/>
            </p:cNvSpPr>
            <p:nvPr/>
          </p:nvSpPr>
          <p:spPr bwMode="auto">
            <a:xfrm>
              <a:off x="664"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099" name="Freeform 10"/>
            <p:cNvSpPr>
              <a:spLocks/>
            </p:cNvSpPr>
            <p:nvPr/>
          </p:nvSpPr>
          <p:spPr bwMode="auto">
            <a:xfrm>
              <a:off x="2181"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0" name="Freeform 11"/>
            <p:cNvSpPr>
              <a:spLocks/>
            </p:cNvSpPr>
            <p:nvPr/>
          </p:nvSpPr>
          <p:spPr bwMode="auto">
            <a:xfrm>
              <a:off x="2198"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1" name="Freeform 12"/>
            <p:cNvSpPr>
              <a:spLocks/>
            </p:cNvSpPr>
            <p:nvPr/>
          </p:nvSpPr>
          <p:spPr bwMode="auto">
            <a:xfrm>
              <a:off x="2181"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2102" name="Freeform 13"/>
            <p:cNvSpPr>
              <a:spLocks/>
            </p:cNvSpPr>
            <p:nvPr/>
          </p:nvSpPr>
          <p:spPr bwMode="auto">
            <a:xfrm>
              <a:off x="2181"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grpSp>
      <p:sp>
        <p:nvSpPr>
          <p:cNvPr id="3086" name="Rectangle 14"/>
          <p:cNvSpPr>
            <a:spLocks noGrp="1" noChangeArrowheads="1"/>
          </p:cNvSpPr>
          <p:nvPr>
            <p:ph type="title"/>
          </p:nvPr>
        </p:nvSpPr>
        <p:spPr>
          <a:xfrm>
            <a:off x="0" y="0"/>
            <a:ext cx="9144000" cy="685800"/>
          </a:xfrm>
        </p:spPr>
        <p:txBody>
          <a:bodyPr lIns="92075" tIns="46038" rIns="92075" bIns="46038"/>
          <a:lstStyle/>
          <a:p>
            <a:pPr eaLnBrk="1" hangingPunct="1">
              <a:lnSpc>
                <a:spcPct val="80000"/>
              </a:lnSpc>
              <a:defRPr/>
            </a:pPr>
            <a:r>
              <a:rPr lang="en-US" sz="2400" b="1" i="1" smtClean="0">
                <a:solidFill>
                  <a:schemeClr val="tx1"/>
                </a:solidFill>
                <a:effectLst>
                  <a:outerShdw blurRad="38100" dist="38100" dir="2700000" algn="tl">
                    <a:srgbClr val="C0C0C0"/>
                  </a:outerShdw>
                </a:effectLst>
              </a:rPr>
              <a:t/>
            </a:r>
            <a:br>
              <a:rPr lang="en-US" sz="2400" b="1" i="1" smtClean="0">
                <a:solidFill>
                  <a:schemeClr val="tx1"/>
                </a:solidFill>
                <a:effectLst>
                  <a:outerShdw blurRad="38100" dist="38100" dir="2700000" algn="tl">
                    <a:srgbClr val="C0C0C0"/>
                  </a:outerShdw>
                </a:effectLst>
              </a:rPr>
            </a:br>
            <a:r>
              <a:rPr lang="en-US" sz="3200" i="1" smtClean="0">
                <a:effectLst>
                  <a:outerShdw blurRad="38100" dist="38100" dir="2700000" algn="tl">
                    <a:srgbClr val="C0C0C0"/>
                  </a:outerShdw>
                </a:effectLst>
              </a:rPr>
              <a:t>FEDERAL DISPOSAL PROCESS</a:t>
            </a:r>
          </a:p>
        </p:txBody>
      </p:sp>
      <p:pic>
        <p:nvPicPr>
          <p:cNvPr id="2052" name="Picture 15" descr="hp_gsaxcess_logo"/>
          <p:cNvPicPr>
            <a:picLocks noGrp="1" noChangeAspect="1" noChangeArrowheads="1"/>
          </p:cNvPicPr>
          <p:nvPr>
            <p:ph sz="half" idx="1"/>
          </p:nvPr>
        </p:nvPicPr>
        <p:blipFill>
          <a:blip r:embed="rId3" cstate="print"/>
          <a:srcRect/>
          <a:stretch>
            <a:fillRect/>
          </a:stretch>
        </p:blipFill>
        <p:spPr>
          <a:xfrm>
            <a:off x="1011238" y="3511550"/>
            <a:ext cx="2925762" cy="703263"/>
          </a:xfrm>
          <a:noFill/>
        </p:spPr>
      </p:pic>
      <p:grpSp>
        <p:nvGrpSpPr>
          <p:cNvPr id="3" name="Group 16" descr="Snapshot of the Federal Disposal Process"/>
          <p:cNvGrpSpPr>
            <a:grpSpLocks/>
          </p:cNvGrpSpPr>
          <p:nvPr/>
        </p:nvGrpSpPr>
        <p:grpSpPr bwMode="auto">
          <a:xfrm>
            <a:off x="4724400" y="914400"/>
            <a:ext cx="4419600" cy="1466850"/>
            <a:chOff x="2879" y="1097"/>
            <a:chExt cx="2881" cy="924"/>
          </a:xfrm>
        </p:grpSpPr>
        <p:sp>
          <p:nvSpPr>
            <p:cNvPr id="2081" name="Freeform 17"/>
            <p:cNvSpPr>
              <a:spLocks/>
            </p:cNvSpPr>
            <p:nvPr/>
          </p:nvSpPr>
          <p:spPr bwMode="auto">
            <a:xfrm>
              <a:off x="2911"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2" name="Freeform 18"/>
            <p:cNvSpPr>
              <a:spLocks/>
            </p:cNvSpPr>
            <p:nvPr/>
          </p:nvSpPr>
          <p:spPr bwMode="auto">
            <a:xfrm>
              <a:off x="3509"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3" name="Freeform 19"/>
            <p:cNvSpPr>
              <a:spLocks/>
            </p:cNvSpPr>
            <p:nvPr/>
          </p:nvSpPr>
          <p:spPr bwMode="auto">
            <a:xfrm>
              <a:off x="3509"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4" name="Freeform 20"/>
            <p:cNvSpPr>
              <a:spLocks/>
            </p:cNvSpPr>
            <p:nvPr/>
          </p:nvSpPr>
          <p:spPr bwMode="auto">
            <a:xfrm>
              <a:off x="2879"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5" name="Freeform 21"/>
            <p:cNvSpPr>
              <a:spLocks/>
            </p:cNvSpPr>
            <p:nvPr/>
          </p:nvSpPr>
          <p:spPr bwMode="auto">
            <a:xfrm>
              <a:off x="2893"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6" name="Freeform 22"/>
            <p:cNvSpPr>
              <a:spLocks/>
            </p:cNvSpPr>
            <p:nvPr/>
          </p:nvSpPr>
          <p:spPr bwMode="auto">
            <a:xfrm>
              <a:off x="3509"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7" name="Freeform 23"/>
            <p:cNvSpPr>
              <a:spLocks/>
            </p:cNvSpPr>
            <p:nvPr/>
          </p:nvSpPr>
          <p:spPr bwMode="auto">
            <a:xfrm>
              <a:off x="3543"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8" name="Freeform 24"/>
            <p:cNvSpPr>
              <a:spLocks/>
            </p:cNvSpPr>
            <p:nvPr/>
          </p:nvSpPr>
          <p:spPr bwMode="auto">
            <a:xfrm>
              <a:off x="5060"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89" name="Freeform 25"/>
            <p:cNvSpPr>
              <a:spLocks/>
            </p:cNvSpPr>
            <p:nvPr/>
          </p:nvSpPr>
          <p:spPr bwMode="auto">
            <a:xfrm>
              <a:off x="5077"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90" name="Freeform 26"/>
            <p:cNvSpPr>
              <a:spLocks/>
            </p:cNvSpPr>
            <p:nvPr/>
          </p:nvSpPr>
          <p:spPr bwMode="auto">
            <a:xfrm>
              <a:off x="5060"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2091" name="Freeform 27"/>
            <p:cNvSpPr>
              <a:spLocks/>
            </p:cNvSpPr>
            <p:nvPr/>
          </p:nvSpPr>
          <p:spPr bwMode="auto">
            <a:xfrm>
              <a:off x="5060"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grpSp>
      <p:sp>
        <p:nvSpPr>
          <p:cNvPr id="3100" name="Rectangle 28"/>
          <p:cNvSpPr>
            <a:spLocks noChangeArrowheads="1"/>
          </p:cNvSpPr>
          <p:nvPr/>
        </p:nvSpPr>
        <p:spPr bwMode="auto">
          <a:xfrm>
            <a:off x="2133600" y="1295400"/>
            <a:ext cx="2241550"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dirty="0">
                <a:effectLst>
                  <a:outerShdw blurRad="38100" dist="38100" dir="2700000" algn="tl">
                    <a:srgbClr val="C0C0C0"/>
                  </a:outerShdw>
                </a:effectLst>
              </a:rPr>
              <a:t>EXCESS</a:t>
            </a:r>
          </a:p>
        </p:txBody>
      </p:sp>
      <p:sp>
        <p:nvSpPr>
          <p:cNvPr id="3101" name="Rectangle 29"/>
          <p:cNvSpPr>
            <a:spLocks noChangeArrowheads="1"/>
          </p:cNvSpPr>
          <p:nvPr/>
        </p:nvSpPr>
        <p:spPr bwMode="auto">
          <a:xfrm>
            <a:off x="5638800" y="1295400"/>
            <a:ext cx="2608263" cy="7016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4000" b="1">
                <a:effectLst>
                  <a:outerShdw blurRad="38100" dist="38100" dir="2700000" algn="tl">
                    <a:srgbClr val="C0C0C0"/>
                  </a:outerShdw>
                </a:effectLst>
              </a:rPr>
              <a:t>SURPLUS</a:t>
            </a:r>
          </a:p>
        </p:txBody>
      </p:sp>
      <p:sp>
        <p:nvSpPr>
          <p:cNvPr id="3102" name="Rectangle 30"/>
          <p:cNvSpPr>
            <a:spLocks noChangeArrowheads="1"/>
          </p:cNvSpPr>
          <p:nvPr/>
        </p:nvSpPr>
        <p:spPr bwMode="auto">
          <a:xfrm>
            <a:off x="0" y="3200400"/>
            <a:ext cx="9144000" cy="3657600"/>
          </a:xfrm>
          <a:prstGeom prst="rect">
            <a:avLst/>
          </a:prstGeom>
          <a:gradFill rotWithShape="0">
            <a:gsLst>
              <a:gs pos="0">
                <a:srgbClr val="8488C4"/>
              </a:gs>
              <a:gs pos="53000">
                <a:srgbClr val="D4DEFF"/>
              </a:gs>
              <a:gs pos="83000">
                <a:srgbClr val="D4DEFF"/>
              </a:gs>
              <a:gs pos="100000">
                <a:srgbClr val="96AB94"/>
              </a:gs>
            </a:gsLst>
            <a:lin ang="5400000" scaled="1"/>
          </a:gra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n-US" sz="2400">
              <a:latin typeface="Alois" charset="0"/>
              <a:cs typeface="Arial" pitchFamily="34" charset="0"/>
            </a:endParaRPr>
          </a:p>
        </p:txBody>
      </p:sp>
      <p:sp>
        <p:nvSpPr>
          <p:cNvPr id="3103" name="Rectangle 31"/>
          <p:cNvSpPr>
            <a:spLocks noChangeArrowheads="1"/>
          </p:cNvSpPr>
          <p:nvPr/>
        </p:nvSpPr>
        <p:spPr bwMode="auto">
          <a:xfrm>
            <a:off x="0" y="2209800"/>
            <a:ext cx="5105400" cy="749300"/>
          </a:xfrm>
          <a:prstGeom prst="rect">
            <a:avLst/>
          </a:prstGeom>
          <a:noFill/>
          <a:ln w="9525">
            <a:noFill/>
            <a:miter lim="800000"/>
            <a:headEnd/>
            <a:tailEnd/>
          </a:ln>
          <a:effectLst/>
        </p:spPr>
        <p:txBody>
          <a:bodyPr lIns="92075" tIns="46038" rIns="92075" bIns="46038">
            <a:spAutoFit/>
          </a:bodyPr>
          <a:lstStyle/>
          <a:p>
            <a:pPr algn="ctr" eaLnBrk="0" hangingPunct="0">
              <a:lnSpc>
                <a:spcPct val="80000"/>
              </a:lnSpc>
              <a:defRPr/>
            </a:pPr>
            <a:r>
              <a:rPr lang="en-US" sz="5400" b="1">
                <a:solidFill>
                  <a:srgbClr val="FF0000"/>
                </a:solidFill>
                <a:effectLst>
                  <a:outerShdw blurRad="38100" dist="38100" dir="2700000" algn="tl">
                    <a:srgbClr val="C0C0C0"/>
                  </a:outerShdw>
                </a:effectLst>
              </a:rPr>
              <a:t>SCREENING</a:t>
            </a:r>
          </a:p>
        </p:txBody>
      </p:sp>
      <p:sp>
        <p:nvSpPr>
          <p:cNvPr id="2058" name="Rectangle 32"/>
          <p:cNvSpPr>
            <a:spLocks noChangeArrowheads="1"/>
          </p:cNvSpPr>
          <p:nvPr/>
        </p:nvSpPr>
        <p:spPr bwMode="auto">
          <a:xfrm>
            <a:off x="152400" y="5105400"/>
            <a:ext cx="1295400" cy="1601080"/>
          </a:xfrm>
          <a:prstGeom prst="rect">
            <a:avLst/>
          </a:prstGeom>
          <a:noFill/>
          <a:ln w="9525">
            <a:noFill/>
            <a:miter lim="800000"/>
            <a:headEnd/>
            <a:tailEnd/>
          </a:ln>
        </p:spPr>
        <p:txBody>
          <a:bodyPr lIns="92075" tIns="46038" rIns="92075" bIns="46038">
            <a:spAutoFit/>
          </a:bodyPr>
          <a:lstStyle/>
          <a:p>
            <a:pPr algn="ctr" eaLnBrk="0" hangingPunct="0"/>
            <a:r>
              <a:rPr lang="en-US" sz="1000" b="1" dirty="0"/>
              <a:t>Internal</a:t>
            </a:r>
          </a:p>
          <a:p>
            <a:pPr algn="ctr" eaLnBrk="0" hangingPunct="0"/>
            <a:r>
              <a:rPr lang="en-US" sz="1000" b="1" dirty="0"/>
              <a:t>Agencies/Bureaus</a:t>
            </a:r>
          </a:p>
          <a:p>
            <a:pPr algn="ctr" eaLnBrk="0" hangingPunct="0"/>
            <a:r>
              <a:rPr lang="en-US" sz="1000" b="1" dirty="0"/>
              <a:t>of your Dept</a:t>
            </a:r>
          </a:p>
          <a:p>
            <a:pPr algn="ctr" eaLnBrk="0" hangingPunct="0"/>
            <a:endParaRPr lang="en-US" sz="800" b="1" dirty="0"/>
          </a:p>
          <a:p>
            <a:pPr algn="ctr" eaLnBrk="0" hangingPunct="0"/>
            <a:r>
              <a:rPr lang="en-US" sz="1000" b="1" dirty="0"/>
              <a:t>USDA - 15</a:t>
            </a:r>
          </a:p>
          <a:p>
            <a:pPr algn="ctr" eaLnBrk="0" hangingPunct="0"/>
            <a:r>
              <a:rPr lang="en-US" sz="1000" b="1" dirty="0"/>
              <a:t>VA - 10</a:t>
            </a:r>
          </a:p>
          <a:p>
            <a:pPr algn="ctr" eaLnBrk="0" hangingPunct="0"/>
            <a:r>
              <a:rPr lang="en-US" sz="1000" b="1" dirty="0"/>
              <a:t>GSA - 5</a:t>
            </a:r>
          </a:p>
          <a:p>
            <a:pPr algn="ctr" eaLnBrk="0" hangingPunct="0"/>
            <a:r>
              <a:rPr lang="en-US" sz="1000" b="1" dirty="0"/>
              <a:t>DOE </a:t>
            </a:r>
            <a:r>
              <a:rPr lang="en-US" sz="1000" b="1" dirty="0" smtClean="0"/>
              <a:t>– </a:t>
            </a:r>
            <a:r>
              <a:rPr lang="en-US" sz="1000" b="1" dirty="0"/>
              <a:t>12</a:t>
            </a:r>
          </a:p>
          <a:p>
            <a:pPr algn="ctr" eaLnBrk="0" hangingPunct="0"/>
            <a:r>
              <a:rPr lang="en-US" sz="1000" b="1" dirty="0" smtClean="0"/>
              <a:t>DOI – 15</a:t>
            </a:r>
          </a:p>
          <a:p>
            <a:pPr algn="ctr" eaLnBrk="0" hangingPunct="0"/>
            <a:r>
              <a:rPr lang="en-US" sz="1000" b="1" dirty="0" smtClean="0"/>
              <a:t>DHS - 15</a:t>
            </a:r>
            <a:endParaRPr lang="en-US" sz="1000" b="1" dirty="0"/>
          </a:p>
        </p:txBody>
      </p:sp>
      <p:sp>
        <p:nvSpPr>
          <p:cNvPr id="2059" name="Rectangle 33"/>
          <p:cNvSpPr>
            <a:spLocks noChangeArrowheads="1"/>
          </p:cNvSpPr>
          <p:nvPr/>
        </p:nvSpPr>
        <p:spPr bwMode="auto">
          <a:xfrm>
            <a:off x="2819400" y="5105400"/>
            <a:ext cx="2093913" cy="701675"/>
          </a:xfrm>
          <a:prstGeom prst="rect">
            <a:avLst/>
          </a:prstGeom>
          <a:noFill/>
          <a:ln w="9525">
            <a:noFill/>
            <a:miter lim="800000"/>
            <a:headEnd/>
            <a:tailEnd/>
          </a:ln>
        </p:spPr>
        <p:txBody>
          <a:bodyPr lIns="92075" tIns="46038" rIns="92075" bIns="46038">
            <a:spAutoFit/>
          </a:bodyPr>
          <a:lstStyle/>
          <a:p>
            <a:pPr algn="ctr" eaLnBrk="0" hangingPunct="0"/>
            <a:r>
              <a:rPr lang="en-US" sz="1000" b="1"/>
              <a:t>Federal Agencies</a:t>
            </a:r>
          </a:p>
          <a:p>
            <a:pPr algn="ctr" eaLnBrk="0" hangingPunct="0"/>
            <a:r>
              <a:rPr lang="en-US" sz="1000" b="1">
                <a:cs typeface="Times New Roman" pitchFamily="18" charset="0"/>
              </a:rPr>
              <a:t>Cost Reimbursable Contractors</a:t>
            </a:r>
            <a:r>
              <a:rPr lang="en-US" sz="1000" b="1"/>
              <a:t> </a:t>
            </a:r>
          </a:p>
          <a:p>
            <a:pPr algn="ctr" eaLnBrk="0" hangingPunct="0"/>
            <a:r>
              <a:rPr lang="en-US" sz="1000" b="1">
                <a:cs typeface="Times New Roman" pitchFamily="18" charset="0"/>
              </a:rPr>
              <a:t>Grantees</a:t>
            </a:r>
          </a:p>
          <a:p>
            <a:pPr algn="ctr" eaLnBrk="0" hangingPunct="0"/>
            <a:endParaRPr lang="en-US" sz="1000" b="1"/>
          </a:p>
        </p:txBody>
      </p:sp>
      <p:sp>
        <p:nvSpPr>
          <p:cNvPr id="2060" name="Rectangle 34"/>
          <p:cNvSpPr>
            <a:spLocks noChangeArrowheads="1"/>
          </p:cNvSpPr>
          <p:nvPr/>
        </p:nvSpPr>
        <p:spPr bwMode="auto">
          <a:xfrm>
            <a:off x="2590800" y="5638800"/>
            <a:ext cx="2590800" cy="1416050"/>
          </a:xfrm>
          <a:prstGeom prst="rect">
            <a:avLst/>
          </a:prstGeom>
          <a:noFill/>
          <a:ln w="9525">
            <a:noFill/>
            <a:miter lim="800000"/>
            <a:headEnd/>
            <a:tailEnd/>
          </a:ln>
        </p:spPr>
        <p:txBody>
          <a:bodyPr lIns="92075" tIns="46038" rIns="92075" bIns="46038">
            <a:spAutoFit/>
          </a:bodyPr>
          <a:lstStyle/>
          <a:p>
            <a:pPr algn="ctr" eaLnBrk="0" hangingPunct="0"/>
            <a:r>
              <a:rPr lang="en-US" sz="1000" b="1"/>
              <a:t>Public Airports</a:t>
            </a:r>
          </a:p>
          <a:p>
            <a:pPr algn="ctr" eaLnBrk="0" hangingPunct="0"/>
            <a:r>
              <a:rPr lang="en-US" sz="1000" b="1"/>
              <a:t>State Agencies for Surplus Property</a:t>
            </a:r>
          </a:p>
          <a:p>
            <a:pPr algn="ctr" eaLnBrk="0" hangingPunct="0"/>
            <a:r>
              <a:rPr lang="en-US" sz="1000" b="1">
                <a:cs typeface="Times New Roman" pitchFamily="18" charset="0"/>
              </a:rPr>
              <a:t>Nonprofit Educational &amp; Public Health Activities </a:t>
            </a:r>
          </a:p>
          <a:p>
            <a:pPr algn="ctr" eaLnBrk="0" hangingPunct="0"/>
            <a:r>
              <a:rPr lang="en-US" sz="1000" b="1">
                <a:cs typeface="Times New Roman" pitchFamily="18" charset="0"/>
              </a:rPr>
              <a:t>Service Educational Activities</a:t>
            </a:r>
          </a:p>
          <a:p>
            <a:pPr algn="ctr" eaLnBrk="0" hangingPunct="0"/>
            <a:r>
              <a:rPr lang="en-US" sz="1000" b="1">
                <a:cs typeface="Times New Roman" pitchFamily="18" charset="0"/>
              </a:rPr>
              <a:t>(</a:t>
            </a:r>
            <a:r>
              <a:rPr lang="en-US" sz="1000" b="1">
                <a:solidFill>
                  <a:srgbClr val="FF0000"/>
                </a:solidFill>
                <a:cs typeface="Times New Roman" pitchFamily="18" charset="0"/>
              </a:rPr>
              <a:t>14 days if CFL equipment</a:t>
            </a:r>
            <a:r>
              <a:rPr lang="en-US" sz="1000" b="1">
                <a:cs typeface="Times New Roman" pitchFamily="18" charset="0"/>
              </a:rPr>
              <a:t>)</a:t>
            </a:r>
          </a:p>
          <a:p>
            <a:pPr algn="ctr" eaLnBrk="0" hangingPunct="0"/>
            <a:endParaRPr lang="en-US" sz="1000" b="1"/>
          </a:p>
          <a:p>
            <a:pPr algn="ctr" eaLnBrk="0" hangingPunct="0"/>
            <a:endParaRPr lang="en-US" sz="1600" b="1"/>
          </a:p>
        </p:txBody>
      </p:sp>
      <p:sp>
        <p:nvSpPr>
          <p:cNvPr id="2061" name="Rectangle 35"/>
          <p:cNvSpPr>
            <a:spLocks noChangeArrowheads="1"/>
          </p:cNvSpPr>
          <p:nvPr/>
        </p:nvSpPr>
        <p:spPr bwMode="auto">
          <a:xfrm>
            <a:off x="152400" y="3962400"/>
            <a:ext cx="8839200" cy="1092200"/>
          </a:xfrm>
          <a:prstGeom prst="rect">
            <a:avLst/>
          </a:prstGeom>
          <a:gradFill rotWithShape="0">
            <a:gsLst>
              <a:gs pos="0">
                <a:srgbClr val="96AB94"/>
              </a:gs>
              <a:gs pos="17000">
                <a:srgbClr val="D4DEFF"/>
              </a:gs>
              <a:gs pos="47000">
                <a:srgbClr val="D4DEFF"/>
              </a:gs>
              <a:gs pos="100000">
                <a:srgbClr val="8488C4"/>
              </a:gs>
            </a:gsLst>
            <a:lin ang="5400000" scaled="1"/>
          </a:gradFill>
          <a:ln w="50800">
            <a:solidFill>
              <a:schemeClr val="bg1"/>
            </a:solidFill>
            <a:miter lim="800000"/>
            <a:headEnd/>
            <a:tailEnd/>
          </a:ln>
        </p:spPr>
        <p:txBody>
          <a:bodyPr wrap="none" anchor="ctr"/>
          <a:lstStyle/>
          <a:p>
            <a:endParaRPr lang="en-US"/>
          </a:p>
        </p:txBody>
      </p:sp>
      <p:sp>
        <p:nvSpPr>
          <p:cNvPr id="2062" name="Rectangle 36"/>
          <p:cNvSpPr>
            <a:spLocks noChangeArrowheads="1"/>
          </p:cNvSpPr>
          <p:nvPr/>
        </p:nvSpPr>
        <p:spPr bwMode="auto">
          <a:xfrm>
            <a:off x="152400" y="4114800"/>
            <a:ext cx="1524000" cy="581025"/>
          </a:xfrm>
          <a:prstGeom prst="rect">
            <a:avLst/>
          </a:prstGeom>
          <a:noFill/>
          <a:ln w="9525">
            <a:noFill/>
            <a:miter lim="800000"/>
            <a:headEnd/>
            <a:tailEnd/>
          </a:ln>
        </p:spPr>
        <p:txBody>
          <a:bodyPr lIns="92075" tIns="46038" rIns="92075" bIns="46038">
            <a:spAutoFit/>
          </a:bodyPr>
          <a:lstStyle/>
          <a:p>
            <a:pPr algn="ctr" eaLnBrk="0" hangingPunct="0"/>
            <a:r>
              <a:rPr lang="en-US" sz="1600" b="1"/>
              <a:t>AGENCY</a:t>
            </a:r>
          </a:p>
          <a:p>
            <a:pPr algn="ctr" eaLnBrk="0" hangingPunct="0"/>
            <a:r>
              <a:rPr lang="en-US" sz="1600" b="1"/>
              <a:t>SCREENING</a:t>
            </a:r>
          </a:p>
        </p:txBody>
      </p:sp>
      <p:sp>
        <p:nvSpPr>
          <p:cNvPr id="2063" name="Rectangle 37"/>
          <p:cNvSpPr>
            <a:spLocks noChangeArrowheads="1"/>
          </p:cNvSpPr>
          <p:nvPr/>
        </p:nvSpPr>
        <p:spPr bwMode="auto">
          <a:xfrm>
            <a:off x="2743200" y="3962400"/>
            <a:ext cx="2057400" cy="9747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1600" b="1"/>
              <a:t>SCREENING/</a:t>
            </a:r>
          </a:p>
          <a:p>
            <a:pPr algn="ctr" eaLnBrk="0" hangingPunct="0">
              <a:lnSpc>
                <a:spcPct val="90000"/>
              </a:lnSpc>
            </a:pPr>
            <a:r>
              <a:rPr lang="en-US" sz="1600" b="1"/>
              <a:t>FEDERAL TRANSFER</a:t>
            </a:r>
          </a:p>
          <a:p>
            <a:pPr algn="ctr" eaLnBrk="0" hangingPunct="0">
              <a:lnSpc>
                <a:spcPct val="90000"/>
              </a:lnSpc>
            </a:pPr>
            <a:r>
              <a:rPr lang="en-US" sz="1600" b="1"/>
              <a:t>21 DAYS</a:t>
            </a:r>
          </a:p>
        </p:txBody>
      </p:sp>
      <p:sp>
        <p:nvSpPr>
          <p:cNvPr id="2064" name="Rectangle 38"/>
          <p:cNvSpPr>
            <a:spLocks noChangeArrowheads="1"/>
          </p:cNvSpPr>
          <p:nvPr/>
        </p:nvSpPr>
        <p:spPr bwMode="auto">
          <a:xfrm>
            <a:off x="4814888" y="4038600"/>
            <a:ext cx="1628775" cy="754063"/>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US" sz="1600" b="1"/>
              <a:t>DONATION</a:t>
            </a:r>
          </a:p>
          <a:p>
            <a:pPr algn="ctr" eaLnBrk="0" hangingPunct="0">
              <a:lnSpc>
                <a:spcPct val="90000"/>
              </a:lnSpc>
            </a:pPr>
            <a:r>
              <a:rPr lang="en-US" sz="1600" b="1"/>
              <a:t>NOTIFICATION</a:t>
            </a:r>
          </a:p>
          <a:p>
            <a:pPr algn="ctr" eaLnBrk="0" hangingPunct="0">
              <a:lnSpc>
                <a:spcPct val="90000"/>
              </a:lnSpc>
            </a:pPr>
            <a:r>
              <a:rPr lang="en-US" sz="1600" b="1"/>
              <a:t>5 DAYS</a:t>
            </a:r>
          </a:p>
        </p:txBody>
      </p:sp>
      <p:sp>
        <p:nvSpPr>
          <p:cNvPr id="2065" name="Line 39"/>
          <p:cNvSpPr>
            <a:spLocks noChangeShapeType="1"/>
          </p:cNvSpPr>
          <p:nvPr/>
        </p:nvSpPr>
        <p:spPr bwMode="auto">
          <a:xfrm>
            <a:off x="1524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6" name="Line 40"/>
          <p:cNvSpPr>
            <a:spLocks noChangeShapeType="1"/>
          </p:cNvSpPr>
          <p:nvPr/>
        </p:nvSpPr>
        <p:spPr bwMode="auto">
          <a:xfrm>
            <a:off x="6477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7" name="Rectangle 41"/>
          <p:cNvSpPr>
            <a:spLocks noChangeArrowheads="1"/>
          </p:cNvSpPr>
          <p:nvPr/>
        </p:nvSpPr>
        <p:spPr bwMode="auto">
          <a:xfrm>
            <a:off x="6553200" y="4114800"/>
            <a:ext cx="1905000" cy="287338"/>
          </a:xfrm>
          <a:prstGeom prst="rect">
            <a:avLst/>
          </a:prstGeom>
          <a:noFill/>
          <a:ln w="9525">
            <a:noFill/>
            <a:miter lim="800000"/>
            <a:headEnd/>
            <a:tailEnd/>
          </a:ln>
        </p:spPr>
        <p:txBody>
          <a:bodyPr lIns="92075" tIns="46038" rIns="92075" bIns="46038">
            <a:spAutoFit/>
          </a:bodyPr>
          <a:lstStyle/>
          <a:p>
            <a:pPr algn="ctr" eaLnBrk="0" hangingPunct="0">
              <a:lnSpc>
                <a:spcPct val="80000"/>
              </a:lnSpc>
            </a:pPr>
            <a:r>
              <a:rPr lang="en-US" sz="1600" b="1"/>
              <a:t>SALES</a:t>
            </a:r>
          </a:p>
        </p:txBody>
      </p:sp>
      <p:sp>
        <p:nvSpPr>
          <p:cNvPr id="2068" name="Line 42"/>
          <p:cNvSpPr>
            <a:spLocks noChangeShapeType="1"/>
          </p:cNvSpPr>
          <p:nvPr/>
        </p:nvSpPr>
        <p:spPr bwMode="auto">
          <a:xfrm>
            <a:off x="47244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69" name="Line 44"/>
          <p:cNvSpPr>
            <a:spLocks noChangeShapeType="1"/>
          </p:cNvSpPr>
          <p:nvPr/>
        </p:nvSpPr>
        <p:spPr bwMode="auto">
          <a:xfrm rot="16200000" flipV="1">
            <a:off x="7162800" y="3810000"/>
            <a:ext cx="0" cy="13716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0" name="Line 45"/>
          <p:cNvSpPr>
            <a:spLocks noChangeShapeType="1"/>
          </p:cNvSpPr>
          <p:nvPr/>
        </p:nvSpPr>
        <p:spPr bwMode="auto">
          <a:xfrm>
            <a:off x="7848600" y="4495800"/>
            <a:ext cx="0" cy="533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1" name="Text Box 46"/>
          <p:cNvSpPr txBox="1">
            <a:spLocks noChangeArrowheads="1"/>
          </p:cNvSpPr>
          <p:nvPr/>
        </p:nvSpPr>
        <p:spPr bwMode="auto">
          <a:xfrm>
            <a:off x="6477000" y="4516438"/>
            <a:ext cx="1266825" cy="533400"/>
          </a:xfrm>
          <a:prstGeom prst="rect">
            <a:avLst/>
          </a:prstGeom>
          <a:noFill/>
          <a:ln w="9525">
            <a:noFill/>
            <a:miter lim="800000"/>
            <a:headEnd/>
            <a:tailEnd/>
          </a:ln>
        </p:spPr>
        <p:txBody>
          <a:bodyPr wrap="none">
            <a:spAutoFit/>
          </a:bodyPr>
          <a:lstStyle/>
          <a:p>
            <a:pPr eaLnBrk="0" hangingPunct="0">
              <a:lnSpc>
                <a:spcPct val="90000"/>
              </a:lnSpc>
            </a:pPr>
            <a:r>
              <a:rPr lang="en-US" sz="1600" b="1"/>
              <a:t>DONATION</a:t>
            </a:r>
          </a:p>
          <a:p>
            <a:pPr eaLnBrk="0" hangingPunct="0">
              <a:lnSpc>
                <a:spcPct val="90000"/>
              </a:lnSpc>
            </a:pPr>
            <a:r>
              <a:rPr lang="en-US" sz="1600" b="1"/>
              <a:t>REMOVAL</a:t>
            </a:r>
          </a:p>
        </p:txBody>
      </p:sp>
      <p:pic>
        <p:nvPicPr>
          <p:cNvPr id="3119" name="Picture 47" descr="GSA Auctions, General Services Administration, Government Site for Auctions">
            <a:hlinkClick r:id="" action="ppaction://noaction"/>
          </p:cNvPr>
          <p:cNvPicPr>
            <a:picLocks noGrp="1" noChangeAspect="1" noChangeArrowheads="1"/>
          </p:cNvPicPr>
          <p:nvPr>
            <p:ph sz="quarter" idx="2"/>
          </p:nvPr>
        </p:nvPicPr>
        <p:blipFill>
          <a:blip r:embed="rId4" cstate="print"/>
          <a:srcRect/>
          <a:stretch>
            <a:fillRect/>
          </a:stretch>
        </p:blipFill>
        <p:spPr>
          <a:xfrm>
            <a:off x="6553200" y="2895600"/>
            <a:ext cx="2590800" cy="790575"/>
          </a:xfrm>
          <a:effectLst>
            <a:outerShdw dist="107763" dir="18900000" algn="ctr" rotWithShape="0">
              <a:srgbClr val="808080">
                <a:alpha val="50000"/>
              </a:srgbClr>
            </a:outerShdw>
          </a:effectLst>
        </p:spPr>
      </p:pic>
      <p:pic>
        <p:nvPicPr>
          <p:cNvPr id="3120" name="Picture 48" descr="GSAXcess® Logo"/>
          <p:cNvPicPr>
            <a:picLocks noGrp="1" noChangeAspect="1" noChangeArrowheads="1"/>
          </p:cNvPicPr>
          <p:nvPr>
            <p:ph sz="quarter" idx="3"/>
          </p:nvPr>
        </p:nvPicPr>
        <p:blipFill>
          <a:blip r:embed="rId5" cstate="print"/>
          <a:srcRect/>
          <a:stretch>
            <a:fillRect/>
          </a:stretch>
        </p:blipFill>
        <p:spPr>
          <a:xfrm>
            <a:off x="2819400" y="2895600"/>
            <a:ext cx="3490913" cy="838200"/>
          </a:xfrm>
          <a:effectLst>
            <a:outerShdw dist="107763" dir="18900000" algn="ctr" rotWithShape="0">
              <a:schemeClr val="bg2">
                <a:alpha val="50000"/>
              </a:schemeClr>
            </a:outerShdw>
          </a:effectLst>
        </p:spPr>
      </p:pic>
      <p:sp>
        <p:nvSpPr>
          <p:cNvPr id="2074" name="Line 49"/>
          <p:cNvSpPr>
            <a:spLocks noChangeShapeType="1"/>
          </p:cNvSpPr>
          <p:nvPr/>
        </p:nvSpPr>
        <p:spPr bwMode="auto">
          <a:xfrm>
            <a:off x="28956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75" name="Rectangle 50"/>
          <p:cNvSpPr>
            <a:spLocks noChangeArrowheads="1"/>
          </p:cNvSpPr>
          <p:nvPr/>
        </p:nvSpPr>
        <p:spPr bwMode="auto">
          <a:xfrm>
            <a:off x="1524000" y="4114800"/>
            <a:ext cx="1447800" cy="581025"/>
          </a:xfrm>
          <a:prstGeom prst="rect">
            <a:avLst/>
          </a:prstGeom>
          <a:noFill/>
          <a:ln w="9525">
            <a:noFill/>
            <a:miter lim="800000"/>
            <a:headEnd/>
            <a:tailEnd/>
          </a:ln>
        </p:spPr>
        <p:txBody>
          <a:bodyPr lIns="92075" tIns="46038" rIns="92075" bIns="46038">
            <a:spAutoFit/>
          </a:bodyPr>
          <a:lstStyle/>
          <a:p>
            <a:pPr algn="ctr" eaLnBrk="0" hangingPunct="0"/>
            <a:r>
              <a:rPr lang="en-US" sz="1600" b="1"/>
              <a:t>CFL </a:t>
            </a:r>
          </a:p>
          <a:p>
            <a:pPr algn="ctr" eaLnBrk="0" hangingPunct="0"/>
            <a:r>
              <a:rPr lang="en-US" sz="1600" b="1"/>
              <a:t>SCREENING</a:t>
            </a:r>
          </a:p>
        </p:txBody>
      </p:sp>
      <p:sp>
        <p:nvSpPr>
          <p:cNvPr id="2076" name="Rectangle 51"/>
          <p:cNvSpPr>
            <a:spLocks noChangeArrowheads="1"/>
          </p:cNvSpPr>
          <p:nvPr/>
        </p:nvSpPr>
        <p:spPr bwMode="auto">
          <a:xfrm>
            <a:off x="1524000" y="5181600"/>
            <a:ext cx="1295400" cy="701675"/>
          </a:xfrm>
          <a:prstGeom prst="rect">
            <a:avLst/>
          </a:prstGeom>
          <a:noFill/>
          <a:ln w="9525">
            <a:noFill/>
            <a:miter lim="800000"/>
            <a:headEnd/>
            <a:tailEnd/>
          </a:ln>
        </p:spPr>
        <p:txBody>
          <a:bodyPr lIns="92075" tIns="46038" rIns="92075" bIns="46038">
            <a:spAutoFit/>
          </a:bodyPr>
          <a:lstStyle/>
          <a:p>
            <a:pPr algn="ctr" eaLnBrk="0" hangingPunct="0"/>
            <a:r>
              <a:rPr lang="en-US" sz="1000" b="1"/>
              <a:t>Schools Screen Computer Equipment for 7 Days</a:t>
            </a:r>
          </a:p>
        </p:txBody>
      </p:sp>
      <p:sp>
        <p:nvSpPr>
          <p:cNvPr id="2077" name="Rectangle 33"/>
          <p:cNvSpPr>
            <a:spLocks noChangeArrowheads="1"/>
          </p:cNvSpPr>
          <p:nvPr/>
        </p:nvSpPr>
        <p:spPr bwMode="auto">
          <a:xfrm>
            <a:off x="6629400" y="5181600"/>
            <a:ext cx="2093913" cy="400050"/>
          </a:xfrm>
          <a:prstGeom prst="rect">
            <a:avLst/>
          </a:prstGeom>
          <a:noFill/>
          <a:ln w="9525">
            <a:noFill/>
            <a:miter lim="800000"/>
            <a:headEnd/>
            <a:tailEnd/>
          </a:ln>
        </p:spPr>
        <p:txBody>
          <a:bodyPr lIns="92075" tIns="46038" rIns="92075" bIns="46038">
            <a:spAutoFit/>
          </a:bodyPr>
          <a:lstStyle/>
          <a:p>
            <a:pPr algn="ctr" eaLnBrk="0" hangingPunct="0"/>
            <a:r>
              <a:rPr lang="en-US" sz="1000" b="1"/>
              <a:t>Sales 10 - 30 days</a:t>
            </a:r>
            <a:endParaRPr lang="en-US" sz="1000" b="1">
              <a:cs typeface="Times New Roman" pitchFamily="18" charset="0"/>
            </a:endParaRPr>
          </a:p>
          <a:p>
            <a:pPr algn="ctr" eaLnBrk="0" hangingPunct="0"/>
            <a:endParaRPr lang="en-US" sz="1000" b="1"/>
          </a:p>
        </p:txBody>
      </p:sp>
      <p:sp>
        <p:nvSpPr>
          <p:cNvPr id="2078" name="Rectangle 33"/>
          <p:cNvSpPr>
            <a:spLocks noChangeArrowheads="1"/>
          </p:cNvSpPr>
          <p:nvPr/>
        </p:nvSpPr>
        <p:spPr bwMode="auto">
          <a:xfrm>
            <a:off x="4876800" y="5105400"/>
            <a:ext cx="1524000" cy="400050"/>
          </a:xfrm>
          <a:prstGeom prst="rect">
            <a:avLst/>
          </a:prstGeom>
          <a:noFill/>
          <a:ln w="9525">
            <a:noFill/>
            <a:miter lim="800000"/>
            <a:headEnd/>
            <a:tailEnd/>
          </a:ln>
        </p:spPr>
        <p:txBody>
          <a:bodyPr lIns="92075" tIns="46038" rIns="92075" bIns="46038">
            <a:spAutoFit/>
          </a:bodyPr>
          <a:lstStyle/>
          <a:p>
            <a:pPr algn="ctr" eaLnBrk="0" hangingPunct="0"/>
            <a:r>
              <a:rPr lang="en-US" sz="1000" b="1"/>
              <a:t>Only if donation request</a:t>
            </a:r>
          </a:p>
        </p:txBody>
      </p:sp>
      <p:sp>
        <p:nvSpPr>
          <p:cNvPr id="2079" name="WordArt 43"/>
          <p:cNvSpPr>
            <a:spLocks noChangeArrowheads="1" noChangeShapeType="1" noTextEdit="1"/>
          </p:cNvSpPr>
          <p:nvPr/>
        </p:nvSpPr>
        <p:spPr bwMode="auto">
          <a:xfrm>
            <a:off x="0" y="3276600"/>
            <a:ext cx="1828800" cy="609600"/>
          </a:xfrm>
          <a:prstGeom prst="rect">
            <a:avLst/>
          </a:prstGeom>
        </p:spPr>
        <p:txBody>
          <a:bodyPr wrap="none" fromWordArt="1">
            <a:prstTxWarp prst="textFadeUp">
              <a:avLst>
                <a:gd name="adj" fmla="val 9991"/>
              </a:avLst>
            </a:prstTxWarp>
          </a:bodyPr>
          <a:lstStyle/>
          <a:p>
            <a:pPr algn="ctr"/>
            <a:r>
              <a:rPr lang="en-US" sz="5400" kern="10">
                <a:ln w="12700">
                  <a:solidFill>
                    <a:srgbClr val="B2B2B2"/>
                  </a:solidFill>
                  <a:round/>
                  <a:headEnd/>
                  <a:tailEnd/>
                </a:ln>
                <a:gradFill rotWithShape="1">
                  <a:gsLst>
                    <a:gs pos="0">
                      <a:schemeClr val="accent2"/>
                    </a:gs>
                    <a:gs pos="100000">
                      <a:srgbClr val="18185E"/>
                    </a:gs>
                  </a:gsLst>
                  <a:lin ang="5400000" scaled="1"/>
                </a:gradFill>
                <a:effectLst>
                  <a:outerShdw dist="35921" dir="2700000" sy="50000" rotWithShape="0">
                    <a:srgbClr val="875B0D"/>
                  </a:outerShdw>
                </a:effectLst>
                <a:latin typeface="Arial Black"/>
              </a:rPr>
              <a:t>AAMS/EADS/IADS</a:t>
            </a:r>
          </a:p>
        </p:txBody>
      </p:sp>
      <p:sp>
        <p:nvSpPr>
          <p:cNvPr id="2080" name="AutoShape 49"/>
          <p:cNvSpPr>
            <a:spLocks noChangeArrowheads="1"/>
          </p:cNvSpPr>
          <p:nvPr/>
        </p:nvSpPr>
        <p:spPr bwMode="auto">
          <a:xfrm rot="2481052">
            <a:off x="38100" y="2547938"/>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066800"/>
            <a:ext cx="7769225" cy="1305818"/>
          </a:xfrm>
        </p:spPr>
        <p:txBody>
          <a:bodyPr/>
          <a:lstStyle/>
          <a:p>
            <a:pPr algn="ctr"/>
            <a:r>
              <a:rPr lang="en-US" dirty="0" smtClean="0">
                <a:latin typeface="+mn-lt"/>
                <a:cs typeface="Arial" pitchFamily="34" charset="0"/>
              </a:rPr>
              <a:t>Planning for a move and disposing of excess personal property</a:t>
            </a:r>
          </a:p>
        </p:txBody>
      </p:sp>
      <p:sp>
        <p:nvSpPr>
          <p:cNvPr id="244739" name="Rectangle 3"/>
          <p:cNvSpPr>
            <a:spLocks noGrp="1" noChangeArrowheads="1"/>
          </p:cNvSpPr>
          <p:nvPr>
            <p:ph idx="1"/>
          </p:nvPr>
        </p:nvSpPr>
        <p:spPr>
          <a:xfrm>
            <a:off x="304801" y="2209800"/>
            <a:ext cx="8610600" cy="4464050"/>
          </a:xfrm>
        </p:spPr>
        <p:txBody>
          <a:bodyPr/>
          <a:lstStyle/>
          <a:p>
            <a:r>
              <a:rPr lang="en-US" sz="2800" dirty="0" smtClean="0">
                <a:cs typeface="Arial" pitchFamily="34" charset="0"/>
              </a:rPr>
              <a:t>Planning</a:t>
            </a:r>
          </a:p>
          <a:p>
            <a:r>
              <a:rPr lang="en-US" sz="2800" dirty="0" smtClean="0">
                <a:cs typeface="Arial" pitchFamily="34" charset="0"/>
              </a:rPr>
              <a:t>Things to consider relative to a move out.</a:t>
            </a:r>
          </a:p>
          <a:p>
            <a:r>
              <a:rPr lang="en-US" sz="2800" dirty="0" smtClean="0">
                <a:cs typeface="Arial" pitchFamily="34" charset="0"/>
              </a:rPr>
              <a:t>What should be included in the excess report package;</a:t>
            </a:r>
          </a:p>
          <a:p>
            <a:endParaRPr lang="en-US" sz="2800" dirty="0" smtClean="0">
              <a:cs typeface="Arial" pitchFamily="34" charset="0"/>
            </a:endParaRPr>
          </a:p>
          <a:p>
            <a:pPr>
              <a:lnSpc>
                <a:spcPct val="90000"/>
              </a:lnSpc>
              <a:buFont typeface="Wingdings" pitchFamily="2" charset="2"/>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5</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066800"/>
            <a:ext cx="7769225" cy="584775"/>
          </a:xfrm>
        </p:spPr>
        <p:txBody>
          <a:bodyPr/>
          <a:lstStyle/>
          <a:p>
            <a:pPr algn="ctr"/>
            <a:r>
              <a:rPr lang="en-US" dirty="0">
                <a:latin typeface="Times New Roman" pitchFamily="18" charset="0"/>
                <a:cs typeface="Times New Roman" pitchFamily="18" charset="0"/>
              </a:rPr>
              <a:t>Planning the move</a:t>
            </a:r>
            <a:endParaRPr lang="en-US" dirty="0" smtClean="0">
              <a:latin typeface="+mn-lt"/>
              <a:cs typeface="Arial" pitchFamily="34" charset="0"/>
            </a:endParaRPr>
          </a:p>
        </p:txBody>
      </p:sp>
      <p:sp>
        <p:nvSpPr>
          <p:cNvPr id="244739" name="Rectangle 3"/>
          <p:cNvSpPr>
            <a:spLocks noGrp="1" noChangeArrowheads="1"/>
          </p:cNvSpPr>
          <p:nvPr>
            <p:ph idx="1"/>
          </p:nvPr>
        </p:nvSpPr>
        <p:spPr>
          <a:xfrm>
            <a:off x="304801" y="2209800"/>
            <a:ext cx="8610600" cy="4464050"/>
          </a:xfrm>
        </p:spPr>
        <p:txBody>
          <a:bodyPr/>
          <a:lstStyle/>
          <a:p>
            <a:r>
              <a:rPr lang="en-US" dirty="0"/>
              <a:t>The most important part is planning; we suggest meeting with the clients and all parties involved with the move  a year out;</a:t>
            </a:r>
          </a:p>
          <a:p>
            <a:r>
              <a:rPr lang="en-US" dirty="0"/>
              <a:t>Consider using a project manager to manage the move</a:t>
            </a:r>
            <a:r>
              <a:rPr lang="en-US" dirty="0" smtClean="0"/>
              <a:t>;</a:t>
            </a:r>
          </a:p>
          <a:p>
            <a:r>
              <a:rPr lang="en-US" dirty="0" smtClean="0"/>
              <a:t>Consider signing a Inter-agency agreement with GSA PPC</a:t>
            </a:r>
            <a:endParaRPr lang="en-US" dirty="0"/>
          </a:p>
          <a:p>
            <a:r>
              <a:rPr lang="en-US" dirty="0" smtClean="0"/>
              <a:t>It </a:t>
            </a:r>
            <a:r>
              <a:rPr lang="en-US" dirty="0"/>
              <a:t>is a good practice to complete the excess inventory and report the available excess to GSA 90 days out.</a:t>
            </a:r>
          </a:p>
          <a:p>
            <a:r>
              <a:rPr lang="en-US" dirty="0" smtClean="0"/>
              <a:t>Maintain </a:t>
            </a:r>
            <a:r>
              <a:rPr lang="en-US" dirty="0"/>
              <a:t>communication with all parties until the completion of the project. </a:t>
            </a:r>
          </a:p>
          <a:p>
            <a:pPr>
              <a:lnSpc>
                <a:spcPct val="90000"/>
              </a:lnSpc>
              <a:buFont typeface="Wingdings" pitchFamily="2" charset="2"/>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1394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066800"/>
            <a:ext cx="7769225" cy="1077218"/>
          </a:xfrm>
        </p:spPr>
        <p:txBody>
          <a:bodyPr/>
          <a:lstStyle/>
          <a:p>
            <a:pPr algn="ctr"/>
            <a:r>
              <a:rPr lang="en-US" dirty="0" smtClean="0">
                <a:latin typeface="Times New Roman" pitchFamily="18" charset="0"/>
                <a:cs typeface="Times New Roman" pitchFamily="18" charset="0"/>
              </a:rPr>
              <a:t>GSA Personal Property Center Contact Information</a:t>
            </a:r>
            <a:endParaRPr lang="en-US" dirty="0" smtClean="0">
              <a:latin typeface="+mn-lt"/>
              <a:cs typeface="Arial" pitchFamily="34" charset="0"/>
            </a:endParaRPr>
          </a:p>
        </p:txBody>
      </p:sp>
      <p:sp>
        <p:nvSpPr>
          <p:cNvPr id="244739" name="Rectangle 3"/>
          <p:cNvSpPr>
            <a:spLocks noGrp="1" noChangeArrowheads="1"/>
          </p:cNvSpPr>
          <p:nvPr>
            <p:ph idx="1"/>
          </p:nvPr>
        </p:nvSpPr>
        <p:spPr>
          <a:xfrm>
            <a:off x="304801" y="2209800"/>
            <a:ext cx="8610600" cy="4464050"/>
          </a:xfrm>
        </p:spPr>
        <p:txBody>
          <a:bodyPr/>
          <a:lstStyle/>
          <a:p>
            <a:pPr>
              <a:lnSpc>
                <a:spcPct val="90000"/>
              </a:lnSpc>
              <a:buFont typeface="Wingdings" pitchFamily="2" charset="2"/>
              <a:buNone/>
            </a:pPr>
            <a:r>
              <a:rPr lang="en-US" dirty="0" smtClean="0">
                <a:solidFill>
                  <a:srgbClr val="003399"/>
                </a:solidFill>
                <a:latin typeface="Times New Roman" pitchFamily="18" charset="0"/>
                <a:cs typeface="Times New Roman" pitchFamily="18" charset="0"/>
              </a:rPr>
              <a:t>Carlton Lawrence, Program Analyst</a:t>
            </a:r>
          </a:p>
          <a:p>
            <a:pPr>
              <a:lnSpc>
                <a:spcPct val="90000"/>
              </a:lnSpc>
              <a:buFont typeface="Wingdings" pitchFamily="2" charset="2"/>
              <a:buNone/>
            </a:pPr>
            <a:r>
              <a:rPr lang="en-US" dirty="0" smtClean="0">
                <a:solidFill>
                  <a:srgbClr val="003399"/>
                </a:solidFill>
                <a:latin typeface="Times New Roman" pitchFamily="18" charset="0"/>
                <a:cs typeface="Times New Roman" pitchFamily="18" charset="0"/>
              </a:rPr>
              <a:t>Email Address: </a:t>
            </a:r>
            <a:r>
              <a:rPr lang="en-US" b="1" dirty="0" smtClean="0">
                <a:solidFill>
                  <a:srgbClr val="003399"/>
                </a:solidFill>
                <a:latin typeface="Times New Roman" pitchFamily="18" charset="0"/>
                <a:cs typeface="Times New Roman" pitchFamily="18" charset="0"/>
                <a:hlinkClick r:id="rId2"/>
              </a:rPr>
              <a:t>carl.lawrence@gsa.gov</a:t>
            </a:r>
            <a:endParaRPr lang="en-US" b="1" dirty="0" smtClean="0">
              <a:solidFill>
                <a:srgbClr val="003399"/>
              </a:solidFill>
              <a:latin typeface="Times New Roman" pitchFamily="18" charset="0"/>
              <a:cs typeface="Times New Roman" pitchFamily="18" charset="0"/>
            </a:endParaRPr>
          </a:p>
          <a:p>
            <a:pPr>
              <a:lnSpc>
                <a:spcPct val="90000"/>
              </a:lnSpc>
              <a:buFont typeface="Wingdings" pitchFamily="2" charset="2"/>
              <a:buNone/>
            </a:pPr>
            <a:r>
              <a:rPr lang="en-US" b="1" dirty="0" smtClean="0">
                <a:solidFill>
                  <a:srgbClr val="003399"/>
                </a:solidFill>
                <a:latin typeface="Times New Roman" pitchFamily="18" charset="0"/>
                <a:cs typeface="Times New Roman" pitchFamily="18" charset="0"/>
              </a:rPr>
              <a:t>Telephone number: 703-605-9317</a:t>
            </a:r>
          </a:p>
          <a:p>
            <a:pPr>
              <a:lnSpc>
                <a:spcPct val="90000"/>
              </a:lnSpc>
              <a:buFont typeface="Wingdings" pitchFamily="2" charset="2"/>
              <a:buNone/>
            </a:pPr>
            <a:endParaRPr lang="en-US" b="1" dirty="0">
              <a:solidFill>
                <a:srgbClr val="003399"/>
              </a:solidFill>
              <a:latin typeface="Times New Roman" pitchFamily="18" charset="0"/>
              <a:cs typeface="Times New Roman" pitchFamily="18" charset="0"/>
            </a:endParaRPr>
          </a:p>
          <a:p>
            <a:pPr>
              <a:lnSpc>
                <a:spcPct val="90000"/>
              </a:lnSpc>
              <a:buFont typeface="Wingdings" pitchFamily="2" charset="2"/>
              <a:buNone/>
            </a:pPr>
            <a:r>
              <a:rPr lang="en-US" b="1" dirty="0" smtClean="0">
                <a:solidFill>
                  <a:srgbClr val="003399"/>
                </a:solidFill>
                <a:latin typeface="Times New Roman" pitchFamily="18" charset="0"/>
                <a:cs typeface="Times New Roman" pitchFamily="18" charset="0"/>
              </a:rPr>
              <a:t>Peter Hamilton, Manager, Personal Property Center</a:t>
            </a:r>
          </a:p>
          <a:p>
            <a:pPr>
              <a:lnSpc>
                <a:spcPct val="90000"/>
              </a:lnSpc>
              <a:buFont typeface="Wingdings" pitchFamily="2" charset="2"/>
              <a:buNone/>
            </a:pPr>
            <a:r>
              <a:rPr lang="en-US" b="1" dirty="0" smtClean="0">
                <a:solidFill>
                  <a:srgbClr val="003399"/>
                </a:solidFill>
                <a:latin typeface="Times New Roman" pitchFamily="18" charset="0"/>
                <a:cs typeface="Times New Roman" pitchFamily="18" charset="0"/>
              </a:rPr>
              <a:t>Email Address: </a:t>
            </a:r>
            <a:r>
              <a:rPr lang="en-US" b="1" dirty="0" smtClean="0">
                <a:solidFill>
                  <a:srgbClr val="003399"/>
                </a:solidFill>
                <a:latin typeface="Times New Roman" pitchFamily="18" charset="0"/>
                <a:cs typeface="Times New Roman" pitchFamily="18" charset="0"/>
                <a:hlinkClick r:id="rId3"/>
              </a:rPr>
              <a:t>peter.hamilton@gsa.gov</a:t>
            </a:r>
            <a:endParaRPr lang="en-US" b="1" dirty="0" smtClean="0">
              <a:solidFill>
                <a:srgbClr val="003399"/>
              </a:solidFill>
              <a:latin typeface="Times New Roman" pitchFamily="18" charset="0"/>
              <a:cs typeface="Times New Roman" pitchFamily="18" charset="0"/>
            </a:endParaRPr>
          </a:p>
          <a:p>
            <a:pPr>
              <a:lnSpc>
                <a:spcPct val="90000"/>
              </a:lnSpc>
              <a:buFont typeface="Wingdings" pitchFamily="2" charset="2"/>
              <a:buNone/>
            </a:pPr>
            <a:r>
              <a:rPr lang="en-US" b="1" dirty="0" smtClean="0">
                <a:solidFill>
                  <a:srgbClr val="003399"/>
                </a:solidFill>
                <a:latin typeface="Times New Roman" pitchFamily="18" charset="0"/>
                <a:cs typeface="Times New Roman" pitchFamily="18" charset="0"/>
              </a:rPr>
              <a:t>Telephone number: 571-414-6712</a:t>
            </a: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74769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066800"/>
            <a:ext cx="7769225" cy="584775"/>
          </a:xfrm>
        </p:spPr>
        <p:txBody>
          <a:bodyPr/>
          <a:lstStyle/>
          <a:p>
            <a:pPr algn="ctr"/>
            <a:r>
              <a:rPr lang="en-US" dirty="0">
                <a:latin typeface="Times New Roman" pitchFamily="18" charset="0"/>
                <a:cs typeface="Times New Roman" pitchFamily="18" charset="0"/>
              </a:rPr>
              <a:t>Planning the move</a:t>
            </a:r>
            <a:endParaRPr lang="en-US" dirty="0" smtClean="0">
              <a:latin typeface="+mn-lt"/>
              <a:cs typeface="Arial" pitchFamily="34" charset="0"/>
            </a:endParaRPr>
          </a:p>
        </p:txBody>
      </p:sp>
      <p:sp>
        <p:nvSpPr>
          <p:cNvPr id="244739" name="Rectangle 3"/>
          <p:cNvSpPr>
            <a:spLocks noGrp="1" noChangeArrowheads="1"/>
          </p:cNvSpPr>
          <p:nvPr>
            <p:ph idx="1"/>
          </p:nvPr>
        </p:nvSpPr>
        <p:spPr>
          <a:xfrm>
            <a:off x="304801" y="1676400"/>
            <a:ext cx="8610600" cy="4997450"/>
          </a:xfrm>
        </p:spPr>
        <p:txBody>
          <a:bodyPr/>
          <a:lstStyle/>
          <a:p>
            <a:r>
              <a:rPr lang="en-US" dirty="0"/>
              <a:t>The </a:t>
            </a:r>
            <a:r>
              <a:rPr lang="en-US" dirty="0" smtClean="0"/>
              <a:t>Transportation, Delivery and Relocation and Solutions Schedule 48 </a:t>
            </a:r>
            <a:r>
              <a:rPr lang="en-US" dirty="0"/>
              <a:t>meets GSA's customer needs via a variety of transportation services. Specifically, Schedule 48 provides the following:</a:t>
            </a:r>
          </a:p>
          <a:p>
            <a:pPr lvl="0"/>
            <a:r>
              <a:rPr lang="en-US" dirty="0"/>
              <a:t>Domestic Express and ground routine shipping; </a:t>
            </a:r>
          </a:p>
          <a:p>
            <a:pPr lvl="0"/>
            <a:r>
              <a:rPr lang="en-US" dirty="0"/>
              <a:t>Employee and office relocation services; </a:t>
            </a:r>
          </a:p>
          <a:p>
            <a:pPr lvl="0"/>
            <a:r>
              <a:rPr lang="en-US" dirty="0"/>
              <a:t>Local courier services; </a:t>
            </a:r>
          </a:p>
          <a:p>
            <a:pPr lvl="0"/>
            <a:r>
              <a:rPr lang="en-US" dirty="0"/>
              <a:t>Rental Supplemental Vehicle program; </a:t>
            </a:r>
          </a:p>
          <a:p>
            <a:pPr lvl="0"/>
            <a:r>
              <a:rPr lang="en-US" dirty="0"/>
              <a:t>Transportation consulting services; and </a:t>
            </a:r>
          </a:p>
          <a:p>
            <a:pPr lvl="0"/>
            <a:r>
              <a:rPr lang="en-US" dirty="0"/>
              <a:t>Ground passenger transportation services. </a:t>
            </a:r>
          </a:p>
          <a:p>
            <a:pPr lvl="0"/>
            <a:r>
              <a:rPr lang="en-US" dirty="0" smtClean="0"/>
              <a:t>Relocations.programs.gsa.gov</a:t>
            </a:r>
            <a:endParaRPr lang="en-US" dirty="0"/>
          </a:p>
          <a:p>
            <a:pPr marL="0" indent="0">
              <a:buNone/>
            </a:pPr>
            <a:endParaRPr lang="en-US" dirty="0"/>
          </a:p>
          <a:p>
            <a:pPr>
              <a:lnSpc>
                <a:spcPct val="90000"/>
              </a:lnSpc>
              <a:buFont typeface="Wingdings" pitchFamily="2" charset="2"/>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8</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843848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584775"/>
          </a:xfrm>
        </p:spPr>
        <p:txBody>
          <a:bodyPr/>
          <a:lstStyle/>
          <a:p>
            <a:pPr algn="ctr"/>
            <a:r>
              <a:rPr lang="en-US" dirty="0" smtClean="0"/>
              <a:t>Things to consider relative to the move out. </a:t>
            </a:r>
            <a:endParaRPr lang="en-US" dirty="0"/>
          </a:p>
        </p:txBody>
      </p:sp>
      <p:sp>
        <p:nvSpPr>
          <p:cNvPr id="3" name="Content Placeholder 2"/>
          <p:cNvSpPr>
            <a:spLocks noGrp="1"/>
          </p:cNvSpPr>
          <p:nvPr>
            <p:ph idx="1"/>
          </p:nvPr>
        </p:nvSpPr>
        <p:spPr/>
        <p:txBody>
          <a:bodyPr/>
          <a:lstStyle/>
          <a:p>
            <a:r>
              <a:rPr lang="en-US" sz="2800" dirty="0" smtClean="0"/>
              <a:t>Dates property can be removed.</a:t>
            </a:r>
          </a:p>
          <a:p>
            <a:endParaRPr lang="en-US" sz="2800" dirty="0" smtClean="0"/>
          </a:p>
          <a:p>
            <a:r>
              <a:rPr lang="en-US" sz="2800" dirty="0" smtClean="0"/>
              <a:t>Security issues – who is allowed in the space; are additional clearance reviews needed;</a:t>
            </a:r>
          </a:p>
          <a:p>
            <a:endParaRPr lang="en-US" sz="2800" dirty="0" smtClean="0"/>
          </a:p>
          <a:p>
            <a:r>
              <a:rPr lang="en-US" sz="2800" dirty="0" smtClean="0"/>
              <a:t>Loading dock capacity</a:t>
            </a:r>
            <a:br>
              <a:rPr lang="en-US" sz="2800" dirty="0" smtClean="0"/>
            </a:br>
            <a:endParaRPr lang="en-US" sz="2800"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3213</TotalTime>
  <Words>1243</Words>
  <Application>Microsoft Office PowerPoint</Application>
  <PresentationFormat>On-screen Show (4:3)</PresentationFormat>
  <Paragraphs>180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GSA Powerpoint template</vt:lpstr>
      <vt:lpstr>Disposing of excess Personal Property and planning for a move </vt:lpstr>
      <vt:lpstr>PowerPoint Presentation</vt:lpstr>
      <vt:lpstr>Four Steps of Property Disposal   1. Internal Screening– Announcing property within YOUR agency  2. Excess – Reporting &amp; Offering it to other FEDERAL agencies  3. Surplus – Offering it to STATE/NON-PROFITS via SASP  4. Sales – Offering it for sale to the GENERAL PUBLIC </vt:lpstr>
      <vt:lpstr> FEDERAL DISPOSAL PROCESS</vt:lpstr>
      <vt:lpstr>Planning for a move and disposing of excess personal property</vt:lpstr>
      <vt:lpstr>Planning the move</vt:lpstr>
      <vt:lpstr>GSA Personal Property Center Contact Information</vt:lpstr>
      <vt:lpstr>Planning the move</vt:lpstr>
      <vt:lpstr>Things to consider relative to the move out. </vt:lpstr>
      <vt:lpstr>Things to consider relative to the move out. </vt:lpstr>
      <vt:lpstr>What should be included in the excess report package.</vt:lpstr>
      <vt:lpstr>How GSA will market the available  Excess Personal Property</vt:lpstr>
      <vt:lpstr>Contact Information</vt:lpstr>
      <vt:lpstr>GSA FAS Personal Property Center (PPC)</vt:lpstr>
      <vt:lpstr>Learning objectives:   What is the PPC ?  What of some of the benefits of using the PPC? </vt:lpstr>
      <vt:lpstr>Benefits &amp; Use:</vt:lpstr>
      <vt:lpstr>GSA FAS Personal Property Center </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RickeyDParker</cp:lastModifiedBy>
  <cp:revision>171</cp:revision>
  <cp:lastPrinted>2000-10-09T13:28:30Z</cp:lastPrinted>
  <dcterms:created xsi:type="dcterms:W3CDTF">2000-04-20T12:10:32Z</dcterms:created>
  <dcterms:modified xsi:type="dcterms:W3CDTF">2018-03-09T21:07:15Z</dcterms:modified>
</cp:coreProperties>
</file>