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7035800" cy="9334500"/>
  <p:embeddedFontLst>
    <p:embeddedFont>
      <p:font typeface="Times" panose="02020603050405020304" pitchFamily="18" charset="0"/>
      <p:regular r:id="rId33"/>
      <p:bold r:id="rId34"/>
      <p:italic r:id="rId35"/>
      <p:boldItalic r:id="rId36"/>
    </p:embeddedFont>
    <p:embeddedFont>
      <p:font typeface="Arial Black" panose="020B0A04020102020204" pitchFamily="34" charset="0"/>
      <p:bold r:id="rId37"/>
    </p:embeddedFont>
    <p:embeddedFont>
      <p:font typeface="Libre Franklin Medium"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092">
          <p15:clr>
            <a:srgbClr val="000000"/>
          </p15:clr>
        </p15:guide>
        <p15:guide id="2" pos="516">
          <p15:clr>
            <a:srgbClr val="000000"/>
          </p15:clr>
        </p15:guide>
      </p15:sldGuideLst>
    </p:ext>
    <p:ext uri="{2D200454-40CA-4A62-9FC3-DE9A4176ACB9}">
      <p15:notes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940">
          <p15:clr>
            <a:srgbClr val="000000"/>
          </p15:clr>
        </p15:guide>
        <p15:guide id="2" pos="2216">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2" d="100"/>
          <a:sy n="72" d="100"/>
        </p:scale>
        <p:origin x="-936" y="19"/>
      </p:cViewPr>
      <p:guideLst>
        <p:guide orient="horz" pos="1092"/>
        <p:guide pos="516"/>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40"/>
        <p:guide pos="22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9588" cy="466725"/>
          </a:xfrm>
          <a:prstGeom prst="rect">
            <a:avLst/>
          </a:prstGeom>
          <a:noFill/>
          <a:ln>
            <a:noFill/>
          </a:ln>
        </p:spPr>
        <p:txBody>
          <a:bodyPr spcFirstLastPara="1" wrap="square" lIns="93375" tIns="46675" rIns="93375" bIns="46675" anchor="t"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86213" y="0"/>
            <a:ext cx="3049587" cy="466725"/>
          </a:xfrm>
          <a:prstGeom prst="rect">
            <a:avLst/>
          </a:prstGeom>
          <a:noFill/>
          <a:ln>
            <a:noFill/>
          </a:ln>
        </p:spPr>
        <p:txBody>
          <a:bodyPr spcFirstLastPara="1" wrap="square" lIns="93375" tIns="46675" rIns="93375" bIns="46675" anchor="t" anchorCtr="0">
            <a:noAutofit/>
          </a:bodyPr>
          <a:lstStyle>
            <a:lvl1pPr marR="0" lvl="0" algn="r"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1pPr>
            <a:lvl2pPr marL="914400" marR="0" lvl="1"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2pPr>
            <a:lvl3pPr marL="1371600" marR="0" lvl="2"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3pPr>
            <a:lvl4pPr marL="1828800" marR="0" lvl="3"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4pPr>
            <a:lvl5pPr marL="2286000" marR="0" lvl="4"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67775"/>
            <a:ext cx="3049588" cy="466725"/>
          </a:xfrm>
          <a:prstGeom prst="rect">
            <a:avLst/>
          </a:prstGeom>
          <a:noFill/>
          <a:ln>
            <a:noFill/>
          </a:ln>
        </p:spPr>
        <p:txBody>
          <a:bodyPr spcFirstLastPara="1" wrap="square" lIns="93375" tIns="46675" rIns="93375" bIns="46675" anchor="b"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a:ea typeface="Times"/>
                <a:cs typeface="Times"/>
                <a:sym typeface="Times"/>
              </a:rPr>
              <a:t>‹#›</a:t>
            </a:fld>
            <a:endParaRPr sz="1200" b="0" i="0" u="none" strike="noStrike" cap="none">
              <a:solidFill>
                <a:schemeClr val="dk1"/>
              </a:solidFill>
              <a:latin typeface="Times"/>
              <a:ea typeface="Times"/>
              <a:cs typeface="Times"/>
              <a:sym typeface="Times"/>
            </a:endParaRPr>
          </a:p>
        </p:txBody>
      </p:sp>
    </p:spTree>
    <p:extLst>
      <p:ext uri="{BB962C8B-B14F-4D97-AF65-F5344CB8AC3E}">
        <p14:creationId xmlns:p14="http://schemas.microsoft.com/office/powerpoint/2010/main" val="21087298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t>1</a:t>
            </a:fld>
            <a:endParaRPr>
              <a:latin typeface="Arial"/>
              <a:ea typeface="Arial"/>
              <a:cs typeface="Arial"/>
              <a:sym typeface="Arial"/>
            </a:endParaRPr>
          </a:p>
        </p:txBody>
      </p:sp>
      <p:sp>
        <p:nvSpPr>
          <p:cNvPr id="72" name="Google Shape;72;p1: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 name="Google Shape;73;p1: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t>10</a:t>
            </a:fld>
            <a:endParaRPr>
              <a:latin typeface="Arial"/>
              <a:ea typeface="Arial"/>
              <a:cs typeface="Arial"/>
              <a:sym typeface="Arial"/>
            </a:endParaRPr>
          </a:p>
        </p:txBody>
      </p:sp>
      <p:sp>
        <p:nvSpPr>
          <p:cNvPr id="136" name="Google Shape;136;p10: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p10: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1" indent="0" algn="l" rtl="0">
              <a:lnSpc>
                <a:spcPct val="100000"/>
              </a:lnSpc>
              <a:spcBef>
                <a:spcPts val="0"/>
              </a:spcBef>
              <a:spcAft>
                <a:spcPts val="0"/>
              </a:spcAft>
              <a:buClr>
                <a:schemeClr val="dk1"/>
              </a:buClr>
              <a:buSzPts val="1200"/>
              <a:buFont typeface="Arial"/>
              <a:buNone/>
            </a:pPr>
            <a:r>
              <a:rPr lang="en-US" b="0">
                <a:latin typeface="Arial"/>
                <a:ea typeface="Arial"/>
                <a:cs typeface="Arial"/>
                <a:sym typeface="Arial"/>
              </a:rPr>
              <a:t>Known as the Federal Property and Administrative  Services Act of 1949, it </a:t>
            </a:r>
            <a:r>
              <a:rPr lang="en-US" b="0">
                <a:latin typeface="Times"/>
                <a:ea typeface="Times"/>
                <a:cs typeface="Times"/>
                <a:sym typeface="Times"/>
              </a:rPr>
              <a:t>e</a:t>
            </a:r>
            <a:r>
              <a:rPr lang="en-US"/>
              <a:t>stablished </a:t>
            </a:r>
            <a:r>
              <a:rPr lang="en-US" b="1"/>
              <a:t>GSA</a:t>
            </a:r>
            <a:r>
              <a:rPr lang="en-US"/>
              <a:t> as the sole successor to administer the provisions of this Act.  GSA assumed overall responsibility for property management matters government-wide.</a:t>
            </a:r>
            <a:endParaRPr/>
          </a:p>
          <a:p>
            <a:pPr marL="0" lvl="0" indent="0" algn="l" rtl="0">
              <a:spcBef>
                <a:spcPts val="360"/>
              </a:spcBef>
              <a:spcAft>
                <a:spcPts val="0"/>
              </a:spcAft>
              <a:buNone/>
            </a:pPr>
            <a:endParaRPr b="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3" name="Google Shape;143;p11: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r>
              <a:rPr lang="en-US"/>
              <a:t>The 1956 PL 84-655 established that no property could be donated for use in a state except through a SASP.</a:t>
            </a:r>
            <a:endParaRPr/>
          </a:p>
        </p:txBody>
      </p:sp>
      <p:sp>
        <p:nvSpPr>
          <p:cNvPr id="144" name="Google Shape;144;p11: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2: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0" name="Google Shape;150;p12: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r>
              <a:rPr lang="en-US"/>
              <a:t>The Property Act was recodified and consolidated into Title 40, USC “Public Buildings, Property, and Works” in 2002.  </a:t>
            </a:r>
            <a:endParaRPr/>
          </a:p>
        </p:txBody>
      </p:sp>
      <p:sp>
        <p:nvSpPr>
          <p:cNvPr id="151" name="Google Shape;151;p12: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t>13</a:t>
            </a:fld>
            <a:endParaRPr>
              <a:latin typeface="Arial"/>
              <a:ea typeface="Arial"/>
              <a:cs typeface="Arial"/>
              <a:sym typeface="Arial"/>
            </a:endParaRPr>
          </a:p>
        </p:txBody>
      </p:sp>
      <p:sp>
        <p:nvSpPr>
          <p:cNvPr id="158" name="Google Shape;158;p13: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p13:notes"/>
          <p:cNvSpPr txBox="1">
            <a:spLocks noGrp="1"/>
          </p:cNvSpPr>
          <p:nvPr>
            <p:ph type="body" idx="1"/>
          </p:nvPr>
        </p:nvSpPr>
        <p:spPr>
          <a:xfrm>
            <a:off x="938851" y="4435124"/>
            <a:ext cx="5158099" cy="4199009"/>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r>
              <a:rPr lang="en-US">
                <a:latin typeface="Arial"/>
                <a:ea typeface="Arial"/>
                <a:cs typeface="Arial"/>
                <a:sym typeface="Arial"/>
              </a:rPr>
              <a:t>The Federal Management Regulation (FMR) is the successor regulation to the Federal Property Management Regulations (FPMR).  Combined with the FAR and Executive agency orders, they  provide the framework for property disposal.</a:t>
            </a:r>
            <a:endParaRPr>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4: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t>14</a:t>
            </a:fld>
            <a:endParaRPr>
              <a:latin typeface="Arial"/>
              <a:ea typeface="Arial"/>
              <a:cs typeface="Arial"/>
              <a:sym typeface="Arial"/>
            </a:endParaRPr>
          </a:p>
        </p:txBody>
      </p:sp>
      <p:sp>
        <p:nvSpPr>
          <p:cNvPr id="165" name="Google Shape;165;p14: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14:notes"/>
          <p:cNvSpPr txBox="1">
            <a:spLocks noGrp="1"/>
          </p:cNvSpPr>
          <p:nvPr>
            <p:ph type="body" idx="1"/>
          </p:nvPr>
        </p:nvSpPr>
        <p:spPr>
          <a:xfrm>
            <a:off x="938851" y="4435124"/>
            <a:ext cx="5158099" cy="4199009"/>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Clr>
                <a:srgbClr val="013C88"/>
              </a:buClr>
              <a:buSzPts val="1200"/>
              <a:buFont typeface="Noto Sans Symbols"/>
              <a:buNone/>
            </a:pPr>
            <a:r>
              <a:rPr lang="en-US">
                <a:latin typeface="Arial"/>
                <a:ea typeface="Arial"/>
                <a:cs typeface="Arial"/>
                <a:sym typeface="Arial"/>
              </a:rPr>
              <a:t>Deviations from the FMR and FPMR </a:t>
            </a:r>
            <a:r>
              <a:rPr lang="en-US" sz="1200">
                <a:solidFill>
                  <a:srgbClr val="013C88"/>
                </a:solidFill>
                <a:latin typeface="Times"/>
                <a:ea typeface="Times"/>
                <a:cs typeface="Times"/>
                <a:sym typeface="Times"/>
              </a:rPr>
              <a:t>require a written Waiver from the GSA Office of Government-wide Policy Division.</a:t>
            </a:r>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5: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t>15</a:t>
            </a:fld>
            <a:endParaRPr>
              <a:latin typeface="Arial"/>
              <a:ea typeface="Arial"/>
              <a:cs typeface="Arial"/>
              <a:sym typeface="Arial"/>
            </a:endParaRPr>
          </a:p>
        </p:txBody>
      </p:sp>
      <p:sp>
        <p:nvSpPr>
          <p:cNvPr id="172" name="Google Shape;172;p15: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3" name="Google Shape;173;p15:notes"/>
          <p:cNvSpPr txBox="1">
            <a:spLocks noGrp="1"/>
          </p:cNvSpPr>
          <p:nvPr>
            <p:ph type="body" idx="1"/>
          </p:nvPr>
        </p:nvSpPr>
        <p:spPr>
          <a:xfrm>
            <a:off x="938851" y="4435124"/>
            <a:ext cx="5158099" cy="4199009"/>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r>
              <a:rPr lang="en-US">
                <a:latin typeface="Arial"/>
                <a:ea typeface="Arial"/>
                <a:cs typeface="Arial"/>
                <a:sym typeface="Arial"/>
              </a:rPr>
              <a:t>The Federal Management Regulation (FMR) is the successor regulation to the Federal Property Management Regulations (FPMR).  It contains updated regulatory policies originally found in the FPMR.  FMR’s are written in a plain language question and answer format that replaces difficult to read FPMR volumes.</a:t>
            </a:r>
            <a:endParaRPr>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6: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1" name="Google Shape;181;p16: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r>
              <a:rPr lang="en-US"/>
              <a:t>GSA OGP is dedicated to creating and revising regulations for the procurement, management and disposal of property for all executive agencies and is independent of the operations of the Personal Property Management Division.</a:t>
            </a:r>
            <a:endParaRPr/>
          </a:p>
        </p:txBody>
      </p:sp>
      <p:sp>
        <p:nvSpPr>
          <p:cNvPr id="182" name="Google Shape;182;p16: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8" name="Google Shape;188;p17: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r>
              <a:rPr lang="en-US"/>
              <a:t>GSA FAS is dedicated to procuring goods and services for the Federal government.  GSA PBS is dedicated to acquiring space on behalf of the federal government  through new construction and leasing, and acts as a caretaker for Federal real property.</a:t>
            </a:r>
            <a:endParaRPr/>
          </a:p>
        </p:txBody>
      </p:sp>
      <p:sp>
        <p:nvSpPr>
          <p:cNvPr id="189" name="Google Shape;189;p17: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5" name="Google Shape;195;p18: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r>
              <a:rPr lang="en-US"/>
              <a:t>GSA PPM Central office plans, directs and coordinates the U &amp; D and Sale operations of personal property. </a:t>
            </a:r>
            <a:endParaRPr/>
          </a:p>
        </p:txBody>
      </p:sp>
      <p:sp>
        <p:nvSpPr>
          <p:cNvPr id="196" name="Google Shape;196;p18: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9: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2" name="Google Shape;202;p19: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r>
              <a:rPr lang="en-US"/>
              <a:t>Map of eleven GSA Regional offices.</a:t>
            </a:r>
            <a:endParaRPr/>
          </a:p>
        </p:txBody>
      </p:sp>
      <p:sp>
        <p:nvSpPr>
          <p:cNvPr id="203" name="Google Shape;203;p19: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t>2</a:t>
            </a:fld>
            <a:endParaRPr>
              <a:latin typeface="Arial"/>
              <a:ea typeface="Arial"/>
              <a:cs typeface="Arial"/>
              <a:sym typeface="Arial"/>
            </a:endParaRPr>
          </a:p>
        </p:txBody>
      </p:sp>
      <p:sp>
        <p:nvSpPr>
          <p:cNvPr id="79" name="Google Shape;79;p2: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 name="Google Shape;80;p2:notes"/>
          <p:cNvSpPr txBox="1">
            <a:spLocks noGrp="1"/>
          </p:cNvSpPr>
          <p:nvPr>
            <p:ph type="body" idx="1"/>
          </p:nvPr>
        </p:nvSpPr>
        <p:spPr>
          <a:xfrm>
            <a:off x="938851" y="4435124"/>
            <a:ext cx="5158099" cy="4199009"/>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r>
              <a:rPr lang="en-US">
                <a:latin typeface="Arial"/>
                <a:ea typeface="Arial"/>
                <a:cs typeface="Arial"/>
                <a:sym typeface="Arial"/>
              </a:rPr>
              <a:t>Personal property disposal overview</a:t>
            </a: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0: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0" name="Google Shape;220;p20: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r>
              <a:rPr lang="en-US"/>
              <a:t>APO’s are field specialist that can assist agencies with any property disposal issues.</a:t>
            </a:r>
            <a:endParaRPr/>
          </a:p>
        </p:txBody>
      </p:sp>
      <p:sp>
        <p:nvSpPr>
          <p:cNvPr id="221" name="Google Shape;221;p20: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1: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7" name="Google Shape;227;p21: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r>
              <a:rPr lang="en-US"/>
              <a:t>Other major players in the reuse and disposal of Federal excess personal property include; DLA Disposition Services, USA-FEPP and NASASP.</a:t>
            </a:r>
            <a:endParaRPr/>
          </a:p>
        </p:txBody>
      </p:sp>
      <p:sp>
        <p:nvSpPr>
          <p:cNvPr id="228" name="Google Shape;228;p21: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2: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4" name="Google Shape;234;p22: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0" indent="0" algn="l" rtl="0">
              <a:lnSpc>
                <a:spcPct val="100000"/>
              </a:lnSpc>
              <a:spcBef>
                <a:spcPts val="0"/>
              </a:spcBef>
              <a:spcAft>
                <a:spcPts val="0"/>
              </a:spcAft>
              <a:buClr>
                <a:schemeClr val="dk1"/>
              </a:buClr>
              <a:buSzPts val="1200"/>
              <a:buFont typeface="Times"/>
              <a:buNone/>
            </a:pPr>
            <a:r>
              <a:rPr lang="en-US"/>
              <a:t>DOD reassigned property management responsibility to </a:t>
            </a:r>
            <a:r>
              <a:rPr lang="en-US" b="1"/>
              <a:t>DLA,</a:t>
            </a:r>
            <a:r>
              <a:rPr lang="en-US"/>
              <a:t> </a:t>
            </a:r>
            <a:r>
              <a:rPr lang="en-US" b="1"/>
              <a:t>Disposition Services </a:t>
            </a:r>
            <a:r>
              <a:rPr lang="en-US"/>
              <a:t>with field sites called </a:t>
            </a:r>
            <a:r>
              <a:rPr lang="en-US" b="0"/>
              <a:t>DRMO’</a:t>
            </a:r>
            <a:r>
              <a:rPr lang="en-US"/>
              <a:t>s.  All military services must turn their excess property into a DRMO, which consolidates the data and reports the excess property to GSA.</a:t>
            </a:r>
            <a:endParaRPr/>
          </a:p>
          <a:p>
            <a:pPr marL="0" lvl="0" indent="0" algn="l" rtl="0">
              <a:spcBef>
                <a:spcPts val="360"/>
              </a:spcBef>
              <a:spcAft>
                <a:spcPts val="0"/>
              </a:spcAft>
              <a:buNone/>
            </a:pPr>
            <a:endParaRPr/>
          </a:p>
        </p:txBody>
      </p:sp>
      <p:sp>
        <p:nvSpPr>
          <p:cNvPr id="235" name="Google Shape;235;p22: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3: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2" name="Google Shape;242;p23: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marR="0" lvl="1" indent="0" algn="l" rtl="0">
              <a:lnSpc>
                <a:spcPct val="100000"/>
              </a:lnSpc>
              <a:spcBef>
                <a:spcPts val="0"/>
              </a:spcBef>
              <a:spcAft>
                <a:spcPts val="0"/>
              </a:spcAft>
              <a:buClr>
                <a:schemeClr val="dk1"/>
              </a:buClr>
              <a:buSzPts val="1200"/>
              <a:buFont typeface="Times"/>
              <a:buNone/>
            </a:pPr>
            <a:r>
              <a:rPr lang="en-US"/>
              <a:t>The purpose of USA-FEPP is to share expertise, alert members to program changes, promote the use of excess, develop professionalism and to provide a unified voice concerning Federal personal property management.</a:t>
            </a:r>
            <a:endParaRPr/>
          </a:p>
        </p:txBody>
      </p:sp>
      <p:sp>
        <p:nvSpPr>
          <p:cNvPr id="243" name="Google Shape;243;p23: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4: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0" name="Google Shape;250;p24: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r>
              <a:rPr lang="en-US"/>
              <a:t>NASASP has 56 state members whose goal is to partner with GSA to save taxpayer dollars by extending the useful life of surplus to public agencies and nonprofit organizations in health and education.</a:t>
            </a:r>
            <a:endParaRPr/>
          </a:p>
        </p:txBody>
      </p:sp>
      <p:sp>
        <p:nvSpPr>
          <p:cNvPr id="251" name="Google Shape;251;p24: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5: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t>25</a:t>
            </a:fld>
            <a:endParaRPr>
              <a:latin typeface="Arial"/>
              <a:ea typeface="Arial"/>
              <a:cs typeface="Arial"/>
              <a:sym typeface="Arial"/>
            </a:endParaRPr>
          </a:p>
        </p:txBody>
      </p:sp>
      <p:sp>
        <p:nvSpPr>
          <p:cNvPr id="258" name="Google Shape;258;p25: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9" name="Google Shape;259;p25:notes"/>
          <p:cNvSpPr txBox="1">
            <a:spLocks noGrp="1"/>
          </p:cNvSpPr>
          <p:nvPr>
            <p:ph type="body" idx="1"/>
          </p:nvPr>
        </p:nvSpPr>
        <p:spPr>
          <a:xfrm>
            <a:off x="938851" y="4435124"/>
            <a:ext cx="5158099" cy="4199009"/>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r>
              <a:rPr lang="en-US">
                <a:latin typeface="Arial"/>
                <a:ea typeface="Arial"/>
                <a:cs typeface="Arial"/>
                <a:sym typeface="Arial"/>
              </a:rPr>
              <a:t>The U.S. government purchases more supplies and materials than any other entity in the world and as a result produces vast amounts of excess.  FMR 102-36 provides guidance for the effective and efficient disposal for the massive amount of excess property generated. </a:t>
            </a:r>
            <a:endParaRPr>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6: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3" name="Google Shape;273;p26: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r>
              <a:rPr lang="en-US"/>
              <a:t>Personal Property Disposal plays an important role in helping GSA move towards it’s goal for achieving ZEF.</a:t>
            </a:r>
            <a:endParaRPr/>
          </a:p>
        </p:txBody>
      </p:sp>
      <p:sp>
        <p:nvSpPr>
          <p:cNvPr id="274" name="Google Shape;274;p26: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7: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t>27</a:t>
            </a:fld>
            <a:endParaRPr>
              <a:latin typeface="Arial"/>
              <a:ea typeface="Arial"/>
              <a:cs typeface="Arial"/>
              <a:sym typeface="Arial"/>
            </a:endParaRPr>
          </a:p>
        </p:txBody>
      </p:sp>
      <p:sp>
        <p:nvSpPr>
          <p:cNvPr id="280" name="Google Shape;280;p27: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p27:notes"/>
          <p:cNvSpPr txBox="1">
            <a:spLocks noGrp="1"/>
          </p:cNvSpPr>
          <p:nvPr>
            <p:ph type="body" idx="1"/>
          </p:nvPr>
        </p:nvSpPr>
        <p:spPr>
          <a:xfrm>
            <a:off x="938851" y="4435124"/>
            <a:ext cx="5158099" cy="4199009"/>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r>
              <a:rPr lang="en-US">
                <a:latin typeface="Arial"/>
                <a:ea typeface="Arial"/>
                <a:cs typeface="Arial"/>
                <a:sym typeface="Arial"/>
              </a:rPr>
              <a:t>Will be reviewing Disposal responsibilities for all players.</a:t>
            </a:r>
            <a:endParaRPr>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8: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7" name="Google Shape;287;p28: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r>
              <a:rPr lang="en-US"/>
              <a:t>APO’s are field representative that provide expert customer field support to Federal agencies.</a:t>
            </a:r>
            <a:endParaRPr/>
          </a:p>
        </p:txBody>
      </p:sp>
      <p:sp>
        <p:nvSpPr>
          <p:cNvPr id="288" name="Google Shape;288;p28: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9: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t>29</a:t>
            </a:fld>
            <a:endParaRPr>
              <a:latin typeface="Arial"/>
              <a:ea typeface="Arial"/>
              <a:cs typeface="Arial"/>
              <a:sym typeface="Arial"/>
            </a:endParaRPr>
          </a:p>
        </p:txBody>
      </p:sp>
      <p:sp>
        <p:nvSpPr>
          <p:cNvPr id="294" name="Google Shape;294;p29: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5" name="Google Shape;295;p29:notes"/>
          <p:cNvSpPr txBox="1">
            <a:spLocks noGrp="1"/>
          </p:cNvSpPr>
          <p:nvPr>
            <p:ph type="body" idx="1"/>
          </p:nvPr>
        </p:nvSpPr>
        <p:spPr>
          <a:xfrm>
            <a:off x="938851" y="4435124"/>
            <a:ext cx="5158099" cy="4199009"/>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r>
              <a:rPr lang="en-US">
                <a:latin typeface="Arial"/>
                <a:ea typeface="Arial"/>
                <a:cs typeface="Arial"/>
                <a:sym typeface="Arial"/>
              </a:rPr>
              <a:t>The Federal Management Regulation (FMR) defines agency responsibilities for acquiring excess personal property.  Excess should be the first source of supply.</a:t>
            </a:r>
            <a:endParaRPr>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t>3</a:t>
            </a:fld>
            <a:endParaRPr>
              <a:latin typeface="Arial"/>
              <a:ea typeface="Arial"/>
              <a:cs typeface="Arial"/>
              <a:sym typeface="Arial"/>
            </a:endParaRPr>
          </a:p>
        </p:txBody>
      </p:sp>
      <p:sp>
        <p:nvSpPr>
          <p:cNvPr id="87" name="Google Shape;87;p3: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 name="Google Shape;88;p3:notes"/>
          <p:cNvSpPr txBox="1">
            <a:spLocks noGrp="1"/>
          </p:cNvSpPr>
          <p:nvPr>
            <p:ph type="body" idx="1"/>
          </p:nvPr>
        </p:nvSpPr>
        <p:spPr>
          <a:xfrm>
            <a:off x="938851" y="4435124"/>
            <a:ext cx="5158099" cy="4199009"/>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r>
              <a:rPr lang="en-US">
                <a:latin typeface="Arial"/>
                <a:ea typeface="Arial"/>
                <a:cs typeface="Arial"/>
                <a:sym typeface="Arial"/>
              </a:rPr>
              <a:t>History overview</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0: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t>30</a:t>
            </a:fld>
            <a:endParaRPr>
              <a:latin typeface="Arial"/>
              <a:ea typeface="Arial"/>
              <a:cs typeface="Arial"/>
              <a:sym typeface="Arial"/>
            </a:endParaRPr>
          </a:p>
        </p:txBody>
      </p:sp>
      <p:sp>
        <p:nvSpPr>
          <p:cNvPr id="301" name="Google Shape;301;p30: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2" name="Google Shape;302;p30:notes"/>
          <p:cNvSpPr txBox="1">
            <a:spLocks noGrp="1"/>
          </p:cNvSpPr>
          <p:nvPr>
            <p:ph type="body" idx="1"/>
          </p:nvPr>
        </p:nvSpPr>
        <p:spPr>
          <a:xfrm>
            <a:off x="938851" y="4435124"/>
            <a:ext cx="5158099" cy="4199009"/>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r>
              <a:rPr lang="en-US">
                <a:latin typeface="Arial"/>
                <a:ea typeface="Arial"/>
                <a:cs typeface="Arial"/>
                <a:sym typeface="Arial"/>
              </a:rPr>
              <a:t>The Federal Management Regulation (FMR) defines agency responsibilities for Disposing of Excess personal property.</a:t>
            </a:r>
            <a:endParaRPr>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4: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r>
              <a:rPr lang="en-US" sz="1200" b="1">
                <a:solidFill>
                  <a:srgbClr val="013C88"/>
                </a:solidFill>
                <a:latin typeface="Times"/>
                <a:ea typeface="Times"/>
                <a:cs typeface="Times"/>
                <a:sym typeface="Times"/>
              </a:rPr>
              <a:t>Congress the sole authority to acquire and dispose of property on behalf of the United State.</a:t>
            </a:r>
            <a:endParaRPr/>
          </a:p>
        </p:txBody>
      </p:sp>
      <p:sp>
        <p:nvSpPr>
          <p:cNvPr id="95" name="Google Shape;95;p4: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5: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r>
              <a:rPr lang="en-US"/>
              <a:t>What are the Forces of Evolution?  Large surpluses from World Wars, Presidents and Congress contributed to Program Fragmentation with every new authority that expanded eligibility, and the expanding role of government has resulted in much more property being purchased by the government, creating ever larger amounts of excess personal property. </a:t>
            </a:r>
            <a:endParaRPr/>
          </a:p>
        </p:txBody>
      </p:sp>
      <p:sp>
        <p:nvSpPr>
          <p:cNvPr id="102" name="Google Shape;102;p5: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t>6</a:t>
            </a:fld>
            <a:endParaRPr>
              <a:latin typeface="Arial"/>
              <a:ea typeface="Arial"/>
              <a:cs typeface="Arial"/>
              <a:sym typeface="Arial"/>
            </a:endParaRPr>
          </a:p>
        </p:txBody>
      </p:sp>
      <p:sp>
        <p:nvSpPr>
          <p:cNvPr id="108" name="Google Shape;108;p6: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p6: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r>
              <a:rPr lang="en-US">
                <a:latin typeface="Arial"/>
                <a:ea typeface="Arial"/>
                <a:cs typeface="Arial"/>
                <a:sym typeface="Arial"/>
              </a:rPr>
              <a:t>THIS LANDMARK ACTION BY PRESIDENT WILSON ACTUALLY HAD TWO EFFECTS: FIRSTLY THIS WAS THE FIRST BROAD AUTHORITY FOR UTILIZATION OF EXCESS FEDERAL PROPERTY. SECONDLY IT ESTABLISHED THE PRINCIBLE THAT THE CONTINUED USE OF FEDERAL EXCESS IS IN THE PUBLICS BEST INTEREST.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latin typeface="Arial"/>
                <a:ea typeface="Arial"/>
                <a:cs typeface="Arial"/>
                <a:sym typeface="Arial"/>
              </a:rPr>
              <a:t>7</a:t>
            </a:fld>
            <a:endParaRPr>
              <a:latin typeface="Arial"/>
              <a:ea typeface="Arial"/>
              <a:cs typeface="Arial"/>
              <a:sym typeface="Arial"/>
            </a:endParaRPr>
          </a:p>
        </p:txBody>
      </p:sp>
      <p:sp>
        <p:nvSpPr>
          <p:cNvPr id="115" name="Google Shape;115;p7: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 name="Google Shape;116;p7: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r>
              <a:rPr lang="en-US">
                <a:latin typeface="Arial"/>
                <a:ea typeface="Arial"/>
                <a:cs typeface="Arial"/>
                <a:sym typeface="Arial"/>
              </a:rPr>
              <a:t>THIS LANDMARK ACTION BY PRESIDENT WILSON ACTUALLY OPENED THE DOOR BEYOND FEDERAL AGENCIES AND AUTHORIZED EDUCATIONAL INSTITUTIONS ACCESS TO FEDERAL WAR SURPLUS AT A STEEP DISCOUNT.  IT FURTHER REINFORCED THE PRINCIBLE THAT THE CONTINUED USE OF FEDERAL EXCESS IS IN THE PUBLICS BEST INTEREST.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p8: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r>
              <a:rPr lang="en-US"/>
              <a:t>In 1928, museums were became eligible and in 1930, PL 71-249 authorized the Navy to provide property without cost.</a:t>
            </a:r>
            <a:endParaRPr/>
          </a:p>
        </p:txBody>
      </p:sp>
      <p:sp>
        <p:nvSpPr>
          <p:cNvPr id="123" name="Google Shape;123;p8: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a:spLocks noGrp="1" noRot="1" noChangeAspect="1"/>
          </p:cNvSpPr>
          <p:nvPr>
            <p:ph type="sldImg" idx="2"/>
          </p:nvPr>
        </p:nvSpPr>
        <p:spPr>
          <a:xfrm>
            <a:off x="1184275" y="700088"/>
            <a:ext cx="4667250" cy="3500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9" name="Google Shape;129;p9:notes"/>
          <p:cNvSpPr txBox="1">
            <a:spLocks noGrp="1"/>
          </p:cNvSpPr>
          <p:nvPr>
            <p:ph type="body" idx="1"/>
          </p:nvPr>
        </p:nvSpPr>
        <p:spPr>
          <a:xfrm>
            <a:off x="938213" y="4433888"/>
            <a:ext cx="5159375" cy="4200525"/>
          </a:xfrm>
          <a:prstGeom prst="rect">
            <a:avLst/>
          </a:prstGeom>
          <a:noFill/>
          <a:ln>
            <a:noFill/>
          </a:ln>
        </p:spPr>
        <p:txBody>
          <a:bodyPr spcFirstLastPara="1" wrap="square" lIns="93375" tIns="46675" rIns="93375" bIns="46675" anchor="t" anchorCtr="0">
            <a:noAutofit/>
          </a:bodyPr>
          <a:lstStyle/>
          <a:p>
            <a:pPr marL="0" lvl="0" indent="0" algn="l" rtl="0">
              <a:spcBef>
                <a:spcPts val="0"/>
              </a:spcBef>
              <a:spcAft>
                <a:spcPts val="0"/>
              </a:spcAft>
              <a:buNone/>
            </a:pPr>
            <a:r>
              <a:rPr lang="en-US"/>
              <a:t>The Surplus Property Act of 1944 was a temporary statute created to address huge WWII surplus inventories.</a:t>
            </a:r>
            <a:endParaRPr/>
          </a:p>
        </p:txBody>
      </p:sp>
      <p:sp>
        <p:nvSpPr>
          <p:cNvPr id="130" name="Google Shape;130;p9:notes"/>
          <p:cNvSpPr txBox="1">
            <a:spLocks noGrp="1"/>
          </p:cNvSpPr>
          <p:nvPr>
            <p:ph type="sldNum" idx="12"/>
          </p:nvPr>
        </p:nvSpPr>
        <p:spPr>
          <a:xfrm>
            <a:off x="3986213" y="8867775"/>
            <a:ext cx="3049587" cy="466725"/>
          </a:xfrm>
          <a:prstGeom prst="rect">
            <a:avLst/>
          </a:prstGeom>
          <a:noFill/>
          <a:ln>
            <a:noFill/>
          </a:ln>
        </p:spPr>
        <p:txBody>
          <a:bodyPr spcFirstLastPara="1" wrap="square" lIns="93375" tIns="46675" rIns="93375" bIns="466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pic>
        <p:nvPicPr>
          <p:cNvPr id="16" name="Google Shape;16;p2" descr="Flag_more_blue"/>
          <p:cNvPicPr preferRelativeResize="0"/>
          <p:nvPr/>
        </p:nvPicPr>
        <p:blipFill rotWithShape="1">
          <a:blip r:embed="rId2">
            <a:alphaModFix/>
          </a:blip>
          <a:srcRect r="15492"/>
          <a:stretch/>
        </p:blipFill>
        <p:spPr>
          <a:xfrm>
            <a:off x="0" y="2722563"/>
            <a:ext cx="9144000" cy="4135437"/>
          </a:xfrm>
          <a:prstGeom prst="rect">
            <a:avLst/>
          </a:prstGeom>
          <a:noFill/>
          <a:ln>
            <a:noFill/>
          </a:ln>
        </p:spPr>
      </p:pic>
      <p:sp>
        <p:nvSpPr>
          <p:cNvPr id="17" name="Google Shape;17;p2"/>
          <p:cNvSpPr/>
          <p:nvPr/>
        </p:nvSpPr>
        <p:spPr>
          <a:xfrm>
            <a:off x="0" y="2514600"/>
            <a:ext cx="9144000" cy="420688"/>
          </a:xfrm>
          <a:prstGeom prst="rect">
            <a:avLst/>
          </a:prstGeom>
          <a:solidFill>
            <a:srgbClr val="013C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8" name="Google Shape;18;p2"/>
          <p:cNvSpPr/>
          <p:nvPr/>
        </p:nvSpPr>
        <p:spPr>
          <a:xfrm>
            <a:off x="0" y="1708150"/>
            <a:ext cx="9144000" cy="850900"/>
          </a:xfrm>
          <a:prstGeom prst="rect">
            <a:avLst/>
          </a:prstGeom>
          <a:solidFill>
            <a:srgbClr val="A50021"/>
          </a:solidFill>
          <a:ln>
            <a:noFill/>
          </a:ln>
        </p:spPr>
        <p:txBody>
          <a:bodyPr spcFirstLastPara="1" wrap="square" lIns="91425" tIns="45700" rIns="91425" bIns="45700" anchor="ctr" anchorCtr="0">
            <a:noAutofit/>
          </a:bodyPr>
          <a:lstStyle/>
          <a:p>
            <a:pPr marL="404813" marR="0" lvl="0" indent="0" algn="l" rtl="0">
              <a:spcBef>
                <a:spcPts val="0"/>
              </a:spcBef>
              <a:spcAft>
                <a:spcPts val="0"/>
              </a:spcAft>
              <a:buNone/>
            </a:pPr>
            <a:endParaRPr sz="3600">
              <a:solidFill>
                <a:schemeClr val="lt1"/>
              </a:solidFill>
              <a:latin typeface="Arial"/>
              <a:ea typeface="Arial"/>
              <a:cs typeface="Arial"/>
              <a:sym typeface="Arial"/>
            </a:endParaRPr>
          </a:p>
        </p:txBody>
      </p:sp>
      <p:pic>
        <p:nvPicPr>
          <p:cNvPr id="19" name="Google Shape;19;p2"/>
          <p:cNvPicPr preferRelativeResize="0"/>
          <p:nvPr/>
        </p:nvPicPr>
        <p:blipFill rotWithShape="1">
          <a:blip r:embed="rId3">
            <a:alphaModFix/>
          </a:blip>
          <a:srcRect/>
          <a:stretch/>
        </p:blipFill>
        <p:spPr>
          <a:xfrm>
            <a:off x="455613" y="455613"/>
            <a:ext cx="850900" cy="854075"/>
          </a:xfrm>
          <a:prstGeom prst="rect">
            <a:avLst/>
          </a:prstGeom>
          <a:noFill/>
          <a:ln>
            <a:noFill/>
          </a:ln>
        </p:spPr>
      </p:pic>
      <p:sp>
        <p:nvSpPr>
          <p:cNvPr id="20" name="Google Shape;20;p2"/>
          <p:cNvSpPr txBox="1"/>
          <p:nvPr/>
        </p:nvSpPr>
        <p:spPr>
          <a:xfrm>
            <a:off x="4114800" y="1066800"/>
            <a:ext cx="4445000" cy="304800"/>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r>
              <a:rPr lang="en-US" sz="1400" b="1">
                <a:solidFill>
                  <a:srgbClr val="4C4C4C"/>
                </a:solidFill>
                <a:latin typeface="Arial"/>
                <a:ea typeface="Arial"/>
                <a:cs typeface="Arial"/>
                <a:sym typeface="Arial"/>
              </a:rPr>
              <a:t>U.S. General Services Administration</a:t>
            </a:r>
            <a:endParaRPr sz="2400">
              <a:solidFill>
                <a:schemeClr val="dk1"/>
              </a:solidFill>
              <a:latin typeface="Libre Franklin Medium"/>
              <a:ea typeface="Libre Franklin Medium"/>
              <a:cs typeface="Libre Franklin Medium"/>
              <a:sym typeface="Libre Franklin Medium"/>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
          <p:cNvSpPr>
            <a:spLocks noGrp="1"/>
          </p:cNvSpPr>
          <p:nvPr>
            <p:ph type="pic" idx="2"/>
          </p:nvPr>
        </p:nvSpPr>
        <p:spPr>
          <a:xfrm>
            <a:off x="1792288" y="1219200"/>
            <a:ext cx="5486400" cy="3508374"/>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accent6"/>
              </a:buClr>
              <a:buSzPts val="3200"/>
              <a:buFont typeface="Noto Sans Symbols"/>
              <a:buNone/>
              <a:defRPr sz="3200" b="0" i="0" u="none" strike="noStrike" cap="none">
                <a:solidFill>
                  <a:srgbClr val="013C88"/>
                </a:solidFill>
                <a:latin typeface="Arial"/>
                <a:ea typeface="Arial"/>
                <a:cs typeface="Arial"/>
                <a:sym typeface="Arial"/>
              </a:defRPr>
            </a:lvl1pPr>
            <a:lvl2pPr marR="0" lvl="1" algn="l" rtl="0">
              <a:spcBef>
                <a:spcPts val="560"/>
              </a:spcBef>
              <a:spcAft>
                <a:spcPts val="0"/>
              </a:spcAft>
              <a:buClr>
                <a:schemeClr val="accent6"/>
              </a:buClr>
              <a:buSzPts val="2800"/>
              <a:buFont typeface="Noto Sans Symbols"/>
              <a:buNone/>
              <a:defRPr sz="2800" b="0" i="0" u="none" strike="noStrike" cap="none">
                <a:solidFill>
                  <a:srgbClr val="013C88"/>
                </a:solidFill>
                <a:latin typeface="Arial"/>
                <a:ea typeface="Arial"/>
                <a:cs typeface="Arial"/>
                <a:sym typeface="Arial"/>
              </a:defRPr>
            </a:lvl2pPr>
            <a:lvl3pPr marR="0" lvl="2" algn="l" rtl="0">
              <a:spcBef>
                <a:spcPts val="480"/>
              </a:spcBef>
              <a:spcAft>
                <a:spcPts val="0"/>
              </a:spcAft>
              <a:buClr>
                <a:schemeClr val="accent6"/>
              </a:buClr>
              <a:buSzPts val="2400"/>
              <a:buFont typeface="Arial"/>
              <a:buNone/>
              <a:defRPr sz="2400" b="0" i="0" u="none" strike="noStrike" cap="none">
                <a:solidFill>
                  <a:srgbClr val="013C88"/>
                </a:solidFill>
                <a:latin typeface="Arial"/>
                <a:ea typeface="Arial"/>
                <a:cs typeface="Arial"/>
                <a:sym typeface="Arial"/>
              </a:defRPr>
            </a:lvl3pPr>
            <a:lvl4pPr marR="0" lvl="3" algn="l" rtl="0">
              <a:spcBef>
                <a:spcPts val="400"/>
              </a:spcBef>
              <a:spcAft>
                <a:spcPts val="0"/>
              </a:spcAft>
              <a:buClr>
                <a:schemeClr val="accent6"/>
              </a:buClr>
              <a:buSzPts val="2000"/>
              <a:buFont typeface="Noto Sans Symbols"/>
              <a:buNone/>
              <a:defRPr sz="2000" b="0" i="0" u="none" strike="noStrike" cap="none">
                <a:solidFill>
                  <a:srgbClr val="013C88"/>
                </a:solidFill>
                <a:latin typeface="Arial"/>
                <a:ea typeface="Arial"/>
                <a:cs typeface="Arial"/>
                <a:sym typeface="Arial"/>
              </a:defRPr>
            </a:lvl4pPr>
            <a:lvl5pPr marR="0" lvl="4" algn="l" rtl="0">
              <a:spcBef>
                <a:spcPts val="400"/>
              </a:spcBef>
              <a:spcAft>
                <a:spcPts val="0"/>
              </a:spcAft>
              <a:buClr>
                <a:schemeClr val="accent6"/>
              </a:buClr>
              <a:buSzPts val="2000"/>
              <a:buFont typeface="Noto Sans Symbols"/>
              <a:buNone/>
              <a:defRPr sz="2000" b="0" i="0" u="none" strike="noStrike" cap="none">
                <a:solidFill>
                  <a:srgbClr val="013C88"/>
                </a:solidFill>
                <a:latin typeface="Arial"/>
                <a:ea typeface="Arial"/>
                <a:cs typeface="Arial"/>
                <a:sym typeface="Arial"/>
              </a:defRPr>
            </a:lvl5pPr>
            <a:lvl6pPr marR="0" lvl="5" algn="l" rtl="0">
              <a:spcBef>
                <a:spcPts val="400"/>
              </a:spcBef>
              <a:spcAft>
                <a:spcPts val="0"/>
              </a:spcAft>
              <a:buClr>
                <a:schemeClr val="lt1"/>
              </a:buClr>
              <a:buSzPts val="2000"/>
              <a:buFont typeface="Noto Sans Symbols"/>
              <a:buNone/>
              <a:defRPr sz="2000" b="0" i="0" u="none" strike="noStrike" cap="none">
                <a:solidFill>
                  <a:srgbClr val="013C88"/>
                </a:solidFill>
                <a:latin typeface="Times New Roman"/>
                <a:ea typeface="Times New Roman"/>
                <a:cs typeface="Times New Roman"/>
                <a:sym typeface="Times New Roman"/>
              </a:defRPr>
            </a:lvl6pPr>
            <a:lvl7pPr marR="0" lvl="6" algn="l" rtl="0">
              <a:spcBef>
                <a:spcPts val="400"/>
              </a:spcBef>
              <a:spcAft>
                <a:spcPts val="0"/>
              </a:spcAft>
              <a:buClr>
                <a:schemeClr val="lt1"/>
              </a:buClr>
              <a:buSzPts val="2000"/>
              <a:buFont typeface="Noto Sans Symbols"/>
              <a:buNone/>
              <a:defRPr sz="2000" b="0" i="0" u="none" strike="noStrike" cap="none">
                <a:solidFill>
                  <a:srgbClr val="013C88"/>
                </a:solidFill>
                <a:latin typeface="Times New Roman"/>
                <a:ea typeface="Times New Roman"/>
                <a:cs typeface="Times New Roman"/>
                <a:sym typeface="Times New Roman"/>
              </a:defRPr>
            </a:lvl7pPr>
            <a:lvl8pPr marR="0" lvl="7" algn="l" rtl="0">
              <a:spcBef>
                <a:spcPts val="400"/>
              </a:spcBef>
              <a:spcAft>
                <a:spcPts val="0"/>
              </a:spcAft>
              <a:buClr>
                <a:schemeClr val="lt1"/>
              </a:buClr>
              <a:buSzPts val="2000"/>
              <a:buFont typeface="Noto Sans Symbols"/>
              <a:buNone/>
              <a:defRPr sz="2000" b="0" i="0" u="none" strike="noStrike" cap="none">
                <a:solidFill>
                  <a:srgbClr val="013C88"/>
                </a:solidFill>
                <a:latin typeface="Times New Roman"/>
                <a:ea typeface="Times New Roman"/>
                <a:cs typeface="Times New Roman"/>
                <a:sym typeface="Times New Roman"/>
              </a:defRPr>
            </a:lvl8pPr>
            <a:lvl9pPr marR="0" lvl="8" algn="l" rtl="0">
              <a:spcBef>
                <a:spcPts val="400"/>
              </a:spcBef>
              <a:spcAft>
                <a:spcPts val="0"/>
              </a:spcAft>
              <a:buClr>
                <a:schemeClr val="lt1"/>
              </a:buClr>
              <a:buSzPts val="2000"/>
              <a:buFont typeface="Noto Sans Symbols"/>
              <a:buNone/>
              <a:defRPr sz="2000" b="0" i="0" u="none" strike="noStrike" cap="none">
                <a:solidFill>
                  <a:srgbClr val="013C88"/>
                </a:solidFill>
                <a:latin typeface="Times New Roman"/>
                <a:ea typeface="Times New Roman"/>
                <a:cs typeface="Times New Roman"/>
                <a:sym typeface="Times New Roman"/>
              </a:defRPr>
            </a:lvl9pPr>
          </a:lstStyle>
          <a:p>
            <a:endParaRPr/>
          </a:p>
        </p:txBody>
      </p:sp>
      <p:sp>
        <p:nvSpPr>
          <p:cNvPr id="60" name="Google Shape;60;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1" name="Google Shape;61;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1">
                <a:solidFill>
                  <a:srgbClr val="013C88"/>
                </a:solidFill>
                <a:latin typeface="Arial"/>
                <a:ea typeface="Arial"/>
                <a:cs typeface="Arial"/>
                <a:sym typeface="Arial"/>
              </a:defRPr>
            </a:lvl1pPr>
            <a:lvl2pPr marL="0" lvl="1" indent="0" algn="r">
              <a:spcBef>
                <a:spcPts val="0"/>
              </a:spcBef>
              <a:spcAft>
                <a:spcPts val="0"/>
              </a:spcAft>
              <a:buNone/>
              <a:defRPr sz="1400" b="1">
                <a:solidFill>
                  <a:srgbClr val="013C88"/>
                </a:solidFill>
                <a:latin typeface="Arial"/>
                <a:ea typeface="Arial"/>
                <a:cs typeface="Arial"/>
                <a:sym typeface="Arial"/>
              </a:defRPr>
            </a:lvl2pPr>
            <a:lvl3pPr marL="0" lvl="2" indent="0" algn="r">
              <a:spcBef>
                <a:spcPts val="0"/>
              </a:spcBef>
              <a:spcAft>
                <a:spcPts val="0"/>
              </a:spcAft>
              <a:buNone/>
              <a:defRPr sz="1400" b="1">
                <a:solidFill>
                  <a:srgbClr val="013C88"/>
                </a:solidFill>
                <a:latin typeface="Arial"/>
                <a:ea typeface="Arial"/>
                <a:cs typeface="Arial"/>
                <a:sym typeface="Arial"/>
              </a:defRPr>
            </a:lvl3pPr>
            <a:lvl4pPr marL="0" lvl="3" indent="0" algn="r">
              <a:spcBef>
                <a:spcPts val="0"/>
              </a:spcBef>
              <a:spcAft>
                <a:spcPts val="0"/>
              </a:spcAft>
              <a:buNone/>
              <a:defRPr sz="1400" b="1">
                <a:solidFill>
                  <a:srgbClr val="013C88"/>
                </a:solidFill>
                <a:latin typeface="Arial"/>
                <a:ea typeface="Arial"/>
                <a:cs typeface="Arial"/>
                <a:sym typeface="Arial"/>
              </a:defRPr>
            </a:lvl4pPr>
            <a:lvl5pPr marL="0" lvl="4" indent="0" algn="r">
              <a:spcBef>
                <a:spcPts val="0"/>
              </a:spcBef>
              <a:spcAft>
                <a:spcPts val="0"/>
              </a:spcAft>
              <a:buNone/>
              <a:defRPr sz="1400" b="1">
                <a:solidFill>
                  <a:srgbClr val="013C88"/>
                </a:solidFill>
                <a:latin typeface="Arial"/>
                <a:ea typeface="Arial"/>
                <a:cs typeface="Arial"/>
                <a:sym typeface="Arial"/>
              </a:defRPr>
            </a:lvl5pPr>
            <a:lvl6pPr marL="0" lvl="5" indent="0" algn="r">
              <a:spcBef>
                <a:spcPts val="0"/>
              </a:spcBef>
              <a:spcAft>
                <a:spcPts val="0"/>
              </a:spcAft>
              <a:buNone/>
              <a:defRPr sz="1400" b="1">
                <a:solidFill>
                  <a:srgbClr val="013C88"/>
                </a:solidFill>
                <a:latin typeface="Arial"/>
                <a:ea typeface="Arial"/>
                <a:cs typeface="Arial"/>
                <a:sym typeface="Arial"/>
              </a:defRPr>
            </a:lvl6pPr>
            <a:lvl7pPr marL="0" lvl="6" indent="0" algn="r">
              <a:spcBef>
                <a:spcPts val="0"/>
              </a:spcBef>
              <a:spcAft>
                <a:spcPts val="0"/>
              </a:spcAft>
              <a:buNone/>
              <a:defRPr sz="1400" b="1">
                <a:solidFill>
                  <a:srgbClr val="013C88"/>
                </a:solidFill>
                <a:latin typeface="Arial"/>
                <a:ea typeface="Arial"/>
                <a:cs typeface="Arial"/>
                <a:sym typeface="Arial"/>
              </a:defRPr>
            </a:lvl7pPr>
            <a:lvl8pPr marL="0" lvl="7" indent="0" algn="r">
              <a:spcBef>
                <a:spcPts val="0"/>
              </a:spcBef>
              <a:spcAft>
                <a:spcPts val="0"/>
              </a:spcAft>
              <a:buNone/>
              <a:defRPr sz="1400" b="1">
                <a:solidFill>
                  <a:srgbClr val="013C88"/>
                </a:solidFill>
                <a:latin typeface="Arial"/>
                <a:ea typeface="Arial"/>
                <a:cs typeface="Arial"/>
                <a:sym typeface="Arial"/>
              </a:defRPr>
            </a:lvl8pPr>
            <a:lvl9pPr marL="0" lvl="8" indent="0" algn="r">
              <a:spcBef>
                <a:spcPts val="0"/>
              </a:spcBef>
              <a:spcAft>
                <a:spcPts val="0"/>
              </a:spcAft>
              <a:buNone/>
              <a:defRPr sz="1400" b="1">
                <a:solidFill>
                  <a:srgbClr val="013C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457200" y="1479550"/>
            <a:ext cx="7769225" cy="57943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
          <p:cNvSpPr txBox="1">
            <a:spLocks noGrp="1"/>
          </p:cNvSpPr>
          <p:nvPr>
            <p:ph type="body" idx="1"/>
          </p:nvPr>
        </p:nvSpPr>
        <p:spPr>
          <a:xfrm rot="5400000">
            <a:off x="2816226" y="33337"/>
            <a:ext cx="3048000" cy="77692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5" name="Google Shape;65;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1">
                <a:solidFill>
                  <a:srgbClr val="013C88"/>
                </a:solidFill>
                <a:latin typeface="Arial"/>
                <a:ea typeface="Arial"/>
                <a:cs typeface="Arial"/>
                <a:sym typeface="Arial"/>
              </a:defRPr>
            </a:lvl1pPr>
            <a:lvl2pPr marL="0" lvl="1" indent="0" algn="r">
              <a:spcBef>
                <a:spcPts val="0"/>
              </a:spcBef>
              <a:spcAft>
                <a:spcPts val="0"/>
              </a:spcAft>
              <a:buNone/>
              <a:defRPr sz="1400" b="1">
                <a:solidFill>
                  <a:srgbClr val="013C88"/>
                </a:solidFill>
                <a:latin typeface="Arial"/>
                <a:ea typeface="Arial"/>
                <a:cs typeface="Arial"/>
                <a:sym typeface="Arial"/>
              </a:defRPr>
            </a:lvl2pPr>
            <a:lvl3pPr marL="0" lvl="2" indent="0" algn="r">
              <a:spcBef>
                <a:spcPts val="0"/>
              </a:spcBef>
              <a:spcAft>
                <a:spcPts val="0"/>
              </a:spcAft>
              <a:buNone/>
              <a:defRPr sz="1400" b="1">
                <a:solidFill>
                  <a:srgbClr val="013C88"/>
                </a:solidFill>
                <a:latin typeface="Arial"/>
                <a:ea typeface="Arial"/>
                <a:cs typeface="Arial"/>
                <a:sym typeface="Arial"/>
              </a:defRPr>
            </a:lvl3pPr>
            <a:lvl4pPr marL="0" lvl="3" indent="0" algn="r">
              <a:spcBef>
                <a:spcPts val="0"/>
              </a:spcBef>
              <a:spcAft>
                <a:spcPts val="0"/>
              </a:spcAft>
              <a:buNone/>
              <a:defRPr sz="1400" b="1">
                <a:solidFill>
                  <a:srgbClr val="013C88"/>
                </a:solidFill>
                <a:latin typeface="Arial"/>
                <a:ea typeface="Arial"/>
                <a:cs typeface="Arial"/>
                <a:sym typeface="Arial"/>
              </a:defRPr>
            </a:lvl4pPr>
            <a:lvl5pPr marL="0" lvl="4" indent="0" algn="r">
              <a:spcBef>
                <a:spcPts val="0"/>
              </a:spcBef>
              <a:spcAft>
                <a:spcPts val="0"/>
              </a:spcAft>
              <a:buNone/>
              <a:defRPr sz="1400" b="1">
                <a:solidFill>
                  <a:srgbClr val="013C88"/>
                </a:solidFill>
                <a:latin typeface="Arial"/>
                <a:ea typeface="Arial"/>
                <a:cs typeface="Arial"/>
                <a:sym typeface="Arial"/>
              </a:defRPr>
            </a:lvl5pPr>
            <a:lvl6pPr marL="0" lvl="5" indent="0" algn="r">
              <a:spcBef>
                <a:spcPts val="0"/>
              </a:spcBef>
              <a:spcAft>
                <a:spcPts val="0"/>
              </a:spcAft>
              <a:buNone/>
              <a:defRPr sz="1400" b="1">
                <a:solidFill>
                  <a:srgbClr val="013C88"/>
                </a:solidFill>
                <a:latin typeface="Arial"/>
                <a:ea typeface="Arial"/>
                <a:cs typeface="Arial"/>
                <a:sym typeface="Arial"/>
              </a:defRPr>
            </a:lvl6pPr>
            <a:lvl7pPr marL="0" lvl="6" indent="0" algn="r">
              <a:spcBef>
                <a:spcPts val="0"/>
              </a:spcBef>
              <a:spcAft>
                <a:spcPts val="0"/>
              </a:spcAft>
              <a:buNone/>
              <a:defRPr sz="1400" b="1">
                <a:solidFill>
                  <a:srgbClr val="013C88"/>
                </a:solidFill>
                <a:latin typeface="Arial"/>
                <a:ea typeface="Arial"/>
                <a:cs typeface="Arial"/>
                <a:sym typeface="Arial"/>
              </a:defRPr>
            </a:lvl7pPr>
            <a:lvl8pPr marL="0" lvl="7" indent="0" algn="r">
              <a:spcBef>
                <a:spcPts val="0"/>
              </a:spcBef>
              <a:spcAft>
                <a:spcPts val="0"/>
              </a:spcAft>
              <a:buNone/>
              <a:defRPr sz="1400" b="1">
                <a:solidFill>
                  <a:srgbClr val="013C88"/>
                </a:solidFill>
                <a:latin typeface="Arial"/>
                <a:ea typeface="Arial"/>
                <a:cs typeface="Arial"/>
                <a:sym typeface="Arial"/>
              </a:defRPr>
            </a:lvl8pPr>
            <a:lvl9pPr marL="0" lvl="8" indent="0" algn="r">
              <a:spcBef>
                <a:spcPts val="0"/>
              </a:spcBef>
              <a:spcAft>
                <a:spcPts val="0"/>
              </a:spcAft>
              <a:buNone/>
              <a:defRPr sz="1400" b="1">
                <a:solidFill>
                  <a:srgbClr val="013C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rot="5400000">
            <a:off x="5274469" y="2489994"/>
            <a:ext cx="3962400" cy="19415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3"/>
          <p:cNvSpPr txBox="1">
            <a:spLocks noGrp="1"/>
          </p:cNvSpPr>
          <p:nvPr>
            <p:ph type="body" idx="1"/>
          </p:nvPr>
        </p:nvSpPr>
        <p:spPr>
          <a:xfrm rot="5400000">
            <a:off x="1312863" y="622300"/>
            <a:ext cx="3962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1">
                <a:solidFill>
                  <a:srgbClr val="013C88"/>
                </a:solidFill>
                <a:latin typeface="Arial"/>
                <a:ea typeface="Arial"/>
                <a:cs typeface="Arial"/>
                <a:sym typeface="Arial"/>
              </a:defRPr>
            </a:lvl1pPr>
            <a:lvl2pPr marL="0" lvl="1" indent="0" algn="r">
              <a:spcBef>
                <a:spcPts val="0"/>
              </a:spcBef>
              <a:spcAft>
                <a:spcPts val="0"/>
              </a:spcAft>
              <a:buNone/>
              <a:defRPr sz="1400" b="1">
                <a:solidFill>
                  <a:srgbClr val="013C88"/>
                </a:solidFill>
                <a:latin typeface="Arial"/>
                <a:ea typeface="Arial"/>
                <a:cs typeface="Arial"/>
                <a:sym typeface="Arial"/>
              </a:defRPr>
            </a:lvl2pPr>
            <a:lvl3pPr marL="0" lvl="2" indent="0" algn="r">
              <a:spcBef>
                <a:spcPts val="0"/>
              </a:spcBef>
              <a:spcAft>
                <a:spcPts val="0"/>
              </a:spcAft>
              <a:buNone/>
              <a:defRPr sz="1400" b="1">
                <a:solidFill>
                  <a:srgbClr val="013C88"/>
                </a:solidFill>
                <a:latin typeface="Arial"/>
                <a:ea typeface="Arial"/>
                <a:cs typeface="Arial"/>
                <a:sym typeface="Arial"/>
              </a:defRPr>
            </a:lvl3pPr>
            <a:lvl4pPr marL="0" lvl="3" indent="0" algn="r">
              <a:spcBef>
                <a:spcPts val="0"/>
              </a:spcBef>
              <a:spcAft>
                <a:spcPts val="0"/>
              </a:spcAft>
              <a:buNone/>
              <a:defRPr sz="1400" b="1">
                <a:solidFill>
                  <a:srgbClr val="013C88"/>
                </a:solidFill>
                <a:latin typeface="Arial"/>
                <a:ea typeface="Arial"/>
                <a:cs typeface="Arial"/>
                <a:sym typeface="Arial"/>
              </a:defRPr>
            </a:lvl4pPr>
            <a:lvl5pPr marL="0" lvl="4" indent="0" algn="r">
              <a:spcBef>
                <a:spcPts val="0"/>
              </a:spcBef>
              <a:spcAft>
                <a:spcPts val="0"/>
              </a:spcAft>
              <a:buNone/>
              <a:defRPr sz="1400" b="1">
                <a:solidFill>
                  <a:srgbClr val="013C88"/>
                </a:solidFill>
                <a:latin typeface="Arial"/>
                <a:ea typeface="Arial"/>
                <a:cs typeface="Arial"/>
                <a:sym typeface="Arial"/>
              </a:defRPr>
            </a:lvl5pPr>
            <a:lvl6pPr marL="0" lvl="5" indent="0" algn="r">
              <a:spcBef>
                <a:spcPts val="0"/>
              </a:spcBef>
              <a:spcAft>
                <a:spcPts val="0"/>
              </a:spcAft>
              <a:buNone/>
              <a:defRPr sz="1400" b="1">
                <a:solidFill>
                  <a:srgbClr val="013C88"/>
                </a:solidFill>
                <a:latin typeface="Arial"/>
                <a:ea typeface="Arial"/>
                <a:cs typeface="Arial"/>
                <a:sym typeface="Arial"/>
              </a:defRPr>
            </a:lvl6pPr>
            <a:lvl7pPr marL="0" lvl="6" indent="0" algn="r">
              <a:spcBef>
                <a:spcPts val="0"/>
              </a:spcBef>
              <a:spcAft>
                <a:spcPts val="0"/>
              </a:spcAft>
              <a:buNone/>
              <a:defRPr sz="1400" b="1">
                <a:solidFill>
                  <a:srgbClr val="013C88"/>
                </a:solidFill>
                <a:latin typeface="Arial"/>
                <a:ea typeface="Arial"/>
                <a:cs typeface="Arial"/>
                <a:sym typeface="Arial"/>
              </a:defRPr>
            </a:lvl7pPr>
            <a:lvl8pPr marL="0" lvl="7" indent="0" algn="r">
              <a:spcBef>
                <a:spcPts val="0"/>
              </a:spcBef>
              <a:spcAft>
                <a:spcPts val="0"/>
              </a:spcAft>
              <a:buNone/>
              <a:defRPr sz="1400" b="1">
                <a:solidFill>
                  <a:srgbClr val="013C88"/>
                </a:solidFill>
                <a:latin typeface="Arial"/>
                <a:ea typeface="Arial"/>
                <a:cs typeface="Arial"/>
                <a:sym typeface="Arial"/>
              </a:defRPr>
            </a:lvl8pPr>
            <a:lvl9pPr marL="0" lvl="8" indent="0" algn="r">
              <a:spcBef>
                <a:spcPts val="0"/>
              </a:spcBef>
              <a:spcAft>
                <a:spcPts val="0"/>
              </a:spcAft>
              <a:buNone/>
              <a:defRPr sz="1400" b="1">
                <a:solidFill>
                  <a:srgbClr val="013C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1479550"/>
            <a:ext cx="7769225" cy="57943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5613" y="2393950"/>
            <a:ext cx="7769225" cy="30480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013C88"/>
              </a:buClr>
              <a:buSzPts val="2400"/>
              <a:buChar char="⮚"/>
              <a:defRPr/>
            </a:lvl1pPr>
            <a:lvl2pPr marL="914400" lvl="1" indent="-381000" algn="l">
              <a:spcBef>
                <a:spcPts val="480"/>
              </a:spcBef>
              <a:spcAft>
                <a:spcPts val="0"/>
              </a:spcAft>
              <a:buClr>
                <a:srgbClr val="013C88"/>
              </a:buClr>
              <a:buSzPts val="2400"/>
              <a:buChar char="•"/>
              <a:defRPr/>
            </a:lvl2pPr>
            <a:lvl3pPr marL="1371600" lvl="2" indent="-381000" algn="l">
              <a:spcBef>
                <a:spcPts val="480"/>
              </a:spcBef>
              <a:spcAft>
                <a:spcPts val="0"/>
              </a:spcAft>
              <a:buClr>
                <a:srgbClr val="013C88"/>
              </a:buClr>
              <a:buSzPts val="2400"/>
              <a:buChar char="–"/>
              <a:defRPr/>
            </a:lvl3pPr>
            <a:lvl4pPr marL="1828800" lvl="3" indent="-381000" algn="l">
              <a:spcBef>
                <a:spcPts val="480"/>
              </a:spcBef>
              <a:spcAft>
                <a:spcPts val="0"/>
              </a:spcAft>
              <a:buClr>
                <a:srgbClr val="013C88"/>
              </a:buClr>
              <a:buSzPts val="2400"/>
              <a:buChar char="▪"/>
              <a:defRPr/>
            </a:lvl4pPr>
            <a:lvl5pPr marL="2286000" lvl="4" indent="-381000" algn="l">
              <a:spcBef>
                <a:spcPts val="480"/>
              </a:spcBef>
              <a:spcAft>
                <a:spcPts val="0"/>
              </a:spcAft>
              <a:buClr>
                <a:srgbClr val="013C88"/>
              </a:buClr>
              <a:buSzPts val="24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4" name="Google Shape;24;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1">
                <a:solidFill>
                  <a:srgbClr val="013C88"/>
                </a:solidFill>
                <a:latin typeface="Arial"/>
                <a:ea typeface="Arial"/>
                <a:cs typeface="Arial"/>
                <a:sym typeface="Arial"/>
              </a:defRPr>
            </a:lvl1pPr>
            <a:lvl2pPr marL="0" lvl="1" indent="0" algn="r">
              <a:spcBef>
                <a:spcPts val="0"/>
              </a:spcBef>
              <a:spcAft>
                <a:spcPts val="0"/>
              </a:spcAft>
              <a:buNone/>
              <a:defRPr sz="1400" b="1">
                <a:solidFill>
                  <a:srgbClr val="013C88"/>
                </a:solidFill>
                <a:latin typeface="Arial"/>
                <a:ea typeface="Arial"/>
                <a:cs typeface="Arial"/>
                <a:sym typeface="Arial"/>
              </a:defRPr>
            </a:lvl2pPr>
            <a:lvl3pPr marL="0" lvl="2" indent="0" algn="r">
              <a:spcBef>
                <a:spcPts val="0"/>
              </a:spcBef>
              <a:spcAft>
                <a:spcPts val="0"/>
              </a:spcAft>
              <a:buNone/>
              <a:defRPr sz="1400" b="1">
                <a:solidFill>
                  <a:srgbClr val="013C88"/>
                </a:solidFill>
                <a:latin typeface="Arial"/>
                <a:ea typeface="Arial"/>
                <a:cs typeface="Arial"/>
                <a:sym typeface="Arial"/>
              </a:defRPr>
            </a:lvl3pPr>
            <a:lvl4pPr marL="0" lvl="3" indent="0" algn="r">
              <a:spcBef>
                <a:spcPts val="0"/>
              </a:spcBef>
              <a:spcAft>
                <a:spcPts val="0"/>
              </a:spcAft>
              <a:buNone/>
              <a:defRPr sz="1400" b="1">
                <a:solidFill>
                  <a:srgbClr val="013C88"/>
                </a:solidFill>
                <a:latin typeface="Arial"/>
                <a:ea typeface="Arial"/>
                <a:cs typeface="Arial"/>
                <a:sym typeface="Arial"/>
              </a:defRPr>
            </a:lvl4pPr>
            <a:lvl5pPr marL="0" lvl="4" indent="0" algn="r">
              <a:spcBef>
                <a:spcPts val="0"/>
              </a:spcBef>
              <a:spcAft>
                <a:spcPts val="0"/>
              </a:spcAft>
              <a:buNone/>
              <a:defRPr sz="1400" b="1">
                <a:solidFill>
                  <a:srgbClr val="013C88"/>
                </a:solidFill>
                <a:latin typeface="Arial"/>
                <a:ea typeface="Arial"/>
                <a:cs typeface="Arial"/>
                <a:sym typeface="Arial"/>
              </a:defRPr>
            </a:lvl5pPr>
            <a:lvl6pPr marL="0" lvl="5" indent="0" algn="r">
              <a:spcBef>
                <a:spcPts val="0"/>
              </a:spcBef>
              <a:spcAft>
                <a:spcPts val="0"/>
              </a:spcAft>
              <a:buNone/>
              <a:defRPr sz="1400" b="1">
                <a:solidFill>
                  <a:srgbClr val="013C88"/>
                </a:solidFill>
                <a:latin typeface="Arial"/>
                <a:ea typeface="Arial"/>
                <a:cs typeface="Arial"/>
                <a:sym typeface="Arial"/>
              </a:defRPr>
            </a:lvl6pPr>
            <a:lvl7pPr marL="0" lvl="6" indent="0" algn="r">
              <a:spcBef>
                <a:spcPts val="0"/>
              </a:spcBef>
              <a:spcAft>
                <a:spcPts val="0"/>
              </a:spcAft>
              <a:buNone/>
              <a:defRPr sz="1400" b="1">
                <a:solidFill>
                  <a:srgbClr val="013C88"/>
                </a:solidFill>
                <a:latin typeface="Arial"/>
                <a:ea typeface="Arial"/>
                <a:cs typeface="Arial"/>
                <a:sym typeface="Arial"/>
              </a:defRPr>
            </a:lvl7pPr>
            <a:lvl8pPr marL="0" lvl="7" indent="0" algn="r">
              <a:spcBef>
                <a:spcPts val="0"/>
              </a:spcBef>
              <a:spcAft>
                <a:spcPts val="0"/>
              </a:spcAft>
              <a:buNone/>
              <a:defRPr sz="1400" b="1">
                <a:solidFill>
                  <a:srgbClr val="013C88"/>
                </a:solidFill>
                <a:latin typeface="Arial"/>
                <a:ea typeface="Arial"/>
                <a:cs typeface="Arial"/>
                <a:sym typeface="Arial"/>
              </a:defRPr>
            </a:lvl8pPr>
            <a:lvl9pPr marL="0" lvl="8" indent="0" algn="r">
              <a:spcBef>
                <a:spcPts val="0"/>
              </a:spcBef>
              <a:spcAft>
                <a:spcPts val="0"/>
              </a:spcAft>
              <a:buNone/>
              <a:defRPr sz="1400" b="1">
                <a:solidFill>
                  <a:srgbClr val="013C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SzPts val="2400"/>
              <a:buNone/>
              <a:defRPr/>
            </a:lvl1pPr>
            <a:lvl2pPr lvl="1" algn="ctr">
              <a:spcBef>
                <a:spcPts val="480"/>
              </a:spcBef>
              <a:spcAft>
                <a:spcPts val="0"/>
              </a:spcAft>
              <a:buSzPts val="2400"/>
              <a:buNone/>
              <a:defRPr/>
            </a:lvl2pPr>
            <a:lvl3pPr lvl="2" algn="ctr">
              <a:spcBef>
                <a:spcPts val="480"/>
              </a:spcBef>
              <a:spcAft>
                <a:spcPts val="0"/>
              </a:spcAft>
              <a:buSzPts val="2400"/>
              <a:buNone/>
              <a:defRPr/>
            </a:lvl3pPr>
            <a:lvl4pPr lvl="3" algn="ctr">
              <a:spcBef>
                <a:spcPts val="480"/>
              </a:spcBef>
              <a:spcAft>
                <a:spcPts val="0"/>
              </a:spcAft>
              <a:buSzPts val="2400"/>
              <a:buNone/>
              <a:defRPr/>
            </a:lvl4pPr>
            <a:lvl5pPr lvl="4" algn="ctr">
              <a:spcBef>
                <a:spcPts val="480"/>
              </a:spcBef>
              <a:spcAft>
                <a:spcPts val="0"/>
              </a:spcAft>
              <a:buSzPts val="2400"/>
              <a:buNone/>
              <a:defRPr/>
            </a:lvl5pPr>
            <a:lvl6pPr lvl="5" algn="ctr">
              <a:spcBef>
                <a:spcPts val="480"/>
              </a:spcBef>
              <a:spcAft>
                <a:spcPts val="0"/>
              </a:spcAft>
              <a:buSzPts val="2400"/>
              <a:buNone/>
              <a:defRPr/>
            </a:lvl6pPr>
            <a:lvl7pPr lvl="6" algn="ctr">
              <a:spcBef>
                <a:spcPts val="480"/>
              </a:spcBef>
              <a:spcAft>
                <a:spcPts val="0"/>
              </a:spcAft>
              <a:buSzPts val="2400"/>
              <a:buNone/>
              <a:defRPr/>
            </a:lvl7pPr>
            <a:lvl8pPr lvl="7" algn="ctr">
              <a:spcBef>
                <a:spcPts val="480"/>
              </a:spcBef>
              <a:spcAft>
                <a:spcPts val="0"/>
              </a:spcAft>
              <a:buSzPts val="2400"/>
              <a:buNone/>
              <a:defRPr/>
            </a:lvl8pPr>
            <a:lvl9pPr lvl="8" algn="ctr">
              <a:spcBef>
                <a:spcPts val="480"/>
              </a:spcBef>
              <a:spcAft>
                <a:spcPts val="0"/>
              </a:spcAft>
              <a:buSzPts val="2400"/>
              <a:buNone/>
              <a:defRPr/>
            </a:lvl9pPr>
          </a:lstStyle>
          <a:p>
            <a:endParaRPr/>
          </a:p>
        </p:txBody>
      </p:sp>
      <p:sp>
        <p:nvSpPr>
          <p:cNvPr id="28" name="Google Shape;28;p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9" name="Google Shape;29;p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30" name="Google Shape;30;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1">
                <a:solidFill>
                  <a:srgbClr val="013C88"/>
                </a:solidFill>
                <a:latin typeface="Arial"/>
                <a:ea typeface="Arial"/>
                <a:cs typeface="Arial"/>
                <a:sym typeface="Arial"/>
              </a:defRPr>
            </a:lvl1pPr>
            <a:lvl2pPr marL="0" marR="0" lvl="1" indent="0" algn="r">
              <a:spcBef>
                <a:spcPts val="0"/>
              </a:spcBef>
              <a:spcAft>
                <a:spcPts val="0"/>
              </a:spcAft>
              <a:buNone/>
              <a:defRPr sz="1400" b="1">
                <a:solidFill>
                  <a:srgbClr val="013C88"/>
                </a:solidFill>
                <a:latin typeface="Arial"/>
                <a:ea typeface="Arial"/>
                <a:cs typeface="Arial"/>
                <a:sym typeface="Arial"/>
              </a:defRPr>
            </a:lvl2pPr>
            <a:lvl3pPr marL="0" marR="0" lvl="2" indent="0" algn="r">
              <a:spcBef>
                <a:spcPts val="0"/>
              </a:spcBef>
              <a:spcAft>
                <a:spcPts val="0"/>
              </a:spcAft>
              <a:buNone/>
              <a:defRPr sz="1400" b="1">
                <a:solidFill>
                  <a:srgbClr val="013C88"/>
                </a:solidFill>
                <a:latin typeface="Arial"/>
                <a:ea typeface="Arial"/>
                <a:cs typeface="Arial"/>
                <a:sym typeface="Arial"/>
              </a:defRPr>
            </a:lvl3pPr>
            <a:lvl4pPr marL="0" marR="0" lvl="3" indent="0" algn="r">
              <a:spcBef>
                <a:spcPts val="0"/>
              </a:spcBef>
              <a:spcAft>
                <a:spcPts val="0"/>
              </a:spcAft>
              <a:buNone/>
              <a:defRPr sz="1400" b="1">
                <a:solidFill>
                  <a:srgbClr val="013C88"/>
                </a:solidFill>
                <a:latin typeface="Arial"/>
                <a:ea typeface="Arial"/>
                <a:cs typeface="Arial"/>
                <a:sym typeface="Arial"/>
              </a:defRPr>
            </a:lvl4pPr>
            <a:lvl5pPr marL="0" marR="0" lvl="4" indent="0" algn="r">
              <a:spcBef>
                <a:spcPts val="0"/>
              </a:spcBef>
              <a:spcAft>
                <a:spcPts val="0"/>
              </a:spcAft>
              <a:buNone/>
              <a:defRPr sz="1400" b="1">
                <a:solidFill>
                  <a:srgbClr val="013C88"/>
                </a:solidFill>
                <a:latin typeface="Arial"/>
                <a:ea typeface="Arial"/>
                <a:cs typeface="Arial"/>
                <a:sym typeface="Arial"/>
              </a:defRPr>
            </a:lvl5pPr>
            <a:lvl6pPr marL="0" marR="0" lvl="5" indent="0" algn="r">
              <a:spcBef>
                <a:spcPts val="0"/>
              </a:spcBef>
              <a:spcAft>
                <a:spcPts val="0"/>
              </a:spcAft>
              <a:buNone/>
              <a:defRPr sz="1400" b="1">
                <a:solidFill>
                  <a:srgbClr val="013C88"/>
                </a:solidFill>
                <a:latin typeface="Arial"/>
                <a:ea typeface="Arial"/>
                <a:cs typeface="Arial"/>
                <a:sym typeface="Arial"/>
              </a:defRPr>
            </a:lvl6pPr>
            <a:lvl7pPr marL="0" marR="0" lvl="6" indent="0" algn="r">
              <a:spcBef>
                <a:spcPts val="0"/>
              </a:spcBef>
              <a:spcAft>
                <a:spcPts val="0"/>
              </a:spcAft>
              <a:buNone/>
              <a:defRPr sz="1400" b="1">
                <a:solidFill>
                  <a:srgbClr val="013C88"/>
                </a:solidFill>
                <a:latin typeface="Arial"/>
                <a:ea typeface="Arial"/>
                <a:cs typeface="Arial"/>
                <a:sym typeface="Arial"/>
              </a:defRPr>
            </a:lvl7pPr>
            <a:lvl8pPr marL="0" marR="0" lvl="7" indent="0" algn="r">
              <a:spcBef>
                <a:spcPts val="0"/>
              </a:spcBef>
              <a:spcAft>
                <a:spcPts val="0"/>
              </a:spcAft>
              <a:buNone/>
              <a:defRPr sz="1400" b="1">
                <a:solidFill>
                  <a:srgbClr val="013C88"/>
                </a:solidFill>
                <a:latin typeface="Arial"/>
                <a:ea typeface="Arial"/>
                <a:cs typeface="Arial"/>
                <a:sym typeface="Arial"/>
              </a:defRPr>
            </a:lvl8pPr>
            <a:lvl9pPr marL="0" marR="0" lvl="8" indent="0" algn="r">
              <a:spcBef>
                <a:spcPts val="0"/>
              </a:spcBef>
              <a:spcAft>
                <a:spcPts val="0"/>
              </a:spcAft>
              <a:buNone/>
              <a:defRPr sz="1400" b="1">
                <a:solidFill>
                  <a:srgbClr val="013C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1">
                <a:solidFill>
                  <a:srgbClr val="013C88"/>
                </a:solidFill>
                <a:latin typeface="Arial"/>
                <a:ea typeface="Arial"/>
                <a:cs typeface="Arial"/>
                <a:sym typeface="Arial"/>
              </a:defRPr>
            </a:lvl1pPr>
            <a:lvl2pPr marL="0" lvl="1" indent="0" algn="r">
              <a:spcBef>
                <a:spcPts val="0"/>
              </a:spcBef>
              <a:spcAft>
                <a:spcPts val="0"/>
              </a:spcAft>
              <a:buNone/>
              <a:defRPr sz="1400" b="1">
                <a:solidFill>
                  <a:srgbClr val="013C88"/>
                </a:solidFill>
                <a:latin typeface="Arial"/>
                <a:ea typeface="Arial"/>
                <a:cs typeface="Arial"/>
                <a:sym typeface="Arial"/>
              </a:defRPr>
            </a:lvl2pPr>
            <a:lvl3pPr marL="0" lvl="2" indent="0" algn="r">
              <a:spcBef>
                <a:spcPts val="0"/>
              </a:spcBef>
              <a:spcAft>
                <a:spcPts val="0"/>
              </a:spcAft>
              <a:buNone/>
              <a:defRPr sz="1400" b="1">
                <a:solidFill>
                  <a:srgbClr val="013C88"/>
                </a:solidFill>
                <a:latin typeface="Arial"/>
                <a:ea typeface="Arial"/>
                <a:cs typeface="Arial"/>
                <a:sym typeface="Arial"/>
              </a:defRPr>
            </a:lvl3pPr>
            <a:lvl4pPr marL="0" lvl="3" indent="0" algn="r">
              <a:spcBef>
                <a:spcPts val="0"/>
              </a:spcBef>
              <a:spcAft>
                <a:spcPts val="0"/>
              </a:spcAft>
              <a:buNone/>
              <a:defRPr sz="1400" b="1">
                <a:solidFill>
                  <a:srgbClr val="013C88"/>
                </a:solidFill>
                <a:latin typeface="Arial"/>
                <a:ea typeface="Arial"/>
                <a:cs typeface="Arial"/>
                <a:sym typeface="Arial"/>
              </a:defRPr>
            </a:lvl4pPr>
            <a:lvl5pPr marL="0" lvl="4" indent="0" algn="r">
              <a:spcBef>
                <a:spcPts val="0"/>
              </a:spcBef>
              <a:spcAft>
                <a:spcPts val="0"/>
              </a:spcAft>
              <a:buNone/>
              <a:defRPr sz="1400" b="1">
                <a:solidFill>
                  <a:srgbClr val="013C88"/>
                </a:solidFill>
                <a:latin typeface="Arial"/>
                <a:ea typeface="Arial"/>
                <a:cs typeface="Arial"/>
                <a:sym typeface="Arial"/>
              </a:defRPr>
            </a:lvl5pPr>
            <a:lvl6pPr marL="0" lvl="5" indent="0" algn="r">
              <a:spcBef>
                <a:spcPts val="0"/>
              </a:spcBef>
              <a:spcAft>
                <a:spcPts val="0"/>
              </a:spcAft>
              <a:buNone/>
              <a:defRPr sz="1400" b="1">
                <a:solidFill>
                  <a:srgbClr val="013C88"/>
                </a:solidFill>
                <a:latin typeface="Arial"/>
                <a:ea typeface="Arial"/>
                <a:cs typeface="Arial"/>
                <a:sym typeface="Arial"/>
              </a:defRPr>
            </a:lvl6pPr>
            <a:lvl7pPr marL="0" lvl="6" indent="0" algn="r">
              <a:spcBef>
                <a:spcPts val="0"/>
              </a:spcBef>
              <a:spcAft>
                <a:spcPts val="0"/>
              </a:spcAft>
              <a:buNone/>
              <a:defRPr sz="1400" b="1">
                <a:solidFill>
                  <a:srgbClr val="013C88"/>
                </a:solidFill>
                <a:latin typeface="Arial"/>
                <a:ea typeface="Arial"/>
                <a:cs typeface="Arial"/>
                <a:sym typeface="Arial"/>
              </a:defRPr>
            </a:lvl7pPr>
            <a:lvl8pPr marL="0" lvl="7" indent="0" algn="r">
              <a:spcBef>
                <a:spcPts val="0"/>
              </a:spcBef>
              <a:spcAft>
                <a:spcPts val="0"/>
              </a:spcAft>
              <a:buNone/>
              <a:defRPr sz="1400" b="1">
                <a:solidFill>
                  <a:srgbClr val="013C88"/>
                </a:solidFill>
                <a:latin typeface="Arial"/>
                <a:ea typeface="Arial"/>
                <a:cs typeface="Arial"/>
                <a:sym typeface="Arial"/>
              </a:defRPr>
            </a:lvl8pPr>
            <a:lvl9pPr marL="0" lvl="8" indent="0" algn="r">
              <a:spcBef>
                <a:spcPts val="0"/>
              </a:spcBef>
              <a:spcAft>
                <a:spcPts val="0"/>
              </a:spcAft>
              <a:buNone/>
              <a:defRPr sz="1400" b="1">
                <a:solidFill>
                  <a:srgbClr val="013C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lvl1pPr>
            <a:lvl2pPr marL="914400" lvl="1" indent="-228600" algn="l">
              <a:spcBef>
                <a:spcPts val="360"/>
              </a:spcBef>
              <a:spcAft>
                <a:spcPts val="0"/>
              </a:spcAft>
              <a:buSzPts val="1800"/>
              <a:buNone/>
              <a:defRPr sz="1800"/>
            </a:lvl2pPr>
            <a:lvl3pPr marL="1371600" lvl="2" indent="-228600" algn="l">
              <a:spcBef>
                <a:spcPts val="320"/>
              </a:spcBef>
              <a:spcAft>
                <a:spcPts val="0"/>
              </a:spcAft>
              <a:buSzPts val="1600"/>
              <a:buNone/>
              <a:defRPr sz="1600"/>
            </a:lvl3pPr>
            <a:lvl4pPr marL="1828800" lvl="3" indent="-228600" algn="l">
              <a:spcBef>
                <a:spcPts val="280"/>
              </a:spcBef>
              <a:spcAft>
                <a:spcPts val="0"/>
              </a:spcAft>
              <a:buSzPts val="1400"/>
              <a:buNone/>
              <a:defRPr sz="1400"/>
            </a:lvl4pPr>
            <a:lvl5pPr marL="2286000" lvl="4" indent="-228600" algn="l">
              <a:spcBef>
                <a:spcPts val="280"/>
              </a:spcBef>
              <a:spcAft>
                <a:spcPts val="0"/>
              </a:spcAft>
              <a:buSzPts val="1400"/>
              <a:buNone/>
              <a:defRPr sz="1400"/>
            </a:lvl5pPr>
            <a:lvl6pPr marL="2743200" lvl="5" indent="-228600" algn="l">
              <a:spcBef>
                <a:spcPts val="280"/>
              </a:spcBef>
              <a:spcAft>
                <a:spcPts val="0"/>
              </a:spcAft>
              <a:buSzPts val="1400"/>
              <a:buNone/>
              <a:defRPr sz="1400"/>
            </a:lvl6pPr>
            <a:lvl7pPr marL="3200400" lvl="6" indent="-228600" algn="l">
              <a:spcBef>
                <a:spcPts val="280"/>
              </a:spcBef>
              <a:spcAft>
                <a:spcPts val="0"/>
              </a:spcAft>
              <a:buSzPts val="1400"/>
              <a:buNone/>
              <a:defRPr sz="1400"/>
            </a:lvl7pPr>
            <a:lvl8pPr marL="3657600" lvl="7" indent="-228600" algn="l">
              <a:spcBef>
                <a:spcPts val="280"/>
              </a:spcBef>
              <a:spcAft>
                <a:spcPts val="0"/>
              </a:spcAft>
              <a:buSzPts val="1400"/>
              <a:buNone/>
              <a:defRPr sz="1400"/>
            </a:lvl8pPr>
            <a:lvl9pPr marL="4114800" lvl="8" indent="-228600" algn="l">
              <a:spcBef>
                <a:spcPts val="280"/>
              </a:spcBef>
              <a:spcAft>
                <a:spcPts val="0"/>
              </a:spcAft>
              <a:buSzPts val="1400"/>
              <a:buNone/>
              <a:defRPr sz="1400"/>
            </a:lvl9pPr>
          </a:lstStyle>
          <a:p>
            <a:endParaRPr/>
          </a:p>
        </p:txBody>
      </p:sp>
      <p:sp>
        <p:nvSpPr>
          <p:cNvPr id="36" name="Google Shape;36;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1">
                <a:solidFill>
                  <a:srgbClr val="013C88"/>
                </a:solidFill>
                <a:latin typeface="Arial"/>
                <a:ea typeface="Arial"/>
                <a:cs typeface="Arial"/>
                <a:sym typeface="Arial"/>
              </a:defRPr>
            </a:lvl1pPr>
            <a:lvl2pPr marL="0" lvl="1" indent="0" algn="r">
              <a:spcBef>
                <a:spcPts val="0"/>
              </a:spcBef>
              <a:spcAft>
                <a:spcPts val="0"/>
              </a:spcAft>
              <a:buNone/>
              <a:defRPr sz="1400" b="1">
                <a:solidFill>
                  <a:srgbClr val="013C88"/>
                </a:solidFill>
                <a:latin typeface="Arial"/>
                <a:ea typeface="Arial"/>
                <a:cs typeface="Arial"/>
                <a:sym typeface="Arial"/>
              </a:defRPr>
            </a:lvl2pPr>
            <a:lvl3pPr marL="0" lvl="2" indent="0" algn="r">
              <a:spcBef>
                <a:spcPts val="0"/>
              </a:spcBef>
              <a:spcAft>
                <a:spcPts val="0"/>
              </a:spcAft>
              <a:buNone/>
              <a:defRPr sz="1400" b="1">
                <a:solidFill>
                  <a:srgbClr val="013C88"/>
                </a:solidFill>
                <a:latin typeface="Arial"/>
                <a:ea typeface="Arial"/>
                <a:cs typeface="Arial"/>
                <a:sym typeface="Arial"/>
              </a:defRPr>
            </a:lvl3pPr>
            <a:lvl4pPr marL="0" lvl="3" indent="0" algn="r">
              <a:spcBef>
                <a:spcPts val="0"/>
              </a:spcBef>
              <a:spcAft>
                <a:spcPts val="0"/>
              </a:spcAft>
              <a:buNone/>
              <a:defRPr sz="1400" b="1">
                <a:solidFill>
                  <a:srgbClr val="013C88"/>
                </a:solidFill>
                <a:latin typeface="Arial"/>
                <a:ea typeface="Arial"/>
                <a:cs typeface="Arial"/>
                <a:sym typeface="Arial"/>
              </a:defRPr>
            </a:lvl4pPr>
            <a:lvl5pPr marL="0" lvl="4" indent="0" algn="r">
              <a:spcBef>
                <a:spcPts val="0"/>
              </a:spcBef>
              <a:spcAft>
                <a:spcPts val="0"/>
              </a:spcAft>
              <a:buNone/>
              <a:defRPr sz="1400" b="1">
                <a:solidFill>
                  <a:srgbClr val="013C88"/>
                </a:solidFill>
                <a:latin typeface="Arial"/>
                <a:ea typeface="Arial"/>
                <a:cs typeface="Arial"/>
                <a:sym typeface="Arial"/>
              </a:defRPr>
            </a:lvl5pPr>
            <a:lvl6pPr marL="0" lvl="5" indent="0" algn="r">
              <a:spcBef>
                <a:spcPts val="0"/>
              </a:spcBef>
              <a:spcAft>
                <a:spcPts val="0"/>
              </a:spcAft>
              <a:buNone/>
              <a:defRPr sz="1400" b="1">
                <a:solidFill>
                  <a:srgbClr val="013C88"/>
                </a:solidFill>
                <a:latin typeface="Arial"/>
                <a:ea typeface="Arial"/>
                <a:cs typeface="Arial"/>
                <a:sym typeface="Arial"/>
              </a:defRPr>
            </a:lvl6pPr>
            <a:lvl7pPr marL="0" lvl="6" indent="0" algn="r">
              <a:spcBef>
                <a:spcPts val="0"/>
              </a:spcBef>
              <a:spcAft>
                <a:spcPts val="0"/>
              </a:spcAft>
              <a:buNone/>
              <a:defRPr sz="1400" b="1">
                <a:solidFill>
                  <a:srgbClr val="013C88"/>
                </a:solidFill>
                <a:latin typeface="Arial"/>
                <a:ea typeface="Arial"/>
                <a:cs typeface="Arial"/>
                <a:sym typeface="Arial"/>
              </a:defRPr>
            </a:lvl7pPr>
            <a:lvl8pPr marL="0" lvl="7" indent="0" algn="r">
              <a:spcBef>
                <a:spcPts val="0"/>
              </a:spcBef>
              <a:spcAft>
                <a:spcPts val="0"/>
              </a:spcAft>
              <a:buNone/>
              <a:defRPr sz="1400" b="1">
                <a:solidFill>
                  <a:srgbClr val="013C88"/>
                </a:solidFill>
                <a:latin typeface="Arial"/>
                <a:ea typeface="Arial"/>
                <a:cs typeface="Arial"/>
                <a:sym typeface="Arial"/>
              </a:defRPr>
            </a:lvl8pPr>
            <a:lvl9pPr marL="0" lvl="8" indent="0" algn="r">
              <a:spcBef>
                <a:spcPts val="0"/>
              </a:spcBef>
              <a:spcAft>
                <a:spcPts val="0"/>
              </a:spcAft>
              <a:buNone/>
              <a:defRPr sz="1400" b="1">
                <a:solidFill>
                  <a:srgbClr val="013C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457200" y="1479550"/>
            <a:ext cx="7769225" cy="57943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455613" y="2393950"/>
            <a:ext cx="3808412" cy="30480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0" name="Google Shape;40;p7"/>
          <p:cNvSpPr txBox="1">
            <a:spLocks noGrp="1"/>
          </p:cNvSpPr>
          <p:nvPr>
            <p:ph type="body" idx="2"/>
          </p:nvPr>
        </p:nvSpPr>
        <p:spPr>
          <a:xfrm>
            <a:off x="4416425" y="2393950"/>
            <a:ext cx="3808413" cy="30480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1" name="Google Shape;41;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1">
                <a:solidFill>
                  <a:srgbClr val="013C88"/>
                </a:solidFill>
                <a:latin typeface="Arial"/>
                <a:ea typeface="Arial"/>
                <a:cs typeface="Arial"/>
                <a:sym typeface="Arial"/>
              </a:defRPr>
            </a:lvl1pPr>
            <a:lvl2pPr marL="0" lvl="1" indent="0" algn="r">
              <a:spcBef>
                <a:spcPts val="0"/>
              </a:spcBef>
              <a:spcAft>
                <a:spcPts val="0"/>
              </a:spcAft>
              <a:buNone/>
              <a:defRPr sz="1400" b="1">
                <a:solidFill>
                  <a:srgbClr val="013C88"/>
                </a:solidFill>
                <a:latin typeface="Arial"/>
                <a:ea typeface="Arial"/>
                <a:cs typeface="Arial"/>
                <a:sym typeface="Arial"/>
              </a:defRPr>
            </a:lvl2pPr>
            <a:lvl3pPr marL="0" lvl="2" indent="0" algn="r">
              <a:spcBef>
                <a:spcPts val="0"/>
              </a:spcBef>
              <a:spcAft>
                <a:spcPts val="0"/>
              </a:spcAft>
              <a:buNone/>
              <a:defRPr sz="1400" b="1">
                <a:solidFill>
                  <a:srgbClr val="013C88"/>
                </a:solidFill>
                <a:latin typeface="Arial"/>
                <a:ea typeface="Arial"/>
                <a:cs typeface="Arial"/>
                <a:sym typeface="Arial"/>
              </a:defRPr>
            </a:lvl3pPr>
            <a:lvl4pPr marL="0" lvl="3" indent="0" algn="r">
              <a:spcBef>
                <a:spcPts val="0"/>
              </a:spcBef>
              <a:spcAft>
                <a:spcPts val="0"/>
              </a:spcAft>
              <a:buNone/>
              <a:defRPr sz="1400" b="1">
                <a:solidFill>
                  <a:srgbClr val="013C88"/>
                </a:solidFill>
                <a:latin typeface="Arial"/>
                <a:ea typeface="Arial"/>
                <a:cs typeface="Arial"/>
                <a:sym typeface="Arial"/>
              </a:defRPr>
            </a:lvl4pPr>
            <a:lvl5pPr marL="0" lvl="4" indent="0" algn="r">
              <a:spcBef>
                <a:spcPts val="0"/>
              </a:spcBef>
              <a:spcAft>
                <a:spcPts val="0"/>
              </a:spcAft>
              <a:buNone/>
              <a:defRPr sz="1400" b="1">
                <a:solidFill>
                  <a:srgbClr val="013C88"/>
                </a:solidFill>
                <a:latin typeface="Arial"/>
                <a:ea typeface="Arial"/>
                <a:cs typeface="Arial"/>
                <a:sym typeface="Arial"/>
              </a:defRPr>
            </a:lvl5pPr>
            <a:lvl6pPr marL="0" lvl="5" indent="0" algn="r">
              <a:spcBef>
                <a:spcPts val="0"/>
              </a:spcBef>
              <a:spcAft>
                <a:spcPts val="0"/>
              </a:spcAft>
              <a:buNone/>
              <a:defRPr sz="1400" b="1">
                <a:solidFill>
                  <a:srgbClr val="013C88"/>
                </a:solidFill>
                <a:latin typeface="Arial"/>
                <a:ea typeface="Arial"/>
                <a:cs typeface="Arial"/>
                <a:sym typeface="Arial"/>
              </a:defRPr>
            </a:lvl6pPr>
            <a:lvl7pPr marL="0" lvl="6" indent="0" algn="r">
              <a:spcBef>
                <a:spcPts val="0"/>
              </a:spcBef>
              <a:spcAft>
                <a:spcPts val="0"/>
              </a:spcAft>
              <a:buNone/>
              <a:defRPr sz="1400" b="1">
                <a:solidFill>
                  <a:srgbClr val="013C88"/>
                </a:solidFill>
                <a:latin typeface="Arial"/>
                <a:ea typeface="Arial"/>
                <a:cs typeface="Arial"/>
                <a:sym typeface="Arial"/>
              </a:defRPr>
            </a:lvl7pPr>
            <a:lvl8pPr marL="0" lvl="7" indent="0" algn="r">
              <a:spcBef>
                <a:spcPts val="0"/>
              </a:spcBef>
              <a:spcAft>
                <a:spcPts val="0"/>
              </a:spcAft>
              <a:buNone/>
              <a:defRPr sz="1400" b="1">
                <a:solidFill>
                  <a:srgbClr val="013C88"/>
                </a:solidFill>
                <a:latin typeface="Arial"/>
                <a:ea typeface="Arial"/>
                <a:cs typeface="Arial"/>
                <a:sym typeface="Arial"/>
              </a:defRPr>
            </a:lvl8pPr>
            <a:lvl9pPr marL="0" lvl="8" indent="0" algn="r">
              <a:spcBef>
                <a:spcPts val="0"/>
              </a:spcBef>
              <a:spcAft>
                <a:spcPts val="0"/>
              </a:spcAft>
              <a:buNone/>
              <a:defRPr sz="1400" b="1">
                <a:solidFill>
                  <a:srgbClr val="013C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57200" y="1143000"/>
            <a:ext cx="8229600" cy="5847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body" idx="1"/>
          </p:nvPr>
        </p:nvSpPr>
        <p:spPr>
          <a:xfrm>
            <a:off x="457200" y="1828800"/>
            <a:ext cx="4040188" cy="838200"/>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5" name="Google Shape;45;p8"/>
          <p:cNvSpPr txBox="1">
            <a:spLocks noGrp="1"/>
          </p:cNvSpPr>
          <p:nvPr>
            <p:ph type="body" idx="2"/>
          </p:nvPr>
        </p:nvSpPr>
        <p:spPr>
          <a:xfrm>
            <a:off x="457200" y="2743200"/>
            <a:ext cx="4040188" cy="338296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6" name="Google Shape;46;p8"/>
          <p:cNvSpPr txBox="1">
            <a:spLocks noGrp="1"/>
          </p:cNvSpPr>
          <p:nvPr>
            <p:ph type="body" idx="3"/>
          </p:nvPr>
        </p:nvSpPr>
        <p:spPr>
          <a:xfrm>
            <a:off x="4648200" y="1828800"/>
            <a:ext cx="4041775" cy="838200"/>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7" name="Google Shape;47;p8"/>
          <p:cNvSpPr txBox="1">
            <a:spLocks noGrp="1"/>
          </p:cNvSpPr>
          <p:nvPr>
            <p:ph type="body" idx="4"/>
          </p:nvPr>
        </p:nvSpPr>
        <p:spPr>
          <a:xfrm>
            <a:off x="4645025" y="2743200"/>
            <a:ext cx="4041775" cy="3382962"/>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8" name="Google Shape;48;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1">
                <a:solidFill>
                  <a:srgbClr val="013C88"/>
                </a:solidFill>
                <a:latin typeface="Arial"/>
                <a:ea typeface="Arial"/>
                <a:cs typeface="Arial"/>
                <a:sym typeface="Arial"/>
              </a:defRPr>
            </a:lvl1pPr>
            <a:lvl2pPr marL="0" lvl="1" indent="0" algn="r">
              <a:spcBef>
                <a:spcPts val="0"/>
              </a:spcBef>
              <a:spcAft>
                <a:spcPts val="0"/>
              </a:spcAft>
              <a:buNone/>
              <a:defRPr sz="1400" b="1">
                <a:solidFill>
                  <a:srgbClr val="013C88"/>
                </a:solidFill>
                <a:latin typeface="Arial"/>
                <a:ea typeface="Arial"/>
                <a:cs typeface="Arial"/>
                <a:sym typeface="Arial"/>
              </a:defRPr>
            </a:lvl2pPr>
            <a:lvl3pPr marL="0" lvl="2" indent="0" algn="r">
              <a:spcBef>
                <a:spcPts val="0"/>
              </a:spcBef>
              <a:spcAft>
                <a:spcPts val="0"/>
              </a:spcAft>
              <a:buNone/>
              <a:defRPr sz="1400" b="1">
                <a:solidFill>
                  <a:srgbClr val="013C88"/>
                </a:solidFill>
                <a:latin typeface="Arial"/>
                <a:ea typeface="Arial"/>
                <a:cs typeface="Arial"/>
                <a:sym typeface="Arial"/>
              </a:defRPr>
            </a:lvl3pPr>
            <a:lvl4pPr marL="0" lvl="3" indent="0" algn="r">
              <a:spcBef>
                <a:spcPts val="0"/>
              </a:spcBef>
              <a:spcAft>
                <a:spcPts val="0"/>
              </a:spcAft>
              <a:buNone/>
              <a:defRPr sz="1400" b="1">
                <a:solidFill>
                  <a:srgbClr val="013C88"/>
                </a:solidFill>
                <a:latin typeface="Arial"/>
                <a:ea typeface="Arial"/>
                <a:cs typeface="Arial"/>
                <a:sym typeface="Arial"/>
              </a:defRPr>
            </a:lvl4pPr>
            <a:lvl5pPr marL="0" lvl="4" indent="0" algn="r">
              <a:spcBef>
                <a:spcPts val="0"/>
              </a:spcBef>
              <a:spcAft>
                <a:spcPts val="0"/>
              </a:spcAft>
              <a:buNone/>
              <a:defRPr sz="1400" b="1">
                <a:solidFill>
                  <a:srgbClr val="013C88"/>
                </a:solidFill>
                <a:latin typeface="Arial"/>
                <a:ea typeface="Arial"/>
                <a:cs typeface="Arial"/>
                <a:sym typeface="Arial"/>
              </a:defRPr>
            </a:lvl5pPr>
            <a:lvl6pPr marL="0" lvl="5" indent="0" algn="r">
              <a:spcBef>
                <a:spcPts val="0"/>
              </a:spcBef>
              <a:spcAft>
                <a:spcPts val="0"/>
              </a:spcAft>
              <a:buNone/>
              <a:defRPr sz="1400" b="1">
                <a:solidFill>
                  <a:srgbClr val="013C88"/>
                </a:solidFill>
                <a:latin typeface="Arial"/>
                <a:ea typeface="Arial"/>
                <a:cs typeface="Arial"/>
                <a:sym typeface="Arial"/>
              </a:defRPr>
            </a:lvl6pPr>
            <a:lvl7pPr marL="0" lvl="6" indent="0" algn="r">
              <a:spcBef>
                <a:spcPts val="0"/>
              </a:spcBef>
              <a:spcAft>
                <a:spcPts val="0"/>
              </a:spcAft>
              <a:buNone/>
              <a:defRPr sz="1400" b="1">
                <a:solidFill>
                  <a:srgbClr val="013C88"/>
                </a:solidFill>
                <a:latin typeface="Arial"/>
                <a:ea typeface="Arial"/>
                <a:cs typeface="Arial"/>
                <a:sym typeface="Arial"/>
              </a:defRPr>
            </a:lvl7pPr>
            <a:lvl8pPr marL="0" lvl="7" indent="0" algn="r">
              <a:spcBef>
                <a:spcPts val="0"/>
              </a:spcBef>
              <a:spcAft>
                <a:spcPts val="0"/>
              </a:spcAft>
              <a:buNone/>
              <a:defRPr sz="1400" b="1">
                <a:solidFill>
                  <a:srgbClr val="013C88"/>
                </a:solidFill>
                <a:latin typeface="Arial"/>
                <a:ea typeface="Arial"/>
                <a:cs typeface="Arial"/>
                <a:sym typeface="Arial"/>
              </a:defRPr>
            </a:lvl8pPr>
            <a:lvl9pPr marL="0" lvl="8" indent="0" algn="r">
              <a:spcBef>
                <a:spcPts val="0"/>
              </a:spcBef>
              <a:spcAft>
                <a:spcPts val="0"/>
              </a:spcAft>
              <a:buNone/>
              <a:defRPr sz="1400" b="1">
                <a:solidFill>
                  <a:srgbClr val="013C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457200" y="1479550"/>
            <a:ext cx="7769225" cy="57943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1">
                <a:solidFill>
                  <a:srgbClr val="013C88"/>
                </a:solidFill>
                <a:latin typeface="Arial"/>
                <a:ea typeface="Arial"/>
                <a:cs typeface="Arial"/>
                <a:sym typeface="Arial"/>
              </a:defRPr>
            </a:lvl1pPr>
            <a:lvl2pPr marL="0" lvl="1" indent="0" algn="r">
              <a:spcBef>
                <a:spcPts val="0"/>
              </a:spcBef>
              <a:spcAft>
                <a:spcPts val="0"/>
              </a:spcAft>
              <a:buNone/>
              <a:defRPr sz="1400" b="1">
                <a:solidFill>
                  <a:srgbClr val="013C88"/>
                </a:solidFill>
                <a:latin typeface="Arial"/>
                <a:ea typeface="Arial"/>
                <a:cs typeface="Arial"/>
                <a:sym typeface="Arial"/>
              </a:defRPr>
            </a:lvl2pPr>
            <a:lvl3pPr marL="0" lvl="2" indent="0" algn="r">
              <a:spcBef>
                <a:spcPts val="0"/>
              </a:spcBef>
              <a:spcAft>
                <a:spcPts val="0"/>
              </a:spcAft>
              <a:buNone/>
              <a:defRPr sz="1400" b="1">
                <a:solidFill>
                  <a:srgbClr val="013C88"/>
                </a:solidFill>
                <a:latin typeface="Arial"/>
                <a:ea typeface="Arial"/>
                <a:cs typeface="Arial"/>
                <a:sym typeface="Arial"/>
              </a:defRPr>
            </a:lvl3pPr>
            <a:lvl4pPr marL="0" lvl="3" indent="0" algn="r">
              <a:spcBef>
                <a:spcPts val="0"/>
              </a:spcBef>
              <a:spcAft>
                <a:spcPts val="0"/>
              </a:spcAft>
              <a:buNone/>
              <a:defRPr sz="1400" b="1">
                <a:solidFill>
                  <a:srgbClr val="013C88"/>
                </a:solidFill>
                <a:latin typeface="Arial"/>
                <a:ea typeface="Arial"/>
                <a:cs typeface="Arial"/>
                <a:sym typeface="Arial"/>
              </a:defRPr>
            </a:lvl4pPr>
            <a:lvl5pPr marL="0" lvl="4" indent="0" algn="r">
              <a:spcBef>
                <a:spcPts val="0"/>
              </a:spcBef>
              <a:spcAft>
                <a:spcPts val="0"/>
              </a:spcAft>
              <a:buNone/>
              <a:defRPr sz="1400" b="1">
                <a:solidFill>
                  <a:srgbClr val="013C88"/>
                </a:solidFill>
                <a:latin typeface="Arial"/>
                <a:ea typeface="Arial"/>
                <a:cs typeface="Arial"/>
                <a:sym typeface="Arial"/>
              </a:defRPr>
            </a:lvl5pPr>
            <a:lvl6pPr marL="0" lvl="5" indent="0" algn="r">
              <a:spcBef>
                <a:spcPts val="0"/>
              </a:spcBef>
              <a:spcAft>
                <a:spcPts val="0"/>
              </a:spcAft>
              <a:buNone/>
              <a:defRPr sz="1400" b="1">
                <a:solidFill>
                  <a:srgbClr val="013C88"/>
                </a:solidFill>
                <a:latin typeface="Arial"/>
                <a:ea typeface="Arial"/>
                <a:cs typeface="Arial"/>
                <a:sym typeface="Arial"/>
              </a:defRPr>
            </a:lvl6pPr>
            <a:lvl7pPr marL="0" lvl="6" indent="0" algn="r">
              <a:spcBef>
                <a:spcPts val="0"/>
              </a:spcBef>
              <a:spcAft>
                <a:spcPts val="0"/>
              </a:spcAft>
              <a:buNone/>
              <a:defRPr sz="1400" b="1">
                <a:solidFill>
                  <a:srgbClr val="013C88"/>
                </a:solidFill>
                <a:latin typeface="Arial"/>
                <a:ea typeface="Arial"/>
                <a:cs typeface="Arial"/>
                <a:sym typeface="Arial"/>
              </a:defRPr>
            </a:lvl7pPr>
            <a:lvl8pPr marL="0" lvl="7" indent="0" algn="r">
              <a:spcBef>
                <a:spcPts val="0"/>
              </a:spcBef>
              <a:spcAft>
                <a:spcPts val="0"/>
              </a:spcAft>
              <a:buNone/>
              <a:defRPr sz="1400" b="1">
                <a:solidFill>
                  <a:srgbClr val="013C88"/>
                </a:solidFill>
                <a:latin typeface="Arial"/>
                <a:ea typeface="Arial"/>
                <a:cs typeface="Arial"/>
                <a:sym typeface="Arial"/>
              </a:defRPr>
            </a:lvl8pPr>
            <a:lvl9pPr marL="0" lvl="8" indent="0" algn="r">
              <a:spcBef>
                <a:spcPts val="0"/>
              </a:spcBef>
              <a:spcAft>
                <a:spcPts val="0"/>
              </a:spcAft>
              <a:buNone/>
              <a:defRPr sz="1400" b="1">
                <a:solidFill>
                  <a:srgbClr val="013C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457200" y="1219200"/>
            <a:ext cx="3008313" cy="70788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0"/>
          <p:cNvSpPr txBox="1">
            <a:spLocks noGrp="1"/>
          </p:cNvSpPr>
          <p:nvPr>
            <p:ph type="body" idx="1"/>
          </p:nvPr>
        </p:nvSpPr>
        <p:spPr>
          <a:xfrm>
            <a:off x="3575050" y="1219200"/>
            <a:ext cx="5111750" cy="490696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55" name="Google Shape;55;p10"/>
          <p:cNvSpPr txBox="1">
            <a:spLocks noGrp="1"/>
          </p:cNvSpPr>
          <p:nvPr>
            <p:ph type="body" idx="2"/>
          </p:nvPr>
        </p:nvSpPr>
        <p:spPr>
          <a:xfrm>
            <a:off x="457200" y="2057400"/>
            <a:ext cx="3008313" cy="40687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56" name="Google Shape;56;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1">
                <a:solidFill>
                  <a:srgbClr val="013C88"/>
                </a:solidFill>
                <a:latin typeface="Arial"/>
                <a:ea typeface="Arial"/>
                <a:cs typeface="Arial"/>
                <a:sym typeface="Arial"/>
              </a:defRPr>
            </a:lvl1pPr>
            <a:lvl2pPr marL="0" lvl="1" indent="0" algn="r">
              <a:spcBef>
                <a:spcPts val="0"/>
              </a:spcBef>
              <a:spcAft>
                <a:spcPts val="0"/>
              </a:spcAft>
              <a:buNone/>
              <a:defRPr sz="1400" b="1">
                <a:solidFill>
                  <a:srgbClr val="013C88"/>
                </a:solidFill>
                <a:latin typeface="Arial"/>
                <a:ea typeface="Arial"/>
                <a:cs typeface="Arial"/>
                <a:sym typeface="Arial"/>
              </a:defRPr>
            </a:lvl2pPr>
            <a:lvl3pPr marL="0" lvl="2" indent="0" algn="r">
              <a:spcBef>
                <a:spcPts val="0"/>
              </a:spcBef>
              <a:spcAft>
                <a:spcPts val="0"/>
              </a:spcAft>
              <a:buNone/>
              <a:defRPr sz="1400" b="1">
                <a:solidFill>
                  <a:srgbClr val="013C88"/>
                </a:solidFill>
                <a:latin typeface="Arial"/>
                <a:ea typeface="Arial"/>
                <a:cs typeface="Arial"/>
                <a:sym typeface="Arial"/>
              </a:defRPr>
            </a:lvl3pPr>
            <a:lvl4pPr marL="0" lvl="3" indent="0" algn="r">
              <a:spcBef>
                <a:spcPts val="0"/>
              </a:spcBef>
              <a:spcAft>
                <a:spcPts val="0"/>
              </a:spcAft>
              <a:buNone/>
              <a:defRPr sz="1400" b="1">
                <a:solidFill>
                  <a:srgbClr val="013C88"/>
                </a:solidFill>
                <a:latin typeface="Arial"/>
                <a:ea typeface="Arial"/>
                <a:cs typeface="Arial"/>
                <a:sym typeface="Arial"/>
              </a:defRPr>
            </a:lvl4pPr>
            <a:lvl5pPr marL="0" lvl="4" indent="0" algn="r">
              <a:spcBef>
                <a:spcPts val="0"/>
              </a:spcBef>
              <a:spcAft>
                <a:spcPts val="0"/>
              </a:spcAft>
              <a:buNone/>
              <a:defRPr sz="1400" b="1">
                <a:solidFill>
                  <a:srgbClr val="013C88"/>
                </a:solidFill>
                <a:latin typeface="Arial"/>
                <a:ea typeface="Arial"/>
                <a:cs typeface="Arial"/>
                <a:sym typeface="Arial"/>
              </a:defRPr>
            </a:lvl5pPr>
            <a:lvl6pPr marL="0" lvl="5" indent="0" algn="r">
              <a:spcBef>
                <a:spcPts val="0"/>
              </a:spcBef>
              <a:spcAft>
                <a:spcPts val="0"/>
              </a:spcAft>
              <a:buNone/>
              <a:defRPr sz="1400" b="1">
                <a:solidFill>
                  <a:srgbClr val="013C88"/>
                </a:solidFill>
                <a:latin typeface="Arial"/>
                <a:ea typeface="Arial"/>
                <a:cs typeface="Arial"/>
                <a:sym typeface="Arial"/>
              </a:defRPr>
            </a:lvl6pPr>
            <a:lvl7pPr marL="0" lvl="6" indent="0" algn="r">
              <a:spcBef>
                <a:spcPts val="0"/>
              </a:spcBef>
              <a:spcAft>
                <a:spcPts val="0"/>
              </a:spcAft>
              <a:buNone/>
              <a:defRPr sz="1400" b="1">
                <a:solidFill>
                  <a:srgbClr val="013C88"/>
                </a:solidFill>
                <a:latin typeface="Arial"/>
                <a:ea typeface="Arial"/>
                <a:cs typeface="Arial"/>
                <a:sym typeface="Arial"/>
              </a:defRPr>
            </a:lvl7pPr>
            <a:lvl8pPr marL="0" lvl="7" indent="0" algn="r">
              <a:spcBef>
                <a:spcPts val="0"/>
              </a:spcBef>
              <a:spcAft>
                <a:spcPts val="0"/>
              </a:spcAft>
              <a:buNone/>
              <a:defRPr sz="1400" b="1">
                <a:solidFill>
                  <a:srgbClr val="013C88"/>
                </a:solidFill>
                <a:latin typeface="Arial"/>
                <a:ea typeface="Arial"/>
                <a:cs typeface="Arial"/>
                <a:sym typeface="Arial"/>
              </a:defRPr>
            </a:lvl8pPr>
            <a:lvl9pPr marL="0" lvl="8" indent="0" algn="r">
              <a:spcBef>
                <a:spcPts val="0"/>
              </a:spcBef>
              <a:spcAft>
                <a:spcPts val="0"/>
              </a:spcAft>
              <a:buNone/>
              <a:defRPr sz="1400" b="1">
                <a:solidFill>
                  <a:srgbClr val="013C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455613" y="2393950"/>
            <a:ext cx="7769225" cy="3048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accent6"/>
              </a:buClr>
              <a:buSzPts val="2400"/>
              <a:buFont typeface="Noto Sans Symbols"/>
              <a:buChar char="⮚"/>
              <a:defRPr sz="2400" b="0" i="0" u="none" strike="noStrike" cap="none">
                <a:solidFill>
                  <a:srgbClr val="013C88"/>
                </a:solidFill>
                <a:latin typeface="Arial"/>
                <a:ea typeface="Arial"/>
                <a:cs typeface="Arial"/>
                <a:sym typeface="Arial"/>
              </a:defRPr>
            </a:lvl1pPr>
            <a:lvl2pPr marL="914400" marR="0" lvl="1" indent="-381000" algn="l" rtl="0">
              <a:spcBef>
                <a:spcPts val="480"/>
              </a:spcBef>
              <a:spcAft>
                <a:spcPts val="0"/>
              </a:spcAft>
              <a:buClr>
                <a:schemeClr val="accent6"/>
              </a:buClr>
              <a:buSzPts val="2400"/>
              <a:buFont typeface="Noto Sans Symbols"/>
              <a:buChar char="•"/>
              <a:defRPr sz="2400" b="0" i="0" u="none" strike="noStrike" cap="none">
                <a:solidFill>
                  <a:srgbClr val="013C88"/>
                </a:solidFill>
                <a:latin typeface="Arial"/>
                <a:ea typeface="Arial"/>
                <a:cs typeface="Arial"/>
                <a:sym typeface="Arial"/>
              </a:defRPr>
            </a:lvl2pPr>
            <a:lvl3pPr marL="1371600" marR="0" lvl="2" indent="-381000" algn="l" rtl="0">
              <a:spcBef>
                <a:spcPts val="480"/>
              </a:spcBef>
              <a:spcAft>
                <a:spcPts val="0"/>
              </a:spcAft>
              <a:buClr>
                <a:schemeClr val="accent6"/>
              </a:buClr>
              <a:buSzPts val="2400"/>
              <a:buFont typeface="Arial"/>
              <a:buChar char="–"/>
              <a:defRPr sz="2400" b="0" i="0" u="none" strike="noStrike" cap="none">
                <a:solidFill>
                  <a:srgbClr val="013C88"/>
                </a:solidFill>
                <a:latin typeface="Arial"/>
                <a:ea typeface="Arial"/>
                <a:cs typeface="Arial"/>
                <a:sym typeface="Arial"/>
              </a:defRPr>
            </a:lvl3pPr>
            <a:lvl4pPr marL="1828800" marR="0" lvl="3" indent="-381000" algn="l" rtl="0">
              <a:spcBef>
                <a:spcPts val="480"/>
              </a:spcBef>
              <a:spcAft>
                <a:spcPts val="0"/>
              </a:spcAft>
              <a:buClr>
                <a:schemeClr val="accent6"/>
              </a:buClr>
              <a:buSzPts val="2400"/>
              <a:buFont typeface="Noto Sans Symbols"/>
              <a:buChar char="▪"/>
              <a:defRPr sz="2400" b="0" i="0" u="none" strike="noStrike" cap="none">
                <a:solidFill>
                  <a:srgbClr val="013C88"/>
                </a:solidFill>
                <a:latin typeface="Arial"/>
                <a:ea typeface="Arial"/>
                <a:cs typeface="Arial"/>
                <a:sym typeface="Arial"/>
              </a:defRPr>
            </a:lvl4pPr>
            <a:lvl5pPr marL="2286000" marR="0" lvl="4" indent="-381000" algn="l" rtl="0">
              <a:spcBef>
                <a:spcPts val="480"/>
              </a:spcBef>
              <a:spcAft>
                <a:spcPts val="0"/>
              </a:spcAft>
              <a:buClr>
                <a:schemeClr val="accent6"/>
              </a:buClr>
              <a:buSzPts val="2400"/>
              <a:buFont typeface="Noto Sans Symbols"/>
              <a:buChar char="🢭"/>
              <a:defRPr sz="2400" b="0" i="0" u="none" strike="noStrike" cap="none">
                <a:solidFill>
                  <a:srgbClr val="013C88"/>
                </a:solidFill>
                <a:latin typeface="Arial"/>
                <a:ea typeface="Arial"/>
                <a:cs typeface="Arial"/>
                <a:sym typeface="Arial"/>
              </a:defRPr>
            </a:lvl5pPr>
            <a:lvl6pPr marL="2743200" marR="0" lvl="5"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3200400" marR="0" lvl="6"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657600" marR="0" lvl="7"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4114800" marR="0" lvl="8"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title"/>
          </p:nvPr>
        </p:nvSpPr>
        <p:spPr>
          <a:xfrm>
            <a:off x="457200" y="1479550"/>
            <a:ext cx="7769225" cy="5794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200" b="1" i="0" u="none" strike="noStrike" cap="none">
                <a:solidFill>
                  <a:srgbClr val="013C88"/>
                </a:solidFill>
                <a:latin typeface="Arial Black"/>
                <a:ea typeface="Arial Black"/>
                <a:cs typeface="Arial Black"/>
                <a:sym typeface="Arial Black"/>
              </a:defRPr>
            </a:lvl1pPr>
            <a:lvl2pPr marR="0" lvl="1" algn="l" rtl="0">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rtl="0">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rtl="0">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rtl="0">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rtl="0">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rtl="0">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rtl="0">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rtl="0">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1" i="0" u="none" strike="noStrike" cap="none">
                <a:solidFill>
                  <a:srgbClr val="013C88"/>
                </a:solidFill>
                <a:latin typeface="Arial"/>
                <a:ea typeface="Arial"/>
                <a:cs typeface="Arial"/>
                <a:sym typeface="Arial"/>
              </a:defRPr>
            </a:lvl1pPr>
            <a:lvl2pPr marL="0" marR="0" lvl="1" indent="0" algn="r" rtl="0">
              <a:spcBef>
                <a:spcPts val="0"/>
              </a:spcBef>
              <a:spcAft>
                <a:spcPts val="0"/>
              </a:spcAft>
              <a:buNone/>
              <a:defRPr sz="1400" b="1" i="0" u="none" strike="noStrike" cap="none">
                <a:solidFill>
                  <a:srgbClr val="013C88"/>
                </a:solidFill>
                <a:latin typeface="Arial"/>
                <a:ea typeface="Arial"/>
                <a:cs typeface="Arial"/>
                <a:sym typeface="Arial"/>
              </a:defRPr>
            </a:lvl2pPr>
            <a:lvl3pPr marL="0" marR="0" lvl="2" indent="0" algn="r" rtl="0">
              <a:spcBef>
                <a:spcPts val="0"/>
              </a:spcBef>
              <a:spcAft>
                <a:spcPts val="0"/>
              </a:spcAft>
              <a:buNone/>
              <a:defRPr sz="1400" b="1" i="0" u="none" strike="noStrike" cap="none">
                <a:solidFill>
                  <a:srgbClr val="013C88"/>
                </a:solidFill>
                <a:latin typeface="Arial"/>
                <a:ea typeface="Arial"/>
                <a:cs typeface="Arial"/>
                <a:sym typeface="Arial"/>
              </a:defRPr>
            </a:lvl3pPr>
            <a:lvl4pPr marL="0" marR="0" lvl="3" indent="0" algn="r" rtl="0">
              <a:spcBef>
                <a:spcPts val="0"/>
              </a:spcBef>
              <a:spcAft>
                <a:spcPts val="0"/>
              </a:spcAft>
              <a:buNone/>
              <a:defRPr sz="1400" b="1" i="0" u="none" strike="noStrike" cap="none">
                <a:solidFill>
                  <a:srgbClr val="013C88"/>
                </a:solidFill>
                <a:latin typeface="Arial"/>
                <a:ea typeface="Arial"/>
                <a:cs typeface="Arial"/>
                <a:sym typeface="Arial"/>
              </a:defRPr>
            </a:lvl4pPr>
            <a:lvl5pPr marL="0" marR="0" lvl="4" indent="0" algn="r" rtl="0">
              <a:spcBef>
                <a:spcPts val="0"/>
              </a:spcBef>
              <a:spcAft>
                <a:spcPts val="0"/>
              </a:spcAft>
              <a:buNone/>
              <a:defRPr sz="1400" b="1" i="0" u="none" strike="noStrike" cap="none">
                <a:solidFill>
                  <a:srgbClr val="013C88"/>
                </a:solidFill>
                <a:latin typeface="Arial"/>
                <a:ea typeface="Arial"/>
                <a:cs typeface="Arial"/>
                <a:sym typeface="Arial"/>
              </a:defRPr>
            </a:lvl5pPr>
            <a:lvl6pPr marL="0" marR="0" lvl="5" indent="0" algn="r" rtl="0">
              <a:spcBef>
                <a:spcPts val="0"/>
              </a:spcBef>
              <a:spcAft>
                <a:spcPts val="0"/>
              </a:spcAft>
              <a:buNone/>
              <a:defRPr sz="1400" b="1" i="0" u="none" strike="noStrike" cap="none">
                <a:solidFill>
                  <a:srgbClr val="013C88"/>
                </a:solidFill>
                <a:latin typeface="Arial"/>
                <a:ea typeface="Arial"/>
                <a:cs typeface="Arial"/>
                <a:sym typeface="Arial"/>
              </a:defRPr>
            </a:lvl6pPr>
            <a:lvl7pPr marL="0" marR="0" lvl="6" indent="0" algn="r" rtl="0">
              <a:spcBef>
                <a:spcPts val="0"/>
              </a:spcBef>
              <a:spcAft>
                <a:spcPts val="0"/>
              </a:spcAft>
              <a:buNone/>
              <a:defRPr sz="1400" b="1" i="0" u="none" strike="noStrike" cap="none">
                <a:solidFill>
                  <a:srgbClr val="013C88"/>
                </a:solidFill>
                <a:latin typeface="Arial"/>
                <a:ea typeface="Arial"/>
                <a:cs typeface="Arial"/>
                <a:sym typeface="Arial"/>
              </a:defRPr>
            </a:lvl7pPr>
            <a:lvl8pPr marL="0" marR="0" lvl="7" indent="0" algn="r" rtl="0">
              <a:spcBef>
                <a:spcPts val="0"/>
              </a:spcBef>
              <a:spcAft>
                <a:spcPts val="0"/>
              </a:spcAft>
              <a:buNone/>
              <a:defRPr sz="1400" b="1" i="0" u="none" strike="noStrike" cap="none">
                <a:solidFill>
                  <a:srgbClr val="013C88"/>
                </a:solidFill>
                <a:latin typeface="Arial"/>
                <a:ea typeface="Arial"/>
                <a:cs typeface="Arial"/>
                <a:sym typeface="Arial"/>
              </a:defRPr>
            </a:lvl8pPr>
            <a:lvl9pPr marL="0" marR="0" lvl="8" indent="0" algn="r" rtl="0">
              <a:spcBef>
                <a:spcPts val="0"/>
              </a:spcBef>
              <a:spcAft>
                <a:spcPts val="0"/>
              </a:spcAft>
              <a:buNone/>
              <a:defRPr sz="1400" b="1" i="0" u="none" strike="noStrike" cap="none">
                <a:solidFill>
                  <a:srgbClr val="013C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p:nvPr/>
        </p:nvSpPr>
        <p:spPr>
          <a:xfrm>
            <a:off x="0" y="685800"/>
            <a:ext cx="9144000" cy="420688"/>
          </a:xfrm>
          <a:prstGeom prst="rect">
            <a:avLst/>
          </a:prstGeom>
          <a:solidFill>
            <a:srgbClr val="A50021"/>
          </a:solidFill>
          <a:ln>
            <a:noFill/>
          </a:ln>
        </p:spPr>
        <p:txBody>
          <a:bodyPr spcFirstLastPara="1" wrap="square" lIns="91425" tIns="45700" rIns="91425" bIns="45700" anchor="ctr" anchorCtr="0">
            <a:noAutofit/>
          </a:bodyPr>
          <a:lstStyle/>
          <a:p>
            <a:pPr marL="347663" marR="0" lvl="0" indent="0" algn="l" rtl="0">
              <a:spcBef>
                <a:spcPts val="0"/>
              </a:spcBef>
              <a:spcAft>
                <a:spcPts val="0"/>
              </a:spcAft>
              <a:buNone/>
            </a:pPr>
            <a:endParaRPr sz="2000" b="0" i="0" u="none" strike="noStrike" cap="none">
              <a:solidFill>
                <a:schemeClr val="dk1"/>
              </a:solidFill>
              <a:latin typeface="Libre Franklin Medium"/>
              <a:ea typeface="Libre Franklin Medium"/>
              <a:cs typeface="Libre Franklin Medium"/>
              <a:sym typeface="Libre Franklin Medium"/>
            </a:endParaRPr>
          </a:p>
        </p:txBody>
      </p:sp>
      <p:pic>
        <p:nvPicPr>
          <p:cNvPr id="14" name="Google Shape;14;p1" descr="1239"/>
          <p:cNvPicPr preferRelativeResize="0"/>
          <p:nvPr/>
        </p:nvPicPr>
        <p:blipFill rotWithShape="1">
          <a:blip r:embed="rId14">
            <a:alphaModFix/>
          </a:blip>
          <a:srcRect t="43367"/>
          <a:stretch/>
        </p:blipFill>
        <p:spPr>
          <a:xfrm>
            <a:off x="0" y="0"/>
            <a:ext cx="9144000" cy="7048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p:nvPr/>
        </p:nvSpPr>
        <p:spPr>
          <a:xfrm>
            <a:off x="533400" y="6019800"/>
            <a:ext cx="2298155"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August 2019</a:t>
            </a:r>
            <a:endParaRPr sz="2400">
              <a:solidFill>
                <a:schemeClr val="dk1"/>
              </a:solidFill>
              <a:latin typeface="Arial"/>
              <a:ea typeface="Arial"/>
              <a:cs typeface="Arial"/>
              <a:sym typeface="Arial"/>
            </a:endParaRPr>
          </a:p>
        </p:txBody>
      </p:sp>
      <p:sp>
        <p:nvSpPr>
          <p:cNvPr id="76" name="Google Shape;76;p14"/>
          <p:cNvSpPr/>
          <p:nvPr/>
        </p:nvSpPr>
        <p:spPr>
          <a:xfrm>
            <a:off x="228600" y="3048000"/>
            <a:ext cx="8763000"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a:solidFill>
                  <a:schemeClr val="lt1"/>
                </a:solidFill>
                <a:latin typeface="Arial Black"/>
                <a:ea typeface="Arial Black"/>
                <a:cs typeface="Arial Black"/>
                <a:sym typeface="Arial Black"/>
              </a:rPr>
              <a:t>Personal Property Disposal Overview: </a:t>
            </a:r>
            <a:endParaRPr/>
          </a:p>
          <a:p>
            <a:pPr marL="0" marR="0" lvl="0" indent="0" algn="ctr" rtl="0">
              <a:spcBef>
                <a:spcPts val="0"/>
              </a:spcBef>
              <a:spcAft>
                <a:spcPts val="0"/>
              </a:spcAft>
              <a:buNone/>
            </a:pPr>
            <a:r>
              <a:rPr lang="en-US" sz="3200" b="1">
                <a:solidFill>
                  <a:schemeClr val="lt1"/>
                </a:solidFill>
                <a:latin typeface="Arial Black"/>
                <a:ea typeface="Arial Black"/>
                <a:cs typeface="Arial Black"/>
                <a:sym typeface="Arial Black"/>
              </a:rPr>
              <a:t>Legislative History, Statutes, Organization and Functions</a:t>
            </a:r>
            <a:endParaRPr sz="4000" b="1">
              <a:solidFill>
                <a:schemeClr val="lt1"/>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body" idx="1"/>
          </p:nvPr>
        </p:nvSpPr>
        <p:spPr>
          <a:xfrm>
            <a:off x="533400" y="2286000"/>
            <a:ext cx="8229600" cy="42672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800"/>
              <a:buChar char="⮚"/>
            </a:pPr>
            <a:r>
              <a:rPr lang="en-US" sz="2800" b="1"/>
              <a:t> </a:t>
            </a:r>
            <a:r>
              <a:rPr lang="en-US" sz="2800" b="1" u="sng"/>
              <a:t>1949</a:t>
            </a:r>
            <a:r>
              <a:rPr lang="en-US" sz="2800" b="1"/>
              <a:t> - Public Law 81-152</a:t>
            </a:r>
            <a:endParaRPr/>
          </a:p>
          <a:p>
            <a:pPr marL="342900" lvl="0" indent="-342900" algn="l" rtl="0">
              <a:lnSpc>
                <a:spcPct val="80000"/>
              </a:lnSpc>
              <a:spcBef>
                <a:spcPts val="240"/>
              </a:spcBef>
              <a:spcAft>
                <a:spcPts val="0"/>
              </a:spcAft>
              <a:buSzPts val="1200"/>
              <a:buNone/>
            </a:pPr>
            <a:endParaRPr sz="1200"/>
          </a:p>
          <a:p>
            <a:pPr marL="742950" lvl="1" indent="-220662" algn="l" rtl="0">
              <a:lnSpc>
                <a:spcPct val="80000"/>
              </a:lnSpc>
              <a:spcBef>
                <a:spcPts val="480"/>
              </a:spcBef>
              <a:spcAft>
                <a:spcPts val="0"/>
              </a:spcAft>
              <a:buSzPts val="2400"/>
              <a:buFont typeface="Arial"/>
              <a:buChar char="•"/>
            </a:pPr>
            <a:r>
              <a:rPr lang="en-US"/>
              <a:t>Known as the “</a:t>
            </a:r>
            <a:r>
              <a:rPr lang="en-US" b="1"/>
              <a:t>Federal Property and Administrative Services Act of 1949</a:t>
            </a:r>
            <a:r>
              <a:rPr lang="en-US"/>
              <a:t>”.  </a:t>
            </a:r>
            <a:endParaRPr/>
          </a:p>
          <a:p>
            <a:pPr marL="742950" lvl="1" indent="-220662" algn="l" rtl="0">
              <a:lnSpc>
                <a:spcPct val="80000"/>
              </a:lnSpc>
              <a:spcBef>
                <a:spcPts val="240"/>
              </a:spcBef>
              <a:spcAft>
                <a:spcPts val="0"/>
              </a:spcAft>
              <a:buSzPts val="1200"/>
              <a:buNone/>
            </a:pPr>
            <a:endParaRPr sz="1200"/>
          </a:p>
          <a:p>
            <a:pPr marL="742950" lvl="1" indent="-220662" algn="l" rtl="0">
              <a:lnSpc>
                <a:spcPct val="80000"/>
              </a:lnSpc>
              <a:spcBef>
                <a:spcPts val="480"/>
              </a:spcBef>
              <a:spcAft>
                <a:spcPts val="0"/>
              </a:spcAft>
              <a:buSzPts val="2400"/>
              <a:buFont typeface="Arial"/>
              <a:buChar char="•"/>
            </a:pPr>
            <a:r>
              <a:rPr lang="en-US"/>
              <a:t>Established </a:t>
            </a:r>
            <a:r>
              <a:rPr lang="en-US" b="1"/>
              <a:t>GSA</a:t>
            </a:r>
            <a:r>
              <a:rPr lang="en-US"/>
              <a:t> as the sole successor to administer the provisions of this Act.  GSA assumed overall responsibility for property management matters government-wide.</a:t>
            </a:r>
            <a:endParaRPr/>
          </a:p>
        </p:txBody>
      </p:sp>
      <p:sp>
        <p:nvSpPr>
          <p:cNvPr id="140" name="Google Shape;140;p23"/>
          <p:cNvSpPr txBox="1">
            <a:spLocks noGrp="1"/>
          </p:cNvSpPr>
          <p:nvPr>
            <p:ph type="title"/>
          </p:nvPr>
        </p:nvSpPr>
        <p:spPr>
          <a:xfrm>
            <a:off x="304800" y="1295400"/>
            <a:ext cx="8382000" cy="7078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4000">
                <a:solidFill>
                  <a:srgbClr val="FFFF00"/>
                </a:solidFill>
              </a:rPr>
              <a:t> </a:t>
            </a:r>
            <a:r>
              <a:rPr lang="en-US"/>
              <a:t>Major Congressional Milestone: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body" idx="1"/>
          </p:nvPr>
        </p:nvSpPr>
        <p:spPr>
          <a:xfrm>
            <a:off x="457200" y="2133600"/>
            <a:ext cx="8458200" cy="44958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800"/>
              <a:buChar char="⮚"/>
            </a:pPr>
            <a:r>
              <a:rPr lang="en-US" sz="2800" b="1"/>
              <a:t> </a:t>
            </a:r>
            <a:r>
              <a:rPr lang="en-US" sz="2800" b="1" u="sng"/>
              <a:t>1956</a:t>
            </a:r>
            <a:r>
              <a:rPr lang="en-US" sz="2800" b="1"/>
              <a:t> - Public Law 84-655</a:t>
            </a:r>
            <a:endParaRPr/>
          </a:p>
          <a:p>
            <a:pPr marL="342900" lvl="0" indent="-342900" algn="l" rtl="0">
              <a:lnSpc>
                <a:spcPct val="80000"/>
              </a:lnSpc>
              <a:spcBef>
                <a:spcPts val="240"/>
              </a:spcBef>
              <a:spcAft>
                <a:spcPts val="0"/>
              </a:spcAft>
              <a:buSzPts val="1200"/>
              <a:buNone/>
            </a:pPr>
            <a:endParaRPr sz="1200" b="1"/>
          </a:p>
          <a:p>
            <a:pPr marL="742950" lvl="1" indent="-220662" algn="l" rtl="0">
              <a:lnSpc>
                <a:spcPct val="80000"/>
              </a:lnSpc>
              <a:spcBef>
                <a:spcPts val="480"/>
              </a:spcBef>
              <a:spcAft>
                <a:spcPts val="0"/>
              </a:spcAft>
              <a:buSzPts val="2400"/>
              <a:buFont typeface="Arial"/>
              <a:buChar char="•"/>
            </a:pPr>
            <a:r>
              <a:rPr lang="en-US"/>
              <a:t>Established that no property could be donated for use in a state except through a “</a:t>
            </a:r>
            <a:r>
              <a:rPr lang="en-US" b="1"/>
              <a:t>State Agency for Surplus Property </a:t>
            </a:r>
            <a:r>
              <a:rPr lang="en-US"/>
              <a:t>(SASP)”.</a:t>
            </a:r>
            <a:endParaRPr/>
          </a:p>
          <a:p>
            <a:pPr marL="342900" lvl="0" indent="-342900" algn="l" rtl="0">
              <a:lnSpc>
                <a:spcPct val="80000"/>
              </a:lnSpc>
              <a:spcBef>
                <a:spcPts val="240"/>
              </a:spcBef>
              <a:spcAft>
                <a:spcPts val="0"/>
              </a:spcAft>
              <a:buSzPts val="1200"/>
              <a:buFont typeface="Arial"/>
              <a:buNone/>
            </a:pPr>
            <a:endParaRPr sz="1200"/>
          </a:p>
          <a:p>
            <a:pPr marL="742950" lvl="1" indent="-220662" algn="l" rtl="0">
              <a:lnSpc>
                <a:spcPct val="80000"/>
              </a:lnSpc>
              <a:spcBef>
                <a:spcPts val="480"/>
              </a:spcBef>
              <a:spcAft>
                <a:spcPts val="0"/>
              </a:spcAft>
              <a:buSzPts val="2400"/>
              <a:buFont typeface="Arial"/>
              <a:buChar char="•"/>
            </a:pPr>
            <a:r>
              <a:rPr lang="en-US"/>
              <a:t>The Department of Health, Education and Welfare (DHEW) was designated to screen and allocate surplus property for civil defense purposes.</a:t>
            </a:r>
            <a:endParaRPr/>
          </a:p>
          <a:p>
            <a:pPr marL="342900" lvl="0" indent="-342900" algn="l" rtl="0">
              <a:lnSpc>
                <a:spcPct val="80000"/>
              </a:lnSpc>
              <a:spcBef>
                <a:spcPts val="240"/>
              </a:spcBef>
              <a:spcAft>
                <a:spcPts val="0"/>
              </a:spcAft>
              <a:buSzPts val="1200"/>
              <a:buFont typeface="Arial"/>
              <a:buNone/>
            </a:pPr>
            <a:endParaRPr sz="1200"/>
          </a:p>
          <a:p>
            <a:pPr marL="342900" lvl="0" indent="-342900" algn="l" rtl="0">
              <a:lnSpc>
                <a:spcPct val="80000"/>
              </a:lnSpc>
              <a:spcBef>
                <a:spcPts val="560"/>
              </a:spcBef>
              <a:spcAft>
                <a:spcPts val="0"/>
              </a:spcAft>
              <a:buSzPts val="2800"/>
              <a:buChar char="⮚"/>
            </a:pPr>
            <a:r>
              <a:rPr lang="en-US" sz="2800" b="1"/>
              <a:t> </a:t>
            </a:r>
            <a:r>
              <a:rPr lang="en-US" sz="2800" b="1" u="sng"/>
              <a:t>1976</a:t>
            </a:r>
            <a:r>
              <a:rPr lang="en-US" sz="2800" b="1"/>
              <a:t>- Public Law 94-519</a:t>
            </a:r>
            <a:endParaRPr/>
          </a:p>
          <a:p>
            <a:pPr marL="342900" lvl="0" indent="-342900" algn="l" rtl="0">
              <a:lnSpc>
                <a:spcPct val="80000"/>
              </a:lnSpc>
              <a:spcBef>
                <a:spcPts val="240"/>
              </a:spcBef>
              <a:spcAft>
                <a:spcPts val="0"/>
              </a:spcAft>
              <a:buSzPts val="1200"/>
              <a:buNone/>
            </a:pPr>
            <a:endParaRPr sz="1200" b="1"/>
          </a:p>
          <a:p>
            <a:pPr marL="742950" lvl="1" indent="-220662" algn="l" rtl="0">
              <a:lnSpc>
                <a:spcPct val="80000"/>
              </a:lnSpc>
              <a:spcBef>
                <a:spcPts val="480"/>
              </a:spcBef>
              <a:spcAft>
                <a:spcPts val="0"/>
              </a:spcAft>
              <a:buSzPts val="2400"/>
              <a:buFont typeface="Arial"/>
              <a:buChar char="•"/>
            </a:pPr>
            <a:r>
              <a:rPr lang="en-US"/>
              <a:t>Transferred responsibility of the donation program from DHEW to GSA.</a:t>
            </a:r>
            <a:endParaRPr/>
          </a:p>
          <a:p>
            <a:pPr marL="342900" lvl="0" indent="-342900" algn="l" rtl="0">
              <a:lnSpc>
                <a:spcPct val="80000"/>
              </a:lnSpc>
              <a:spcBef>
                <a:spcPts val="560"/>
              </a:spcBef>
              <a:spcAft>
                <a:spcPts val="0"/>
              </a:spcAft>
              <a:buSzPts val="2800"/>
              <a:buFont typeface="Arial"/>
              <a:buNone/>
            </a:pPr>
            <a:endParaRPr sz="2800">
              <a:solidFill>
                <a:srgbClr val="FFFF00"/>
              </a:solidFill>
            </a:endParaRPr>
          </a:p>
          <a:p>
            <a:pPr marL="342900" lvl="0" indent="-342900" algn="l" rtl="0">
              <a:lnSpc>
                <a:spcPct val="80000"/>
              </a:lnSpc>
              <a:spcBef>
                <a:spcPts val="560"/>
              </a:spcBef>
              <a:spcAft>
                <a:spcPts val="0"/>
              </a:spcAft>
              <a:buSzPts val="2800"/>
              <a:buFont typeface="Arial"/>
              <a:buNone/>
            </a:pPr>
            <a:endParaRPr sz="2800">
              <a:solidFill>
                <a:srgbClr val="FFFF00"/>
              </a:solidFill>
            </a:endParaRPr>
          </a:p>
          <a:p>
            <a:pPr marL="342900" lvl="0" indent="-342900" algn="l" rtl="0">
              <a:lnSpc>
                <a:spcPct val="80000"/>
              </a:lnSpc>
              <a:spcBef>
                <a:spcPts val="480"/>
              </a:spcBef>
              <a:spcAft>
                <a:spcPts val="0"/>
              </a:spcAft>
              <a:buSzPts val="2400"/>
              <a:buFont typeface="Arial"/>
              <a:buNone/>
            </a:pPr>
            <a:r>
              <a:rPr lang="en-US" sz="2400">
                <a:solidFill>
                  <a:srgbClr val="FFFF00"/>
                </a:solidFill>
              </a:rPr>
              <a:t>   </a:t>
            </a:r>
            <a:endParaRPr sz="2400">
              <a:solidFill>
                <a:schemeClr val="lt1"/>
              </a:solidFill>
            </a:endParaRPr>
          </a:p>
          <a:p>
            <a:pPr marL="342900" lvl="0" indent="-342900" algn="l" rtl="0">
              <a:lnSpc>
                <a:spcPct val="80000"/>
              </a:lnSpc>
              <a:spcBef>
                <a:spcPts val="480"/>
              </a:spcBef>
              <a:spcAft>
                <a:spcPts val="0"/>
              </a:spcAft>
              <a:buSzPts val="2400"/>
              <a:buFont typeface="Arial"/>
              <a:buNone/>
            </a:pPr>
            <a:endParaRPr sz="2400">
              <a:solidFill>
                <a:schemeClr val="lt1"/>
              </a:solidFill>
            </a:endParaRPr>
          </a:p>
        </p:txBody>
      </p:sp>
      <p:sp>
        <p:nvSpPr>
          <p:cNvPr id="147" name="Google Shape;147;p24"/>
          <p:cNvSpPr txBox="1">
            <a:spLocks noGrp="1"/>
          </p:cNvSpPr>
          <p:nvPr>
            <p:ph type="title"/>
          </p:nvPr>
        </p:nvSpPr>
        <p:spPr>
          <a:xfrm>
            <a:off x="457200" y="1295400"/>
            <a:ext cx="86868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Major Congressional Milestones: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body" idx="1"/>
          </p:nvPr>
        </p:nvSpPr>
        <p:spPr>
          <a:xfrm>
            <a:off x="304800" y="1371600"/>
            <a:ext cx="8839200" cy="44196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800"/>
              <a:buFont typeface="Arial"/>
              <a:buNone/>
            </a:pPr>
            <a:endParaRPr sz="2800">
              <a:solidFill>
                <a:srgbClr val="FFFF00"/>
              </a:solidFill>
            </a:endParaRPr>
          </a:p>
          <a:p>
            <a:pPr marL="342900" lvl="0" indent="-342900" algn="l" rtl="0">
              <a:lnSpc>
                <a:spcPct val="80000"/>
              </a:lnSpc>
              <a:spcBef>
                <a:spcPts val="560"/>
              </a:spcBef>
              <a:spcAft>
                <a:spcPts val="0"/>
              </a:spcAft>
              <a:buSzPts val="2800"/>
              <a:buFont typeface="Arial"/>
              <a:buNone/>
            </a:pPr>
            <a:endParaRPr sz="2800">
              <a:solidFill>
                <a:srgbClr val="FFFF00"/>
              </a:solidFill>
            </a:endParaRPr>
          </a:p>
          <a:p>
            <a:pPr marL="342900" lvl="0" indent="-342900" algn="l" rtl="0">
              <a:lnSpc>
                <a:spcPct val="80000"/>
              </a:lnSpc>
              <a:spcBef>
                <a:spcPts val="480"/>
              </a:spcBef>
              <a:spcAft>
                <a:spcPts val="0"/>
              </a:spcAft>
              <a:buSzPts val="2400"/>
              <a:buFont typeface="Arial"/>
              <a:buNone/>
            </a:pPr>
            <a:r>
              <a:rPr lang="en-US" sz="2400">
                <a:solidFill>
                  <a:srgbClr val="FFFF00"/>
                </a:solidFill>
              </a:rPr>
              <a:t>   </a:t>
            </a:r>
            <a:endParaRPr sz="2400">
              <a:solidFill>
                <a:schemeClr val="lt1"/>
              </a:solidFill>
            </a:endParaRPr>
          </a:p>
          <a:p>
            <a:pPr marL="342900" lvl="0" indent="-342900" algn="l" rtl="0">
              <a:lnSpc>
                <a:spcPct val="80000"/>
              </a:lnSpc>
              <a:spcBef>
                <a:spcPts val="480"/>
              </a:spcBef>
              <a:spcAft>
                <a:spcPts val="0"/>
              </a:spcAft>
              <a:buSzPts val="2400"/>
              <a:buFont typeface="Arial"/>
              <a:buNone/>
            </a:pPr>
            <a:endParaRPr sz="2400">
              <a:solidFill>
                <a:schemeClr val="lt1"/>
              </a:solidFill>
            </a:endParaRPr>
          </a:p>
        </p:txBody>
      </p:sp>
      <p:sp>
        <p:nvSpPr>
          <p:cNvPr id="154" name="Google Shape;154;p25"/>
          <p:cNvSpPr/>
          <p:nvPr/>
        </p:nvSpPr>
        <p:spPr>
          <a:xfrm>
            <a:off x="457200" y="2286000"/>
            <a:ext cx="8534400" cy="3391698"/>
          </a:xfrm>
          <a:prstGeom prst="rect">
            <a:avLst/>
          </a:prstGeom>
          <a:noFill/>
          <a:ln>
            <a:noFill/>
          </a:ln>
        </p:spPr>
        <p:txBody>
          <a:bodyPr spcFirstLastPara="1" wrap="square" lIns="91425" tIns="45700" rIns="91425" bIns="45700" anchor="t" anchorCtr="0">
            <a:noAutofit/>
          </a:bodyPr>
          <a:lstStyle/>
          <a:p>
            <a:pPr marL="0" marR="0" lvl="0" indent="-177800" algn="l" rtl="0">
              <a:lnSpc>
                <a:spcPct val="80000"/>
              </a:lnSpc>
              <a:spcBef>
                <a:spcPts val="0"/>
              </a:spcBef>
              <a:spcAft>
                <a:spcPts val="0"/>
              </a:spcAft>
              <a:buClr>
                <a:srgbClr val="013C88"/>
              </a:buClr>
              <a:buSzPts val="2800"/>
              <a:buFont typeface="Noto Sans Symbols"/>
              <a:buChar char="⮚"/>
            </a:pPr>
            <a:r>
              <a:rPr lang="en-US" sz="2800" b="1">
                <a:solidFill>
                  <a:srgbClr val="013C88"/>
                </a:solidFill>
                <a:latin typeface="Arial"/>
                <a:ea typeface="Arial"/>
                <a:cs typeface="Arial"/>
                <a:sym typeface="Arial"/>
              </a:rPr>
              <a:t> </a:t>
            </a:r>
            <a:r>
              <a:rPr lang="en-US" sz="2800" b="1" u="sng">
                <a:solidFill>
                  <a:srgbClr val="013C88"/>
                </a:solidFill>
                <a:latin typeface="Arial"/>
                <a:ea typeface="Arial"/>
                <a:cs typeface="Arial"/>
                <a:sym typeface="Arial"/>
              </a:rPr>
              <a:t>1992</a:t>
            </a:r>
            <a:r>
              <a:rPr lang="en-US" sz="2800" b="1">
                <a:solidFill>
                  <a:srgbClr val="013C88"/>
                </a:solidFill>
                <a:latin typeface="Arial"/>
                <a:ea typeface="Arial"/>
                <a:cs typeface="Arial"/>
                <a:sym typeface="Arial"/>
              </a:rPr>
              <a:t> - Public Law 102-45</a:t>
            </a:r>
            <a:r>
              <a:rPr lang="en-US" sz="2800">
                <a:solidFill>
                  <a:srgbClr val="013C88"/>
                </a:solidFill>
                <a:latin typeface="Arial"/>
                <a:ea typeface="Arial"/>
                <a:cs typeface="Arial"/>
                <a:sym typeface="Arial"/>
              </a:rPr>
              <a:t> - Stevenson-Wydler</a:t>
            </a:r>
            <a:endParaRPr sz="2800">
              <a:solidFill>
                <a:srgbClr val="013C88"/>
              </a:solidFill>
              <a:latin typeface="Arial"/>
              <a:ea typeface="Arial"/>
              <a:cs typeface="Arial"/>
              <a:sym typeface="Arial"/>
            </a:endParaRPr>
          </a:p>
          <a:p>
            <a:pPr marL="0" marR="0" lvl="0" indent="0" algn="l" rtl="0">
              <a:lnSpc>
                <a:spcPct val="80000"/>
              </a:lnSpc>
              <a:spcBef>
                <a:spcPts val="0"/>
              </a:spcBef>
              <a:spcAft>
                <a:spcPts val="0"/>
              </a:spcAft>
              <a:buNone/>
            </a:pPr>
            <a:r>
              <a:rPr lang="en-US" sz="2800">
                <a:solidFill>
                  <a:srgbClr val="013C88"/>
                </a:solidFill>
                <a:latin typeface="Arial"/>
                <a:ea typeface="Arial"/>
                <a:cs typeface="Arial"/>
                <a:sym typeface="Arial"/>
              </a:rPr>
              <a:t>             Technology Innovation Act and 1996</a:t>
            </a:r>
            <a:endParaRPr/>
          </a:p>
          <a:p>
            <a:pPr marL="0" marR="0" lvl="0" indent="0" algn="l" rtl="0">
              <a:lnSpc>
                <a:spcPct val="80000"/>
              </a:lnSpc>
              <a:spcBef>
                <a:spcPts val="0"/>
              </a:spcBef>
              <a:spcAft>
                <a:spcPts val="0"/>
              </a:spcAft>
              <a:buNone/>
            </a:pPr>
            <a:endParaRPr sz="1200">
              <a:solidFill>
                <a:srgbClr val="013C88"/>
              </a:solidFill>
              <a:latin typeface="Arial"/>
              <a:ea typeface="Arial"/>
              <a:cs typeface="Arial"/>
              <a:sym typeface="Arial"/>
            </a:endParaRPr>
          </a:p>
          <a:p>
            <a:pPr marL="457200" marR="0" lvl="1" indent="-152400" algn="l" rtl="0">
              <a:lnSpc>
                <a:spcPct val="80000"/>
              </a:lnSpc>
              <a:spcBef>
                <a:spcPts val="0"/>
              </a:spcBef>
              <a:spcAft>
                <a:spcPts val="0"/>
              </a:spcAft>
              <a:buClr>
                <a:srgbClr val="013C88"/>
              </a:buClr>
              <a:buSzPts val="2400"/>
              <a:buFont typeface="Arial"/>
              <a:buChar char="•"/>
            </a:pPr>
            <a:r>
              <a:rPr lang="en-US" sz="2400" b="0" i="0" u="none" strike="noStrike" cap="none">
                <a:solidFill>
                  <a:srgbClr val="013C88"/>
                </a:solidFill>
                <a:latin typeface="Arial"/>
                <a:ea typeface="Arial"/>
                <a:cs typeface="Arial"/>
                <a:sym typeface="Arial"/>
              </a:rPr>
              <a:t> A.k.a. </a:t>
            </a:r>
            <a:r>
              <a:rPr lang="en-US" sz="2400" b="1" i="0" u="none" strike="noStrike" cap="none">
                <a:solidFill>
                  <a:srgbClr val="013C88"/>
                </a:solidFill>
                <a:latin typeface="Arial"/>
                <a:ea typeface="Arial"/>
                <a:cs typeface="Arial"/>
                <a:sym typeface="Arial"/>
              </a:rPr>
              <a:t>Executive Order 12999 - </a:t>
            </a:r>
            <a:r>
              <a:rPr lang="en-US" sz="2400" b="0" i="0" u="none" strike="noStrike" cap="none">
                <a:solidFill>
                  <a:srgbClr val="013C88"/>
                </a:solidFill>
                <a:latin typeface="Arial"/>
                <a:ea typeface="Arial"/>
                <a:cs typeface="Arial"/>
                <a:sym typeface="Arial"/>
              </a:rPr>
              <a:t>Permits agencies to give research equipment to educational institutions for scientific education/research and </a:t>
            </a:r>
            <a:r>
              <a:rPr lang="en-US" sz="2400" b="1" i="0" u="none" strike="noStrike" cap="none">
                <a:solidFill>
                  <a:srgbClr val="013C88"/>
                </a:solidFill>
                <a:latin typeface="Arial"/>
                <a:ea typeface="Arial"/>
                <a:cs typeface="Arial"/>
                <a:sym typeface="Arial"/>
              </a:rPr>
              <a:t>computers to schools</a:t>
            </a:r>
            <a:r>
              <a:rPr lang="en-US" sz="2400" b="0" i="0" u="none" strike="noStrike" cap="none">
                <a:solidFill>
                  <a:srgbClr val="013C88"/>
                </a:solidFill>
                <a:latin typeface="Arial"/>
                <a:ea typeface="Arial"/>
                <a:cs typeface="Arial"/>
                <a:sym typeface="Arial"/>
              </a:rPr>
              <a:t>. </a:t>
            </a:r>
            <a:endParaRPr/>
          </a:p>
          <a:p>
            <a:pPr marL="0" marR="0" lvl="0" indent="0" algn="l" rtl="0">
              <a:lnSpc>
                <a:spcPct val="80000"/>
              </a:lnSpc>
              <a:spcBef>
                <a:spcPts val="0"/>
              </a:spcBef>
              <a:spcAft>
                <a:spcPts val="0"/>
              </a:spcAft>
              <a:buNone/>
            </a:pPr>
            <a:endParaRPr sz="3200">
              <a:solidFill>
                <a:srgbClr val="013C88"/>
              </a:solidFill>
              <a:latin typeface="Arial"/>
              <a:ea typeface="Arial"/>
              <a:cs typeface="Arial"/>
              <a:sym typeface="Arial"/>
            </a:endParaRPr>
          </a:p>
          <a:p>
            <a:pPr marL="0" marR="0" lvl="0" indent="-177800" algn="l" rtl="0">
              <a:lnSpc>
                <a:spcPct val="80000"/>
              </a:lnSpc>
              <a:spcBef>
                <a:spcPts val="0"/>
              </a:spcBef>
              <a:spcAft>
                <a:spcPts val="0"/>
              </a:spcAft>
              <a:buClr>
                <a:srgbClr val="013C88"/>
              </a:buClr>
              <a:buSzPts val="2800"/>
              <a:buFont typeface="Noto Sans Symbols"/>
              <a:buChar char="⮚"/>
            </a:pPr>
            <a:r>
              <a:rPr lang="en-US" sz="2800" b="1">
                <a:solidFill>
                  <a:srgbClr val="013C88"/>
                </a:solidFill>
                <a:latin typeface="Arial"/>
                <a:ea typeface="Arial"/>
                <a:cs typeface="Arial"/>
                <a:sym typeface="Arial"/>
              </a:rPr>
              <a:t>  </a:t>
            </a:r>
            <a:r>
              <a:rPr lang="en-US" sz="2800" b="1" u="sng">
                <a:solidFill>
                  <a:srgbClr val="013C88"/>
                </a:solidFill>
                <a:latin typeface="Arial"/>
                <a:ea typeface="Arial"/>
                <a:cs typeface="Arial"/>
                <a:sym typeface="Arial"/>
              </a:rPr>
              <a:t>2002</a:t>
            </a:r>
            <a:r>
              <a:rPr lang="en-US" sz="2800" b="1">
                <a:solidFill>
                  <a:srgbClr val="013C88"/>
                </a:solidFill>
                <a:latin typeface="Arial"/>
                <a:ea typeface="Arial"/>
                <a:cs typeface="Arial"/>
                <a:sym typeface="Arial"/>
              </a:rPr>
              <a:t> - Public Law 107-217  </a:t>
            </a:r>
            <a:endParaRPr sz="2800" b="1">
              <a:solidFill>
                <a:srgbClr val="013C88"/>
              </a:solidFill>
              <a:latin typeface="Arial"/>
              <a:ea typeface="Arial"/>
              <a:cs typeface="Arial"/>
              <a:sym typeface="Arial"/>
            </a:endParaRPr>
          </a:p>
          <a:p>
            <a:pPr marL="0" marR="0" lvl="0" indent="0" algn="l" rtl="0">
              <a:lnSpc>
                <a:spcPct val="80000"/>
              </a:lnSpc>
              <a:spcBef>
                <a:spcPts val="0"/>
              </a:spcBef>
              <a:spcAft>
                <a:spcPts val="0"/>
              </a:spcAft>
              <a:buNone/>
            </a:pPr>
            <a:endParaRPr sz="1200">
              <a:solidFill>
                <a:srgbClr val="013C88"/>
              </a:solidFill>
              <a:latin typeface="Arial"/>
              <a:ea typeface="Arial"/>
              <a:cs typeface="Arial"/>
              <a:sym typeface="Arial"/>
            </a:endParaRPr>
          </a:p>
          <a:p>
            <a:pPr marL="457200" marR="0" lvl="1" indent="-152400" algn="l" rtl="0">
              <a:lnSpc>
                <a:spcPct val="80000"/>
              </a:lnSpc>
              <a:spcBef>
                <a:spcPts val="0"/>
              </a:spcBef>
              <a:spcAft>
                <a:spcPts val="0"/>
              </a:spcAft>
              <a:buClr>
                <a:srgbClr val="013C88"/>
              </a:buClr>
              <a:buSzPts val="2400"/>
              <a:buFont typeface="Arial"/>
              <a:buChar char="•"/>
            </a:pPr>
            <a:r>
              <a:rPr lang="en-US" sz="2400" b="0" i="0" u="none" strike="noStrike" cap="none">
                <a:solidFill>
                  <a:srgbClr val="013C88"/>
                </a:solidFill>
                <a:latin typeface="Arial"/>
                <a:ea typeface="Arial"/>
                <a:cs typeface="Arial"/>
                <a:sym typeface="Arial"/>
              </a:rPr>
              <a:t>  Codified the Property Act into </a:t>
            </a:r>
            <a:r>
              <a:rPr lang="en-US" sz="2400" b="1" i="0" u="none" strike="noStrike" cap="none">
                <a:solidFill>
                  <a:srgbClr val="013C88"/>
                </a:solidFill>
                <a:latin typeface="Arial"/>
                <a:ea typeface="Arial"/>
                <a:cs typeface="Arial"/>
                <a:sym typeface="Arial"/>
              </a:rPr>
              <a:t>Title 40, United States Code, </a:t>
            </a:r>
            <a:r>
              <a:rPr lang="en-US" sz="2400" b="0" i="0" u="none" strike="noStrike" cap="none">
                <a:solidFill>
                  <a:srgbClr val="013C88"/>
                </a:solidFill>
                <a:latin typeface="Arial"/>
                <a:ea typeface="Arial"/>
                <a:cs typeface="Arial"/>
                <a:sym typeface="Arial"/>
              </a:rPr>
              <a:t>“Public Buildings, Property, and Works”</a:t>
            </a:r>
            <a:endParaRPr sz="2400" b="0" i="0" u="none" strike="noStrike" cap="none">
              <a:solidFill>
                <a:srgbClr val="013C88"/>
              </a:solidFill>
              <a:latin typeface="Arial"/>
              <a:ea typeface="Arial"/>
              <a:cs typeface="Arial"/>
              <a:sym typeface="Arial"/>
            </a:endParaRPr>
          </a:p>
        </p:txBody>
      </p:sp>
      <p:sp>
        <p:nvSpPr>
          <p:cNvPr id="155" name="Google Shape;155;p25"/>
          <p:cNvSpPr txBox="1">
            <a:spLocks noGrp="1"/>
          </p:cNvSpPr>
          <p:nvPr>
            <p:ph type="title"/>
          </p:nvPr>
        </p:nvSpPr>
        <p:spPr>
          <a:xfrm>
            <a:off x="457200" y="1371600"/>
            <a:ext cx="86868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Major Congressional Milestones: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p:nvPr/>
        </p:nvSpPr>
        <p:spPr>
          <a:xfrm>
            <a:off x="533400" y="2590800"/>
            <a:ext cx="7315200" cy="3754874"/>
          </a:xfrm>
          <a:prstGeom prst="rect">
            <a:avLst/>
          </a:prstGeom>
          <a:noFill/>
          <a:ln>
            <a:noFill/>
          </a:ln>
        </p:spPr>
        <p:txBody>
          <a:bodyPr spcFirstLastPara="1" wrap="square" lIns="0" tIns="0" rIns="0" bIns="0" anchor="t" anchorCtr="0">
            <a:noAutofit/>
          </a:bodyPr>
          <a:lstStyle/>
          <a:p>
            <a:pPr marL="0" marR="0" lvl="0" indent="-165100" algn="l" rtl="0">
              <a:spcBef>
                <a:spcPts val="0"/>
              </a:spcBef>
              <a:spcAft>
                <a:spcPts val="0"/>
              </a:spcAft>
              <a:buClr>
                <a:srgbClr val="013C88"/>
              </a:buClr>
              <a:buSzPts val="2600"/>
              <a:buFont typeface="Noto Sans Symbols"/>
              <a:buChar char="⮚"/>
            </a:pPr>
            <a:r>
              <a:rPr lang="en-US" sz="2600">
                <a:solidFill>
                  <a:srgbClr val="FFFFFF"/>
                </a:solidFill>
                <a:latin typeface="Arial"/>
                <a:ea typeface="Arial"/>
                <a:cs typeface="Arial"/>
                <a:sym typeface="Arial"/>
              </a:rPr>
              <a:t>  </a:t>
            </a:r>
            <a:r>
              <a:rPr lang="en-US" sz="2800">
                <a:solidFill>
                  <a:srgbClr val="013C88"/>
                </a:solidFill>
                <a:latin typeface="Arial"/>
                <a:ea typeface="Arial"/>
                <a:cs typeface="Arial"/>
                <a:sym typeface="Arial"/>
              </a:rPr>
              <a:t>GSA, Office of Governmentwide Policy</a:t>
            </a:r>
            <a:endParaRPr/>
          </a:p>
          <a:p>
            <a:pPr marL="0" marR="0" lvl="0" indent="0" algn="l" rtl="0">
              <a:spcBef>
                <a:spcPts val="0"/>
              </a:spcBef>
              <a:spcAft>
                <a:spcPts val="0"/>
              </a:spcAft>
              <a:buNone/>
            </a:pPr>
            <a:endParaRPr sz="1200">
              <a:solidFill>
                <a:srgbClr val="013C88"/>
              </a:solidFill>
              <a:latin typeface="Arial"/>
              <a:ea typeface="Arial"/>
              <a:cs typeface="Arial"/>
              <a:sym typeface="Arial"/>
            </a:endParaRPr>
          </a:p>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  FAR (Federal Acquisition Regulations)</a:t>
            </a:r>
            <a:endParaRPr/>
          </a:p>
          <a:p>
            <a:pPr marL="0" marR="0" lvl="0" indent="0" algn="l" rtl="0">
              <a:spcBef>
                <a:spcPts val="0"/>
              </a:spcBef>
              <a:spcAft>
                <a:spcPts val="0"/>
              </a:spcAft>
              <a:buNone/>
            </a:pPr>
            <a:endParaRPr sz="1200">
              <a:solidFill>
                <a:srgbClr val="013C88"/>
              </a:solidFill>
              <a:latin typeface="Arial"/>
              <a:ea typeface="Arial"/>
              <a:cs typeface="Arial"/>
              <a:sym typeface="Arial"/>
            </a:endParaRPr>
          </a:p>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  FPMR (Federal Property Management</a:t>
            </a:r>
            <a:endParaRPr/>
          </a:p>
          <a:p>
            <a:pPr marL="0" marR="0" lvl="0" indent="0" algn="l" rtl="0">
              <a:spcBef>
                <a:spcPts val="0"/>
              </a:spcBef>
              <a:spcAft>
                <a:spcPts val="0"/>
              </a:spcAft>
              <a:buNone/>
            </a:pPr>
            <a:r>
              <a:rPr lang="en-US" sz="2800">
                <a:solidFill>
                  <a:srgbClr val="013C88"/>
                </a:solidFill>
                <a:latin typeface="Arial"/>
                <a:ea typeface="Arial"/>
                <a:cs typeface="Arial"/>
                <a:sym typeface="Arial"/>
              </a:rPr>
              <a:t>                Regulations)</a:t>
            </a:r>
            <a:endParaRPr/>
          </a:p>
          <a:p>
            <a:pPr marL="0" marR="0" lvl="0" indent="0" algn="l" rtl="0">
              <a:spcBef>
                <a:spcPts val="0"/>
              </a:spcBef>
              <a:spcAft>
                <a:spcPts val="0"/>
              </a:spcAft>
              <a:buNone/>
            </a:pPr>
            <a:endParaRPr sz="1200">
              <a:solidFill>
                <a:srgbClr val="013C88"/>
              </a:solidFill>
              <a:latin typeface="Arial"/>
              <a:ea typeface="Arial"/>
              <a:cs typeface="Arial"/>
              <a:sym typeface="Arial"/>
            </a:endParaRPr>
          </a:p>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  FMR (Federal Management Regulations)</a:t>
            </a:r>
            <a:endParaRPr/>
          </a:p>
          <a:p>
            <a:pPr marL="0" marR="0" lvl="0" indent="0" algn="l" rtl="0">
              <a:spcBef>
                <a:spcPts val="0"/>
              </a:spcBef>
              <a:spcAft>
                <a:spcPts val="0"/>
              </a:spcAft>
              <a:buClr>
                <a:srgbClr val="FF3300"/>
              </a:buClr>
              <a:buSzPts val="1200"/>
              <a:buFont typeface="Arial"/>
              <a:buNone/>
            </a:pPr>
            <a:endParaRPr sz="1200">
              <a:solidFill>
                <a:srgbClr val="013C88"/>
              </a:solidFill>
              <a:latin typeface="Arial"/>
              <a:ea typeface="Arial"/>
              <a:cs typeface="Arial"/>
              <a:sym typeface="Arial"/>
            </a:endParaRPr>
          </a:p>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  Executive Agency Orders   </a:t>
            </a:r>
            <a:endParaRPr/>
          </a:p>
          <a:p>
            <a:pPr marL="0" marR="0" lvl="0" indent="0" algn="l" rtl="0">
              <a:spcBef>
                <a:spcPts val="0"/>
              </a:spcBef>
              <a:spcAft>
                <a:spcPts val="0"/>
              </a:spcAft>
              <a:buNone/>
            </a:pPr>
            <a:r>
              <a:rPr lang="en-US" sz="2800" b="1">
                <a:solidFill>
                  <a:srgbClr val="013C88"/>
                </a:solidFill>
                <a:latin typeface="Times New Roman"/>
                <a:ea typeface="Times New Roman"/>
                <a:cs typeface="Times New Roman"/>
                <a:sym typeface="Times New Roman"/>
              </a:rPr>
              <a:t> </a:t>
            </a:r>
            <a:endParaRPr/>
          </a:p>
        </p:txBody>
      </p:sp>
      <p:sp>
        <p:nvSpPr>
          <p:cNvPr id="162" name="Google Shape;162;p26"/>
          <p:cNvSpPr/>
          <p:nvPr/>
        </p:nvSpPr>
        <p:spPr>
          <a:xfrm>
            <a:off x="457200" y="1447800"/>
            <a:ext cx="8305800" cy="98488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200" b="1">
                <a:solidFill>
                  <a:srgbClr val="013C88"/>
                </a:solidFill>
                <a:latin typeface="Arial Black"/>
                <a:ea typeface="Arial Black"/>
                <a:cs typeface="Arial Black"/>
                <a:sym typeface="Arial Black"/>
              </a:rPr>
              <a:t>Property Regulations and Administrative Law</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p:nvPr/>
        </p:nvSpPr>
        <p:spPr>
          <a:xfrm>
            <a:off x="609600" y="2286000"/>
            <a:ext cx="8077200" cy="3939540"/>
          </a:xfrm>
          <a:prstGeom prst="rect">
            <a:avLst/>
          </a:prstGeom>
          <a:noFill/>
          <a:ln>
            <a:noFill/>
          </a:ln>
        </p:spPr>
        <p:txBody>
          <a:bodyPr spcFirstLastPara="1" wrap="square" lIns="0" tIns="0" rIns="0" bIns="0" anchor="t" anchorCtr="0">
            <a:noAutofit/>
          </a:bodyPr>
          <a:lstStyle/>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  Deviations Require a written Waiver from GSA </a:t>
            </a:r>
            <a:endParaRPr sz="2800">
              <a:solidFill>
                <a:srgbClr val="013C88"/>
              </a:solidFill>
              <a:latin typeface="Arial"/>
              <a:ea typeface="Arial"/>
              <a:cs typeface="Arial"/>
              <a:sym typeface="Arial"/>
            </a:endParaRPr>
          </a:p>
          <a:p>
            <a:pPr marL="0" marR="0" lvl="0" indent="0" algn="l" rtl="0">
              <a:spcBef>
                <a:spcPts val="0"/>
              </a:spcBef>
              <a:spcAft>
                <a:spcPts val="0"/>
              </a:spcAft>
              <a:buNone/>
            </a:pPr>
            <a:r>
              <a:rPr lang="en-US" sz="2800">
                <a:solidFill>
                  <a:srgbClr val="013C88"/>
                </a:solidFill>
                <a:latin typeface="Arial"/>
                <a:ea typeface="Arial"/>
                <a:cs typeface="Arial"/>
                <a:sym typeface="Arial"/>
              </a:rPr>
              <a:t>     Office of Government-wide Policy Division</a:t>
            </a:r>
            <a:endParaRPr/>
          </a:p>
          <a:p>
            <a:pPr marL="0" marR="0" lvl="0" indent="0" algn="l" rtl="0">
              <a:spcBef>
                <a:spcPts val="0"/>
              </a:spcBef>
              <a:spcAft>
                <a:spcPts val="0"/>
              </a:spcAft>
              <a:buNone/>
            </a:pPr>
            <a:endParaRPr sz="2800">
              <a:solidFill>
                <a:srgbClr val="013C88"/>
              </a:solidFill>
              <a:latin typeface="Arial"/>
              <a:ea typeface="Arial"/>
              <a:cs typeface="Arial"/>
              <a:sym typeface="Arial"/>
            </a:endParaRPr>
          </a:p>
          <a:p>
            <a:pPr marL="457200" marR="0" lvl="1" indent="0" algn="l" rtl="0">
              <a:spcBef>
                <a:spcPts val="0"/>
              </a:spcBef>
              <a:spcAft>
                <a:spcPts val="0"/>
              </a:spcAft>
              <a:buNone/>
            </a:pPr>
            <a:r>
              <a:rPr lang="en-US" sz="2800" b="0" i="0" u="none" strike="noStrike" cap="none">
                <a:solidFill>
                  <a:srgbClr val="013C88"/>
                </a:solidFill>
                <a:latin typeface="Arial"/>
                <a:ea typeface="Arial"/>
                <a:cs typeface="Arial"/>
                <a:sym typeface="Arial"/>
              </a:rPr>
              <a:t>  Bob Holcombe   (202) 501-3828</a:t>
            </a:r>
            <a:endParaRPr/>
          </a:p>
          <a:p>
            <a:pPr marL="457200" marR="0" lvl="1" indent="0" algn="l" rtl="0">
              <a:spcBef>
                <a:spcPts val="0"/>
              </a:spcBef>
              <a:spcAft>
                <a:spcPts val="0"/>
              </a:spcAft>
              <a:buNone/>
            </a:pPr>
            <a:r>
              <a:rPr lang="en-US" sz="2800" b="0" i="0" u="none" strike="noStrike" cap="none">
                <a:solidFill>
                  <a:srgbClr val="013C88"/>
                </a:solidFill>
                <a:latin typeface="Arial"/>
                <a:ea typeface="Arial"/>
                <a:cs typeface="Arial"/>
                <a:sym typeface="Arial"/>
              </a:rPr>
              <a:t>  Robert.holcombe@gsa.gov</a:t>
            </a:r>
            <a:endParaRPr/>
          </a:p>
          <a:p>
            <a:pPr marL="457200" marR="0" lvl="1" indent="0" algn="l" rtl="0">
              <a:spcBef>
                <a:spcPts val="0"/>
              </a:spcBef>
              <a:spcAft>
                <a:spcPts val="0"/>
              </a:spcAft>
              <a:buClr>
                <a:schemeClr val="dk1"/>
              </a:buClr>
              <a:buSzPts val="2400"/>
              <a:buFont typeface="Arial"/>
              <a:buNone/>
            </a:pPr>
            <a:endParaRPr sz="2400" b="1"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2400" b="1">
              <a:solidFill>
                <a:schemeClr val="dk1"/>
              </a:solidFill>
              <a:latin typeface="Arial"/>
              <a:ea typeface="Arial"/>
              <a:cs typeface="Arial"/>
              <a:sym typeface="Arial"/>
            </a:endParaRPr>
          </a:p>
          <a:p>
            <a:pPr marL="457200" marR="0" lvl="1" indent="0" algn="l" rtl="0">
              <a:spcBef>
                <a:spcPts val="0"/>
              </a:spcBef>
              <a:spcAft>
                <a:spcPts val="0"/>
              </a:spcAft>
              <a:buNone/>
            </a:pPr>
            <a:endParaRPr sz="2800" b="0" i="0" u="none" strike="noStrike" cap="none">
              <a:solidFill>
                <a:srgbClr val="013C88"/>
              </a:solidFill>
              <a:latin typeface="Times New Roman"/>
              <a:ea typeface="Times New Roman"/>
              <a:cs typeface="Times New Roman"/>
              <a:sym typeface="Times New Roman"/>
            </a:endParaRPr>
          </a:p>
          <a:p>
            <a:pPr marL="0" marR="0" lvl="0" indent="0" algn="l" rtl="0">
              <a:spcBef>
                <a:spcPts val="0"/>
              </a:spcBef>
              <a:spcAft>
                <a:spcPts val="0"/>
              </a:spcAft>
              <a:buNone/>
            </a:pPr>
            <a:endParaRPr sz="1200" b="1">
              <a:solidFill>
                <a:srgbClr val="013C88"/>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b="1">
                <a:solidFill>
                  <a:srgbClr val="013C88"/>
                </a:solidFill>
                <a:latin typeface="Times New Roman"/>
                <a:ea typeface="Times New Roman"/>
                <a:cs typeface="Times New Roman"/>
                <a:sym typeface="Times New Roman"/>
              </a:rPr>
              <a:t> </a:t>
            </a:r>
            <a:endParaRPr sz="2800" b="1">
              <a:solidFill>
                <a:srgbClr val="013C88"/>
              </a:solidFill>
              <a:latin typeface="Times New Roman"/>
              <a:ea typeface="Times New Roman"/>
              <a:cs typeface="Times New Roman"/>
              <a:sym typeface="Times New Roman"/>
            </a:endParaRPr>
          </a:p>
        </p:txBody>
      </p:sp>
      <p:sp>
        <p:nvSpPr>
          <p:cNvPr id="169" name="Google Shape;169;p27"/>
          <p:cNvSpPr/>
          <p:nvPr/>
        </p:nvSpPr>
        <p:spPr>
          <a:xfrm>
            <a:off x="457200" y="1447800"/>
            <a:ext cx="8305800" cy="49244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200" b="1">
                <a:solidFill>
                  <a:srgbClr val="013C88"/>
                </a:solidFill>
                <a:latin typeface="Arial Black"/>
                <a:ea typeface="Arial Black"/>
                <a:cs typeface="Arial Black"/>
                <a:sym typeface="Arial Black"/>
              </a:rPr>
              <a:t>Deviations/Waiver from the FMR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p:nvPr/>
        </p:nvSpPr>
        <p:spPr>
          <a:xfrm>
            <a:off x="4572000" y="4038600"/>
            <a:ext cx="4191000" cy="2667000"/>
          </a:xfrm>
          <a:prstGeom prst="rect">
            <a:avLst/>
          </a:prstGeom>
          <a:solidFill>
            <a:srgbClr val="D0D0F4"/>
          </a:solidFill>
          <a:ln w="9525" cap="flat" cmpd="sng">
            <a:solidFill>
              <a:srgbClr val="013C8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002060"/>
                </a:solidFill>
                <a:latin typeface="Times New Roman"/>
                <a:ea typeface="Times New Roman"/>
                <a:cs typeface="Times New Roman"/>
                <a:sym typeface="Times New Roman"/>
              </a:rPr>
              <a:t>FMR</a:t>
            </a:r>
            <a:endParaRPr/>
          </a:p>
          <a:p>
            <a:pPr marL="0" marR="0" lvl="0" indent="0" algn="l" rtl="0">
              <a:spcBef>
                <a:spcPts val="0"/>
              </a:spcBef>
              <a:spcAft>
                <a:spcPts val="0"/>
              </a:spcAft>
              <a:buNone/>
            </a:pPr>
            <a:r>
              <a:rPr lang="en-US" sz="2400" b="1">
                <a:solidFill>
                  <a:srgbClr val="002060"/>
                </a:solidFill>
                <a:latin typeface="Times New Roman"/>
                <a:ea typeface="Times New Roman"/>
                <a:cs typeface="Times New Roman"/>
                <a:sym typeface="Times New Roman"/>
              </a:rPr>
              <a:t>102-36</a:t>
            </a:r>
            <a:r>
              <a:rPr lang="en-US" sz="2400">
                <a:solidFill>
                  <a:srgbClr val="002060"/>
                </a:solidFill>
                <a:latin typeface="Times New Roman"/>
                <a:ea typeface="Times New Roman"/>
                <a:cs typeface="Times New Roman"/>
                <a:sym typeface="Times New Roman"/>
              </a:rPr>
              <a:t>  Disposition/Utilization</a:t>
            </a:r>
            <a:endParaRPr/>
          </a:p>
          <a:p>
            <a:pPr marL="0" marR="0" lvl="0" indent="0" algn="l" rtl="0">
              <a:spcBef>
                <a:spcPts val="0"/>
              </a:spcBef>
              <a:spcAft>
                <a:spcPts val="0"/>
              </a:spcAft>
              <a:buNone/>
            </a:pPr>
            <a:r>
              <a:rPr lang="en-US" sz="2400" b="1">
                <a:solidFill>
                  <a:srgbClr val="002060"/>
                </a:solidFill>
                <a:latin typeface="Times New Roman"/>
                <a:ea typeface="Times New Roman"/>
                <a:cs typeface="Times New Roman"/>
                <a:sym typeface="Times New Roman"/>
              </a:rPr>
              <a:t>102-37</a:t>
            </a:r>
            <a:r>
              <a:rPr lang="en-US" sz="2400">
                <a:solidFill>
                  <a:srgbClr val="002060"/>
                </a:solidFill>
                <a:latin typeface="Times New Roman"/>
                <a:ea typeface="Times New Roman"/>
                <a:cs typeface="Times New Roman"/>
                <a:sym typeface="Times New Roman"/>
              </a:rPr>
              <a:t>  Donation</a:t>
            </a:r>
            <a:endParaRPr/>
          </a:p>
          <a:p>
            <a:pPr marL="0" marR="0" lvl="0" indent="0" algn="l" rtl="0">
              <a:spcBef>
                <a:spcPts val="0"/>
              </a:spcBef>
              <a:spcAft>
                <a:spcPts val="0"/>
              </a:spcAft>
              <a:buNone/>
            </a:pPr>
            <a:r>
              <a:rPr lang="en-US" sz="2400" b="1">
                <a:solidFill>
                  <a:srgbClr val="002060"/>
                </a:solidFill>
                <a:latin typeface="Times New Roman"/>
                <a:ea typeface="Times New Roman"/>
                <a:cs typeface="Times New Roman"/>
                <a:sym typeface="Times New Roman"/>
              </a:rPr>
              <a:t>102-38</a:t>
            </a:r>
            <a:r>
              <a:rPr lang="en-US" sz="2400">
                <a:solidFill>
                  <a:srgbClr val="002060"/>
                </a:solidFill>
                <a:latin typeface="Times New Roman"/>
                <a:ea typeface="Times New Roman"/>
                <a:cs typeface="Times New Roman"/>
                <a:sym typeface="Times New Roman"/>
              </a:rPr>
              <a:t>  Sales*</a:t>
            </a:r>
            <a:endParaRPr/>
          </a:p>
          <a:p>
            <a:pPr marL="0" marR="0" lvl="0" indent="0" algn="l" rtl="0">
              <a:spcBef>
                <a:spcPts val="0"/>
              </a:spcBef>
              <a:spcAft>
                <a:spcPts val="0"/>
              </a:spcAft>
              <a:buNone/>
            </a:pPr>
            <a:r>
              <a:rPr lang="en-US" sz="2400" b="1">
                <a:solidFill>
                  <a:srgbClr val="002060"/>
                </a:solidFill>
                <a:latin typeface="Times New Roman"/>
                <a:ea typeface="Times New Roman"/>
                <a:cs typeface="Times New Roman"/>
                <a:sym typeface="Times New Roman"/>
              </a:rPr>
              <a:t>102-39</a:t>
            </a:r>
            <a:r>
              <a:rPr lang="en-US" sz="2400">
                <a:solidFill>
                  <a:srgbClr val="002060"/>
                </a:solidFill>
                <a:latin typeface="Times New Roman"/>
                <a:ea typeface="Times New Roman"/>
                <a:cs typeface="Times New Roman"/>
                <a:sym typeface="Times New Roman"/>
              </a:rPr>
              <a:t>  Exchange/Sale</a:t>
            </a:r>
            <a:endParaRPr/>
          </a:p>
          <a:p>
            <a:pPr marL="0" marR="0" lvl="0" indent="0" algn="l" rtl="0">
              <a:spcBef>
                <a:spcPts val="0"/>
              </a:spcBef>
              <a:spcAft>
                <a:spcPts val="0"/>
              </a:spcAft>
              <a:buNone/>
            </a:pPr>
            <a:r>
              <a:rPr lang="en-US" sz="2400" b="1">
                <a:solidFill>
                  <a:srgbClr val="002060"/>
                </a:solidFill>
                <a:latin typeface="Times New Roman"/>
                <a:ea typeface="Times New Roman"/>
                <a:cs typeface="Times New Roman"/>
                <a:sym typeface="Times New Roman"/>
              </a:rPr>
              <a:t>102-41</a:t>
            </a:r>
            <a:r>
              <a:rPr lang="en-US" sz="2400">
                <a:solidFill>
                  <a:srgbClr val="002060"/>
                </a:solidFill>
                <a:latin typeface="Times New Roman"/>
                <a:ea typeface="Times New Roman"/>
                <a:cs typeface="Times New Roman"/>
                <a:sym typeface="Times New Roman"/>
              </a:rPr>
              <a:t>  Forfeited/Unclaimed</a:t>
            </a:r>
            <a:endParaRPr/>
          </a:p>
          <a:p>
            <a:pPr marL="0" marR="0" lvl="0" indent="0" algn="l" rtl="0">
              <a:spcBef>
                <a:spcPts val="0"/>
              </a:spcBef>
              <a:spcAft>
                <a:spcPts val="0"/>
              </a:spcAft>
              <a:buNone/>
            </a:pPr>
            <a:r>
              <a:rPr lang="en-US" sz="2400" b="1">
                <a:solidFill>
                  <a:srgbClr val="002060"/>
                </a:solidFill>
                <a:latin typeface="Times New Roman"/>
                <a:ea typeface="Times New Roman"/>
                <a:cs typeface="Times New Roman"/>
                <a:sym typeface="Times New Roman"/>
              </a:rPr>
              <a:t>102-42</a:t>
            </a:r>
            <a:r>
              <a:rPr lang="en-US" sz="2400">
                <a:solidFill>
                  <a:srgbClr val="002060"/>
                </a:solidFill>
                <a:latin typeface="Times New Roman"/>
                <a:ea typeface="Times New Roman"/>
                <a:cs typeface="Times New Roman"/>
                <a:sym typeface="Times New Roman"/>
              </a:rPr>
              <a:t>  Foreign Gifts</a:t>
            </a:r>
            <a:endParaRPr/>
          </a:p>
          <a:p>
            <a:pPr marL="0" marR="0" lvl="0" indent="0" algn="l" rtl="0">
              <a:spcBef>
                <a:spcPts val="0"/>
              </a:spcBef>
              <a:spcAft>
                <a:spcPts val="0"/>
              </a:spcAft>
              <a:buNone/>
            </a:pPr>
            <a:endParaRPr sz="2400">
              <a:solidFill>
                <a:srgbClr val="002060"/>
              </a:solidFill>
              <a:latin typeface="Arial"/>
              <a:ea typeface="Arial"/>
              <a:cs typeface="Arial"/>
              <a:sym typeface="Arial"/>
            </a:endParaRPr>
          </a:p>
          <a:p>
            <a:pPr marL="0" marR="0" lvl="0" indent="0" algn="l" rtl="0">
              <a:spcBef>
                <a:spcPts val="0"/>
              </a:spcBef>
              <a:spcAft>
                <a:spcPts val="0"/>
              </a:spcAft>
              <a:buNone/>
            </a:pPr>
            <a:endParaRPr sz="2400">
              <a:solidFill>
                <a:srgbClr val="002060"/>
              </a:solidFill>
              <a:latin typeface="Times New Roman"/>
              <a:ea typeface="Times New Roman"/>
              <a:cs typeface="Times New Roman"/>
              <a:sym typeface="Times New Roman"/>
            </a:endParaRPr>
          </a:p>
        </p:txBody>
      </p:sp>
      <p:sp>
        <p:nvSpPr>
          <p:cNvPr id="176" name="Google Shape;176;p28"/>
          <p:cNvSpPr/>
          <p:nvPr/>
        </p:nvSpPr>
        <p:spPr>
          <a:xfrm>
            <a:off x="457200" y="4038600"/>
            <a:ext cx="3962400" cy="2667000"/>
          </a:xfrm>
          <a:prstGeom prst="rect">
            <a:avLst/>
          </a:prstGeom>
          <a:solidFill>
            <a:srgbClr val="D0D0F4"/>
          </a:solidFill>
          <a:ln w="11100" cap="flat" cmpd="sng">
            <a:solidFill>
              <a:srgbClr val="013C8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002060"/>
                </a:solidFill>
                <a:latin typeface="Times New Roman"/>
                <a:ea typeface="Times New Roman"/>
                <a:cs typeface="Times New Roman"/>
                <a:sym typeface="Times New Roman"/>
              </a:rPr>
              <a:t>FPMR</a:t>
            </a:r>
            <a:endParaRPr/>
          </a:p>
          <a:p>
            <a:pPr marL="0" marR="0" lvl="0" indent="0" algn="l" rtl="0">
              <a:spcBef>
                <a:spcPts val="0"/>
              </a:spcBef>
              <a:spcAft>
                <a:spcPts val="0"/>
              </a:spcAft>
              <a:buNone/>
            </a:pPr>
            <a:r>
              <a:rPr lang="en-US" sz="2400" b="1">
                <a:solidFill>
                  <a:srgbClr val="002060"/>
                </a:solidFill>
                <a:latin typeface="Times New Roman"/>
                <a:ea typeface="Times New Roman"/>
                <a:cs typeface="Times New Roman"/>
                <a:sym typeface="Times New Roman"/>
              </a:rPr>
              <a:t>101-42</a:t>
            </a:r>
            <a:r>
              <a:rPr lang="en-US" sz="2400">
                <a:solidFill>
                  <a:srgbClr val="002060"/>
                </a:solidFill>
                <a:latin typeface="Times New Roman"/>
                <a:ea typeface="Times New Roman"/>
                <a:cs typeface="Times New Roman"/>
                <a:sym typeface="Times New Roman"/>
              </a:rPr>
              <a:t>  Hazardous and other categories of special handling</a:t>
            </a:r>
            <a:endParaRPr/>
          </a:p>
          <a:p>
            <a:pPr marL="0" marR="0" lvl="0" indent="0" algn="l" rtl="0">
              <a:spcBef>
                <a:spcPts val="0"/>
              </a:spcBef>
              <a:spcAft>
                <a:spcPts val="0"/>
              </a:spcAft>
              <a:buNone/>
            </a:pPr>
            <a:endParaRPr sz="1000">
              <a:solidFill>
                <a:srgbClr val="002060"/>
              </a:solidFill>
              <a:latin typeface="Times New Roman"/>
              <a:ea typeface="Times New Roman"/>
              <a:cs typeface="Times New Roman"/>
              <a:sym typeface="Times New Roman"/>
            </a:endParaRPr>
          </a:p>
          <a:p>
            <a:pPr marL="0" marR="0" lvl="0" indent="0" algn="l" rtl="0">
              <a:spcBef>
                <a:spcPts val="0"/>
              </a:spcBef>
              <a:spcAft>
                <a:spcPts val="0"/>
              </a:spcAft>
              <a:buNone/>
            </a:pPr>
            <a:r>
              <a:rPr lang="en-US" sz="2400" b="1">
                <a:solidFill>
                  <a:srgbClr val="002060"/>
                </a:solidFill>
                <a:latin typeface="Times New Roman"/>
                <a:ea typeface="Times New Roman"/>
                <a:cs typeface="Times New Roman"/>
                <a:sym typeface="Times New Roman"/>
              </a:rPr>
              <a:t>101-45* &amp; 101-42  </a:t>
            </a:r>
            <a:r>
              <a:rPr lang="en-US" sz="2400">
                <a:solidFill>
                  <a:srgbClr val="002060"/>
                </a:solidFill>
                <a:latin typeface="Times New Roman"/>
                <a:ea typeface="Times New Roman"/>
                <a:cs typeface="Times New Roman"/>
                <a:sym typeface="Times New Roman"/>
              </a:rPr>
              <a:t>Sections still apply for sales of special classes of property</a:t>
            </a:r>
            <a:endParaRPr/>
          </a:p>
          <a:p>
            <a:pPr marL="0" marR="0" lvl="0" indent="0" algn="l" rtl="0">
              <a:spcBef>
                <a:spcPts val="0"/>
              </a:spcBef>
              <a:spcAft>
                <a:spcPts val="0"/>
              </a:spcAft>
              <a:buNone/>
            </a:pPr>
            <a:endParaRPr sz="2400">
              <a:solidFill>
                <a:srgbClr val="002060"/>
              </a:solidFill>
              <a:latin typeface="Arial"/>
              <a:ea typeface="Arial"/>
              <a:cs typeface="Arial"/>
              <a:sym typeface="Arial"/>
            </a:endParaRPr>
          </a:p>
        </p:txBody>
      </p:sp>
      <p:sp>
        <p:nvSpPr>
          <p:cNvPr id="177" name="Google Shape;177;p28"/>
          <p:cNvSpPr/>
          <p:nvPr/>
        </p:nvSpPr>
        <p:spPr>
          <a:xfrm>
            <a:off x="533400" y="1752600"/>
            <a:ext cx="8077200" cy="2277547"/>
          </a:xfrm>
          <a:prstGeom prst="rect">
            <a:avLst/>
          </a:prstGeom>
          <a:noFill/>
          <a:ln>
            <a:noFill/>
          </a:ln>
        </p:spPr>
        <p:txBody>
          <a:bodyPr spcFirstLastPara="1" wrap="square" lIns="0" tIns="0" rIns="0" bIns="0" anchor="t" anchorCtr="0">
            <a:noAutofit/>
          </a:bodyPr>
          <a:lstStyle/>
          <a:p>
            <a:pPr marL="0" marR="0" lvl="0" indent="-177800" algn="l" rtl="0">
              <a:spcBef>
                <a:spcPts val="0"/>
              </a:spcBef>
              <a:spcAft>
                <a:spcPts val="0"/>
              </a:spcAft>
              <a:buClr>
                <a:srgbClr val="013C88"/>
              </a:buClr>
              <a:buSzPts val="2800"/>
              <a:buFont typeface="Noto Sans Symbols"/>
              <a:buChar char="⮚"/>
            </a:pPr>
            <a:r>
              <a:rPr lang="en-US" sz="2800" b="1">
                <a:solidFill>
                  <a:srgbClr val="013C88"/>
                </a:solidFill>
                <a:latin typeface="Times New Roman"/>
                <a:ea typeface="Times New Roman"/>
                <a:cs typeface="Times New Roman"/>
                <a:sym typeface="Times New Roman"/>
              </a:rPr>
              <a:t> </a:t>
            </a:r>
            <a:r>
              <a:rPr lang="en-US" sz="2800">
                <a:solidFill>
                  <a:srgbClr val="013C88"/>
                </a:solidFill>
                <a:latin typeface="Arial"/>
                <a:ea typeface="Arial"/>
                <a:cs typeface="Arial"/>
                <a:sym typeface="Arial"/>
              </a:rPr>
              <a:t>Regulations are still in the process of change... </a:t>
            </a:r>
            <a:endParaRPr/>
          </a:p>
          <a:p>
            <a:pPr marL="0" marR="0" lvl="0" indent="0" algn="l" rtl="0">
              <a:spcBef>
                <a:spcPts val="0"/>
              </a:spcBef>
              <a:spcAft>
                <a:spcPts val="0"/>
              </a:spcAft>
              <a:buNone/>
            </a:pPr>
            <a:endParaRPr sz="1000">
              <a:solidFill>
                <a:srgbClr val="013C88"/>
              </a:solidFill>
              <a:latin typeface="Arial"/>
              <a:ea typeface="Arial"/>
              <a:cs typeface="Arial"/>
              <a:sym typeface="Arial"/>
            </a:endParaRPr>
          </a:p>
          <a:p>
            <a:pPr marL="457200" marR="0" lvl="1" indent="-152400" algn="l" rtl="0">
              <a:spcBef>
                <a:spcPts val="0"/>
              </a:spcBef>
              <a:spcAft>
                <a:spcPts val="0"/>
              </a:spcAft>
              <a:buClr>
                <a:srgbClr val="013C88"/>
              </a:buClr>
              <a:buSzPts val="2400"/>
              <a:buFont typeface="Arial"/>
              <a:buChar char="•"/>
            </a:pPr>
            <a:r>
              <a:rPr lang="en-US" sz="2400" b="0" i="0" u="none" strike="noStrike" cap="none">
                <a:solidFill>
                  <a:srgbClr val="013C88"/>
                </a:solidFill>
                <a:latin typeface="Arial"/>
                <a:ea typeface="Arial"/>
                <a:cs typeface="Arial"/>
                <a:sym typeface="Arial"/>
              </a:rPr>
              <a:t>  OGP rewriting Federal Property Management Regulations (FPMR) into Federal Management Regulations (FMR).</a:t>
            </a:r>
            <a:endParaRPr sz="2400" b="0" i="1" u="none" strike="noStrike" cap="none">
              <a:solidFill>
                <a:srgbClr val="013C88"/>
              </a:solidFill>
              <a:latin typeface="Arial"/>
              <a:ea typeface="Arial"/>
              <a:cs typeface="Arial"/>
              <a:sym typeface="Arial"/>
            </a:endParaRPr>
          </a:p>
          <a:p>
            <a:pPr marL="457200" marR="0" lvl="1" indent="0" algn="l" rtl="0">
              <a:spcBef>
                <a:spcPts val="0"/>
              </a:spcBef>
              <a:spcAft>
                <a:spcPts val="0"/>
              </a:spcAft>
              <a:buNone/>
            </a:pPr>
            <a:endParaRPr sz="1000" b="0" i="0" u="none" strike="noStrike" cap="none">
              <a:solidFill>
                <a:srgbClr val="013C88"/>
              </a:solidFill>
              <a:latin typeface="Arial"/>
              <a:ea typeface="Arial"/>
              <a:cs typeface="Arial"/>
              <a:sym typeface="Arial"/>
            </a:endParaRPr>
          </a:p>
          <a:p>
            <a:pPr marL="457200" marR="0" lvl="1" indent="-152400" algn="l" rtl="0">
              <a:spcBef>
                <a:spcPts val="0"/>
              </a:spcBef>
              <a:spcAft>
                <a:spcPts val="0"/>
              </a:spcAft>
              <a:buClr>
                <a:srgbClr val="013C88"/>
              </a:buClr>
              <a:buSzPts val="2400"/>
              <a:buFont typeface="Arial"/>
              <a:buChar char="•"/>
            </a:pPr>
            <a:r>
              <a:rPr lang="en-US" sz="2400" b="0" i="0" u="none" strike="noStrike" cap="none">
                <a:solidFill>
                  <a:srgbClr val="013C88"/>
                </a:solidFill>
                <a:latin typeface="Arial"/>
                <a:ea typeface="Arial"/>
                <a:cs typeface="Arial"/>
                <a:sym typeface="Arial"/>
              </a:rPr>
              <a:t>  Current Status of FMR rewrites:</a:t>
            </a:r>
            <a:r>
              <a:rPr lang="en-US" sz="2800" b="0" i="0" u="none" strike="noStrike" cap="none">
                <a:solidFill>
                  <a:srgbClr val="013C88"/>
                </a:solidFill>
                <a:latin typeface="Arial"/>
                <a:ea typeface="Arial"/>
                <a:cs typeface="Arial"/>
                <a:sym typeface="Arial"/>
              </a:rPr>
              <a:t> </a:t>
            </a:r>
            <a:endParaRPr sz="2800" b="0" i="0" u="none" strike="noStrike" cap="none">
              <a:solidFill>
                <a:srgbClr val="013C88"/>
              </a:solidFill>
              <a:latin typeface="Arial"/>
              <a:ea typeface="Arial"/>
              <a:cs typeface="Arial"/>
              <a:sym typeface="Arial"/>
            </a:endParaRPr>
          </a:p>
        </p:txBody>
      </p:sp>
      <p:sp>
        <p:nvSpPr>
          <p:cNvPr id="178" name="Google Shape;178;p28"/>
          <p:cNvSpPr/>
          <p:nvPr/>
        </p:nvSpPr>
        <p:spPr>
          <a:xfrm>
            <a:off x="457200" y="1219200"/>
            <a:ext cx="3398366" cy="49244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200" b="1">
                <a:solidFill>
                  <a:srgbClr val="013C88"/>
                </a:solidFill>
                <a:latin typeface="Arial Black"/>
                <a:ea typeface="Arial Black"/>
                <a:cs typeface="Arial Black"/>
                <a:sym typeface="Arial Black"/>
              </a:rPr>
              <a:t>FPMR to FMR…</a:t>
            </a:r>
            <a:endParaRPr sz="3200">
              <a:solidFill>
                <a:srgbClr val="013C88"/>
              </a:solidFill>
              <a:latin typeface="Arial Black"/>
              <a:ea typeface="Arial Black"/>
              <a:cs typeface="Arial Black"/>
              <a:sym typeface="Arial Blac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body" idx="1"/>
          </p:nvPr>
        </p:nvSpPr>
        <p:spPr>
          <a:xfrm>
            <a:off x="457200" y="2438400"/>
            <a:ext cx="8305800" cy="23622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800"/>
              <a:buChar char="⮚"/>
            </a:pPr>
            <a:r>
              <a:rPr lang="en-US" sz="2800"/>
              <a:t> </a:t>
            </a:r>
            <a:r>
              <a:rPr lang="en-US" sz="2800" b="1"/>
              <a:t>OGP:  Office of Government-wide Policy </a:t>
            </a:r>
            <a:endParaRPr/>
          </a:p>
          <a:p>
            <a:pPr marL="342900" lvl="0" indent="-342900" algn="l" rtl="0">
              <a:lnSpc>
                <a:spcPct val="80000"/>
              </a:lnSpc>
              <a:spcBef>
                <a:spcPts val="240"/>
              </a:spcBef>
              <a:spcAft>
                <a:spcPts val="0"/>
              </a:spcAft>
              <a:buSzPts val="1200"/>
              <a:buFont typeface="Arial"/>
              <a:buNone/>
            </a:pPr>
            <a:r>
              <a:rPr lang="en-US" sz="1200"/>
              <a:t> </a:t>
            </a:r>
            <a:endParaRPr/>
          </a:p>
          <a:p>
            <a:pPr marL="742950" lvl="1" indent="-220662" algn="l" rtl="0">
              <a:lnSpc>
                <a:spcPct val="80000"/>
              </a:lnSpc>
              <a:spcBef>
                <a:spcPts val="480"/>
              </a:spcBef>
              <a:spcAft>
                <a:spcPts val="0"/>
              </a:spcAft>
              <a:buSzPts val="2400"/>
              <a:buFont typeface="Arial"/>
              <a:buChar char="•"/>
            </a:pPr>
            <a:r>
              <a:rPr lang="en-US"/>
              <a:t>Creates and revises regulations for the procurement,  management and disposal of property for </a:t>
            </a:r>
            <a:r>
              <a:rPr lang="en-US" b="1" u="sng"/>
              <a:t>all</a:t>
            </a:r>
            <a:r>
              <a:rPr lang="en-US" b="1"/>
              <a:t> executive agencies</a:t>
            </a:r>
            <a:r>
              <a:rPr lang="en-US"/>
              <a:t>.</a:t>
            </a:r>
            <a:endParaRPr/>
          </a:p>
          <a:p>
            <a:pPr marL="342900" lvl="0" indent="-342900" algn="l" rtl="0">
              <a:lnSpc>
                <a:spcPct val="80000"/>
              </a:lnSpc>
              <a:spcBef>
                <a:spcPts val="560"/>
              </a:spcBef>
              <a:spcAft>
                <a:spcPts val="0"/>
              </a:spcAft>
              <a:buSzPts val="2800"/>
              <a:buFont typeface="Arial"/>
              <a:buNone/>
            </a:pPr>
            <a:endParaRPr sz="2800"/>
          </a:p>
          <a:p>
            <a:pPr marL="342900" lvl="0" indent="-342900" algn="l" rtl="0">
              <a:lnSpc>
                <a:spcPct val="80000"/>
              </a:lnSpc>
              <a:spcBef>
                <a:spcPts val="560"/>
              </a:spcBef>
              <a:spcAft>
                <a:spcPts val="0"/>
              </a:spcAft>
              <a:buSzPts val="2800"/>
              <a:buFont typeface="Arial"/>
              <a:buNone/>
            </a:pPr>
            <a:r>
              <a:rPr lang="en-US" sz="2800"/>
              <a:t>   </a:t>
            </a:r>
            <a:endParaRPr/>
          </a:p>
        </p:txBody>
      </p:sp>
      <p:sp>
        <p:nvSpPr>
          <p:cNvPr id="185" name="Google Shape;185;p29"/>
          <p:cNvSpPr txBox="1">
            <a:spLocks noGrp="1"/>
          </p:cNvSpPr>
          <p:nvPr>
            <p:ph type="title"/>
          </p:nvPr>
        </p:nvSpPr>
        <p:spPr>
          <a:xfrm>
            <a:off x="457200" y="1447800"/>
            <a:ext cx="82296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GSA Organization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381000" y="1447800"/>
            <a:ext cx="82296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GSA Organization</a:t>
            </a:r>
            <a:endParaRPr/>
          </a:p>
        </p:txBody>
      </p:sp>
      <p:sp>
        <p:nvSpPr>
          <p:cNvPr id="192" name="Google Shape;192;p30"/>
          <p:cNvSpPr txBox="1">
            <a:spLocks noGrp="1"/>
          </p:cNvSpPr>
          <p:nvPr>
            <p:ph type="body" idx="1"/>
          </p:nvPr>
        </p:nvSpPr>
        <p:spPr>
          <a:xfrm>
            <a:off x="457200" y="2286000"/>
            <a:ext cx="8001000" cy="38100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800"/>
              <a:buChar char="⮚"/>
            </a:pPr>
            <a:r>
              <a:rPr lang="en-US" sz="2800" b="1"/>
              <a:t> FAS:  Federal Acquisition Service</a:t>
            </a:r>
            <a:endParaRPr/>
          </a:p>
          <a:p>
            <a:pPr marL="742950" lvl="1" indent="-220662" algn="l" rtl="0">
              <a:lnSpc>
                <a:spcPct val="80000"/>
              </a:lnSpc>
              <a:spcBef>
                <a:spcPts val="480"/>
              </a:spcBef>
              <a:spcAft>
                <a:spcPts val="0"/>
              </a:spcAft>
              <a:buSzPts val="2400"/>
              <a:buFont typeface="Arial"/>
              <a:buChar char="•"/>
            </a:pPr>
            <a:r>
              <a:rPr lang="en-US"/>
              <a:t>Dedicated to procuring goods and services for the  government.  Manages operations including a </a:t>
            </a:r>
            <a:endParaRPr/>
          </a:p>
          <a:p>
            <a:pPr marL="742950" lvl="1" indent="-220662" algn="l" rtl="0">
              <a:lnSpc>
                <a:spcPct val="80000"/>
              </a:lnSpc>
              <a:spcBef>
                <a:spcPts val="480"/>
              </a:spcBef>
              <a:spcAft>
                <a:spcPts val="0"/>
              </a:spcAft>
              <a:buSzPts val="2400"/>
              <a:buNone/>
            </a:pPr>
            <a:r>
              <a:rPr lang="en-US"/>
              <a:t>	nationwide property management disposal</a:t>
            </a:r>
            <a:endParaRPr/>
          </a:p>
          <a:p>
            <a:pPr marL="742950" lvl="1" indent="-220662" algn="l" rtl="0">
              <a:lnSpc>
                <a:spcPct val="80000"/>
              </a:lnSpc>
              <a:spcBef>
                <a:spcPts val="480"/>
              </a:spcBef>
              <a:spcAft>
                <a:spcPts val="0"/>
              </a:spcAft>
              <a:buSzPts val="2400"/>
              <a:buNone/>
            </a:pPr>
            <a:r>
              <a:rPr lang="en-US"/>
              <a:t>	system for Excess </a:t>
            </a:r>
            <a:r>
              <a:rPr lang="en-US" b="1"/>
              <a:t>Personal Property</a:t>
            </a:r>
            <a:r>
              <a:rPr lang="en-US"/>
              <a:t>.</a:t>
            </a:r>
            <a:endParaRPr/>
          </a:p>
          <a:p>
            <a:pPr marL="342900" lvl="0" indent="-342900" algn="l" rtl="0">
              <a:lnSpc>
                <a:spcPct val="80000"/>
              </a:lnSpc>
              <a:spcBef>
                <a:spcPts val="240"/>
              </a:spcBef>
              <a:spcAft>
                <a:spcPts val="0"/>
              </a:spcAft>
              <a:buSzPts val="1200"/>
              <a:buFont typeface="Arial"/>
              <a:buNone/>
            </a:pPr>
            <a:endParaRPr sz="1200"/>
          </a:p>
          <a:p>
            <a:pPr marL="342900" lvl="0" indent="-342900" algn="l" rtl="0">
              <a:lnSpc>
                <a:spcPct val="80000"/>
              </a:lnSpc>
              <a:spcBef>
                <a:spcPts val="560"/>
              </a:spcBef>
              <a:spcAft>
                <a:spcPts val="0"/>
              </a:spcAft>
              <a:buSzPts val="2800"/>
              <a:buChar char="⮚"/>
            </a:pPr>
            <a:r>
              <a:rPr lang="en-US" sz="2800" b="1"/>
              <a:t> PBS:  Public Building Service</a:t>
            </a:r>
            <a:endParaRPr/>
          </a:p>
          <a:p>
            <a:pPr marL="742950" lvl="1" indent="-220662" algn="l" rtl="0">
              <a:lnSpc>
                <a:spcPct val="80000"/>
              </a:lnSpc>
              <a:spcBef>
                <a:spcPts val="480"/>
              </a:spcBef>
              <a:spcAft>
                <a:spcPts val="0"/>
              </a:spcAft>
              <a:buSzPts val="2400"/>
              <a:buFont typeface="Arial"/>
              <a:buChar char="•"/>
            </a:pPr>
            <a:r>
              <a:rPr lang="en-US"/>
              <a:t>Acquires space on behalf of the federal government  through new construction and leasing, and acts as a caretaker for Federal </a:t>
            </a:r>
            <a:r>
              <a:rPr lang="en-US" b="1"/>
              <a:t>Real Property</a:t>
            </a:r>
            <a:r>
              <a:rPr lang="en-US"/>
              <a:t>.  Federal government </a:t>
            </a:r>
            <a:r>
              <a:rPr lang="en-US" b="1"/>
              <a:t>landlord</a:t>
            </a:r>
            <a:r>
              <a:rPr lang="en-US"/>
              <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txBox="1">
            <a:spLocks noGrp="1"/>
          </p:cNvSpPr>
          <p:nvPr>
            <p:ph type="body" idx="1"/>
          </p:nvPr>
        </p:nvSpPr>
        <p:spPr>
          <a:xfrm>
            <a:off x="457200" y="2133600"/>
            <a:ext cx="8229600" cy="44196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800"/>
              <a:buChar char="⮚"/>
            </a:pPr>
            <a:r>
              <a:rPr lang="en-US" sz="2800" b="1"/>
              <a:t> Central Office</a:t>
            </a:r>
            <a:endParaRPr/>
          </a:p>
          <a:p>
            <a:pPr marL="742950" lvl="1" indent="-220662" algn="l" rtl="0">
              <a:lnSpc>
                <a:spcPct val="80000"/>
              </a:lnSpc>
              <a:spcBef>
                <a:spcPts val="480"/>
              </a:spcBef>
              <a:spcAft>
                <a:spcPts val="0"/>
              </a:spcAft>
              <a:buSzPts val="2400"/>
              <a:buFont typeface="Arial"/>
              <a:buChar char="•"/>
            </a:pPr>
            <a:r>
              <a:rPr lang="en-US"/>
              <a:t>Plans, directs and coordinates the U &amp; D and Sale of personal property. Maintains a national database for consolidating all excess/surplus personal property.</a:t>
            </a:r>
            <a:endParaRPr/>
          </a:p>
          <a:p>
            <a:pPr marL="342900" lvl="0" indent="-342900" algn="l" rtl="0">
              <a:lnSpc>
                <a:spcPct val="80000"/>
              </a:lnSpc>
              <a:spcBef>
                <a:spcPts val="480"/>
              </a:spcBef>
              <a:spcAft>
                <a:spcPts val="0"/>
              </a:spcAft>
              <a:buSzPts val="2400"/>
              <a:buFont typeface="Arial"/>
              <a:buNone/>
            </a:pPr>
            <a:endParaRPr sz="2400"/>
          </a:p>
          <a:p>
            <a:pPr marL="342900" lvl="0" indent="-342900" algn="l" rtl="0">
              <a:lnSpc>
                <a:spcPct val="80000"/>
              </a:lnSpc>
              <a:spcBef>
                <a:spcPts val="560"/>
              </a:spcBef>
              <a:spcAft>
                <a:spcPts val="0"/>
              </a:spcAft>
              <a:buSzPts val="2800"/>
              <a:buChar char="⮚"/>
            </a:pPr>
            <a:r>
              <a:rPr lang="en-US" sz="2800" b="1"/>
              <a:t> Regional Offices</a:t>
            </a:r>
            <a:endParaRPr/>
          </a:p>
          <a:p>
            <a:pPr marL="742950" lvl="1" indent="-220662" algn="l" rtl="0">
              <a:lnSpc>
                <a:spcPct val="80000"/>
              </a:lnSpc>
              <a:spcBef>
                <a:spcPts val="480"/>
              </a:spcBef>
              <a:spcAft>
                <a:spcPts val="0"/>
              </a:spcAft>
              <a:buSzPts val="2400"/>
              <a:buFont typeface="Arial"/>
              <a:buChar char="•"/>
            </a:pPr>
            <a:r>
              <a:rPr lang="en-US"/>
              <a:t>11 Region offices strategically located in the U.S.</a:t>
            </a:r>
            <a:endParaRPr/>
          </a:p>
          <a:p>
            <a:pPr marL="742950" lvl="1" indent="-220662" algn="l" rtl="0">
              <a:lnSpc>
                <a:spcPct val="80000"/>
              </a:lnSpc>
              <a:spcBef>
                <a:spcPts val="240"/>
              </a:spcBef>
              <a:spcAft>
                <a:spcPts val="0"/>
              </a:spcAft>
              <a:buSzPts val="1200"/>
              <a:buNone/>
            </a:pPr>
            <a:endParaRPr sz="1200"/>
          </a:p>
          <a:p>
            <a:pPr marL="742950" lvl="1" indent="-220662" algn="l" rtl="0">
              <a:lnSpc>
                <a:spcPct val="80000"/>
              </a:lnSpc>
              <a:spcBef>
                <a:spcPts val="480"/>
              </a:spcBef>
              <a:spcAft>
                <a:spcPts val="0"/>
              </a:spcAft>
              <a:buSzPts val="2400"/>
              <a:buFont typeface="Arial"/>
              <a:buChar char="•"/>
            </a:pPr>
            <a:r>
              <a:rPr lang="en-US" sz="2400"/>
              <a:t>Region and field offices are staffed with Specialists in the Utilization, Donation and Sales of Federal excess and surplus personal property. </a:t>
            </a:r>
            <a:endParaRPr/>
          </a:p>
        </p:txBody>
      </p:sp>
      <p:sp>
        <p:nvSpPr>
          <p:cNvPr id="199" name="Google Shape;199;p31"/>
          <p:cNvSpPr txBox="1">
            <a:spLocks noGrp="1"/>
          </p:cNvSpPr>
          <p:nvPr>
            <p:ph type="title"/>
          </p:nvPr>
        </p:nvSpPr>
        <p:spPr>
          <a:xfrm>
            <a:off x="381000" y="1371600"/>
            <a:ext cx="82296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GSA FAS Structure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32" descr="map of U.S. "/>
          <p:cNvPicPr preferRelativeResize="0"/>
          <p:nvPr/>
        </p:nvPicPr>
        <p:blipFill rotWithShape="1">
          <a:blip r:embed="rId3">
            <a:alphaModFix/>
          </a:blip>
          <a:srcRect/>
          <a:stretch/>
        </p:blipFill>
        <p:spPr>
          <a:xfrm>
            <a:off x="0" y="0"/>
            <a:ext cx="9144000" cy="6858000"/>
          </a:xfrm>
          <a:prstGeom prst="rect">
            <a:avLst/>
          </a:prstGeom>
          <a:noFill/>
          <a:ln w="9525" cap="flat" cmpd="sng">
            <a:solidFill>
              <a:srgbClr val="FFFF00"/>
            </a:solidFill>
            <a:prstDash val="solid"/>
            <a:miter lim="800000"/>
            <a:headEnd type="none" w="sm" len="sm"/>
            <a:tailEnd type="none" w="sm" len="sm"/>
          </a:ln>
        </p:spPr>
      </p:pic>
      <p:sp>
        <p:nvSpPr>
          <p:cNvPr id="206" name="Google Shape;206;p32"/>
          <p:cNvSpPr/>
          <p:nvPr/>
        </p:nvSpPr>
        <p:spPr>
          <a:xfrm rot="-2083740">
            <a:off x="1586477" y="4138996"/>
            <a:ext cx="466673" cy="365262"/>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07" name="Google Shape;207;p32"/>
          <p:cNvSpPr/>
          <p:nvPr/>
        </p:nvSpPr>
        <p:spPr>
          <a:xfrm flipH="1">
            <a:off x="7696200" y="3048000"/>
            <a:ext cx="304800" cy="304800"/>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08" name="Google Shape;208;p32"/>
          <p:cNvSpPr/>
          <p:nvPr/>
        </p:nvSpPr>
        <p:spPr>
          <a:xfrm>
            <a:off x="6705600" y="5105400"/>
            <a:ext cx="381000" cy="381000"/>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09" name="Google Shape;209;p32"/>
          <p:cNvSpPr/>
          <p:nvPr/>
        </p:nvSpPr>
        <p:spPr>
          <a:xfrm>
            <a:off x="4648200" y="5562600"/>
            <a:ext cx="381000" cy="381000"/>
          </a:xfrm>
          <a:prstGeom prst="star5">
            <a:avLst>
              <a:gd name="adj" fmla="val 19098"/>
              <a:gd name="hf" fmla="val 105146"/>
              <a:gd name="vf" fmla="val 110557"/>
            </a:avLst>
          </a:prstGeom>
          <a:solidFill>
            <a:srgbClr val="FFFF00"/>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10" name="Google Shape;210;p32"/>
          <p:cNvSpPr/>
          <p:nvPr/>
        </p:nvSpPr>
        <p:spPr>
          <a:xfrm>
            <a:off x="3886200" y="3886200"/>
            <a:ext cx="396875" cy="457200"/>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11" name="Google Shape;211;p32"/>
          <p:cNvSpPr/>
          <p:nvPr/>
        </p:nvSpPr>
        <p:spPr>
          <a:xfrm rot="10800000" flipH="1">
            <a:off x="5181600" y="4038600"/>
            <a:ext cx="381000" cy="381000"/>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12" name="Google Shape;212;p32"/>
          <p:cNvSpPr/>
          <p:nvPr/>
        </p:nvSpPr>
        <p:spPr>
          <a:xfrm rot="10800000" flipH="1">
            <a:off x="5867400" y="3429000"/>
            <a:ext cx="457200" cy="381000"/>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13" name="Google Shape;213;p32"/>
          <p:cNvSpPr/>
          <p:nvPr/>
        </p:nvSpPr>
        <p:spPr>
          <a:xfrm>
            <a:off x="1782762" y="2057400"/>
            <a:ext cx="427038" cy="457200"/>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14" name="Google Shape;214;p32"/>
          <p:cNvSpPr/>
          <p:nvPr/>
        </p:nvSpPr>
        <p:spPr>
          <a:xfrm>
            <a:off x="7467600" y="3429000"/>
            <a:ext cx="304800" cy="304800"/>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15" name="Google Shape;215;p32"/>
          <p:cNvSpPr/>
          <p:nvPr/>
        </p:nvSpPr>
        <p:spPr>
          <a:xfrm>
            <a:off x="7467600" y="3886200"/>
            <a:ext cx="304800" cy="304800"/>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16" name="Google Shape;216;p32"/>
          <p:cNvSpPr/>
          <p:nvPr/>
        </p:nvSpPr>
        <p:spPr>
          <a:xfrm>
            <a:off x="8077200" y="2819400"/>
            <a:ext cx="304800" cy="304800"/>
          </a:xfrm>
          <a:prstGeom prst="star5">
            <a:avLst>
              <a:gd name="adj" fmla="val 19098"/>
              <a:gd name="hf" fmla="val 105146"/>
              <a:gd name="vf" fmla="val 110557"/>
            </a:avLst>
          </a:prstGeom>
          <a:solidFill>
            <a:srgbClr val="FFFF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17" name="Google Shape;217;p32"/>
          <p:cNvSpPr txBox="1"/>
          <p:nvPr/>
        </p:nvSpPr>
        <p:spPr>
          <a:xfrm>
            <a:off x="3505200" y="685800"/>
            <a:ext cx="4648200" cy="584775"/>
          </a:xfrm>
          <a:prstGeom prst="rect">
            <a:avLst/>
          </a:prstGeom>
          <a:solidFill>
            <a:srgbClr val="D0D0F4"/>
          </a:solidFill>
          <a:ln w="9525" cap="flat" cmpd="sng">
            <a:solidFill>
              <a:srgbClr val="013C88"/>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013C88"/>
                </a:solidFill>
                <a:latin typeface="Times New Roman"/>
                <a:ea typeface="Times New Roman"/>
                <a:cs typeface="Times New Roman"/>
                <a:sym typeface="Times New Roman"/>
              </a:rPr>
              <a:t>11 GSA Regional Offices</a:t>
            </a:r>
            <a:endParaRPr sz="3200" b="1">
              <a:solidFill>
                <a:srgbClr val="013C88"/>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body" idx="1"/>
          </p:nvPr>
        </p:nvSpPr>
        <p:spPr>
          <a:xfrm>
            <a:off x="609600" y="2362200"/>
            <a:ext cx="7772400" cy="4114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None/>
            </a:pPr>
            <a:endParaRPr/>
          </a:p>
          <a:p>
            <a:pPr marL="342900" lvl="0" indent="-342900" algn="l" rtl="0">
              <a:spcBef>
                <a:spcPts val="480"/>
              </a:spcBef>
              <a:spcAft>
                <a:spcPts val="0"/>
              </a:spcAft>
              <a:buSzPts val="2400"/>
              <a:buFont typeface="Arial"/>
              <a:buNone/>
            </a:pPr>
            <a:endParaRPr/>
          </a:p>
          <a:p>
            <a:pPr marL="342900" lvl="0" indent="-342900" algn="l" rtl="0">
              <a:spcBef>
                <a:spcPts val="480"/>
              </a:spcBef>
              <a:spcAft>
                <a:spcPts val="0"/>
              </a:spcAft>
              <a:buSzPts val="2400"/>
              <a:buFont typeface="Arial"/>
              <a:buNone/>
            </a:pPr>
            <a:endParaRPr/>
          </a:p>
          <a:p>
            <a:pPr marL="342900" lvl="0" indent="-342900" algn="l" rtl="0">
              <a:spcBef>
                <a:spcPts val="480"/>
              </a:spcBef>
              <a:spcAft>
                <a:spcPts val="0"/>
              </a:spcAft>
              <a:buSzPts val="2400"/>
              <a:buFont typeface="Arial"/>
              <a:buNone/>
            </a:pPr>
            <a:endParaRPr/>
          </a:p>
        </p:txBody>
      </p:sp>
      <p:sp>
        <p:nvSpPr>
          <p:cNvPr id="83" name="Google Shape;83;p15"/>
          <p:cNvSpPr txBox="1">
            <a:spLocks noGrp="1"/>
          </p:cNvSpPr>
          <p:nvPr>
            <p:ph type="title"/>
          </p:nvPr>
        </p:nvSpPr>
        <p:spPr>
          <a:xfrm>
            <a:off x="533400" y="1295400"/>
            <a:ext cx="84582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Personal Property Disposal Overview</a:t>
            </a:r>
            <a:endParaRPr/>
          </a:p>
        </p:txBody>
      </p:sp>
      <p:sp>
        <p:nvSpPr>
          <p:cNvPr id="84" name="Google Shape;84;p15"/>
          <p:cNvSpPr txBox="1"/>
          <p:nvPr/>
        </p:nvSpPr>
        <p:spPr>
          <a:xfrm>
            <a:off x="685800" y="2057400"/>
            <a:ext cx="7940675" cy="1446550"/>
          </a:xfrm>
          <a:prstGeom prst="rect">
            <a:avLst/>
          </a:prstGeom>
          <a:noFill/>
          <a:ln>
            <a:noFill/>
          </a:ln>
        </p:spPr>
        <p:txBody>
          <a:bodyPr spcFirstLastPara="1" wrap="square" lIns="91425" tIns="45700" rIns="91425" bIns="45700" anchor="t" anchorCtr="0">
            <a:noAutofit/>
          </a:bodyPr>
          <a:lstStyle/>
          <a:p>
            <a:pPr marL="0" marR="0" lvl="0" indent="-203200" algn="l" rtl="0">
              <a:spcBef>
                <a:spcPts val="0"/>
              </a:spcBef>
              <a:spcAft>
                <a:spcPts val="0"/>
              </a:spcAft>
              <a:buClr>
                <a:srgbClr val="002060"/>
              </a:buClr>
              <a:buSzPts val="3200"/>
              <a:buFont typeface="Noto Sans Symbols"/>
              <a:buChar char="⮚"/>
            </a:pPr>
            <a:r>
              <a:rPr lang="en-US" sz="3200">
                <a:solidFill>
                  <a:schemeClr val="lt1"/>
                </a:solidFill>
                <a:latin typeface="Arial"/>
                <a:ea typeface="Arial"/>
                <a:cs typeface="Arial"/>
                <a:sym typeface="Arial"/>
              </a:rPr>
              <a:t> </a:t>
            </a:r>
            <a:r>
              <a:rPr lang="en-US" sz="2800">
                <a:solidFill>
                  <a:srgbClr val="013C88"/>
                </a:solidFill>
                <a:latin typeface="Arial"/>
                <a:ea typeface="Arial"/>
                <a:cs typeface="Arial"/>
                <a:sym typeface="Arial"/>
              </a:rPr>
              <a:t>Legislative History and Regulations</a:t>
            </a:r>
            <a:endParaRPr/>
          </a:p>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  GSA Structure and Players</a:t>
            </a:r>
            <a:endParaRPr/>
          </a:p>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  Responsibilities</a:t>
            </a:r>
            <a:endParaRPr sz="2800">
              <a:solidFill>
                <a:srgbClr val="013C88"/>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txBox="1">
            <a:spLocks noGrp="1"/>
          </p:cNvSpPr>
          <p:nvPr>
            <p:ph type="body" idx="1"/>
          </p:nvPr>
        </p:nvSpPr>
        <p:spPr>
          <a:xfrm>
            <a:off x="609600" y="2438400"/>
            <a:ext cx="7924800" cy="40386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800"/>
              <a:buChar char="⮚"/>
            </a:pPr>
            <a:r>
              <a:rPr lang="en-US" sz="2800"/>
              <a:t>Provide expert advise and training</a:t>
            </a:r>
            <a:endParaRPr/>
          </a:p>
          <a:p>
            <a:pPr marL="342900" lvl="0" indent="-342900" algn="l" rtl="0">
              <a:lnSpc>
                <a:spcPct val="80000"/>
              </a:lnSpc>
              <a:spcBef>
                <a:spcPts val="240"/>
              </a:spcBef>
              <a:spcAft>
                <a:spcPts val="0"/>
              </a:spcAft>
              <a:buSzPts val="1200"/>
              <a:buFont typeface="Arial"/>
              <a:buNone/>
            </a:pPr>
            <a:endParaRPr sz="1200"/>
          </a:p>
          <a:p>
            <a:pPr marL="342900" lvl="0" indent="-342900" algn="l" rtl="0">
              <a:lnSpc>
                <a:spcPct val="80000"/>
              </a:lnSpc>
              <a:spcBef>
                <a:spcPts val="560"/>
              </a:spcBef>
              <a:spcAft>
                <a:spcPts val="0"/>
              </a:spcAft>
              <a:buSzPts val="2800"/>
              <a:buChar char="⮚"/>
            </a:pPr>
            <a:r>
              <a:rPr lang="en-US" sz="2800"/>
              <a:t>Assist with Disposal Planning and Problem Solving</a:t>
            </a:r>
            <a:endParaRPr/>
          </a:p>
          <a:p>
            <a:pPr marL="342900" lvl="0" indent="-342900" algn="l" rtl="0">
              <a:lnSpc>
                <a:spcPct val="80000"/>
              </a:lnSpc>
              <a:spcBef>
                <a:spcPts val="240"/>
              </a:spcBef>
              <a:spcAft>
                <a:spcPts val="0"/>
              </a:spcAft>
              <a:buSzPts val="1200"/>
              <a:buFont typeface="Arial"/>
              <a:buNone/>
            </a:pPr>
            <a:endParaRPr sz="1200"/>
          </a:p>
          <a:p>
            <a:pPr marL="342900" lvl="0" indent="-342900" algn="l" rtl="0">
              <a:lnSpc>
                <a:spcPct val="80000"/>
              </a:lnSpc>
              <a:spcBef>
                <a:spcPts val="560"/>
              </a:spcBef>
              <a:spcAft>
                <a:spcPts val="0"/>
              </a:spcAft>
              <a:buSzPts val="2800"/>
              <a:buChar char="⮚"/>
            </a:pPr>
            <a:r>
              <a:rPr lang="en-US" sz="2800"/>
              <a:t>Promote program objectives in accordance with Policy and Regulations</a:t>
            </a:r>
            <a:endParaRPr/>
          </a:p>
          <a:p>
            <a:pPr marL="342900" lvl="0" indent="-342900" algn="l" rtl="0">
              <a:lnSpc>
                <a:spcPct val="80000"/>
              </a:lnSpc>
              <a:spcBef>
                <a:spcPts val="240"/>
              </a:spcBef>
              <a:spcAft>
                <a:spcPts val="0"/>
              </a:spcAft>
              <a:buSzPts val="1200"/>
              <a:buNone/>
            </a:pPr>
            <a:endParaRPr sz="1200"/>
          </a:p>
          <a:p>
            <a:pPr marL="342900" lvl="0" indent="-342900" algn="l" rtl="0">
              <a:lnSpc>
                <a:spcPct val="80000"/>
              </a:lnSpc>
              <a:spcBef>
                <a:spcPts val="560"/>
              </a:spcBef>
              <a:spcAft>
                <a:spcPts val="0"/>
              </a:spcAft>
              <a:buSzPts val="2800"/>
              <a:buChar char="⮚"/>
            </a:pPr>
            <a:r>
              <a:rPr lang="en-US" sz="2800"/>
              <a:t>Allocate property and Approve Transfer Orders</a:t>
            </a:r>
            <a:endParaRPr/>
          </a:p>
          <a:p>
            <a:pPr marL="342900" lvl="0" indent="-342900" algn="l" rtl="0">
              <a:lnSpc>
                <a:spcPct val="80000"/>
              </a:lnSpc>
              <a:spcBef>
                <a:spcPts val="240"/>
              </a:spcBef>
              <a:spcAft>
                <a:spcPts val="0"/>
              </a:spcAft>
              <a:buSzPts val="1200"/>
              <a:buNone/>
            </a:pPr>
            <a:endParaRPr sz="1200"/>
          </a:p>
          <a:p>
            <a:pPr marL="342900" lvl="0" indent="-342900" algn="l" rtl="0">
              <a:lnSpc>
                <a:spcPct val="80000"/>
              </a:lnSpc>
              <a:spcBef>
                <a:spcPts val="560"/>
              </a:spcBef>
              <a:spcAft>
                <a:spcPts val="0"/>
              </a:spcAft>
              <a:buSzPts val="2800"/>
              <a:buChar char="⮚"/>
            </a:pPr>
            <a:r>
              <a:rPr lang="en-US" sz="2800"/>
              <a:t>Locate your local APO at   </a:t>
            </a:r>
            <a:r>
              <a:rPr lang="en-US" sz="2800" b="1" u="sng"/>
              <a:t>http://gsa.gov/apo</a:t>
            </a:r>
            <a:endParaRPr/>
          </a:p>
          <a:p>
            <a:pPr marL="342900" lvl="0" indent="-342900" algn="l" rtl="0">
              <a:lnSpc>
                <a:spcPct val="80000"/>
              </a:lnSpc>
              <a:spcBef>
                <a:spcPts val="480"/>
              </a:spcBef>
              <a:spcAft>
                <a:spcPts val="0"/>
              </a:spcAft>
              <a:buSzPts val="2400"/>
              <a:buFont typeface="Arial"/>
              <a:buNone/>
            </a:pPr>
            <a:endParaRPr sz="2400"/>
          </a:p>
          <a:p>
            <a:pPr marL="342900" lvl="0" indent="-342900" algn="l" rtl="0">
              <a:lnSpc>
                <a:spcPct val="80000"/>
              </a:lnSpc>
              <a:spcBef>
                <a:spcPts val="480"/>
              </a:spcBef>
              <a:spcAft>
                <a:spcPts val="0"/>
              </a:spcAft>
              <a:buSzPts val="2400"/>
              <a:buFont typeface="Arial"/>
              <a:buNone/>
            </a:pPr>
            <a:r>
              <a:rPr lang="en-US" sz="2400"/>
              <a:t>    </a:t>
            </a:r>
            <a:endParaRPr/>
          </a:p>
          <a:p>
            <a:pPr marL="342900" lvl="0" indent="-342900" algn="l" rtl="0">
              <a:lnSpc>
                <a:spcPct val="80000"/>
              </a:lnSpc>
              <a:spcBef>
                <a:spcPts val="480"/>
              </a:spcBef>
              <a:spcAft>
                <a:spcPts val="0"/>
              </a:spcAft>
              <a:buSzPts val="2400"/>
              <a:buFont typeface="Arial"/>
              <a:buNone/>
            </a:pPr>
            <a:r>
              <a:rPr lang="en-US" sz="2400"/>
              <a:t>    </a:t>
            </a:r>
            <a:endParaRPr/>
          </a:p>
          <a:p>
            <a:pPr marL="342900" lvl="0" indent="-342900" algn="l" rtl="0">
              <a:lnSpc>
                <a:spcPct val="80000"/>
              </a:lnSpc>
              <a:spcBef>
                <a:spcPts val="480"/>
              </a:spcBef>
              <a:spcAft>
                <a:spcPts val="0"/>
              </a:spcAft>
              <a:buSzPts val="2400"/>
              <a:buFont typeface="Arial"/>
              <a:buNone/>
            </a:pPr>
            <a:endParaRPr sz="2400"/>
          </a:p>
          <a:p>
            <a:pPr marL="342900" lvl="0" indent="-342900" algn="l" rtl="0">
              <a:lnSpc>
                <a:spcPct val="80000"/>
              </a:lnSpc>
              <a:spcBef>
                <a:spcPts val="480"/>
              </a:spcBef>
              <a:spcAft>
                <a:spcPts val="0"/>
              </a:spcAft>
              <a:buSzPts val="2400"/>
              <a:buFont typeface="Arial"/>
              <a:buNone/>
            </a:pPr>
            <a:r>
              <a:rPr lang="en-US" sz="2400"/>
              <a:t>	</a:t>
            </a:r>
            <a:endParaRPr/>
          </a:p>
          <a:p>
            <a:pPr marL="342900" lvl="0" indent="-342900" algn="l" rtl="0">
              <a:lnSpc>
                <a:spcPct val="80000"/>
              </a:lnSpc>
              <a:spcBef>
                <a:spcPts val="480"/>
              </a:spcBef>
              <a:spcAft>
                <a:spcPts val="0"/>
              </a:spcAft>
              <a:buSzPts val="2400"/>
              <a:buFont typeface="Arial"/>
              <a:buNone/>
            </a:pPr>
            <a:endParaRPr sz="2400">
              <a:solidFill>
                <a:srgbClr val="FFFF00"/>
              </a:solidFill>
            </a:endParaRPr>
          </a:p>
          <a:p>
            <a:pPr marL="342900" lvl="0" indent="-342900" algn="l" rtl="0">
              <a:lnSpc>
                <a:spcPct val="80000"/>
              </a:lnSpc>
              <a:spcBef>
                <a:spcPts val="480"/>
              </a:spcBef>
              <a:spcAft>
                <a:spcPts val="0"/>
              </a:spcAft>
              <a:buSzPts val="2400"/>
              <a:buFont typeface="Arial"/>
              <a:buNone/>
            </a:pPr>
            <a:r>
              <a:rPr lang="en-US" sz="2400">
                <a:solidFill>
                  <a:srgbClr val="FFFF00"/>
                </a:solidFill>
              </a:rPr>
              <a:t>   </a:t>
            </a:r>
            <a:endParaRPr/>
          </a:p>
          <a:p>
            <a:pPr marL="342900" lvl="0" indent="-342900" algn="l" rtl="0">
              <a:lnSpc>
                <a:spcPct val="80000"/>
              </a:lnSpc>
              <a:spcBef>
                <a:spcPts val="400"/>
              </a:spcBef>
              <a:spcAft>
                <a:spcPts val="0"/>
              </a:spcAft>
              <a:buSzPts val="2000"/>
              <a:buFont typeface="Arial"/>
              <a:buNone/>
            </a:pPr>
            <a:r>
              <a:rPr lang="en-US" sz="2000">
                <a:solidFill>
                  <a:srgbClr val="FFFF00"/>
                </a:solidFill>
              </a:rPr>
              <a:t>   </a:t>
            </a:r>
            <a:endParaRPr sz="2000">
              <a:solidFill>
                <a:schemeClr val="lt1"/>
              </a:solidFill>
            </a:endParaRPr>
          </a:p>
          <a:p>
            <a:pPr marL="342900" lvl="0" indent="-342900" algn="l" rtl="0">
              <a:lnSpc>
                <a:spcPct val="80000"/>
              </a:lnSpc>
              <a:spcBef>
                <a:spcPts val="400"/>
              </a:spcBef>
              <a:spcAft>
                <a:spcPts val="0"/>
              </a:spcAft>
              <a:buSzPts val="2000"/>
              <a:buFont typeface="Arial"/>
              <a:buNone/>
            </a:pPr>
            <a:endParaRPr sz="2000">
              <a:solidFill>
                <a:srgbClr val="FFFF00"/>
              </a:solidFill>
            </a:endParaRPr>
          </a:p>
          <a:p>
            <a:pPr marL="342900" lvl="0" indent="-342900" algn="l" rtl="0">
              <a:lnSpc>
                <a:spcPct val="80000"/>
              </a:lnSpc>
              <a:spcBef>
                <a:spcPts val="180"/>
              </a:spcBef>
              <a:spcAft>
                <a:spcPts val="0"/>
              </a:spcAft>
              <a:buSzPts val="900"/>
              <a:buFont typeface="Arial"/>
              <a:buNone/>
            </a:pPr>
            <a:r>
              <a:rPr lang="en-US" sz="900">
                <a:solidFill>
                  <a:srgbClr val="FFFF00"/>
                </a:solidFill>
              </a:rPr>
              <a:t>    </a:t>
            </a:r>
            <a:endParaRPr/>
          </a:p>
          <a:p>
            <a:pPr marL="342900" lvl="0" indent="-342900" algn="l" rtl="0">
              <a:lnSpc>
                <a:spcPct val="80000"/>
              </a:lnSpc>
              <a:spcBef>
                <a:spcPts val="180"/>
              </a:spcBef>
              <a:spcAft>
                <a:spcPts val="0"/>
              </a:spcAft>
              <a:buSzPts val="900"/>
              <a:buFont typeface="Arial"/>
              <a:buNone/>
            </a:pPr>
            <a:r>
              <a:rPr lang="en-US" sz="900">
                <a:solidFill>
                  <a:schemeClr val="lt1"/>
                </a:solidFill>
              </a:rPr>
              <a:t>   </a:t>
            </a:r>
            <a:endParaRPr/>
          </a:p>
          <a:p>
            <a:pPr marL="342900" lvl="0" indent="-342900" algn="l" rtl="0">
              <a:lnSpc>
                <a:spcPct val="80000"/>
              </a:lnSpc>
              <a:spcBef>
                <a:spcPts val="180"/>
              </a:spcBef>
              <a:spcAft>
                <a:spcPts val="0"/>
              </a:spcAft>
              <a:buSzPts val="900"/>
              <a:buFont typeface="Arial"/>
              <a:buNone/>
            </a:pPr>
            <a:r>
              <a:rPr lang="en-US" sz="900">
                <a:solidFill>
                  <a:schemeClr val="lt1"/>
                </a:solidFill>
              </a:rPr>
              <a:t>                                </a:t>
            </a:r>
            <a:endParaRPr/>
          </a:p>
          <a:p>
            <a:pPr marL="342900" lvl="0" indent="-342900" algn="l" rtl="0">
              <a:lnSpc>
                <a:spcPct val="80000"/>
              </a:lnSpc>
              <a:spcBef>
                <a:spcPts val="180"/>
              </a:spcBef>
              <a:spcAft>
                <a:spcPts val="0"/>
              </a:spcAft>
              <a:buSzPts val="900"/>
              <a:buFont typeface="Arial"/>
              <a:buNone/>
            </a:pPr>
            <a:r>
              <a:rPr lang="en-US" sz="900">
                <a:solidFill>
                  <a:schemeClr val="lt1"/>
                </a:solidFill>
              </a:rPr>
              <a:t>   </a:t>
            </a:r>
            <a:endParaRPr/>
          </a:p>
          <a:p>
            <a:pPr marL="342900" lvl="0" indent="-342900" algn="l" rtl="0">
              <a:lnSpc>
                <a:spcPct val="80000"/>
              </a:lnSpc>
              <a:spcBef>
                <a:spcPts val="160"/>
              </a:spcBef>
              <a:spcAft>
                <a:spcPts val="0"/>
              </a:spcAft>
              <a:buSzPts val="800"/>
              <a:buFont typeface="Arial"/>
              <a:buNone/>
            </a:pPr>
            <a:endParaRPr sz="800">
              <a:solidFill>
                <a:schemeClr val="lt1"/>
              </a:solidFill>
            </a:endParaRPr>
          </a:p>
        </p:txBody>
      </p:sp>
      <p:sp>
        <p:nvSpPr>
          <p:cNvPr id="224" name="Google Shape;224;p33"/>
          <p:cNvSpPr txBox="1">
            <a:spLocks noGrp="1"/>
          </p:cNvSpPr>
          <p:nvPr>
            <p:ph type="title"/>
          </p:nvPr>
        </p:nvSpPr>
        <p:spPr>
          <a:xfrm>
            <a:off x="457200" y="1524000"/>
            <a:ext cx="82296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GSA Area Property Officers (APO)</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4"/>
          <p:cNvSpPr txBox="1">
            <a:spLocks noGrp="1"/>
          </p:cNvSpPr>
          <p:nvPr>
            <p:ph type="subTitle" idx="1"/>
          </p:nvPr>
        </p:nvSpPr>
        <p:spPr>
          <a:xfrm>
            <a:off x="533400" y="2590800"/>
            <a:ext cx="8305800" cy="3505200"/>
          </a:xfrm>
          <a:prstGeom prst="rect">
            <a:avLst/>
          </a:prstGeom>
          <a:noFill/>
          <a:ln>
            <a:noFill/>
          </a:ln>
        </p:spPr>
        <p:txBody>
          <a:bodyPr spcFirstLastPara="1" wrap="square" lIns="91425" tIns="45700" rIns="91425" bIns="45700" anchor="t" anchorCtr="0">
            <a:noAutofit/>
          </a:bodyPr>
          <a:lstStyle/>
          <a:p>
            <a:pPr marL="0" lvl="0" indent="-177800" algn="l" rtl="0">
              <a:spcBef>
                <a:spcPts val="0"/>
              </a:spcBef>
              <a:spcAft>
                <a:spcPts val="0"/>
              </a:spcAft>
              <a:buClr>
                <a:srgbClr val="013C88"/>
              </a:buClr>
              <a:buSzPts val="2800"/>
              <a:buFont typeface="Noto Sans Symbols"/>
              <a:buChar char="⮚"/>
            </a:pPr>
            <a:r>
              <a:rPr lang="en-US" sz="2800" b="1"/>
              <a:t> DLA</a:t>
            </a:r>
            <a:r>
              <a:rPr lang="en-US" sz="2800"/>
              <a:t> / Defense Logistics Agency</a:t>
            </a:r>
            <a:endParaRPr/>
          </a:p>
          <a:p>
            <a:pPr marL="457200" lvl="1" indent="-152400" algn="l" rtl="0">
              <a:spcBef>
                <a:spcPts val="480"/>
              </a:spcBef>
              <a:spcAft>
                <a:spcPts val="0"/>
              </a:spcAft>
              <a:buClr>
                <a:srgbClr val="013C88"/>
              </a:buClr>
              <a:buSzPts val="2400"/>
              <a:buFont typeface="Arial"/>
              <a:buChar char="•"/>
            </a:pPr>
            <a:r>
              <a:rPr lang="en-US" b="1"/>
              <a:t> </a:t>
            </a:r>
            <a:r>
              <a:rPr lang="en-US"/>
              <a:t>Disposition Services (Formerly DRMO)</a:t>
            </a:r>
            <a:endParaRPr/>
          </a:p>
          <a:p>
            <a:pPr marL="457200" lvl="1" indent="-152400" algn="l" rtl="0">
              <a:spcBef>
                <a:spcPts val="480"/>
              </a:spcBef>
              <a:spcAft>
                <a:spcPts val="0"/>
              </a:spcAft>
              <a:buClr>
                <a:srgbClr val="013C88"/>
              </a:buClr>
              <a:buSzPts val="2400"/>
              <a:buFont typeface="Arial"/>
              <a:buChar char="•"/>
            </a:pPr>
            <a:r>
              <a:rPr lang="en-US"/>
              <a:t> RCP</a:t>
            </a:r>
            <a:endParaRPr/>
          </a:p>
          <a:p>
            <a:pPr marL="0" lvl="0" indent="-177800" algn="l" rtl="0">
              <a:spcBef>
                <a:spcPts val="560"/>
              </a:spcBef>
              <a:spcAft>
                <a:spcPts val="0"/>
              </a:spcAft>
              <a:buClr>
                <a:srgbClr val="013C88"/>
              </a:buClr>
              <a:buSzPts val="2800"/>
              <a:buFont typeface="Noto Sans Symbols"/>
              <a:buChar char="⮚"/>
            </a:pPr>
            <a:r>
              <a:rPr lang="en-US" sz="2800" b="1"/>
              <a:t> USA-FEPP</a:t>
            </a:r>
            <a:endParaRPr/>
          </a:p>
          <a:p>
            <a:pPr marL="457200" lvl="1" indent="-152400" algn="l" rtl="0">
              <a:spcBef>
                <a:spcPts val="480"/>
              </a:spcBef>
              <a:spcAft>
                <a:spcPts val="0"/>
              </a:spcAft>
              <a:buClr>
                <a:srgbClr val="013C88"/>
              </a:buClr>
              <a:buSzPts val="2400"/>
              <a:buFont typeface="Arial"/>
              <a:buChar char="•"/>
            </a:pPr>
            <a:r>
              <a:rPr lang="en-US"/>
              <a:t> Users and Screeners Association</a:t>
            </a:r>
            <a:endParaRPr/>
          </a:p>
          <a:p>
            <a:pPr marL="0" lvl="0" indent="-177800" algn="l" rtl="0">
              <a:spcBef>
                <a:spcPts val="560"/>
              </a:spcBef>
              <a:spcAft>
                <a:spcPts val="0"/>
              </a:spcAft>
              <a:buClr>
                <a:srgbClr val="013C88"/>
              </a:buClr>
              <a:buSzPts val="2800"/>
              <a:buFont typeface="Noto Sans Symbols"/>
              <a:buChar char="⮚"/>
            </a:pPr>
            <a:r>
              <a:rPr lang="en-US" sz="2800" b="1"/>
              <a:t> NASASP</a:t>
            </a:r>
            <a:endParaRPr/>
          </a:p>
          <a:p>
            <a:pPr marL="457200" lvl="1" indent="-152400" algn="l" rtl="0">
              <a:spcBef>
                <a:spcPts val="480"/>
              </a:spcBef>
              <a:spcAft>
                <a:spcPts val="0"/>
              </a:spcAft>
              <a:buClr>
                <a:srgbClr val="013C88"/>
              </a:buClr>
              <a:buSzPts val="2400"/>
              <a:buFont typeface="Arial"/>
              <a:buChar char="•"/>
            </a:pPr>
            <a:r>
              <a:rPr lang="en-US"/>
              <a:t> National Association of State Agencies for Surplus Property</a:t>
            </a:r>
            <a:endParaRPr/>
          </a:p>
        </p:txBody>
      </p:sp>
      <p:sp>
        <p:nvSpPr>
          <p:cNvPr id="231" name="Google Shape;231;p34"/>
          <p:cNvSpPr txBox="1">
            <a:spLocks noGrp="1"/>
          </p:cNvSpPr>
          <p:nvPr>
            <p:ph type="ctrTitle"/>
          </p:nvPr>
        </p:nvSpPr>
        <p:spPr>
          <a:xfrm>
            <a:off x="381000" y="1447800"/>
            <a:ext cx="83820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Other Groups of Interest / Major Players…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txBox="1">
            <a:spLocks noGrp="1"/>
          </p:cNvSpPr>
          <p:nvPr>
            <p:ph type="body" idx="1"/>
          </p:nvPr>
        </p:nvSpPr>
        <p:spPr>
          <a:xfrm>
            <a:off x="381000" y="2057400"/>
            <a:ext cx="8382000" cy="44196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400"/>
              <a:buChar char="⮚"/>
            </a:pPr>
            <a:r>
              <a:rPr lang="en-US"/>
              <a:t>Due to the unique nature of DOD assets GSA </a:t>
            </a:r>
            <a:endParaRPr/>
          </a:p>
          <a:p>
            <a:pPr marL="342900" lvl="0" indent="-342900" algn="l" rtl="0">
              <a:lnSpc>
                <a:spcPct val="80000"/>
              </a:lnSpc>
              <a:spcBef>
                <a:spcPts val="480"/>
              </a:spcBef>
              <a:spcAft>
                <a:spcPts val="0"/>
              </a:spcAft>
              <a:buSzPts val="2400"/>
              <a:buNone/>
            </a:pPr>
            <a:r>
              <a:rPr lang="en-US"/>
              <a:t>     delegated certain authorities to DOD.</a:t>
            </a:r>
            <a:endParaRPr/>
          </a:p>
          <a:p>
            <a:pPr marL="342900" lvl="0" indent="-342900" algn="l" rtl="0">
              <a:lnSpc>
                <a:spcPct val="80000"/>
              </a:lnSpc>
              <a:spcBef>
                <a:spcPts val="240"/>
              </a:spcBef>
              <a:spcAft>
                <a:spcPts val="0"/>
              </a:spcAft>
              <a:buSzPts val="1200"/>
              <a:buFont typeface="Arial"/>
              <a:buNone/>
            </a:pPr>
            <a:endParaRPr sz="1200"/>
          </a:p>
          <a:p>
            <a:pPr marL="342900" lvl="0" indent="-342900" algn="l" rtl="0">
              <a:lnSpc>
                <a:spcPct val="80000"/>
              </a:lnSpc>
              <a:spcBef>
                <a:spcPts val="480"/>
              </a:spcBef>
              <a:spcAft>
                <a:spcPts val="0"/>
              </a:spcAft>
              <a:buSzPts val="2400"/>
              <a:buChar char="⮚"/>
            </a:pPr>
            <a:r>
              <a:rPr lang="en-US"/>
              <a:t>DOD reassigned property management responsibility to </a:t>
            </a:r>
            <a:r>
              <a:rPr lang="en-US" b="1"/>
              <a:t>DLA,</a:t>
            </a:r>
            <a:r>
              <a:rPr lang="en-US"/>
              <a:t> </a:t>
            </a:r>
            <a:r>
              <a:rPr lang="en-US" b="1"/>
              <a:t>Disposition Services </a:t>
            </a:r>
            <a:r>
              <a:rPr lang="en-US"/>
              <a:t>with field sites military installations.  All military services turn their excess property into a DLA Disposition Services Site, which consolidates the data and reports the excess property to GSA.</a:t>
            </a:r>
            <a:endParaRPr/>
          </a:p>
          <a:p>
            <a:pPr marL="342900" lvl="0" indent="-342900" algn="l" rtl="0">
              <a:lnSpc>
                <a:spcPct val="80000"/>
              </a:lnSpc>
              <a:spcBef>
                <a:spcPts val="240"/>
              </a:spcBef>
              <a:spcAft>
                <a:spcPts val="0"/>
              </a:spcAft>
              <a:buSzPts val="1200"/>
              <a:buNone/>
            </a:pPr>
            <a:endParaRPr sz="1200"/>
          </a:p>
          <a:p>
            <a:pPr marL="342900" lvl="0" indent="-342900" algn="l" rtl="0">
              <a:lnSpc>
                <a:spcPct val="80000"/>
              </a:lnSpc>
              <a:spcBef>
                <a:spcPts val="480"/>
              </a:spcBef>
              <a:spcAft>
                <a:spcPts val="0"/>
              </a:spcAft>
              <a:buSzPts val="2400"/>
              <a:buChar char="⮚"/>
            </a:pPr>
            <a:r>
              <a:rPr lang="en-US"/>
              <a:t>A recycling control point (</a:t>
            </a:r>
            <a:r>
              <a:rPr lang="en-US" b="1"/>
              <a:t>RCP</a:t>
            </a:r>
            <a:r>
              <a:rPr lang="en-US"/>
              <a:t>) is a method for  managing the disposal of excess inventory at a DLA military supply depot.   Property is reported electronically to GSA for screening.  Selected property is </a:t>
            </a:r>
            <a:r>
              <a:rPr lang="en-US" b="1"/>
              <a:t>shipped free </a:t>
            </a:r>
            <a:r>
              <a:rPr lang="en-US"/>
              <a:t>of charge to Federal activities and staged for pickup by SASPs.</a:t>
            </a:r>
            <a:endParaRPr/>
          </a:p>
        </p:txBody>
      </p:sp>
      <p:sp>
        <p:nvSpPr>
          <p:cNvPr id="238" name="Google Shape;238;p35"/>
          <p:cNvSpPr txBox="1">
            <a:spLocks noGrp="1"/>
          </p:cNvSpPr>
          <p:nvPr>
            <p:ph type="title"/>
          </p:nvPr>
        </p:nvSpPr>
        <p:spPr>
          <a:xfrm>
            <a:off x="381000" y="1295400"/>
            <a:ext cx="82296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DLA/DRMO/RCP</a:t>
            </a:r>
            <a:endParaRPr/>
          </a:p>
        </p:txBody>
      </p:sp>
      <p:pic>
        <p:nvPicPr>
          <p:cNvPr id="239" name="Google Shape;239;p35" descr="Defense Logistics Agency Disposition Services"/>
          <p:cNvPicPr preferRelativeResize="0"/>
          <p:nvPr/>
        </p:nvPicPr>
        <p:blipFill rotWithShape="1">
          <a:blip r:embed="rId3">
            <a:alphaModFix/>
          </a:blip>
          <a:srcRect l="4919" r="81024"/>
          <a:stretch/>
        </p:blipFill>
        <p:spPr>
          <a:xfrm>
            <a:off x="7162800" y="1219200"/>
            <a:ext cx="1468667" cy="1447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6" descr="USA-FEPP logo"/>
          <p:cNvPicPr preferRelativeResize="0"/>
          <p:nvPr/>
        </p:nvPicPr>
        <p:blipFill rotWithShape="1">
          <a:blip r:embed="rId3">
            <a:alphaModFix/>
          </a:blip>
          <a:srcRect/>
          <a:stretch/>
        </p:blipFill>
        <p:spPr>
          <a:xfrm>
            <a:off x="6248400" y="1447800"/>
            <a:ext cx="2476500" cy="1156000"/>
          </a:xfrm>
          <a:prstGeom prst="rect">
            <a:avLst/>
          </a:prstGeom>
          <a:noFill/>
          <a:ln w="9525" cap="flat" cmpd="sng">
            <a:solidFill>
              <a:schemeClr val="dk1"/>
            </a:solidFill>
            <a:prstDash val="solid"/>
            <a:miter lim="800000"/>
            <a:headEnd type="none" w="sm" len="sm"/>
            <a:tailEnd type="none" w="sm" len="sm"/>
          </a:ln>
        </p:spPr>
      </p:pic>
      <p:sp>
        <p:nvSpPr>
          <p:cNvPr id="246" name="Google Shape;246;p36"/>
          <p:cNvSpPr txBox="1">
            <a:spLocks noGrp="1"/>
          </p:cNvSpPr>
          <p:nvPr>
            <p:ph type="body" idx="1"/>
          </p:nvPr>
        </p:nvSpPr>
        <p:spPr>
          <a:xfrm>
            <a:off x="457200" y="2133600"/>
            <a:ext cx="83820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800"/>
              <a:buChar char="⮚"/>
            </a:pPr>
            <a:r>
              <a:rPr lang="en-US" sz="2800"/>
              <a:t>Users and Srceeners Association</a:t>
            </a:r>
            <a:endParaRPr/>
          </a:p>
          <a:p>
            <a:pPr marL="342900" lvl="0" indent="-342900" algn="l" rtl="0">
              <a:lnSpc>
                <a:spcPct val="80000"/>
              </a:lnSpc>
              <a:spcBef>
                <a:spcPts val="560"/>
              </a:spcBef>
              <a:spcAft>
                <a:spcPts val="0"/>
              </a:spcAft>
              <a:buSzPts val="2800"/>
              <a:buNone/>
            </a:pPr>
            <a:r>
              <a:rPr lang="en-US" sz="2800"/>
              <a:t>    Federal Excess Personal Property</a:t>
            </a:r>
            <a:endParaRPr/>
          </a:p>
          <a:p>
            <a:pPr marL="342900" lvl="0" indent="-342900" algn="l" rtl="0">
              <a:lnSpc>
                <a:spcPct val="80000"/>
              </a:lnSpc>
              <a:spcBef>
                <a:spcPts val="240"/>
              </a:spcBef>
              <a:spcAft>
                <a:spcPts val="0"/>
              </a:spcAft>
              <a:buSzPts val="1200"/>
              <a:buNone/>
            </a:pPr>
            <a:endParaRPr sz="1200" b="1"/>
          </a:p>
          <a:p>
            <a:pPr marL="742950" lvl="1" indent="-220662" algn="l" rtl="0">
              <a:lnSpc>
                <a:spcPct val="80000"/>
              </a:lnSpc>
              <a:spcBef>
                <a:spcPts val="480"/>
              </a:spcBef>
              <a:spcAft>
                <a:spcPts val="0"/>
              </a:spcAft>
              <a:buSzPts val="2400"/>
              <a:buFont typeface="Arial"/>
              <a:buChar char="•"/>
            </a:pPr>
            <a:r>
              <a:rPr lang="en-US" b="1"/>
              <a:t>USA/FEPP is an independent nonprofit consortium </a:t>
            </a:r>
            <a:r>
              <a:rPr lang="en-US"/>
              <a:t>of Federal agencies, cost reimbursement contractors, project grantees, universities and others who acknowledge the prime directive to use excess personal property as the first source of supply.</a:t>
            </a:r>
            <a:endParaRPr/>
          </a:p>
          <a:p>
            <a:pPr marL="742950" lvl="1" indent="-220662" algn="l" rtl="0">
              <a:lnSpc>
                <a:spcPct val="80000"/>
              </a:lnSpc>
              <a:spcBef>
                <a:spcPts val="240"/>
              </a:spcBef>
              <a:spcAft>
                <a:spcPts val="0"/>
              </a:spcAft>
              <a:buSzPts val="1200"/>
              <a:buNone/>
            </a:pPr>
            <a:endParaRPr sz="1200"/>
          </a:p>
          <a:p>
            <a:pPr marL="742950" lvl="1" indent="-220662" algn="l" rtl="0">
              <a:lnSpc>
                <a:spcPct val="80000"/>
              </a:lnSpc>
              <a:spcBef>
                <a:spcPts val="480"/>
              </a:spcBef>
              <a:spcAft>
                <a:spcPts val="0"/>
              </a:spcAft>
              <a:buSzPts val="2400"/>
              <a:buFont typeface="Arial"/>
              <a:buChar char="•"/>
            </a:pPr>
            <a:r>
              <a:rPr lang="en-US"/>
              <a:t>It’s purpose is to share expertise, alert members to program changes, promote the use of excess, develop professionalism and to provide a unified voice concerning Federal personal property management.</a:t>
            </a:r>
            <a:endParaRPr/>
          </a:p>
          <a:p>
            <a:pPr marL="342900" lvl="0" indent="-342900" algn="l" rtl="0">
              <a:lnSpc>
                <a:spcPct val="80000"/>
              </a:lnSpc>
              <a:spcBef>
                <a:spcPts val="560"/>
              </a:spcBef>
              <a:spcAft>
                <a:spcPts val="0"/>
              </a:spcAft>
              <a:buSzPts val="2800"/>
              <a:buFont typeface="Arial"/>
              <a:buNone/>
            </a:pPr>
            <a:r>
              <a:rPr lang="en-US" sz="2800"/>
              <a:t>       </a:t>
            </a:r>
            <a:endParaRPr/>
          </a:p>
        </p:txBody>
      </p:sp>
      <p:sp>
        <p:nvSpPr>
          <p:cNvPr id="247" name="Google Shape;247;p36"/>
          <p:cNvSpPr txBox="1">
            <a:spLocks noGrp="1"/>
          </p:cNvSpPr>
          <p:nvPr>
            <p:ph type="title"/>
          </p:nvPr>
        </p:nvSpPr>
        <p:spPr>
          <a:xfrm>
            <a:off x="381000" y="1371600"/>
            <a:ext cx="47244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USA-FEPP</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37" descr="NASASP Symbol"/>
          <p:cNvPicPr preferRelativeResize="0"/>
          <p:nvPr/>
        </p:nvPicPr>
        <p:blipFill rotWithShape="1">
          <a:blip r:embed="rId3">
            <a:alphaModFix/>
          </a:blip>
          <a:srcRect/>
          <a:stretch/>
        </p:blipFill>
        <p:spPr>
          <a:xfrm>
            <a:off x="7162800" y="1371600"/>
            <a:ext cx="1600200" cy="1600200"/>
          </a:xfrm>
          <a:prstGeom prst="rect">
            <a:avLst/>
          </a:prstGeom>
          <a:noFill/>
          <a:ln w="9525" cap="flat" cmpd="sng">
            <a:solidFill>
              <a:schemeClr val="dk1"/>
            </a:solidFill>
            <a:prstDash val="solid"/>
            <a:miter lim="800000"/>
            <a:headEnd type="none" w="sm" len="sm"/>
            <a:tailEnd type="none" w="sm" len="sm"/>
          </a:ln>
        </p:spPr>
      </p:pic>
      <p:sp>
        <p:nvSpPr>
          <p:cNvPr id="254" name="Google Shape;254;p37"/>
          <p:cNvSpPr txBox="1">
            <a:spLocks noGrp="1"/>
          </p:cNvSpPr>
          <p:nvPr>
            <p:ph type="body" idx="1"/>
          </p:nvPr>
        </p:nvSpPr>
        <p:spPr>
          <a:xfrm>
            <a:off x="609600" y="2362200"/>
            <a:ext cx="8153400" cy="4038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13C88"/>
              </a:buClr>
              <a:buSzPts val="2800"/>
              <a:buChar char="⮚"/>
            </a:pPr>
            <a:r>
              <a:rPr lang="en-US" sz="2800"/>
              <a:t>National Association of State Agencies</a:t>
            </a:r>
            <a:endParaRPr/>
          </a:p>
          <a:p>
            <a:pPr marL="342900" lvl="0" indent="-342900" algn="l" rtl="0">
              <a:spcBef>
                <a:spcPts val="560"/>
              </a:spcBef>
              <a:spcAft>
                <a:spcPts val="0"/>
              </a:spcAft>
              <a:buClr>
                <a:srgbClr val="013C88"/>
              </a:buClr>
              <a:buSzPts val="2800"/>
              <a:buNone/>
            </a:pPr>
            <a:r>
              <a:rPr lang="en-US" sz="2800"/>
              <a:t>    for Surplus Property </a:t>
            </a:r>
            <a:endParaRPr/>
          </a:p>
          <a:p>
            <a:pPr marL="342900" lvl="0" indent="-342900" algn="l" rtl="0">
              <a:spcBef>
                <a:spcPts val="240"/>
              </a:spcBef>
              <a:spcAft>
                <a:spcPts val="0"/>
              </a:spcAft>
              <a:buClr>
                <a:srgbClr val="013C88"/>
              </a:buClr>
              <a:buSzPts val="1200"/>
              <a:buNone/>
            </a:pPr>
            <a:endParaRPr sz="1200" b="1"/>
          </a:p>
          <a:p>
            <a:pPr marL="742950" lvl="1" indent="-220662" algn="l" rtl="0">
              <a:spcBef>
                <a:spcPts val="480"/>
              </a:spcBef>
              <a:spcAft>
                <a:spcPts val="0"/>
              </a:spcAft>
              <a:buSzPts val="2400"/>
              <a:buFont typeface="Arial"/>
              <a:buChar char="•"/>
            </a:pPr>
            <a:r>
              <a:rPr lang="en-US"/>
              <a:t>Motto: </a:t>
            </a:r>
            <a:r>
              <a:rPr lang="en-US" b="1"/>
              <a:t>Pro Bono Publico </a:t>
            </a:r>
            <a:r>
              <a:rPr lang="en-US"/>
              <a:t>(For the public good)</a:t>
            </a:r>
            <a:endParaRPr/>
          </a:p>
          <a:p>
            <a:pPr marL="742950" lvl="1" indent="-220662" algn="l" rtl="0">
              <a:spcBef>
                <a:spcPts val="240"/>
              </a:spcBef>
              <a:spcAft>
                <a:spcPts val="0"/>
              </a:spcAft>
              <a:buSzPts val="1200"/>
              <a:buNone/>
            </a:pPr>
            <a:endParaRPr sz="1200"/>
          </a:p>
          <a:p>
            <a:pPr marL="742950" lvl="1" indent="-220662" algn="l" rtl="0">
              <a:spcBef>
                <a:spcPts val="480"/>
              </a:spcBef>
              <a:spcAft>
                <a:spcPts val="0"/>
              </a:spcAft>
              <a:buSzPts val="2400"/>
              <a:buFont typeface="Arial"/>
              <a:buChar char="•"/>
            </a:pPr>
            <a:r>
              <a:rPr lang="en-US"/>
              <a:t>The </a:t>
            </a:r>
            <a:r>
              <a:rPr lang="en-US" b="1"/>
              <a:t>purpose</a:t>
            </a:r>
            <a:r>
              <a:rPr lang="en-US"/>
              <a:t> of NASASP and its’ 56 state members </a:t>
            </a:r>
            <a:r>
              <a:rPr lang="en-US" b="1"/>
              <a:t>is to partner with GSA and to save taxpayer dollars </a:t>
            </a:r>
            <a:r>
              <a:rPr lang="en-US"/>
              <a:t>by extending the useful life of surplus to public agencies and nonprofit organizations in health and education.</a:t>
            </a:r>
            <a:endParaRPr/>
          </a:p>
        </p:txBody>
      </p:sp>
      <p:sp>
        <p:nvSpPr>
          <p:cNvPr id="255" name="Google Shape;255;p37"/>
          <p:cNvSpPr txBox="1">
            <a:spLocks noGrp="1"/>
          </p:cNvSpPr>
          <p:nvPr>
            <p:ph type="title"/>
          </p:nvPr>
        </p:nvSpPr>
        <p:spPr>
          <a:xfrm>
            <a:off x="533400" y="1447800"/>
            <a:ext cx="38862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NASASP</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8"/>
          <p:cNvSpPr/>
          <p:nvPr/>
        </p:nvSpPr>
        <p:spPr>
          <a:xfrm>
            <a:off x="304800" y="990600"/>
            <a:ext cx="8099425" cy="11461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262" name="Google Shape;262;p38"/>
          <p:cNvSpPr/>
          <p:nvPr/>
        </p:nvSpPr>
        <p:spPr>
          <a:xfrm>
            <a:off x="457200" y="1371600"/>
            <a:ext cx="3484928" cy="49244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200" b="1">
                <a:solidFill>
                  <a:srgbClr val="013C88"/>
                </a:solidFill>
                <a:latin typeface="Arial Black"/>
                <a:ea typeface="Arial Black"/>
                <a:cs typeface="Arial Black"/>
                <a:sym typeface="Arial Black"/>
              </a:rPr>
              <a:t>The Big Picture</a:t>
            </a:r>
            <a:endParaRPr/>
          </a:p>
        </p:txBody>
      </p:sp>
      <p:sp>
        <p:nvSpPr>
          <p:cNvPr id="263" name="Google Shape;263;p38"/>
          <p:cNvSpPr/>
          <p:nvPr/>
        </p:nvSpPr>
        <p:spPr>
          <a:xfrm>
            <a:off x="420688" y="6129338"/>
            <a:ext cx="0" cy="3651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264" name="Google Shape;264;p38"/>
          <p:cNvSpPr/>
          <p:nvPr/>
        </p:nvSpPr>
        <p:spPr>
          <a:xfrm>
            <a:off x="1143000" y="6096000"/>
            <a:ext cx="0" cy="3651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265" name="Google Shape;265;p38"/>
          <p:cNvSpPr/>
          <p:nvPr/>
        </p:nvSpPr>
        <p:spPr>
          <a:xfrm>
            <a:off x="0" y="1981200"/>
            <a:ext cx="9212263" cy="41195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p:txBody>
      </p:sp>
      <p:sp>
        <p:nvSpPr>
          <p:cNvPr id="266" name="Google Shape;266;p38"/>
          <p:cNvSpPr/>
          <p:nvPr/>
        </p:nvSpPr>
        <p:spPr>
          <a:xfrm>
            <a:off x="533400" y="2209800"/>
            <a:ext cx="4648200" cy="1723549"/>
          </a:xfrm>
          <a:prstGeom prst="rect">
            <a:avLst/>
          </a:prstGeom>
          <a:noFill/>
          <a:ln>
            <a:noFill/>
          </a:ln>
        </p:spPr>
        <p:txBody>
          <a:bodyPr spcFirstLastPara="1" wrap="square" lIns="0" tIns="0" rIns="0" bIns="0" anchor="t" anchorCtr="0">
            <a:noAutofit/>
          </a:bodyPr>
          <a:lstStyle/>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 The U.S. Government</a:t>
            </a:r>
            <a:endParaRPr/>
          </a:p>
          <a:p>
            <a:pPr marL="0" marR="0" lvl="0" indent="0" algn="l" rtl="0">
              <a:spcBef>
                <a:spcPts val="0"/>
              </a:spcBef>
              <a:spcAft>
                <a:spcPts val="0"/>
              </a:spcAft>
              <a:buNone/>
            </a:pPr>
            <a:r>
              <a:rPr lang="en-US" sz="2800">
                <a:solidFill>
                  <a:srgbClr val="013C88"/>
                </a:solidFill>
                <a:latin typeface="Arial"/>
                <a:ea typeface="Arial"/>
                <a:cs typeface="Arial"/>
                <a:sym typeface="Arial"/>
              </a:rPr>
              <a:t>    purchases more supplies  </a:t>
            </a:r>
            <a:endParaRPr/>
          </a:p>
          <a:p>
            <a:pPr marL="0" marR="0" lvl="0" indent="0" algn="l" rtl="0">
              <a:spcBef>
                <a:spcPts val="0"/>
              </a:spcBef>
              <a:spcAft>
                <a:spcPts val="0"/>
              </a:spcAft>
              <a:buNone/>
            </a:pPr>
            <a:r>
              <a:rPr lang="en-US" sz="2800">
                <a:solidFill>
                  <a:srgbClr val="013C88"/>
                </a:solidFill>
                <a:latin typeface="Arial"/>
                <a:ea typeface="Arial"/>
                <a:cs typeface="Arial"/>
                <a:sym typeface="Arial"/>
              </a:rPr>
              <a:t>    and materials than any  </a:t>
            </a:r>
            <a:endParaRPr/>
          </a:p>
          <a:p>
            <a:pPr marL="0" marR="0" lvl="0" indent="0" algn="l" rtl="0">
              <a:spcBef>
                <a:spcPts val="0"/>
              </a:spcBef>
              <a:spcAft>
                <a:spcPts val="0"/>
              </a:spcAft>
              <a:buNone/>
            </a:pPr>
            <a:r>
              <a:rPr lang="en-US" sz="2800">
                <a:solidFill>
                  <a:srgbClr val="013C88"/>
                </a:solidFill>
                <a:latin typeface="Arial"/>
                <a:ea typeface="Arial"/>
                <a:cs typeface="Arial"/>
                <a:sym typeface="Arial"/>
              </a:rPr>
              <a:t>    other entity in the world.                  </a:t>
            </a:r>
            <a:endParaRPr/>
          </a:p>
        </p:txBody>
      </p:sp>
      <p:sp>
        <p:nvSpPr>
          <p:cNvPr id="267" name="Google Shape;267;p38"/>
          <p:cNvSpPr/>
          <p:nvPr/>
        </p:nvSpPr>
        <p:spPr>
          <a:xfrm>
            <a:off x="4837113" y="5099050"/>
            <a:ext cx="0" cy="3651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268" name="Google Shape;268;p38"/>
          <p:cNvSpPr/>
          <p:nvPr/>
        </p:nvSpPr>
        <p:spPr>
          <a:xfrm>
            <a:off x="5429250" y="5786438"/>
            <a:ext cx="0" cy="3651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pic>
        <p:nvPicPr>
          <p:cNvPr id="269" name="Google Shape;269;p38" descr="iceberg view underwater"/>
          <p:cNvPicPr preferRelativeResize="0"/>
          <p:nvPr/>
        </p:nvPicPr>
        <p:blipFill rotWithShape="1">
          <a:blip r:embed="rId3">
            <a:alphaModFix/>
          </a:blip>
          <a:srcRect l="32813" t="12500" r="30469" b="20833"/>
          <a:stretch/>
        </p:blipFill>
        <p:spPr>
          <a:xfrm>
            <a:off x="5715000" y="1371600"/>
            <a:ext cx="2794000" cy="3352800"/>
          </a:xfrm>
          <a:prstGeom prst="rect">
            <a:avLst/>
          </a:prstGeom>
          <a:noFill/>
          <a:ln>
            <a:noFill/>
          </a:ln>
        </p:spPr>
      </p:pic>
      <p:sp>
        <p:nvSpPr>
          <p:cNvPr id="270" name="Google Shape;270;p38"/>
          <p:cNvSpPr txBox="1"/>
          <p:nvPr/>
        </p:nvSpPr>
        <p:spPr>
          <a:xfrm>
            <a:off x="457200" y="4038600"/>
            <a:ext cx="8001000" cy="2000548"/>
          </a:xfrm>
          <a:prstGeom prst="rect">
            <a:avLst/>
          </a:prstGeom>
          <a:noFill/>
          <a:ln>
            <a:noFill/>
          </a:ln>
        </p:spPr>
        <p:txBody>
          <a:bodyPr spcFirstLastPara="1" wrap="square" lIns="91425" tIns="45700" rIns="91425" bIns="45700" anchor="t" anchorCtr="0">
            <a:noAutofit/>
          </a:bodyPr>
          <a:lstStyle/>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Times New Roman"/>
                <a:ea typeface="Times New Roman"/>
                <a:cs typeface="Times New Roman"/>
                <a:sym typeface="Times New Roman"/>
              </a:rPr>
              <a:t> </a:t>
            </a:r>
            <a:r>
              <a:rPr lang="en-US" sz="2800">
                <a:solidFill>
                  <a:srgbClr val="013C88"/>
                </a:solidFill>
                <a:latin typeface="Arial"/>
                <a:ea typeface="Arial"/>
                <a:cs typeface="Arial"/>
                <a:sym typeface="Arial"/>
              </a:rPr>
              <a:t>Requires effective and</a:t>
            </a:r>
            <a:endParaRPr/>
          </a:p>
          <a:p>
            <a:pPr marL="0" marR="0" lvl="0" indent="0" algn="l" rtl="0">
              <a:spcBef>
                <a:spcPts val="0"/>
              </a:spcBef>
              <a:spcAft>
                <a:spcPts val="0"/>
              </a:spcAft>
              <a:buNone/>
            </a:pPr>
            <a:r>
              <a:rPr lang="en-US" sz="2800">
                <a:solidFill>
                  <a:srgbClr val="013C88"/>
                </a:solidFill>
                <a:latin typeface="Arial"/>
                <a:ea typeface="Arial"/>
                <a:cs typeface="Arial"/>
                <a:sym typeface="Arial"/>
              </a:rPr>
              <a:t>    efficient disposal solutions</a:t>
            </a:r>
            <a:endParaRPr/>
          </a:p>
          <a:p>
            <a:pPr marL="0" marR="0" lvl="0" indent="0" algn="l" rtl="0">
              <a:spcBef>
                <a:spcPts val="0"/>
              </a:spcBef>
              <a:spcAft>
                <a:spcPts val="0"/>
              </a:spcAft>
              <a:buNone/>
            </a:pPr>
            <a:endParaRPr sz="1200">
              <a:solidFill>
                <a:srgbClr val="013C88"/>
              </a:solidFill>
              <a:latin typeface="Arial"/>
              <a:ea typeface="Arial"/>
              <a:cs typeface="Arial"/>
              <a:sym typeface="Arial"/>
            </a:endParaRPr>
          </a:p>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 </a:t>
            </a:r>
            <a:r>
              <a:rPr lang="en-US" sz="2800" b="1">
                <a:solidFill>
                  <a:srgbClr val="013C88"/>
                </a:solidFill>
                <a:latin typeface="Arial"/>
                <a:ea typeface="Arial"/>
                <a:cs typeface="Arial"/>
                <a:sym typeface="Arial"/>
              </a:rPr>
              <a:t>FMR 102-36:  </a:t>
            </a:r>
            <a:r>
              <a:rPr lang="en-US" sz="2800">
                <a:solidFill>
                  <a:srgbClr val="013C88"/>
                </a:solidFill>
                <a:latin typeface="Arial"/>
                <a:ea typeface="Arial"/>
                <a:cs typeface="Arial"/>
                <a:sym typeface="Arial"/>
              </a:rPr>
              <a:t>Disposition of Federal Excess  </a:t>
            </a:r>
            <a:endParaRPr sz="2800">
              <a:solidFill>
                <a:srgbClr val="013C88"/>
              </a:solidFill>
              <a:latin typeface="Arial"/>
              <a:ea typeface="Arial"/>
              <a:cs typeface="Arial"/>
              <a:sym typeface="Arial"/>
            </a:endParaRPr>
          </a:p>
          <a:p>
            <a:pPr marL="0" marR="0" lvl="0" indent="0" algn="l" rtl="0">
              <a:spcBef>
                <a:spcPts val="0"/>
              </a:spcBef>
              <a:spcAft>
                <a:spcPts val="0"/>
              </a:spcAft>
              <a:buNone/>
            </a:pPr>
            <a:r>
              <a:rPr lang="en-US" sz="2800">
                <a:solidFill>
                  <a:srgbClr val="013C88"/>
                </a:solidFill>
                <a:latin typeface="Arial"/>
                <a:ea typeface="Arial"/>
                <a:cs typeface="Arial"/>
                <a:sym typeface="Arial"/>
              </a:rPr>
              <a:t>    Personal Property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9"/>
          <p:cNvSpPr txBox="1">
            <a:spLocks noGrp="1"/>
          </p:cNvSpPr>
          <p:nvPr>
            <p:ph type="title"/>
          </p:nvPr>
        </p:nvSpPr>
        <p:spPr>
          <a:xfrm>
            <a:off x="457200" y="1219200"/>
            <a:ext cx="7769225" cy="5794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GSA Sustainability Plan</a:t>
            </a:r>
            <a:endParaRPr/>
          </a:p>
        </p:txBody>
      </p:sp>
      <p:sp>
        <p:nvSpPr>
          <p:cNvPr id="277" name="Google Shape;277;p39"/>
          <p:cNvSpPr txBox="1">
            <a:spLocks noGrp="1"/>
          </p:cNvSpPr>
          <p:nvPr>
            <p:ph type="body" idx="1"/>
          </p:nvPr>
        </p:nvSpPr>
        <p:spPr>
          <a:xfrm>
            <a:off x="533400" y="1981200"/>
            <a:ext cx="8305800" cy="4419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13C88"/>
              </a:buClr>
              <a:buSzPts val="2800"/>
              <a:buChar char="⮚"/>
            </a:pPr>
            <a:r>
              <a:rPr lang="en-US" sz="2800"/>
              <a:t> GSA has set an agency-wide goal for achieving  </a:t>
            </a:r>
            <a:endParaRPr/>
          </a:p>
          <a:p>
            <a:pPr marL="342900" lvl="0" indent="-342900" algn="l" rtl="0">
              <a:spcBef>
                <a:spcPts val="560"/>
              </a:spcBef>
              <a:spcAft>
                <a:spcPts val="0"/>
              </a:spcAft>
              <a:buSzPts val="2800"/>
              <a:buNone/>
            </a:pPr>
            <a:r>
              <a:rPr lang="en-US" sz="2800"/>
              <a:t>	 Zero Environmental Footprint  (ZEF).</a:t>
            </a:r>
            <a:endParaRPr/>
          </a:p>
          <a:p>
            <a:pPr marL="342900" lvl="0" indent="-342900" algn="l" rtl="0">
              <a:spcBef>
                <a:spcPts val="240"/>
              </a:spcBef>
              <a:spcAft>
                <a:spcPts val="0"/>
              </a:spcAft>
              <a:buSzPts val="1200"/>
              <a:buFont typeface="Arial"/>
              <a:buNone/>
            </a:pPr>
            <a:endParaRPr sz="1200"/>
          </a:p>
          <a:p>
            <a:pPr marL="742950" lvl="1" indent="-220662" algn="l" rtl="0">
              <a:spcBef>
                <a:spcPts val="480"/>
              </a:spcBef>
              <a:spcAft>
                <a:spcPts val="0"/>
              </a:spcAft>
              <a:buSzPts val="2400"/>
              <a:buFont typeface="Arial"/>
              <a:buChar char="•"/>
            </a:pPr>
            <a:r>
              <a:rPr lang="en-US"/>
              <a:t>Personal Property plays an important role and has been a leader in the reuse of property since its inception in 1949.</a:t>
            </a:r>
            <a:endParaRPr/>
          </a:p>
          <a:p>
            <a:pPr marL="342900" lvl="0" indent="-342900" algn="l" rtl="0">
              <a:spcBef>
                <a:spcPts val="200"/>
              </a:spcBef>
              <a:spcAft>
                <a:spcPts val="0"/>
              </a:spcAft>
              <a:buSzPts val="1000"/>
              <a:buFont typeface="Arial"/>
              <a:buNone/>
            </a:pPr>
            <a:endParaRPr sz="1000"/>
          </a:p>
          <a:p>
            <a:pPr marL="742950" lvl="1" indent="-220662" algn="l" rtl="0">
              <a:spcBef>
                <a:spcPts val="480"/>
              </a:spcBef>
              <a:spcAft>
                <a:spcPts val="0"/>
              </a:spcAft>
              <a:buSzPts val="2400"/>
              <a:buFont typeface="Arial"/>
              <a:buChar char="•"/>
            </a:pPr>
            <a:r>
              <a:rPr lang="en-US"/>
              <a:t>Personal Property is often referred to as the “</a:t>
            </a:r>
            <a:r>
              <a:rPr lang="en-US" b="1"/>
              <a:t>Original Green Program</a:t>
            </a:r>
            <a:r>
              <a:rPr lang="en-US"/>
              <a:t>”.  </a:t>
            </a:r>
            <a:endParaRPr/>
          </a:p>
          <a:p>
            <a:pPr marL="342900" lvl="0" indent="-342900" algn="l" rtl="0">
              <a:spcBef>
                <a:spcPts val="200"/>
              </a:spcBef>
              <a:spcAft>
                <a:spcPts val="0"/>
              </a:spcAft>
              <a:buSzPts val="1000"/>
              <a:buFont typeface="Arial"/>
              <a:buNone/>
            </a:pPr>
            <a:endParaRPr sz="1000"/>
          </a:p>
          <a:p>
            <a:pPr marL="742950" lvl="1" indent="-220662" algn="l" rtl="0">
              <a:spcBef>
                <a:spcPts val="480"/>
              </a:spcBef>
              <a:spcAft>
                <a:spcPts val="0"/>
              </a:spcAft>
              <a:buSzPts val="2400"/>
              <a:buFont typeface="Arial"/>
              <a:buChar char="•"/>
            </a:pPr>
            <a:r>
              <a:rPr lang="en-US"/>
              <a:t>Accordingly, Personal Property adopted the green theme:</a:t>
            </a:r>
            <a:endParaRPr/>
          </a:p>
          <a:p>
            <a:pPr marL="742950" lvl="1" indent="-220662" algn="l" rtl="0">
              <a:spcBef>
                <a:spcPts val="480"/>
              </a:spcBef>
              <a:spcAft>
                <a:spcPts val="0"/>
              </a:spcAft>
              <a:buSzPts val="2400"/>
              <a:buNone/>
            </a:pPr>
            <a:r>
              <a:rPr lang="en-US" b="1">
                <a:solidFill>
                  <a:srgbClr val="009900"/>
                </a:solidFill>
              </a:rPr>
              <a:t>				Reuse is Recycling...</a:t>
            </a:r>
            <a:endParaRPr/>
          </a:p>
          <a:p>
            <a:pPr marL="742950" lvl="1" indent="-68262" algn="l" rtl="0">
              <a:spcBef>
                <a:spcPts val="480"/>
              </a:spcBef>
              <a:spcAft>
                <a:spcPts val="0"/>
              </a:spcAft>
              <a:buSzPts val="2400"/>
              <a:buFont typeface="Arial"/>
              <a:buNone/>
            </a:pPr>
            <a:endParaRPr/>
          </a:p>
          <a:p>
            <a:pPr marL="742950" lvl="1" indent="-68262" algn="l" rtl="0">
              <a:spcBef>
                <a:spcPts val="480"/>
              </a:spcBef>
              <a:spcAft>
                <a:spcPts val="0"/>
              </a:spcAft>
              <a:buSzPts val="2400"/>
              <a:buFont typeface="Arial"/>
              <a:buNone/>
            </a:pPr>
            <a:endParaRPr/>
          </a:p>
          <a:p>
            <a:pPr marL="342900" lvl="0" indent="-190500" algn="l" rtl="0">
              <a:spcBef>
                <a:spcPts val="480"/>
              </a:spcBef>
              <a:spcAft>
                <a:spcPts val="0"/>
              </a:spcAft>
              <a:buClr>
                <a:srgbClr val="013C88"/>
              </a:buClr>
              <a:buSzPts val="24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0"/>
          <p:cNvSpPr/>
          <p:nvPr/>
        </p:nvSpPr>
        <p:spPr>
          <a:xfrm>
            <a:off x="609600" y="1447800"/>
            <a:ext cx="8001000" cy="49244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200" b="1">
                <a:solidFill>
                  <a:srgbClr val="013C88"/>
                </a:solidFill>
                <a:latin typeface="Arial Black"/>
                <a:ea typeface="Arial Black"/>
                <a:cs typeface="Arial Black"/>
                <a:sym typeface="Arial Black"/>
              </a:rPr>
              <a:t>Disposal Process Responsibilities…</a:t>
            </a:r>
            <a:r>
              <a:rPr lang="en-US" sz="3200" b="1">
                <a:solidFill>
                  <a:srgbClr val="013C88"/>
                </a:solidFill>
                <a:latin typeface="Times New Roman"/>
                <a:ea typeface="Times New Roman"/>
                <a:cs typeface="Times New Roman"/>
                <a:sym typeface="Times New Roman"/>
              </a:rPr>
              <a:t> </a:t>
            </a:r>
            <a:endParaRPr sz="3200" b="1">
              <a:solidFill>
                <a:srgbClr val="013C88"/>
              </a:solidFill>
              <a:latin typeface="Times New Roman"/>
              <a:ea typeface="Times New Roman"/>
              <a:cs typeface="Times New Roman"/>
              <a:sym typeface="Times New Roman"/>
            </a:endParaRPr>
          </a:p>
        </p:txBody>
      </p:sp>
      <p:sp>
        <p:nvSpPr>
          <p:cNvPr id="284" name="Google Shape;284;p40"/>
          <p:cNvSpPr/>
          <p:nvPr/>
        </p:nvSpPr>
        <p:spPr>
          <a:xfrm>
            <a:off x="304800" y="2438400"/>
            <a:ext cx="8610600" cy="2092881"/>
          </a:xfrm>
          <a:prstGeom prst="rect">
            <a:avLst/>
          </a:prstGeom>
          <a:noFill/>
          <a:ln>
            <a:noFill/>
          </a:ln>
        </p:spPr>
        <p:txBody>
          <a:bodyPr spcFirstLastPara="1" wrap="square" lIns="0" tIns="0" rIns="0" bIns="0" anchor="t" anchorCtr="0">
            <a:noAutofit/>
          </a:bodyPr>
          <a:lstStyle/>
          <a:p>
            <a:pPr marL="457200" marR="0" lvl="1" indent="-177800" algn="l" rtl="0">
              <a:spcBef>
                <a:spcPts val="0"/>
              </a:spcBef>
              <a:spcAft>
                <a:spcPts val="0"/>
              </a:spcAft>
              <a:buClr>
                <a:srgbClr val="013C88"/>
              </a:buClr>
              <a:buSzPts val="2800"/>
              <a:buFont typeface="Noto Sans Symbols"/>
              <a:buChar char="⮚"/>
            </a:pPr>
            <a:r>
              <a:rPr lang="en-US" sz="2800" b="0" i="0" u="none" strike="noStrike" cap="none">
                <a:solidFill>
                  <a:srgbClr val="FFFFFF"/>
                </a:solidFill>
                <a:latin typeface="Arial"/>
                <a:ea typeface="Arial"/>
                <a:cs typeface="Arial"/>
                <a:sym typeface="Arial"/>
              </a:rPr>
              <a:t>  </a:t>
            </a:r>
            <a:r>
              <a:rPr lang="en-US" sz="2800" b="0" i="0" u="none" strike="noStrike" cap="none">
                <a:solidFill>
                  <a:srgbClr val="013C88"/>
                </a:solidFill>
                <a:latin typeface="Arial"/>
                <a:ea typeface="Arial"/>
                <a:cs typeface="Arial"/>
                <a:sym typeface="Arial"/>
              </a:rPr>
              <a:t>GSA Responsibilities </a:t>
            </a:r>
            <a:endParaRPr sz="2800" b="0" i="0" u="none" strike="noStrike" cap="none">
              <a:solidFill>
                <a:srgbClr val="013C88"/>
              </a:solidFill>
              <a:latin typeface="Arial"/>
              <a:ea typeface="Arial"/>
              <a:cs typeface="Arial"/>
              <a:sym typeface="Arial"/>
            </a:endParaRPr>
          </a:p>
          <a:p>
            <a:pPr marL="457200" marR="0" lvl="1" indent="0" algn="l" rtl="0">
              <a:spcBef>
                <a:spcPts val="0"/>
              </a:spcBef>
              <a:spcAft>
                <a:spcPts val="0"/>
              </a:spcAft>
              <a:buNone/>
            </a:pPr>
            <a:endParaRPr sz="1200" b="0" i="0" u="none" strike="noStrike" cap="none">
              <a:solidFill>
                <a:srgbClr val="013C88"/>
              </a:solidFill>
              <a:latin typeface="Arial"/>
              <a:ea typeface="Arial"/>
              <a:cs typeface="Arial"/>
              <a:sym typeface="Arial"/>
            </a:endParaRPr>
          </a:p>
          <a:p>
            <a:pPr marL="457200" marR="0" lvl="1" indent="-177800" algn="l" rtl="0">
              <a:spcBef>
                <a:spcPts val="0"/>
              </a:spcBef>
              <a:spcAft>
                <a:spcPts val="0"/>
              </a:spcAft>
              <a:buClr>
                <a:srgbClr val="013C88"/>
              </a:buClr>
              <a:buSzPts val="2800"/>
              <a:buFont typeface="Noto Sans Symbols"/>
              <a:buChar char="⮚"/>
            </a:pPr>
            <a:r>
              <a:rPr lang="en-US" sz="2800" b="0" i="0" u="none" strike="noStrike" cap="none">
                <a:solidFill>
                  <a:srgbClr val="013C88"/>
                </a:solidFill>
                <a:latin typeface="Arial"/>
                <a:ea typeface="Arial"/>
                <a:cs typeface="Arial"/>
                <a:sym typeface="Arial"/>
              </a:rPr>
              <a:t>  Executive Agency Responsibilities</a:t>
            </a:r>
            <a:endParaRPr/>
          </a:p>
          <a:p>
            <a:pPr marL="457200" marR="0" lvl="1" indent="0" algn="l" rtl="0">
              <a:spcBef>
                <a:spcPts val="0"/>
              </a:spcBef>
              <a:spcAft>
                <a:spcPts val="0"/>
              </a:spcAft>
              <a:buNone/>
            </a:pPr>
            <a:endParaRPr sz="1200" b="0" i="0" u="none" strike="noStrike" cap="none">
              <a:solidFill>
                <a:srgbClr val="013C88"/>
              </a:solidFill>
              <a:latin typeface="Arial"/>
              <a:ea typeface="Arial"/>
              <a:cs typeface="Arial"/>
              <a:sym typeface="Arial"/>
            </a:endParaRPr>
          </a:p>
          <a:p>
            <a:pPr marL="457200" marR="0" lvl="1" indent="-177800" algn="l" rtl="0">
              <a:spcBef>
                <a:spcPts val="0"/>
              </a:spcBef>
              <a:spcAft>
                <a:spcPts val="0"/>
              </a:spcAft>
              <a:buClr>
                <a:srgbClr val="013C88"/>
              </a:buClr>
              <a:buSzPts val="2800"/>
              <a:buFont typeface="Noto Sans Symbols"/>
              <a:buChar char="⮚"/>
            </a:pPr>
            <a:r>
              <a:rPr lang="en-US" sz="2800" b="0" i="0" u="none" strike="noStrike" cap="none">
                <a:solidFill>
                  <a:srgbClr val="013C88"/>
                </a:solidFill>
                <a:latin typeface="Arial"/>
                <a:ea typeface="Arial"/>
                <a:cs typeface="Arial"/>
                <a:sym typeface="Arial"/>
              </a:rPr>
              <a:t>  Overview of Disposal Process</a:t>
            </a:r>
            <a:endParaRPr/>
          </a:p>
          <a:p>
            <a:pPr marL="0" marR="0" lvl="0" indent="0" algn="l" rtl="0">
              <a:spcBef>
                <a:spcPts val="0"/>
              </a:spcBef>
              <a:spcAft>
                <a:spcPts val="0"/>
              </a:spcAft>
              <a:buNone/>
            </a:pPr>
            <a:r>
              <a:rPr lang="en-US" sz="2800" b="1">
                <a:solidFill>
                  <a:srgbClr val="013C88"/>
                </a:solidFill>
                <a:latin typeface="Arial"/>
                <a:ea typeface="Arial"/>
                <a:cs typeface="Arial"/>
                <a:sym typeface="Arial"/>
              </a:rPr>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1"/>
          <p:cNvSpPr txBox="1">
            <a:spLocks noGrp="1"/>
          </p:cNvSpPr>
          <p:nvPr>
            <p:ph type="body" idx="1"/>
          </p:nvPr>
        </p:nvSpPr>
        <p:spPr>
          <a:xfrm>
            <a:off x="457200" y="2209800"/>
            <a:ext cx="7924800" cy="4191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400"/>
              <a:buChar char="⮚"/>
            </a:pPr>
            <a:r>
              <a:rPr lang="en-US"/>
              <a:t> Provide utilization, donation and sales training.</a:t>
            </a:r>
            <a:endParaRPr/>
          </a:p>
          <a:p>
            <a:pPr marL="342900" lvl="0" indent="-342900" algn="l" rtl="0">
              <a:lnSpc>
                <a:spcPct val="90000"/>
              </a:lnSpc>
              <a:spcBef>
                <a:spcPts val="480"/>
              </a:spcBef>
              <a:spcAft>
                <a:spcPts val="0"/>
              </a:spcAft>
              <a:buSzPts val="2400"/>
              <a:buChar char="⮚"/>
            </a:pPr>
            <a:r>
              <a:rPr lang="en-US"/>
              <a:t> Promote excess &amp; surplus for agency needs.</a:t>
            </a:r>
            <a:endParaRPr/>
          </a:p>
          <a:p>
            <a:pPr marL="342900" lvl="0" indent="-342900" algn="l" rtl="0">
              <a:lnSpc>
                <a:spcPct val="90000"/>
              </a:lnSpc>
              <a:spcBef>
                <a:spcPts val="480"/>
              </a:spcBef>
              <a:spcAft>
                <a:spcPts val="0"/>
              </a:spcAft>
              <a:buSzPts val="2400"/>
              <a:buChar char="⮚"/>
            </a:pPr>
            <a:r>
              <a:rPr lang="en-US"/>
              <a:t> Expedite the disposal process when justified .</a:t>
            </a:r>
            <a:endParaRPr/>
          </a:p>
          <a:p>
            <a:pPr marL="342900" lvl="0" indent="-342900" algn="l" rtl="0">
              <a:lnSpc>
                <a:spcPct val="90000"/>
              </a:lnSpc>
              <a:spcBef>
                <a:spcPts val="480"/>
              </a:spcBef>
              <a:spcAft>
                <a:spcPts val="0"/>
              </a:spcAft>
              <a:buSzPts val="2400"/>
              <a:buChar char="⮚"/>
            </a:pPr>
            <a:r>
              <a:rPr lang="en-US"/>
              <a:t> Allocate and approve transfers and donations.</a:t>
            </a:r>
            <a:endParaRPr/>
          </a:p>
          <a:p>
            <a:pPr marL="342900" lvl="0" indent="-342900" algn="l" rtl="0">
              <a:lnSpc>
                <a:spcPct val="90000"/>
              </a:lnSpc>
              <a:spcBef>
                <a:spcPts val="480"/>
              </a:spcBef>
              <a:spcAft>
                <a:spcPts val="0"/>
              </a:spcAft>
              <a:buSzPts val="2400"/>
              <a:buChar char="⮚"/>
            </a:pPr>
            <a:r>
              <a:rPr lang="en-US"/>
              <a:t> Conduct sales of surplus &amp; exchange/sale property.</a:t>
            </a:r>
            <a:endParaRPr/>
          </a:p>
          <a:p>
            <a:pPr marL="342900" lvl="0" indent="-342900" algn="l" rtl="0">
              <a:lnSpc>
                <a:spcPct val="90000"/>
              </a:lnSpc>
              <a:spcBef>
                <a:spcPts val="480"/>
              </a:spcBef>
              <a:spcAft>
                <a:spcPts val="0"/>
              </a:spcAft>
              <a:buSzPts val="2400"/>
              <a:buChar char="⮚"/>
            </a:pPr>
            <a:r>
              <a:rPr lang="en-US"/>
              <a:t> Maintain systems to facilitate property disposal</a:t>
            </a:r>
            <a:endParaRPr/>
          </a:p>
          <a:p>
            <a:pPr marL="342900" lvl="0" indent="-342900" algn="l" rtl="0">
              <a:lnSpc>
                <a:spcPct val="90000"/>
              </a:lnSpc>
              <a:spcBef>
                <a:spcPts val="480"/>
              </a:spcBef>
              <a:spcAft>
                <a:spcPts val="0"/>
              </a:spcAft>
              <a:buSzPts val="2400"/>
              <a:buChar char="⮚"/>
            </a:pPr>
            <a:r>
              <a:rPr lang="en-US"/>
              <a:t> Provide expert customer field support with Area  </a:t>
            </a:r>
            <a:endParaRPr/>
          </a:p>
          <a:p>
            <a:pPr marL="342900" lvl="0" indent="-342900" algn="l" rtl="0">
              <a:lnSpc>
                <a:spcPct val="90000"/>
              </a:lnSpc>
              <a:spcBef>
                <a:spcPts val="480"/>
              </a:spcBef>
              <a:spcAft>
                <a:spcPts val="0"/>
              </a:spcAft>
              <a:buSzPts val="2400"/>
              <a:buNone/>
            </a:pPr>
            <a:r>
              <a:rPr lang="en-US"/>
              <a:t>	 Property Officers (APOs).</a:t>
            </a:r>
            <a:endParaRPr/>
          </a:p>
          <a:p>
            <a:pPr marL="342900" lvl="0" indent="-342900" algn="l" rtl="0">
              <a:lnSpc>
                <a:spcPct val="90000"/>
              </a:lnSpc>
              <a:spcBef>
                <a:spcPts val="480"/>
              </a:spcBef>
              <a:spcAft>
                <a:spcPts val="0"/>
              </a:spcAft>
              <a:buSzPts val="2400"/>
              <a:buFont typeface="Arial"/>
              <a:buNone/>
            </a:pPr>
            <a:endParaRPr sz="2400">
              <a:solidFill>
                <a:srgbClr val="FFFF00"/>
              </a:solidFill>
            </a:endParaRPr>
          </a:p>
        </p:txBody>
      </p:sp>
      <p:sp>
        <p:nvSpPr>
          <p:cNvPr id="291" name="Google Shape;291;p41"/>
          <p:cNvSpPr txBox="1">
            <a:spLocks noGrp="1"/>
          </p:cNvSpPr>
          <p:nvPr>
            <p:ph type="title"/>
          </p:nvPr>
        </p:nvSpPr>
        <p:spPr>
          <a:xfrm>
            <a:off x="381000" y="1066800"/>
            <a:ext cx="82296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GSA Region and Field Office Responsibilities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2"/>
          <p:cNvSpPr/>
          <p:nvPr/>
        </p:nvSpPr>
        <p:spPr>
          <a:xfrm>
            <a:off x="457200" y="1371600"/>
            <a:ext cx="8153400" cy="98488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200" b="1">
                <a:solidFill>
                  <a:srgbClr val="013C88"/>
                </a:solidFill>
                <a:latin typeface="Arial Black"/>
                <a:ea typeface="Arial Black"/>
                <a:cs typeface="Arial Black"/>
                <a:sym typeface="Arial Black"/>
              </a:rPr>
              <a:t>Agency Responsibilities for </a:t>
            </a:r>
            <a:r>
              <a:rPr lang="en-US" sz="3200" b="1" u="sng">
                <a:solidFill>
                  <a:srgbClr val="013C88"/>
                </a:solidFill>
                <a:latin typeface="Arial Black"/>
                <a:ea typeface="Arial Black"/>
                <a:cs typeface="Arial Black"/>
                <a:sym typeface="Arial Black"/>
              </a:rPr>
              <a:t>Acquiring</a:t>
            </a:r>
            <a:r>
              <a:rPr lang="en-US" sz="3200" b="1">
                <a:solidFill>
                  <a:srgbClr val="013C88"/>
                </a:solidFill>
                <a:latin typeface="Arial Black"/>
                <a:ea typeface="Arial Black"/>
                <a:cs typeface="Arial Black"/>
                <a:sym typeface="Arial Black"/>
              </a:rPr>
              <a:t> Excess</a:t>
            </a:r>
            <a:endParaRPr/>
          </a:p>
        </p:txBody>
      </p:sp>
      <p:sp>
        <p:nvSpPr>
          <p:cNvPr id="298" name="Google Shape;298;p42"/>
          <p:cNvSpPr/>
          <p:nvPr/>
        </p:nvSpPr>
        <p:spPr>
          <a:xfrm>
            <a:off x="609600" y="2362200"/>
            <a:ext cx="8534400" cy="4216539"/>
          </a:xfrm>
          <a:prstGeom prst="rect">
            <a:avLst/>
          </a:prstGeom>
          <a:noFill/>
          <a:ln>
            <a:noFill/>
          </a:ln>
        </p:spPr>
        <p:txBody>
          <a:bodyPr spcFirstLastPara="1" wrap="square" lIns="0" tIns="0" rIns="0" bIns="0" anchor="t" anchorCtr="0">
            <a:noAutofit/>
          </a:bodyPr>
          <a:lstStyle/>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  Use Excess as first source of supply</a:t>
            </a:r>
            <a:endParaRPr/>
          </a:p>
          <a:p>
            <a:pPr marL="0" marR="0" lvl="0" indent="0" algn="l" rtl="0">
              <a:spcBef>
                <a:spcPts val="0"/>
              </a:spcBef>
              <a:spcAft>
                <a:spcPts val="0"/>
              </a:spcAft>
              <a:buNone/>
            </a:pPr>
            <a:endParaRPr sz="1000">
              <a:solidFill>
                <a:srgbClr val="013C88"/>
              </a:solidFill>
              <a:latin typeface="Arial"/>
              <a:ea typeface="Arial"/>
              <a:cs typeface="Arial"/>
              <a:sym typeface="Arial"/>
            </a:endParaRPr>
          </a:p>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  Acquire only what is needed to support mission</a:t>
            </a:r>
            <a:endParaRPr/>
          </a:p>
          <a:p>
            <a:pPr marL="0" marR="0" lvl="0" indent="0" algn="l" rtl="0">
              <a:spcBef>
                <a:spcPts val="0"/>
              </a:spcBef>
              <a:spcAft>
                <a:spcPts val="0"/>
              </a:spcAft>
              <a:buNone/>
            </a:pPr>
            <a:endParaRPr sz="1000">
              <a:solidFill>
                <a:srgbClr val="013C88"/>
              </a:solidFill>
              <a:latin typeface="Arial"/>
              <a:ea typeface="Arial"/>
              <a:cs typeface="Arial"/>
              <a:sym typeface="Arial"/>
            </a:endParaRPr>
          </a:p>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  Facilitate timely removal of excess</a:t>
            </a:r>
            <a:endParaRPr/>
          </a:p>
          <a:p>
            <a:pPr marL="0" marR="0" lvl="0" indent="0" algn="l" rtl="0">
              <a:spcBef>
                <a:spcPts val="0"/>
              </a:spcBef>
              <a:spcAft>
                <a:spcPts val="0"/>
              </a:spcAft>
              <a:buNone/>
            </a:pPr>
            <a:endParaRPr sz="1000">
              <a:solidFill>
                <a:srgbClr val="013C88"/>
              </a:solidFill>
              <a:latin typeface="Arial"/>
              <a:ea typeface="Arial"/>
              <a:cs typeface="Arial"/>
              <a:sym typeface="Arial"/>
            </a:endParaRPr>
          </a:p>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  Maintain system for property accountability</a:t>
            </a:r>
            <a:endParaRPr/>
          </a:p>
          <a:p>
            <a:pPr marL="0" marR="0" lvl="0" indent="0" algn="l" rtl="0">
              <a:spcBef>
                <a:spcPts val="0"/>
              </a:spcBef>
              <a:spcAft>
                <a:spcPts val="0"/>
              </a:spcAft>
              <a:buNone/>
            </a:pPr>
            <a:endParaRPr sz="1000">
              <a:solidFill>
                <a:srgbClr val="013C88"/>
              </a:solidFill>
              <a:latin typeface="Arial"/>
              <a:ea typeface="Arial"/>
              <a:cs typeface="Arial"/>
              <a:sym typeface="Arial"/>
            </a:endParaRPr>
          </a:p>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  Perform care and handling, protect against hazards </a:t>
            </a:r>
            <a:endParaRPr/>
          </a:p>
          <a:p>
            <a:pPr marL="0" marR="0" lvl="0" indent="0" algn="l" rtl="0">
              <a:spcBef>
                <a:spcPts val="0"/>
              </a:spcBef>
              <a:spcAft>
                <a:spcPts val="0"/>
              </a:spcAft>
              <a:buNone/>
            </a:pPr>
            <a:r>
              <a:rPr lang="en-US" sz="2800">
                <a:solidFill>
                  <a:srgbClr val="013C88"/>
                </a:solidFill>
                <a:latin typeface="Arial"/>
                <a:ea typeface="Arial"/>
                <a:cs typeface="Arial"/>
                <a:sym typeface="Arial"/>
              </a:rPr>
              <a:t>      such as fire, theft, vandalism, weather.</a:t>
            </a:r>
            <a:endParaRPr/>
          </a:p>
          <a:p>
            <a:pPr marL="0" marR="0" lvl="0" indent="0" algn="l" rtl="0">
              <a:spcBef>
                <a:spcPts val="0"/>
              </a:spcBef>
              <a:spcAft>
                <a:spcPts val="0"/>
              </a:spcAft>
              <a:buNone/>
            </a:pPr>
            <a:endParaRPr sz="1000">
              <a:solidFill>
                <a:srgbClr val="013C88"/>
              </a:solidFill>
              <a:latin typeface="Arial"/>
              <a:ea typeface="Arial"/>
              <a:cs typeface="Arial"/>
              <a:sym typeface="Arial"/>
            </a:endParaRPr>
          </a:p>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  Maintain appropriate inventory levels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p:nvPr/>
        </p:nvSpPr>
        <p:spPr>
          <a:xfrm>
            <a:off x="609600" y="1371600"/>
            <a:ext cx="4232312" cy="49244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3200" b="1">
                <a:solidFill>
                  <a:srgbClr val="013C88"/>
                </a:solidFill>
                <a:latin typeface="Arial Black"/>
                <a:ea typeface="Arial Black"/>
                <a:cs typeface="Arial Black"/>
                <a:sym typeface="Arial Black"/>
              </a:rPr>
              <a:t>Legislative History</a:t>
            </a:r>
            <a:endParaRPr/>
          </a:p>
        </p:txBody>
      </p:sp>
      <p:sp>
        <p:nvSpPr>
          <p:cNvPr id="91" name="Google Shape;91;p16"/>
          <p:cNvSpPr/>
          <p:nvPr/>
        </p:nvSpPr>
        <p:spPr>
          <a:xfrm>
            <a:off x="762000" y="2209800"/>
            <a:ext cx="6781800" cy="3447098"/>
          </a:xfrm>
          <a:prstGeom prst="rect">
            <a:avLst/>
          </a:prstGeom>
          <a:noFill/>
          <a:ln>
            <a:noFill/>
          </a:ln>
        </p:spPr>
        <p:txBody>
          <a:bodyPr spcFirstLastPara="1" wrap="square" lIns="0" tIns="0" rIns="0" bIns="0" anchor="t" anchorCtr="0">
            <a:noAutofit/>
          </a:bodyPr>
          <a:lstStyle/>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  The Constitution</a:t>
            </a:r>
            <a:endParaRPr/>
          </a:p>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  Forces of Evolution</a:t>
            </a:r>
            <a:endParaRPr/>
          </a:p>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  The President and Congress…</a:t>
            </a:r>
            <a:endParaRPr/>
          </a:p>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  Enabling Statutes</a:t>
            </a:r>
            <a:endParaRPr/>
          </a:p>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  Administrative Law </a:t>
            </a:r>
            <a:endParaRPr/>
          </a:p>
          <a:p>
            <a:pPr marL="457200" marR="0" lvl="1" indent="-152400" algn="l" rtl="0">
              <a:spcBef>
                <a:spcPts val="0"/>
              </a:spcBef>
              <a:spcAft>
                <a:spcPts val="0"/>
              </a:spcAft>
              <a:buClr>
                <a:srgbClr val="013C88"/>
              </a:buClr>
              <a:buSzPts val="2400"/>
              <a:buFont typeface="Arial"/>
              <a:buChar char="•"/>
            </a:pPr>
            <a:r>
              <a:rPr lang="en-US" sz="2400" b="0" i="0" u="none" strike="noStrike" cap="none">
                <a:solidFill>
                  <a:srgbClr val="013C88"/>
                </a:solidFill>
                <a:latin typeface="Arial"/>
                <a:ea typeface="Arial"/>
                <a:cs typeface="Arial"/>
                <a:sym typeface="Arial"/>
              </a:rPr>
              <a:t>  Regulations, Orders, Policy</a:t>
            </a:r>
            <a:endParaRPr sz="2400" b="0" i="0" u="none" strike="noStrike" cap="none">
              <a:solidFill>
                <a:srgbClr val="013C88"/>
              </a:solidFill>
              <a:latin typeface="Arial"/>
              <a:ea typeface="Arial"/>
              <a:cs typeface="Arial"/>
              <a:sym typeface="Arial"/>
            </a:endParaRPr>
          </a:p>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  Special Authorities</a:t>
            </a:r>
            <a:endParaRPr/>
          </a:p>
          <a:p>
            <a:pPr marL="0" marR="0" lvl="0" indent="0" algn="l" rtl="0">
              <a:spcBef>
                <a:spcPts val="0"/>
              </a:spcBef>
              <a:spcAft>
                <a:spcPts val="0"/>
              </a:spcAft>
              <a:buNone/>
            </a:pPr>
            <a:r>
              <a:rPr lang="en-US" sz="2800" b="1">
                <a:solidFill>
                  <a:srgbClr val="013C88"/>
                </a:solidFill>
                <a:latin typeface="Times New Roman"/>
                <a:ea typeface="Times New Roman"/>
                <a:cs typeface="Times New Roman"/>
                <a:sym typeface="Times New Roman"/>
              </a:rPr>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p:nvPr/>
        </p:nvSpPr>
        <p:spPr>
          <a:xfrm>
            <a:off x="457200" y="1447800"/>
            <a:ext cx="8686800" cy="86177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800" b="1">
                <a:solidFill>
                  <a:srgbClr val="013C88"/>
                </a:solidFill>
                <a:latin typeface="Arial Black"/>
                <a:ea typeface="Arial Black"/>
                <a:cs typeface="Arial Black"/>
                <a:sym typeface="Arial Black"/>
              </a:rPr>
              <a:t>Agency Responsibilities for </a:t>
            </a:r>
            <a:r>
              <a:rPr lang="en-US" sz="2800" b="1" u="sng">
                <a:solidFill>
                  <a:srgbClr val="013C88"/>
                </a:solidFill>
                <a:latin typeface="Arial Black"/>
                <a:ea typeface="Arial Black"/>
                <a:cs typeface="Arial Black"/>
                <a:sym typeface="Arial Black"/>
              </a:rPr>
              <a:t>Disposing</a:t>
            </a:r>
            <a:r>
              <a:rPr lang="en-US" sz="2800" b="1">
                <a:solidFill>
                  <a:srgbClr val="013C88"/>
                </a:solidFill>
                <a:latin typeface="Arial Black"/>
                <a:ea typeface="Arial Black"/>
                <a:cs typeface="Arial Black"/>
                <a:sym typeface="Arial Black"/>
              </a:rPr>
              <a:t> of Excess</a:t>
            </a:r>
            <a:endParaRPr/>
          </a:p>
        </p:txBody>
      </p:sp>
      <p:sp>
        <p:nvSpPr>
          <p:cNvPr id="305" name="Google Shape;305;p43"/>
          <p:cNvSpPr/>
          <p:nvPr/>
        </p:nvSpPr>
        <p:spPr>
          <a:xfrm>
            <a:off x="533400" y="2286000"/>
            <a:ext cx="8305800" cy="4278094"/>
          </a:xfrm>
          <a:prstGeom prst="rect">
            <a:avLst/>
          </a:prstGeom>
          <a:noFill/>
          <a:ln>
            <a:noFill/>
          </a:ln>
        </p:spPr>
        <p:txBody>
          <a:bodyPr spcFirstLastPara="1" wrap="square" lIns="0" tIns="0" rIns="0" bIns="0" anchor="t" anchorCtr="0">
            <a:noAutofit/>
          </a:bodyPr>
          <a:lstStyle/>
          <a:p>
            <a:pPr marL="0" marR="0" lvl="0" indent="-177800" algn="l" rtl="0">
              <a:spcBef>
                <a:spcPts val="0"/>
              </a:spcBef>
              <a:spcAft>
                <a:spcPts val="0"/>
              </a:spcAft>
              <a:buClr>
                <a:srgbClr val="013C88"/>
              </a:buClr>
              <a:buSzPts val="2800"/>
              <a:buFont typeface="Noto Sans Symbols"/>
              <a:buChar char="⮚"/>
            </a:pPr>
            <a:r>
              <a:rPr lang="en-US" sz="2800">
                <a:solidFill>
                  <a:srgbClr val="4283BE"/>
                </a:solidFill>
                <a:latin typeface="Arial"/>
                <a:ea typeface="Arial"/>
                <a:cs typeface="Arial"/>
                <a:sym typeface="Arial"/>
              </a:rPr>
              <a:t>  </a:t>
            </a:r>
            <a:r>
              <a:rPr lang="en-US" sz="2800">
                <a:solidFill>
                  <a:srgbClr val="013C88"/>
                </a:solidFill>
                <a:latin typeface="Arial"/>
                <a:ea typeface="Arial"/>
                <a:cs typeface="Arial"/>
                <a:sym typeface="Arial"/>
              </a:rPr>
              <a:t>Reassign idle property internally</a:t>
            </a:r>
            <a:endParaRPr/>
          </a:p>
          <a:p>
            <a:pPr marL="0" marR="0" lvl="0" indent="0" algn="l" rtl="0">
              <a:spcBef>
                <a:spcPts val="0"/>
              </a:spcBef>
              <a:spcAft>
                <a:spcPts val="0"/>
              </a:spcAft>
              <a:buNone/>
            </a:pPr>
            <a:endParaRPr sz="1000">
              <a:solidFill>
                <a:srgbClr val="013C88"/>
              </a:solidFill>
              <a:latin typeface="Arial"/>
              <a:ea typeface="Arial"/>
              <a:cs typeface="Arial"/>
              <a:sym typeface="Arial"/>
            </a:endParaRPr>
          </a:p>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  Survey inventory and determine excess</a:t>
            </a:r>
            <a:endParaRPr/>
          </a:p>
          <a:p>
            <a:pPr marL="0" marR="0" lvl="0" indent="0" algn="l" rtl="0">
              <a:spcBef>
                <a:spcPts val="0"/>
              </a:spcBef>
              <a:spcAft>
                <a:spcPts val="0"/>
              </a:spcAft>
              <a:buNone/>
            </a:pPr>
            <a:endParaRPr sz="1000">
              <a:solidFill>
                <a:srgbClr val="013C88"/>
              </a:solidFill>
              <a:latin typeface="Arial"/>
              <a:ea typeface="Arial"/>
              <a:cs typeface="Arial"/>
              <a:sym typeface="Arial"/>
            </a:endParaRPr>
          </a:p>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  Promptly report excess property to GSA</a:t>
            </a:r>
            <a:endParaRPr/>
          </a:p>
          <a:p>
            <a:pPr marL="0" marR="0" lvl="0" indent="0" algn="l" rtl="0">
              <a:spcBef>
                <a:spcPts val="0"/>
              </a:spcBef>
              <a:spcAft>
                <a:spcPts val="0"/>
              </a:spcAft>
              <a:buNone/>
            </a:pPr>
            <a:endParaRPr sz="1000">
              <a:solidFill>
                <a:srgbClr val="013C88"/>
              </a:solidFill>
              <a:latin typeface="Arial"/>
              <a:ea typeface="Arial"/>
              <a:cs typeface="Arial"/>
              <a:sym typeface="Arial"/>
            </a:endParaRPr>
          </a:p>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  Perform care and handling</a:t>
            </a:r>
            <a:endParaRPr/>
          </a:p>
          <a:p>
            <a:pPr marL="0" marR="0" lvl="0" indent="0" algn="l" rtl="0">
              <a:spcBef>
                <a:spcPts val="0"/>
              </a:spcBef>
              <a:spcAft>
                <a:spcPts val="0"/>
              </a:spcAft>
              <a:buNone/>
            </a:pPr>
            <a:endParaRPr sz="1000">
              <a:solidFill>
                <a:srgbClr val="013C88"/>
              </a:solidFill>
              <a:latin typeface="Arial"/>
              <a:ea typeface="Arial"/>
              <a:cs typeface="Arial"/>
              <a:sym typeface="Arial"/>
            </a:endParaRPr>
          </a:p>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  Provide reasonable access for inspection and </a:t>
            </a:r>
            <a:endParaRPr sz="2800">
              <a:solidFill>
                <a:srgbClr val="013C88"/>
              </a:solidFill>
              <a:latin typeface="Arial"/>
              <a:ea typeface="Arial"/>
              <a:cs typeface="Arial"/>
              <a:sym typeface="Arial"/>
            </a:endParaRPr>
          </a:p>
          <a:p>
            <a:pPr marL="0" marR="0" lvl="0" indent="0" algn="l" rtl="0">
              <a:spcBef>
                <a:spcPts val="0"/>
              </a:spcBef>
              <a:spcAft>
                <a:spcPts val="0"/>
              </a:spcAft>
              <a:buNone/>
            </a:pPr>
            <a:r>
              <a:rPr lang="en-US" sz="2800">
                <a:solidFill>
                  <a:srgbClr val="013C88"/>
                </a:solidFill>
                <a:latin typeface="Arial"/>
                <a:ea typeface="Arial"/>
                <a:cs typeface="Arial"/>
                <a:sym typeface="Arial"/>
              </a:rPr>
              <a:t>      removal </a:t>
            </a:r>
            <a:endParaRPr/>
          </a:p>
          <a:p>
            <a:pPr marL="0" marR="0" lvl="0" indent="0" algn="l" rtl="0">
              <a:spcBef>
                <a:spcPts val="0"/>
              </a:spcBef>
              <a:spcAft>
                <a:spcPts val="0"/>
              </a:spcAft>
              <a:buNone/>
            </a:pPr>
            <a:endParaRPr sz="1000">
              <a:solidFill>
                <a:srgbClr val="013C88"/>
              </a:solidFill>
              <a:latin typeface="Arial"/>
              <a:ea typeface="Arial"/>
              <a:cs typeface="Arial"/>
              <a:sym typeface="Arial"/>
            </a:endParaRPr>
          </a:p>
          <a:p>
            <a:pPr marL="0" marR="0" lvl="0" indent="-177800" algn="l" rtl="0">
              <a:spcBef>
                <a:spcPts val="0"/>
              </a:spcBef>
              <a:spcAft>
                <a:spcPts val="0"/>
              </a:spcAft>
              <a:buClr>
                <a:srgbClr val="013C88"/>
              </a:buClr>
              <a:buSzPts val="2800"/>
              <a:buFont typeface="Noto Sans Symbols"/>
              <a:buChar char="⮚"/>
            </a:pPr>
            <a:r>
              <a:rPr lang="en-US" sz="2800">
                <a:solidFill>
                  <a:srgbClr val="013C88"/>
                </a:solidFill>
                <a:latin typeface="Arial"/>
                <a:ea typeface="Arial"/>
                <a:cs typeface="Arial"/>
                <a:sym typeface="Arial"/>
              </a:rPr>
              <a:t>  Ensure compliance with environmental,  health,</a:t>
            </a:r>
            <a:endParaRPr/>
          </a:p>
          <a:p>
            <a:pPr marL="0" marR="0" lvl="0" indent="0" algn="l" rtl="0">
              <a:spcBef>
                <a:spcPts val="0"/>
              </a:spcBef>
              <a:spcAft>
                <a:spcPts val="0"/>
              </a:spcAft>
              <a:buNone/>
            </a:pPr>
            <a:r>
              <a:rPr lang="en-US" sz="2800">
                <a:solidFill>
                  <a:srgbClr val="013C88"/>
                </a:solidFill>
                <a:latin typeface="Arial"/>
                <a:ea typeface="Arial"/>
                <a:cs typeface="Arial"/>
                <a:sym typeface="Arial"/>
              </a:rPr>
              <a:t>      safety and national security regulations</a:t>
            </a:r>
            <a:r>
              <a:rPr lang="en-US" sz="3200">
                <a:solidFill>
                  <a:srgbClr val="013C88"/>
                </a:solidFill>
                <a:latin typeface="Arial"/>
                <a:ea typeface="Arial"/>
                <a:cs typeface="Arial"/>
                <a:sym typeface="Arial"/>
              </a:rPr>
              <a:t>               </a:t>
            </a:r>
            <a:r>
              <a:rPr lang="en-US" sz="2200">
                <a:solidFill>
                  <a:srgbClr val="013C88"/>
                </a:solidFill>
                <a:latin typeface="Arial"/>
                <a:ea typeface="Arial"/>
                <a:cs typeface="Arial"/>
                <a:sym typeface="Arial"/>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7" descr="The Constitution, screenshot"/>
          <p:cNvPicPr preferRelativeResize="0"/>
          <p:nvPr/>
        </p:nvPicPr>
        <p:blipFill rotWithShape="1">
          <a:blip r:embed="rId3">
            <a:alphaModFix/>
          </a:blip>
          <a:srcRect/>
          <a:stretch/>
        </p:blipFill>
        <p:spPr>
          <a:xfrm>
            <a:off x="0" y="-533400"/>
            <a:ext cx="9144000" cy="7772400"/>
          </a:xfrm>
          <a:prstGeom prst="rect">
            <a:avLst/>
          </a:prstGeom>
          <a:noFill/>
          <a:ln>
            <a:noFill/>
          </a:ln>
        </p:spPr>
      </p:pic>
      <p:sp>
        <p:nvSpPr>
          <p:cNvPr id="98" name="Google Shape;98;p17"/>
          <p:cNvSpPr txBox="1"/>
          <p:nvPr/>
        </p:nvSpPr>
        <p:spPr>
          <a:xfrm>
            <a:off x="0" y="4180344"/>
            <a:ext cx="9144000" cy="2677656"/>
          </a:xfrm>
          <a:prstGeom prst="rect">
            <a:avLst/>
          </a:prstGeom>
          <a:solidFill>
            <a:srgbClr val="D0D0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013C88"/>
                </a:solidFill>
                <a:latin typeface="Times New Roman"/>
                <a:ea typeface="Times New Roman"/>
                <a:cs typeface="Times New Roman"/>
                <a:sym typeface="Times New Roman"/>
              </a:rPr>
              <a:t>Article IV:  Vested in Congress the authority to acquire  and dispose of property on behalf of the United States.  Subsequently, Congress passed legislation establishing policies to serve the interests of the taxpayers.  Today, Congress remains the ultimate arbitrator in determining the public’s best interest in disposing of Federal Property.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body" idx="1"/>
          </p:nvPr>
        </p:nvSpPr>
        <p:spPr>
          <a:xfrm>
            <a:off x="609600" y="2438400"/>
            <a:ext cx="8229600" cy="2971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sz="2800"/>
              <a:t> World Wars</a:t>
            </a:r>
            <a:endParaRPr/>
          </a:p>
          <a:p>
            <a:pPr marL="342900" lvl="0" indent="-342900" algn="l" rtl="0">
              <a:spcBef>
                <a:spcPts val="560"/>
              </a:spcBef>
              <a:spcAft>
                <a:spcPts val="0"/>
              </a:spcAft>
              <a:buSzPts val="2800"/>
              <a:buChar char="⮚"/>
            </a:pPr>
            <a:r>
              <a:rPr lang="en-US" sz="2800"/>
              <a:t> Program Fragmentation</a:t>
            </a:r>
            <a:endParaRPr/>
          </a:p>
          <a:p>
            <a:pPr marL="342900" lvl="0" indent="-342900" algn="l" rtl="0">
              <a:spcBef>
                <a:spcPts val="560"/>
              </a:spcBef>
              <a:spcAft>
                <a:spcPts val="0"/>
              </a:spcAft>
              <a:buSzPts val="2800"/>
              <a:buChar char="⮚"/>
            </a:pPr>
            <a:r>
              <a:rPr lang="en-US" sz="2800"/>
              <a:t> Presidents and Congress</a:t>
            </a:r>
            <a:endParaRPr/>
          </a:p>
          <a:p>
            <a:pPr marL="342900" lvl="0" indent="-342900" algn="l" rtl="0">
              <a:spcBef>
                <a:spcPts val="560"/>
              </a:spcBef>
              <a:spcAft>
                <a:spcPts val="0"/>
              </a:spcAft>
              <a:buSzPts val="2800"/>
              <a:buChar char="⮚"/>
            </a:pPr>
            <a:r>
              <a:rPr lang="en-US" sz="2800"/>
              <a:t> Expanding Role of Government</a:t>
            </a:r>
            <a:endParaRPr/>
          </a:p>
        </p:txBody>
      </p:sp>
      <p:sp>
        <p:nvSpPr>
          <p:cNvPr id="105" name="Google Shape;105;p18"/>
          <p:cNvSpPr txBox="1">
            <a:spLocks noGrp="1"/>
          </p:cNvSpPr>
          <p:nvPr>
            <p:ph type="title"/>
          </p:nvPr>
        </p:nvSpPr>
        <p:spPr>
          <a:xfrm>
            <a:off x="457200" y="1524000"/>
            <a:ext cx="82296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Forces of Evolution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body" idx="1"/>
          </p:nvPr>
        </p:nvSpPr>
        <p:spPr>
          <a:xfrm>
            <a:off x="533400" y="2286000"/>
            <a:ext cx="8153400" cy="3810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800"/>
              <a:buChar char="⮚"/>
            </a:pPr>
            <a:r>
              <a:rPr lang="en-US" sz="2800" b="1"/>
              <a:t> </a:t>
            </a:r>
            <a:r>
              <a:rPr lang="en-US" sz="2800"/>
              <a:t>Origins of the </a:t>
            </a:r>
            <a:r>
              <a:rPr lang="en-US" sz="2800" b="1" u="sng"/>
              <a:t>Utilization</a:t>
            </a:r>
            <a:r>
              <a:rPr lang="en-US" sz="2800"/>
              <a:t> program</a:t>
            </a:r>
            <a:endParaRPr/>
          </a:p>
          <a:p>
            <a:pPr marL="342900" lvl="0" indent="-342900" algn="l" rtl="0">
              <a:spcBef>
                <a:spcPts val="480"/>
              </a:spcBef>
              <a:spcAft>
                <a:spcPts val="0"/>
              </a:spcAft>
              <a:buSzPts val="2400"/>
              <a:buNone/>
            </a:pPr>
            <a:endParaRPr b="1" u="sng"/>
          </a:p>
          <a:p>
            <a:pPr marL="342900" lvl="0" indent="-342900" algn="l" rtl="0">
              <a:spcBef>
                <a:spcPts val="560"/>
              </a:spcBef>
              <a:spcAft>
                <a:spcPts val="0"/>
              </a:spcAft>
              <a:buSzPts val="2800"/>
              <a:buChar char="⮚"/>
            </a:pPr>
            <a:r>
              <a:rPr lang="en-US" sz="2800" b="1" u="sng"/>
              <a:t>1918</a:t>
            </a:r>
            <a:r>
              <a:rPr lang="en-US" sz="2800" b="1"/>
              <a:t> - Executive Order 3019</a:t>
            </a:r>
            <a:endParaRPr/>
          </a:p>
          <a:p>
            <a:pPr marL="342900" lvl="0" indent="-342900" algn="l" rtl="0">
              <a:spcBef>
                <a:spcPts val="240"/>
              </a:spcBef>
              <a:spcAft>
                <a:spcPts val="0"/>
              </a:spcAft>
              <a:buSzPts val="1200"/>
              <a:buNone/>
            </a:pPr>
            <a:endParaRPr sz="1200" b="1"/>
          </a:p>
          <a:p>
            <a:pPr marL="742950" lvl="1" indent="-220662" algn="l" rtl="0">
              <a:spcBef>
                <a:spcPts val="480"/>
              </a:spcBef>
              <a:spcAft>
                <a:spcPts val="0"/>
              </a:spcAft>
              <a:buSzPts val="2400"/>
              <a:buFont typeface="Arial"/>
              <a:buChar char="•"/>
            </a:pPr>
            <a:r>
              <a:rPr lang="en-US"/>
              <a:t>Post WWI, President Wilson directed surplus (war) materials, supplies and equipment be transferred to  Government establishments (Federal agencies) and Congress designated the Secretary of Treasury to administer the process. </a:t>
            </a:r>
            <a:endParaRPr sz="2800"/>
          </a:p>
          <a:p>
            <a:pPr marL="342900" lvl="0" indent="-342900" algn="l" rtl="0">
              <a:spcBef>
                <a:spcPts val="480"/>
              </a:spcBef>
              <a:spcAft>
                <a:spcPts val="0"/>
              </a:spcAft>
              <a:buSzPts val="2400"/>
              <a:buFont typeface="Arial"/>
              <a:buNone/>
            </a:pPr>
            <a:endParaRPr/>
          </a:p>
        </p:txBody>
      </p:sp>
      <p:sp>
        <p:nvSpPr>
          <p:cNvPr id="112" name="Google Shape;112;p19"/>
          <p:cNvSpPr txBox="1">
            <a:spLocks noGrp="1"/>
          </p:cNvSpPr>
          <p:nvPr>
            <p:ph type="title"/>
          </p:nvPr>
        </p:nvSpPr>
        <p:spPr>
          <a:xfrm>
            <a:off x="457200" y="1447800"/>
            <a:ext cx="82296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Major Presidential Milestone: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body" idx="1"/>
          </p:nvPr>
        </p:nvSpPr>
        <p:spPr>
          <a:xfrm>
            <a:off x="533400" y="2438400"/>
            <a:ext cx="8077200" cy="26670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800"/>
              <a:buChar char="⮚"/>
            </a:pPr>
            <a:r>
              <a:rPr lang="en-US" sz="2800" b="1"/>
              <a:t> </a:t>
            </a:r>
            <a:r>
              <a:rPr lang="en-US" sz="2800"/>
              <a:t>Origins of </a:t>
            </a:r>
            <a:r>
              <a:rPr lang="en-US" sz="2800" b="1" u="sng"/>
              <a:t>Donation</a:t>
            </a:r>
            <a:r>
              <a:rPr lang="en-US" sz="2800"/>
              <a:t> program</a:t>
            </a:r>
            <a:endParaRPr/>
          </a:p>
          <a:p>
            <a:pPr marL="342900" lvl="0" indent="-342900" algn="l" rtl="0">
              <a:lnSpc>
                <a:spcPct val="80000"/>
              </a:lnSpc>
              <a:spcBef>
                <a:spcPts val="480"/>
              </a:spcBef>
              <a:spcAft>
                <a:spcPts val="0"/>
              </a:spcAft>
              <a:buSzPts val="2400"/>
              <a:buNone/>
            </a:pPr>
            <a:endParaRPr b="1"/>
          </a:p>
          <a:p>
            <a:pPr marL="342900" lvl="0" indent="-342900" algn="l" rtl="0">
              <a:lnSpc>
                <a:spcPct val="80000"/>
              </a:lnSpc>
              <a:spcBef>
                <a:spcPts val="560"/>
              </a:spcBef>
              <a:spcAft>
                <a:spcPts val="0"/>
              </a:spcAft>
              <a:buSzPts val="2800"/>
              <a:buChar char="⮚"/>
            </a:pPr>
            <a:r>
              <a:rPr lang="en-US" sz="2800" b="1"/>
              <a:t> </a:t>
            </a:r>
            <a:r>
              <a:rPr lang="en-US" sz="2800" b="1" u="sng"/>
              <a:t>1919</a:t>
            </a:r>
            <a:r>
              <a:rPr lang="en-US" sz="2800" b="1"/>
              <a:t>- Public Law 66-91</a:t>
            </a:r>
            <a:endParaRPr/>
          </a:p>
          <a:p>
            <a:pPr marL="342900" lvl="0" indent="-342900" algn="l" rtl="0">
              <a:lnSpc>
                <a:spcPct val="80000"/>
              </a:lnSpc>
              <a:spcBef>
                <a:spcPts val="240"/>
              </a:spcBef>
              <a:spcAft>
                <a:spcPts val="0"/>
              </a:spcAft>
              <a:buSzPts val="1200"/>
              <a:buNone/>
            </a:pPr>
            <a:endParaRPr sz="1200" b="1"/>
          </a:p>
          <a:p>
            <a:pPr marL="742950" lvl="1" indent="-220662" algn="l" rtl="0">
              <a:lnSpc>
                <a:spcPct val="80000"/>
              </a:lnSpc>
              <a:spcBef>
                <a:spcPts val="480"/>
              </a:spcBef>
              <a:spcAft>
                <a:spcPts val="0"/>
              </a:spcAft>
              <a:buSzPts val="2400"/>
              <a:buFont typeface="Arial"/>
              <a:buChar char="•"/>
            </a:pPr>
            <a:r>
              <a:rPr lang="en-US"/>
              <a:t>Congress Authorized Secretary of War to sell surplus machine tools under control of War Department at 15% of cost to </a:t>
            </a:r>
            <a:r>
              <a:rPr lang="en-US" b="1"/>
              <a:t>educational institutions</a:t>
            </a:r>
            <a:r>
              <a:rPr lang="en-US"/>
              <a:t>.</a:t>
            </a:r>
            <a:endParaRPr/>
          </a:p>
          <a:p>
            <a:pPr marL="342900" lvl="0" indent="-342900" algn="l" rtl="0">
              <a:spcBef>
                <a:spcPts val="480"/>
              </a:spcBef>
              <a:spcAft>
                <a:spcPts val="0"/>
              </a:spcAft>
              <a:buSzPts val="2400"/>
              <a:buFont typeface="Arial"/>
              <a:buNone/>
            </a:pPr>
            <a:endParaRPr/>
          </a:p>
        </p:txBody>
      </p:sp>
      <p:sp>
        <p:nvSpPr>
          <p:cNvPr id="119" name="Google Shape;119;p20"/>
          <p:cNvSpPr txBox="1">
            <a:spLocks noGrp="1"/>
          </p:cNvSpPr>
          <p:nvPr>
            <p:ph type="title"/>
          </p:nvPr>
        </p:nvSpPr>
        <p:spPr>
          <a:xfrm>
            <a:off x="457200" y="1447800"/>
            <a:ext cx="82296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Major Presidential Milestone: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body" idx="1"/>
          </p:nvPr>
        </p:nvSpPr>
        <p:spPr>
          <a:xfrm>
            <a:off x="533400" y="2362200"/>
            <a:ext cx="8610600" cy="37338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800"/>
              <a:buChar char="⮚"/>
            </a:pPr>
            <a:r>
              <a:rPr lang="en-US" sz="2800" b="1"/>
              <a:t> </a:t>
            </a:r>
            <a:r>
              <a:rPr lang="en-US" sz="2800" b="1" u="sng"/>
              <a:t>1928</a:t>
            </a:r>
            <a:r>
              <a:rPr lang="en-US" sz="2800" b="1"/>
              <a:t> - Public Law 70-254</a:t>
            </a:r>
            <a:endParaRPr/>
          </a:p>
          <a:p>
            <a:pPr marL="342900" lvl="0" indent="-342900" algn="l" rtl="0">
              <a:lnSpc>
                <a:spcPct val="80000"/>
              </a:lnSpc>
              <a:spcBef>
                <a:spcPts val="240"/>
              </a:spcBef>
              <a:spcAft>
                <a:spcPts val="0"/>
              </a:spcAft>
              <a:buSzPts val="1200"/>
              <a:buNone/>
            </a:pPr>
            <a:endParaRPr sz="1200" b="1"/>
          </a:p>
          <a:p>
            <a:pPr marL="742950" lvl="1" indent="-220662" algn="l" rtl="0">
              <a:lnSpc>
                <a:spcPct val="80000"/>
              </a:lnSpc>
              <a:spcBef>
                <a:spcPts val="480"/>
              </a:spcBef>
              <a:spcAft>
                <a:spcPts val="0"/>
              </a:spcAft>
              <a:buSzPts val="2400"/>
              <a:buFont typeface="Arial"/>
              <a:buChar char="•"/>
            </a:pPr>
            <a:r>
              <a:rPr lang="en-US"/>
              <a:t>Allowed aeronautical equipment to be given for display purposes to </a:t>
            </a:r>
            <a:r>
              <a:rPr lang="en-US" b="1"/>
              <a:t>museums</a:t>
            </a:r>
            <a:r>
              <a:rPr lang="en-US"/>
              <a:t>.</a:t>
            </a:r>
            <a:endParaRPr/>
          </a:p>
          <a:p>
            <a:pPr marL="342900" lvl="0" indent="-342900" algn="l" rtl="0">
              <a:lnSpc>
                <a:spcPct val="80000"/>
              </a:lnSpc>
              <a:spcBef>
                <a:spcPts val="560"/>
              </a:spcBef>
              <a:spcAft>
                <a:spcPts val="0"/>
              </a:spcAft>
              <a:buSzPts val="2800"/>
              <a:buFont typeface="Arial"/>
              <a:buNone/>
            </a:pPr>
            <a:endParaRPr sz="2800"/>
          </a:p>
          <a:p>
            <a:pPr marL="342900" lvl="0" indent="-342900" algn="l" rtl="0">
              <a:lnSpc>
                <a:spcPct val="80000"/>
              </a:lnSpc>
              <a:spcBef>
                <a:spcPts val="560"/>
              </a:spcBef>
              <a:spcAft>
                <a:spcPts val="0"/>
              </a:spcAft>
              <a:buSzPts val="2800"/>
              <a:buChar char="⮚"/>
            </a:pPr>
            <a:r>
              <a:rPr lang="en-US" sz="2800" b="1"/>
              <a:t> </a:t>
            </a:r>
            <a:r>
              <a:rPr lang="en-US" sz="2800" b="1" u="sng"/>
              <a:t>1930</a:t>
            </a:r>
            <a:r>
              <a:rPr lang="en-US" sz="2800" b="1"/>
              <a:t> - Public Law 71-249</a:t>
            </a:r>
            <a:endParaRPr/>
          </a:p>
          <a:p>
            <a:pPr marL="342900" lvl="0" indent="-342900" algn="l" rtl="0">
              <a:lnSpc>
                <a:spcPct val="80000"/>
              </a:lnSpc>
              <a:spcBef>
                <a:spcPts val="240"/>
              </a:spcBef>
              <a:spcAft>
                <a:spcPts val="0"/>
              </a:spcAft>
              <a:buSzPts val="1200"/>
              <a:buNone/>
            </a:pPr>
            <a:endParaRPr sz="1200" b="1"/>
          </a:p>
          <a:p>
            <a:pPr marL="742950" lvl="1" indent="-220662" algn="l" rtl="0">
              <a:lnSpc>
                <a:spcPct val="80000"/>
              </a:lnSpc>
              <a:spcBef>
                <a:spcPts val="480"/>
              </a:spcBef>
              <a:spcAft>
                <a:spcPts val="0"/>
              </a:spcAft>
              <a:buSzPts val="2400"/>
              <a:buFont typeface="Arial"/>
              <a:buChar char="•"/>
            </a:pPr>
            <a:r>
              <a:rPr lang="en-US"/>
              <a:t>Authorized the Secretary of Navy to provide property “</a:t>
            </a:r>
            <a:r>
              <a:rPr lang="en-US" b="1"/>
              <a:t>without cost</a:t>
            </a:r>
            <a:r>
              <a:rPr lang="en-US"/>
              <a:t>”. </a:t>
            </a:r>
            <a:endParaRPr/>
          </a:p>
        </p:txBody>
      </p:sp>
      <p:sp>
        <p:nvSpPr>
          <p:cNvPr id="126" name="Google Shape;126;p21"/>
          <p:cNvSpPr txBox="1">
            <a:spLocks noGrp="1"/>
          </p:cNvSpPr>
          <p:nvPr>
            <p:ph type="title"/>
          </p:nvPr>
        </p:nvSpPr>
        <p:spPr>
          <a:xfrm>
            <a:off x="304800" y="1447800"/>
            <a:ext cx="84582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FFFF00"/>
                </a:solidFill>
              </a:rPr>
              <a:t> </a:t>
            </a:r>
            <a:r>
              <a:rPr lang="en-US"/>
              <a:t>Major Congressional Milestones: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body" idx="1"/>
          </p:nvPr>
        </p:nvSpPr>
        <p:spPr>
          <a:xfrm>
            <a:off x="533400" y="2209800"/>
            <a:ext cx="83058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800"/>
              <a:buChar char="⮚"/>
            </a:pPr>
            <a:r>
              <a:rPr lang="en-US" sz="2800" b="1"/>
              <a:t> </a:t>
            </a:r>
            <a:r>
              <a:rPr lang="en-US" sz="2800" b="1" u="sng"/>
              <a:t>1944</a:t>
            </a:r>
            <a:r>
              <a:rPr lang="en-US" sz="2800" b="1"/>
              <a:t> - Public Law 78-457</a:t>
            </a:r>
            <a:endParaRPr/>
          </a:p>
          <a:p>
            <a:pPr marL="342900" lvl="0" indent="-342900" algn="l" rtl="0">
              <a:lnSpc>
                <a:spcPct val="80000"/>
              </a:lnSpc>
              <a:spcBef>
                <a:spcPts val="240"/>
              </a:spcBef>
              <a:spcAft>
                <a:spcPts val="0"/>
              </a:spcAft>
              <a:buSzPts val="1200"/>
              <a:buNone/>
            </a:pPr>
            <a:endParaRPr sz="1200" b="1"/>
          </a:p>
          <a:p>
            <a:pPr marL="742950" lvl="1" indent="-220662" algn="l" rtl="0">
              <a:lnSpc>
                <a:spcPct val="80000"/>
              </a:lnSpc>
              <a:spcBef>
                <a:spcPts val="480"/>
              </a:spcBef>
              <a:spcAft>
                <a:spcPts val="0"/>
              </a:spcAft>
              <a:buSzPts val="2400"/>
              <a:buFont typeface="Arial"/>
              <a:buChar char="•"/>
            </a:pPr>
            <a:r>
              <a:rPr lang="en-US"/>
              <a:t>Known as the “</a:t>
            </a:r>
            <a:r>
              <a:rPr lang="en-US" b="1"/>
              <a:t>Surplus Property Act of 1944</a:t>
            </a:r>
            <a:r>
              <a:rPr lang="en-US"/>
              <a:t>”. </a:t>
            </a:r>
            <a:r>
              <a:rPr lang="en-US" u="sng"/>
              <a:t>Temporary</a:t>
            </a:r>
            <a:r>
              <a:rPr lang="en-US"/>
              <a:t> statute created to address huge WWII surplus.  </a:t>
            </a:r>
            <a:endParaRPr/>
          </a:p>
          <a:p>
            <a:pPr marL="342900" lvl="0" indent="-342900" algn="l" rtl="0">
              <a:lnSpc>
                <a:spcPct val="80000"/>
              </a:lnSpc>
              <a:spcBef>
                <a:spcPts val="240"/>
              </a:spcBef>
              <a:spcAft>
                <a:spcPts val="0"/>
              </a:spcAft>
              <a:buSzPts val="1200"/>
              <a:buFont typeface="Arial"/>
              <a:buNone/>
            </a:pPr>
            <a:endParaRPr sz="1200"/>
          </a:p>
          <a:p>
            <a:pPr marL="742950" lvl="1" indent="-220662" algn="l" rtl="0">
              <a:lnSpc>
                <a:spcPct val="80000"/>
              </a:lnSpc>
              <a:spcBef>
                <a:spcPts val="480"/>
              </a:spcBef>
              <a:spcAft>
                <a:spcPts val="0"/>
              </a:spcAft>
              <a:buSzPts val="2400"/>
              <a:buFont typeface="Arial"/>
              <a:buChar char="•"/>
            </a:pPr>
            <a:r>
              <a:rPr lang="en-US"/>
              <a:t>The Act set up </a:t>
            </a:r>
            <a:r>
              <a:rPr lang="en-US" b="1"/>
              <a:t>several entities </a:t>
            </a:r>
            <a:r>
              <a:rPr lang="en-US"/>
              <a:t>to manage the disposal process including the Reconstruction Finance Corp., Surplus Property Administration, War Assets Corp., War Assets Administration and Federal Security Administration.</a:t>
            </a:r>
            <a:endParaRPr/>
          </a:p>
          <a:p>
            <a:pPr marL="342900" lvl="0" indent="-342900" algn="l" rtl="0">
              <a:lnSpc>
                <a:spcPct val="80000"/>
              </a:lnSpc>
              <a:spcBef>
                <a:spcPts val="240"/>
              </a:spcBef>
              <a:spcAft>
                <a:spcPts val="0"/>
              </a:spcAft>
              <a:buSzPts val="1200"/>
              <a:buFont typeface="Arial"/>
              <a:buNone/>
            </a:pPr>
            <a:endParaRPr sz="1200"/>
          </a:p>
          <a:p>
            <a:pPr marL="742950" lvl="1" indent="-220662" algn="l" rtl="0">
              <a:lnSpc>
                <a:spcPct val="80000"/>
              </a:lnSpc>
              <a:spcBef>
                <a:spcPts val="480"/>
              </a:spcBef>
              <a:spcAft>
                <a:spcPts val="0"/>
              </a:spcAft>
              <a:buSzPts val="2400"/>
              <a:buFont typeface="Arial"/>
              <a:buChar char="•"/>
            </a:pPr>
            <a:r>
              <a:rPr lang="en-US"/>
              <a:t>Allowed the </a:t>
            </a:r>
            <a:r>
              <a:rPr lang="en-US" b="1"/>
              <a:t>donation</a:t>
            </a:r>
            <a:r>
              <a:rPr lang="en-US"/>
              <a:t> of property to educational, public health, local governments and nonprofit institutions </a:t>
            </a:r>
            <a:r>
              <a:rPr lang="en-US" b="1"/>
              <a:t>at reduced or no cost for public benefit</a:t>
            </a:r>
            <a:r>
              <a:rPr lang="en-US"/>
              <a:t>. </a:t>
            </a:r>
            <a:endParaRPr/>
          </a:p>
        </p:txBody>
      </p:sp>
      <p:sp>
        <p:nvSpPr>
          <p:cNvPr id="133" name="Google Shape;133;p22"/>
          <p:cNvSpPr txBox="1">
            <a:spLocks noGrp="1"/>
          </p:cNvSpPr>
          <p:nvPr>
            <p:ph type="title"/>
          </p:nvPr>
        </p:nvSpPr>
        <p:spPr>
          <a:xfrm>
            <a:off x="457200" y="1371600"/>
            <a:ext cx="8229600" cy="584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Major Congressional Milestone: </a:t>
            </a:r>
            <a:endParaRPr/>
          </a:p>
        </p:txBody>
      </p:sp>
    </p:spTree>
  </p:cSld>
  <p:clrMapOvr>
    <a:masterClrMapping/>
  </p:clrMapOvr>
</p:sld>
</file>

<file path=ppt/theme/theme1.xml><?xml version="1.0" encoding="utf-8"?>
<a:theme xmlns:a="http://schemas.openxmlformats.org/drawingml/2006/main" name="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2199</Words>
  <Application>Microsoft Office PowerPoint</Application>
  <PresentationFormat>On-screen Show (4:3)</PresentationFormat>
  <Paragraphs>323</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Noto Sans Symbols</vt:lpstr>
      <vt:lpstr>Times</vt:lpstr>
      <vt:lpstr>Arial Black</vt:lpstr>
      <vt:lpstr>Libre Franklin Medium</vt:lpstr>
      <vt:lpstr>Times New Roman</vt:lpstr>
      <vt:lpstr>GSA Powerpoint template</vt:lpstr>
      <vt:lpstr>PowerPoint Presentation</vt:lpstr>
      <vt:lpstr>Personal Property Disposal Overview</vt:lpstr>
      <vt:lpstr>PowerPoint Presentation</vt:lpstr>
      <vt:lpstr>PowerPoint Presentation</vt:lpstr>
      <vt:lpstr>Forces of Evolution</vt:lpstr>
      <vt:lpstr>Major Presidential Milestone: </vt:lpstr>
      <vt:lpstr>Major Presidential Milestone: </vt:lpstr>
      <vt:lpstr> Major Congressional Milestones:</vt:lpstr>
      <vt:lpstr>Major Congressional Milestone: </vt:lpstr>
      <vt:lpstr> Major Congressional Milestone: </vt:lpstr>
      <vt:lpstr>Major Congressional Milestones:</vt:lpstr>
      <vt:lpstr>Major Congressional Milestones:</vt:lpstr>
      <vt:lpstr>PowerPoint Presentation</vt:lpstr>
      <vt:lpstr>PowerPoint Presentation</vt:lpstr>
      <vt:lpstr>PowerPoint Presentation</vt:lpstr>
      <vt:lpstr>GSA Organization</vt:lpstr>
      <vt:lpstr>GSA Organization</vt:lpstr>
      <vt:lpstr>GSA FAS Structure</vt:lpstr>
      <vt:lpstr>PowerPoint Presentation</vt:lpstr>
      <vt:lpstr>GSA Area Property Officers (APO)</vt:lpstr>
      <vt:lpstr>Other Groups of Interest / Major Players…</vt:lpstr>
      <vt:lpstr>DLA/DRMO/RCP</vt:lpstr>
      <vt:lpstr>USA-FEPP</vt:lpstr>
      <vt:lpstr>NASASP</vt:lpstr>
      <vt:lpstr>PowerPoint Presentation</vt:lpstr>
      <vt:lpstr>GSA Sustainability Plan</vt:lpstr>
      <vt:lpstr>PowerPoint Presentation</vt:lpstr>
      <vt:lpstr>GSA Region and Field Office Responsibilities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SanjayGodbole</dc:creator>
  <cp:lastModifiedBy>SanjayGodbole</cp:lastModifiedBy>
  <cp:revision>1</cp:revision>
  <dcterms:modified xsi:type="dcterms:W3CDTF">2019-09-17T12:08:24Z</dcterms:modified>
</cp:coreProperties>
</file>