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6858000" cx="9144000"/>
  <p:notesSz cx="7035800" cy="9334500"/>
  <p:embeddedFontLst>
    <p:embeddedFont>
      <p:font typeface="Libre Franklin Medium"/>
      <p:regular r:id="rId48"/>
      <p:bold r:id="rId49"/>
      <p:italic r:id="rId50"/>
      <p:boldItalic r:id="rId51"/>
    </p:embeddedFont>
    <p:embeddedFont>
      <p:font typeface="Arial Black"/>
      <p:regular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92">
          <p15:clr>
            <a:srgbClr val="000000"/>
          </p15:clr>
        </p15:guide>
        <p15:guide id="2" pos="516">
          <p15:clr>
            <a:srgbClr val="000000"/>
          </p15:clr>
        </p15:guide>
      </p15:sldGuideLst>
    </p:ext>
    <p:ext uri="{2D200454-40CA-4A62-9FC3-DE9A4176ACB9}">
      <p15:notesGuideLst>
        <p15:guide id="1" orient="horz" pos="2940">
          <p15:clr>
            <a:srgbClr val="000000"/>
          </p15:clr>
        </p15:guide>
        <p15:guide id="2" pos="2216">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092" orient="horz"/>
        <p:guide pos="516"/>
      </p:guideLst>
    </p:cSldViewPr>
  </p:slideViewPr>
  <p:notesViewPr>
    <p:cSldViewPr snapToGrid="0">
      <p:cViewPr varScale="1">
        <p:scale>
          <a:sx n="100" d="100"/>
          <a:sy n="100" d="100"/>
        </p:scale>
        <p:origin x="0" y="0"/>
      </p:cViewPr>
      <p:guideLst>
        <p:guide pos="2940" orient="horz"/>
        <p:guide pos="2216"/>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ibreFranklinMedium-regular.fntdata"/><Relationship Id="rId47" Type="http://schemas.openxmlformats.org/officeDocument/2006/relationships/slide" Target="slides/slide42.xml"/><Relationship Id="rId49" Type="http://schemas.openxmlformats.org/officeDocument/2006/relationships/font" Target="fonts/LibreFranklinMedium-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ibreFranklinMedium-boldItalic.fntdata"/><Relationship Id="rId50" Type="http://schemas.openxmlformats.org/officeDocument/2006/relationships/font" Target="fonts/LibreFranklinMedium-italic.fntdata"/><Relationship Id="rId52" Type="http://schemas.openxmlformats.org/officeDocument/2006/relationships/font" Target="fonts/ArialBlack-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9588" cy="466725"/>
          </a:xfrm>
          <a:prstGeom prst="rect">
            <a:avLst/>
          </a:prstGeom>
          <a:noFill/>
          <a:ln>
            <a:noFill/>
          </a:ln>
        </p:spPr>
        <p:txBody>
          <a:bodyPr anchorCtr="0" anchor="t" bIns="46675" lIns="93375" spcFirstLastPara="1" rIns="93375" wrap="square" tIns="46675">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86213" y="0"/>
            <a:ext cx="3049587" cy="466725"/>
          </a:xfrm>
          <a:prstGeom prst="rect">
            <a:avLst/>
          </a:prstGeom>
          <a:noFill/>
          <a:ln>
            <a:noFill/>
          </a:ln>
        </p:spPr>
        <p:txBody>
          <a:bodyPr anchorCtr="0" anchor="t" bIns="46675" lIns="93375" spcFirstLastPara="1" rIns="93375" wrap="square" tIns="46675">
            <a:noAutofit/>
          </a:bodyPr>
          <a:lstStyle>
            <a:lvl1pPr lvl="0" marR="0" rtl="0" algn="r">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3pPr>
            <a:lvl4pPr indent="-228600" lvl="3" marL="18288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4pPr>
            <a:lvl5pPr indent="-228600" lvl="4" marL="22860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67775"/>
            <a:ext cx="3049588" cy="466725"/>
          </a:xfrm>
          <a:prstGeom prst="rect">
            <a:avLst/>
          </a:prstGeom>
          <a:noFill/>
          <a:ln>
            <a:noFill/>
          </a:ln>
        </p:spPr>
        <p:txBody>
          <a:bodyPr anchorCtr="0" anchor="b" bIns="46675" lIns="93375" spcFirstLastPara="1" rIns="93375" wrap="square" tIns="46675">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1: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66" name="Google Shape;66;p1: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 name="Google Shape;67;p1: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10: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133" name="Google Shape;133;p10: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p10: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All executive agencies, State Agencies and surplus property donation recipients must comply with provisions of part 102-40.   Legislative and judicial agencies are encouraged to follow these provisions.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1: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141" name="Google Shape;141;p11: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11: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Types of property requiring special handling addressed by the FMR/FPMR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2: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149" name="Google Shape;149;p12: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12: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Requirements for reporting property requiring special handling requirements to GSA addressed in 102-40.50.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3: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7" name="Google Shape;157;p13: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Additional information required when reporting Travel Trailers and Mobile Home Trailers.   Special Certification required for Transfer, Donation and Sales of Travel Trailers.</a:t>
            </a:r>
            <a:endParaRPr/>
          </a:p>
        </p:txBody>
      </p:sp>
      <p:sp>
        <p:nvSpPr>
          <p:cNvPr id="158" name="Google Shape;158;p13: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4: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6" name="Google Shape;166;p14: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Lessons Learned:  Travel trailers manufactured with materials containing formaldehyde </a:t>
            </a:r>
            <a:r>
              <a:rPr i="1" lang="en-US"/>
              <a:t>(material commonly used in mobile trailers).  </a:t>
            </a:r>
            <a:r>
              <a:rPr i="0" lang="en-US"/>
              <a:t>FEMA trailers were e</a:t>
            </a:r>
            <a:r>
              <a:rPr lang="en-US"/>
              <a:t>xposed to excessive heat and humidity (100+ degrees fahrenheit) with limited ventilation and resulted in excessively high levels of formaldehyde inside travel trailers. High concentrations of formaldehyde in confined areas can be an irritant and potential cancer hazard.</a:t>
            </a:r>
            <a:endParaRPr/>
          </a:p>
          <a:p>
            <a:pPr indent="0" lvl="0" marL="0" rtl="0" algn="l">
              <a:spcBef>
                <a:spcPts val="360"/>
              </a:spcBef>
              <a:spcAft>
                <a:spcPts val="0"/>
              </a:spcAft>
              <a:buClr>
                <a:schemeClr val="dk1"/>
              </a:buClr>
              <a:buSzPts val="1200"/>
              <a:buFont typeface="Noto Sans Symbols"/>
              <a:buNone/>
            </a:pPr>
            <a:r>
              <a:t/>
            </a:r>
            <a:endParaRPr/>
          </a:p>
          <a:p>
            <a:pPr indent="0" lvl="0" marL="0" rtl="0" algn="l">
              <a:spcBef>
                <a:spcPts val="360"/>
              </a:spcBef>
              <a:spcAft>
                <a:spcPts val="0"/>
              </a:spcAft>
              <a:buClr>
                <a:schemeClr val="dk1"/>
              </a:buClr>
              <a:buSzPts val="1200"/>
              <a:buFont typeface="Noto Sans Symbols"/>
              <a:buNone/>
            </a:pPr>
            <a:r>
              <a:rPr lang="en-US" u="sng"/>
              <a:t>Result:</a:t>
            </a:r>
            <a:endParaRPr/>
          </a:p>
          <a:p>
            <a:pPr indent="0" lvl="0" marL="0" rtl="0" algn="l">
              <a:spcBef>
                <a:spcPts val="360"/>
              </a:spcBef>
              <a:spcAft>
                <a:spcPts val="0"/>
              </a:spcAft>
              <a:buNone/>
            </a:pPr>
            <a:r>
              <a:rPr lang="en-US"/>
              <a:t>National headlines</a:t>
            </a:r>
            <a:endParaRPr/>
          </a:p>
        </p:txBody>
      </p:sp>
      <p:sp>
        <p:nvSpPr>
          <p:cNvPr id="167" name="Google Shape;167;p14: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5: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5" name="Google Shape;175;p15: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176" name="Google Shape;176;p15: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6: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184" name="Google Shape;184;p16: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 name="Google Shape;185;p16: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Categories with special handling requirements not reportable to GSA addressed in 102-40.55.</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7: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192" name="Google Shape;192;p17: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p17: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Highlights from 102-40 for ATV’s and Animals and Plants.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8: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200" name="Google Shape;200;p18: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p18: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Highlights from 102-40 for Electronic Products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9: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207" name="Google Shape;207;p19: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p19: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Highlights from 102-40 for Commerce Control List Items (CCLI).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2: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72" name="Google Shape;72;p2: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 name="Google Shape;73;p2: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Other items requiring special handling addressed by the FMR/FPMR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20: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215" name="Google Shape;215;p20: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6" name="Google Shape;216;p20: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The Dept. of Transportation designates what is a hazardous material and EPA designates what is a hazardous waste.   Hazardous Materials characteristics include ignitability, corrosivity, reactivity and EP (Extracted Procedure) Toxicity.</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21: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223" name="Google Shape;223;p21: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4" name="Google Shape;224;p21: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Toxic Substances Control Act, (TSCA ) designated EPA to regulate known and future Toxic Substances such as PCB’s, Asbestos and Lead Paint.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22: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230" name="Google Shape;230;p22: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1" name="Google Shape;231;p22: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Source material in excess of .05 percent uranium/thorium by weight, or manufactured products containing in excess 2 microcurries.  OSHA recognized carcinogens and property with special characteristics that could be hazardous to health, safety or the environment are also considered Hazardous Materials.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23: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238" name="Google Shape;238;p23: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p23: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3175" lvl="0" marL="0" rtl="0" algn="l">
              <a:spcBef>
                <a:spcPts val="0"/>
              </a:spcBef>
              <a:spcAft>
                <a:spcPts val="0"/>
              </a:spcAft>
              <a:buClr>
                <a:schemeClr val="dk1"/>
              </a:buClr>
              <a:buSzPts val="3200"/>
              <a:buFont typeface="Noto Sans Symbols"/>
              <a:buNone/>
            </a:pPr>
            <a:r>
              <a:rPr b="0" lang="en-US" sz="3200"/>
              <a:t>The Hazardous Materials Regulations (HMR) of the Federal Hazardous Materials Transportation LAW (49 CFR) apply to:  </a:t>
            </a:r>
            <a:r>
              <a:rPr lang="en-US"/>
              <a:t> Responsibilities for offering and accepting shipments; Classification of hazardous materials; Packaging standards; Shipping papers; Labels, marks and placards; Emergency response requirements; Training requirements; Registration; Segregation and modal requirements.</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4: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245" name="Google Shape;245;p24: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24: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Reporting Criteria for Hazardous Materials are:  Clearly identify property requiring special handling on SF120 report including a</a:t>
            </a:r>
            <a:r>
              <a:rPr lang="en-US">
                <a:solidFill>
                  <a:schemeClr val="lt1"/>
                </a:solidFill>
              </a:rPr>
              <a:t>ll related hazards / precautions;</a:t>
            </a:r>
            <a:r>
              <a:rPr lang="en-US"/>
              <a:t> MSDS-Material Safety Data Sheets; Containers are unopened ( factory sealed ); Containers are in good condition and safe to handle and transport; DOT approved shipping containers; Containers properly marked and labeled; Shelf life items are not expired (date of expiration); Certification by the owning agency per HMTA—Hazardous Materials Transportation Act.</a:t>
            </a:r>
            <a:endParaRPr/>
          </a:p>
          <a:p>
            <a:pPr indent="0" lvl="0" marL="0" rtl="0" algn="l">
              <a:spcBef>
                <a:spcPts val="36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25: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252" name="Google Shape;252;p25: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p25:notes"/>
          <p:cNvSpPr txBox="1"/>
          <p:nvPr>
            <p:ph idx="1" type="body"/>
          </p:nvPr>
        </p:nvSpPr>
        <p:spPr>
          <a:xfrm>
            <a:off x="938107" y="4434009"/>
            <a:ext cx="5159587" cy="4511486"/>
          </a:xfrm>
          <a:prstGeom prst="rect">
            <a:avLst/>
          </a:prstGeom>
          <a:noFill/>
          <a:ln>
            <a:noFill/>
          </a:ln>
        </p:spPr>
        <p:txBody>
          <a:bodyPr anchorCtr="0" anchor="t" bIns="46675" lIns="93375" spcFirstLastPara="1" rIns="93375" wrap="square" tIns="46675">
            <a:noAutofit/>
          </a:bodyPr>
          <a:lstStyle/>
          <a:p>
            <a:pPr indent="0" lvl="0" marL="0" rtl="0" algn="l">
              <a:lnSpc>
                <a:spcPct val="90000"/>
              </a:lnSpc>
              <a:spcBef>
                <a:spcPts val="0"/>
              </a:spcBef>
              <a:spcAft>
                <a:spcPts val="0"/>
              </a:spcAft>
              <a:buNone/>
            </a:pPr>
            <a:r>
              <a:rPr lang="en-US"/>
              <a:t>Transfers of Hazardous Material from one federal agency to another is permissible.  The Transfer Order (SF-122) must properly describe hazard associated with the handling, storage or use of the property and include MSDS.  The holding agency is responsible for packaging, labeling, shipping papers and certification.</a:t>
            </a:r>
            <a:endParaRPr/>
          </a:p>
          <a:p>
            <a:pPr indent="0" lvl="0" marL="0" rtl="0" algn="ctr">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b="1"/>
          </a:p>
          <a:p>
            <a:pPr indent="0" lvl="0" marL="0" rtl="0" algn="l">
              <a:spcBef>
                <a:spcPts val="36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6: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259" name="Google Shape;259;p26: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p26: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Dept. of Transportation requires the holding agency to provide a shipper’s certification. </a:t>
            </a:r>
            <a:endParaRPr/>
          </a:p>
          <a:p>
            <a:pPr indent="0" lvl="0" marL="0" rtl="0" algn="l">
              <a:spcBef>
                <a:spcPts val="36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27: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266" name="Google Shape;266;p27: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7" name="Google Shape;267;p27:notes"/>
          <p:cNvSpPr txBox="1"/>
          <p:nvPr>
            <p:ph idx="1" type="body"/>
          </p:nvPr>
        </p:nvSpPr>
        <p:spPr>
          <a:xfrm>
            <a:off x="938107" y="4434009"/>
            <a:ext cx="5159587" cy="4434008"/>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Hazardous Materials may be transferred to a SASP for donation to an eligible donee organization.  SASP’s must have a known donee which a need exists for the property.  The Transfer Order must properly identify the Hazardous property w/MSDS.  A donee signed certification acknowledging hazardous nature of property and waiver of liability is required.  The SASP may assume responsibility for proper transport, temporary storage and safety until donee accepts custody.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28: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273" name="Google Shape;273;p28: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p28: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1" marL="457200" rtl="0" algn="l">
              <a:lnSpc>
                <a:spcPct val="80000"/>
              </a:lnSpc>
              <a:spcBef>
                <a:spcPts val="0"/>
              </a:spcBef>
              <a:spcAft>
                <a:spcPts val="0"/>
              </a:spcAft>
              <a:buClr>
                <a:schemeClr val="dk1"/>
              </a:buClr>
              <a:buSzPts val="1200"/>
              <a:buFont typeface="Times"/>
              <a:buNone/>
            </a:pPr>
            <a:r>
              <a:rPr b="0" lang="en-US"/>
              <a:t>Donee certification is required on the donation of personal property requiring special handling.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9: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0" name="Google Shape;280;p29: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Example of Hazardous Certification that must be signed by donee.</a:t>
            </a:r>
            <a:endParaRPr/>
          </a:p>
        </p:txBody>
      </p:sp>
      <p:sp>
        <p:nvSpPr>
          <p:cNvPr id="281" name="Google Shape;281;p29: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3: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80" name="Google Shape;80;p3: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3: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The guidance in the FPMR 101-42 is in essence is an extraction of all of the requirements found in specific regulations of DOT, EPA and OSHSA.  FMR 102-40 is in draft status and will replace FPMR 101-42 when it receives final approval.</a:t>
            </a:r>
            <a:endParaRPr/>
          </a:p>
          <a:p>
            <a:pPr indent="0" lvl="0" marL="0" rtl="0" algn="l">
              <a:spcBef>
                <a:spcPts val="360"/>
              </a:spcBef>
              <a:spcAft>
                <a:spcPts val="0"/>
              </a:spcAft>
              <a:buNone/>
            </a:pPr>
            <a:r>
              <a:rPr lang="en-US"/>
              <a:t>RCRA: This act established cradle to grave responsibility BY EPA for the proper disposal of HW and waste minimization provisions.</a:t>
            </a:r>
            <a:endParaRPr/>
          </a:p>
          <a:p>
            <a:pPr indent="0" lvl="0" marL="0" rtl="0" algn="l">
              <a:spcBef>
                <a:spcPts val="360"/>
              </a:spcBef>
              <a:spcAft>
                <a:spcPts val="0"/>
              </a:spcAft>
              <a:buNone/>
            </a:pPr>
            <a:r>
              <a:rPr lang="en-US"/>
              <a:t>TSCA: Regulates Asbestos, Lead Paint, PCB’s, CFC’s and other Toxic materials.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30: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286" name="Google Shape;286;p30: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p30: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b="0" lang="en-US" u="none">
                <a:latin typeface="Times New Roman"/>
                <a:ea typeface="Times New Roman"/>
                <a:cs typeface="Times New Roman"/>
                <a:sym typeface="Times New Roman"/>
              </a:rPr>
              <a:t>A SASP is not prevented from bringing an item requiring special handling into its warehouse or other place of storage provided that this storage is of a temporary nature, that the storage arrangement is agreeable to all parties involved in the donation, and that the storage location has the necessary facilities, gear, and trained personnel to handle, store, protect, and transport the property.</a:t>
            </a:r>
            <a:endParaRPr b="0" u="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31: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293" name="Google Shape;293;p31: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p31: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 Property not donated, now becomes eligible for sale.  An agency has the opportunity to use GSA as a sales option – to conduct sales for not only un-donated property, but for sales of items in special categories such as “exchange/sale” property, and “reimbursable” property.</a:t>
            </a:r>
            <a:endParaRPr/>
          </a:p>
          <a:p>
            <a:pPr indent="0" lvl="0" marL="0" rtl="0" algn="l">
              <a:spcBef>
                <a:spcPts val="360"/>
              </a:spcBef>
              <a:spcAft>
                <a:spcPts val="0"/>
              </a:spcAft>
              <a:buNone/>
            </a:pPr>
            <a:r>
              <a:rPr lang="en-US"/>
              <a:t>• GSA provides many sales methods, including site auctions, fixed price, sealed bids, and the popular GSA Auctions</a:t>
            </a:r>
            <a:r>
              <a:rPr baseline="30000" lang="en-US"/>
              <a:t>TM</a:t>
            </a:r>
            <a:r>
              <a:rPr lang="en-US"/>
              <a:t>.</a:t>
            </a:r>
            <a:endParaRPr/>
          </a:p>
          <a:p>
            <a:pPr indent="0" lvl="0" marL="0" rtl="0" algn="l">
              <a:spcBef>
                <a:spcPts val="360"/>
              </a:spcBef>
              <a:spcAft>
                <a:spcPts val="0"/>
              </a:spcAft>
              <a:buNone/>
            </a:pPr>
            <a:r>
              <a:rPr lang="en-US"/>
              <a:t>• GSA Auctions</a:t>
            </a:r>
            <a:r>
              <a:rPr baseline="30000" lang="en-US"/>
              <a:t>TM</a:t>
            </a:r>
            <a:r>
              <a:rPr lang="en-US"/>
              <a:t> provide user-friendly options, optimum exposure, state-of-the-art elements, competitive bidding, and maximum returns.</a:t>
            </a:r>
            <a:endParaRPr/>
          </a:p>
          <a:p>
            <a:pPr indent="0" lvl="0" marL="0" rtl="0" algn="l">
              <a:spcBef>
                <a:spcPts val="360"/>
              </a:spcBef>
              <a:spcAft>
                <a:spcPts val="0"/>
              </a:spcAft>
              <a:buNone/>
            </a:pPr>
            <a:r>
              <a:rPr i="1" lang="en-US"/>
              <a:t>Notes:  At this point of the process when property remains un-transferred, un-donated, or un-sold, it may become eligible for “Abandonment/Destruction.”</a:t>
            </a:r>
            <a:endParaRPr/>
          </a:p>
          <a:p>
            <a:pPr indent="0" lvl="0" marL="0" rtl="0" algn="l">
              <a:spcBef>
                <a:spcPts val="360"/>
              </a:spcBef>
              <a:spcAft>
                <a:spcPts val="0"/>
              </a:spcAft>
              <a:buNone/>
            </a:pPr>
            <a:r>
              <a:rPr lang="en-US"/>
              <a:t>Key Element(s): GSA Auctions</a:t>
            </a:r>
            <a:r>
              <a:rPr baseline="30000" lang="en-US"/>
              <a:t>TM</a:t>
            </a:r>
            <a:r>
              <a:rPr lang="en-US"/>
              <a:t> process offers internet versatility and competitive sales.</a:t>
            </a:r>
            <a:endParaRPr/>
          </a:p>
          <a:p>
            <a:pPr indent="0" lvl="0" marL="0" rtl="0" algn="l">
              <a:spcBef>
                <a:spcPts val="360"/>
              </a:spcBef>
              <a:spcAft>
                <a:spcPts val="0"/>
              </a:spcAft>
              <a:buNone/>
            </a:pPr>
            <a:r>
              <a:rPr lang="en-US"/>
              <a:t>Key Definitions(s):</a:t>
            </a:r>
            <a:endParaRPr/>
          </a:p>
          <a:p>
            <a:pPr indent="0" lvl="0" marL="0" rtl="0" algn="l">
              <a:spcBef>
                <a:spcPts val="360"/>
              </a:spcBef>
              <a:spcAft>
                <a:spcPts val="0"/>
              </a:spcAft>
              <a:buNone/>
            </a:pPr>
            <a:r>
              <a:rPr lang="en-US">
                <a:latin typeface="Times New Roman"/>
                <a:ea typeface="Times New Roman"/>
                <a:cs typeface="Times New Roman"/>
                <a:sym typeface="Times New Roman"/>
              </a:rPr>
              <a:t>“</a:t>
            </a:r>
            <a:r>
              <a:rPr lang="en-US" u="sng"/>
              <a:t>Exchange/Sale Property</a:t>
            </a:r>
            <a:r>
              <a:rPr lang="en-US"/>
              <a:t>” – property </a:t>
            </a:r>
            <a:r>
              <a:rPr lang="en-US" u="sng"/>
              <a:t>not</a:t>
            </a:r>
            <a:r>
              <a:rPr lang="en-US"/>
              <a:t> excess to the needs of the agency, but eligible for replacement (some restriction on classes).</a:t>
            </a:r>
            <a:endParaRPr/>
          </a:p>
          <a:p>
            <a:pPr indent="0" lvl="0" marL="0" rtl="0" algn="l">
              <a:spcBef>
                <a:spcPts val="360"/>
              </a:spcBef>
              <a:spcAft>
                <a:spcPts val="0"/>
              </a:spcAft>
              <a:buNone/>
            </a:pPr>
            <a:r>
              <a:rPr lang="en-US"/>
              <a:t>Trade-in value or sales proceeds are used to acquire a replacement.</a:t>
            </a:r>
            <a:endParaRPr/>
          </a:p>
          <a:p>
            <a:pPr indent="0" lvl="0" marL="0" rtl="0" algn="l">
              <a:spcBef>
                <a:spcPts val="360"/>
              </a:spcBef>
              <a:spcAft>
                <a:spcPts val="0"/>
              </a:spcAft>
              <a:buNone/>
            </a:pPr>
            <a:r>
              <a:rPr lang="en-US">
                <a:latin typeface="Times New Roman"/>
                <a:ea typeface="Times New Roman"/>
                <a:cs typeface="Times New Roman"/>
                <a:sym typeface="Times New Roman"/>
              </a:rPr>
              <a:t>“</a:t>
            </a:r>
            <a:r>
              <a:rPr lang="en-US" u="sng"/>
              <a:t>Reimbursable Property</a:t>
            </a:r>
            <a:r>
              <a:rPr lang="en-US"/>
              <a:t>” – property that because of its funding source or exchange/sale designation allows an agency to be compensated from proceeds (I.e., trust funds or special funding such as the Superfund.)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32: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300" name="Google Shape;300;p32: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 name="Google Shape;301;p32: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b="0" lang="en-US" sz="2400" u="none"/>
              <a:t>A separate IFB # for hazardous material must be used for file retention purposes.  File retention for Haz Mat is 3 years onsite and 7 years archives.</a:t>
            </a:r>
            <a:endParaRPr/>
          </a:p>
          <a:p>
            <a:pPr indent="0" lvl="0" marL="0" rtl="0" algn="l">
              <a:spcBef>
                <a:spcPts val="36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33: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307" name="Google Shape;307;p33: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8" name="Google Shape;308;p33: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Detailed information from MSDS is required when reporting hazardous materials.  Successful bidder must sign the hold harmless clause prior to receiving the purchaser’s receipt.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34: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314" name="Google Shape;314;p34: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 name="Google Shape;315;p34: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Property unsuitable for U &amp; D or Sales includes Expired shelf life items, Opened or partially used containers, and Haz Mat that survives RTD/Sales.</a:t>
            </a:r>
            <a:endParaRPr/>
          </a:p>
          <a:p>
            <a:pPr indent="0" lvl="0" marL="0" rtl="0" algn="l">
              <a:spcBef>
                <a:spcPts val="36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35: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321" name="Google Shape;321;p35: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2" name="Google Shape;322;p35: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All service requirements contracts for disposal of Haz Mat must be with an EPA licensed vendor.</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36: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328" name="Google Shape;328;p36: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 name="Google Shape;329;p36: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Use GSA’s Schedules e-library to locate qualified vendors available to provide Hazardous Waste disposal services.  Website is www.gsaelibrary.gsa.gov</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37:notes"/>
          <p:cNvSpPr txBox="1"/>
          <p:nvPr>
            <p:ph idx="1" type="body"/>
          </p:nvPr>
        </p:nvSpPr>
        <p:spPr>
          <a:xfrm>
            <a:off x="938213" y="4433888"/>
            <a:ext cx="5159375" cy="4200525"/>
          </a:xfrm>
          <a:prstGeom prst="rect">
            <a:avLst/>
          </a:prstGeom>
        </p:spPr>
        <p:txBody>
          <a:bodyPr anchorCtr="0" anchor="t" bIns="46675" lIns="93375" spcFirstLastPara="1" rIns="93375" wrap="square" tIns="46675">
            <a:noAutofit/>
          </a:bodyPr>
          <a:lstStyle/>
          <a:p>
            <a:pPr indent="0" lvl="0" marL="0" rtl="0" algn="l">
              <a:spcBef>
                <a:spcPts val="360"/>
              </a:spcBef>
              <a:spcAft>
                <a:spcPts val="0"/>
              </a:spcAft>
              <a:buNone/>
            </a:pPr>
            <a:r>
              <a:t/>
            </a:r>
            <a:endParaRPr/>
          </a:p>
        </p:txBody>
      </p:sp>
      <p:sp>
        <p:nvSpPr>
          <p:cNvPr id="336" name="Google Shape;336;p37: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38:notes"/>
          <p:cNvSpPr txBox="1"/>
          <p:nvPr>
            <p:ph idx="1" type="body"/>
          </p:nvPr>
        </p:nvSpPr>
        <p:spPr>
          <a:xfrm>
            <a:off x="938213" y="4433888"/>
            <a:ext cx="5159375" cy="4200525"/>
          </a:xfrm>
          <a:prstGeom prst="rect">
            <a:avLst/>
          </a:prstGeom>
        </p:spPr>
        <p:txBody>
          <a:bodyPr anchorCtr="0" anchor="t" bIns="46675" lIns="93375" spcFirstLastPara="1" rIns="93375" wrap="square" tIns="46675">
            <a:noAutofit/>
          </a:bodyPr>
          <a:lstStyle/>
          <a:p>
            <a:pPr indent="0" lvl="0" marL="0" rtl="0" algn="l">
              <a:spcBef>
                <a:spcPts val="360"/>
              </a:spcBef>
              <a:spcAft>
                <a:spcPts val="0"/>
              </a:spcAft>
              <a:buNone/>
            </a:pPr>
            <a:r>
              <a:t/>
            </a:r>
            <a:endParaRPr/>
          </a:p>
        </p:txBody>
      </p:sp>
      <p:sp>
        <p:nvSpPr>
          <p:cNvPr id="344" name="Google Shape;344;p38: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p39:notes"/>
          <p:cNvSpPr txBox="1"/>
          <p:nvPr>
            <p:ph idx="1" type="body"/>
          </p:nvPr>
        </p:nvSpPr>
        <p:spPr>
          <a:xfrm>
            <a:off x="938213" y="4433888"/>
            <a:ext cx="5159375" cy="4200525"/>
          </a:xfrm>
          <a:prstGeom prst="rect">
            <a:avLst/>
          </a:prstGeom>
        </p:spPr>
        <p:txBody>
          <a:bodyPr anchorCtr="0" anchor="t" bIns="46675" lIns="93375" spcFirstLastPara="1" rIns="93375" wrap="square" tIns="46675">
            <a:noAutofit/>
          </a:bodyPr>
          <a:lstStyle/>
          <a:p>
            <a:pPr indent="0" lvl="0" marL="0" rtl="0" algn="l">
              <a:spcBef>
                <a:spcPts val="360"/>
              </a:spcBef>
              <a:spcAft>
                <a:spcPts val="0"/>
              </a:spcAft>
              <a:buNone/>
            </a:pPr>
            <a:r>
              <a:t/>
            </a:r>
            <a:endParaRPr/>
          </a:p>
        </p:txBody>
      </p:sp>
      <p:sp>
        <p:nvSpPr>
          <p:cNvPr id="351" name="Google Shape;351;p39: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4: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87" name="Google Shape;87;p4: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p4: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FMR 102-40 (Draft) is titled “Disposition of Personal Property with Special Handling Requirements” and will incorporate hazardous materials and some additional categories of property requiring special handling.</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40: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357" name="Google Shape;357;p40: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8" name="Google Shape;358;p40: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As government employees, we all have a responsibility to make responsible decisions that ensure compliance with all Federal, State and Local regulations.  Federal and State EPA’s have authority to assess fines and penalties to federal agencies.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41: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4" name="Google Shape;364;p41: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Locate your local GSA APO at </a:t>
            </a:r>
            <a:r>
              <a:rPr lang="en-US" u="sng"/>
              <a:t>http://gsa.gov/apo</a:t>
            </a:r>
            <a:endParaRPr u="sng"/>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42: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371" name="Google Shape;371;p42:notes"/>
          <p:cNvSpPr/>
          <p:nvPr>
            <p:ph idx="2" type="sldImg"/>
          </p:nvPr>
        </p:nvSpPr>
        <p:spPr>
          <a:xfrm>
            <a:off x="1185863" y="700088"/>
            <a:ext cx="4668837" cy="35020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2" name="Google Shape;372;p42: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Questions and Answers?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5: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94" name="Google Shape;94;p5: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 name="Google Shape;95;p5: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Clr>
                <a:srgbClr val="013C88"/>
              </a:buClr>
              <a:buSzPts val="1560"/>
              <a:buFont typeface="Noto Sans Symbols"/>
              <a:buNone/>
            </a:pPr>
            <a:r>
              <a:rPr b="0" lang="en-US">
                <a:solidFill>
                  <a:srgbClr val="013C88"/>
                </a:solidFill>
              </a:rPr>
              <a:t>OGP has drafted FMR 102-40 as Final Rule.  It s</a:t>
            </a:r>
            <a:r>
              <a:rPr b="0" lang="en-US" sz="2400">
                <a:solidFill>
                  <a:srgbClr val="013C88"/>
                </a:solidFill>
              </a:rPr>
              <a:t>till requires internal GSA approval by Office of  General Counsel, then goes to Office of Management and Budget for final clearance.  </a:t>
            </a:r>
            <a:r>
              <a:rPr b="0" lang="en-US" sz="2800">
                <a:solidFill>
                  <a:srgbClr val="013C88"/>
                </a:solidFill>
                <a:latin typeface="Times New Roman"/>
                <a:ea typeface="Times New Roman"/>
                <a:cs typeface="Times New Roman"/>
                <a:sym typeface="Times New Roman"/>
              </a:rPr>
              <a:t>So, timeline is uncertain.</a:t>
            </a:r>
            <a:r>
              <a:rPr b="0" lang="en-US" sz="2400">
                <a:solidFill>
                  <a:srgbClr val="013C88"/>
                </a:solidFill>
                <a:latin typeface="Times New Roman"/>
                <a:ea typeface="Times New Roman"/>
                <a:cs typeface="Times New Roman"/>
                <a:sym typeface="Times New Roman"/>
              </a:rPr>
              <a:t>  But we need to begin to posture our systems to support all certification and signature requirements.</a:t>
            </a:r>
            <a:endParaRPr b="0" sz="2400">
              <a:solidFill>
                <a:srgbClr val="013C88"/>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6: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101" name="Google Shape;101;p6: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6: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1" marL="457200" rtl="0" algn="l">
              <a:spcBef>
                <a:spcPts val="0"/>
              </a:spcBef>
              <a:spcAft>
                <a:spcPts val="0"/>
              </a:spcAft>
              <a:buClr>
                <a:srgbClr val="013C88"/>
              </a:buClr>
              <a:buSzPts val="1200"/>
              <a:buFont typeface="Noto Sans Symbols"/>
              <a:buNone/>
            </a:pPr>
            <a:r>
              <a:rPr lang="en-US"/>
              <a:t>FMR 102-40 (Draft) is a revision of last remaining FPMR citations:  </a:t>
            </a:r>
            <a:r>
              <a:rPr b="0" lang="en-US" sz="2400"/>
              <a:t>PART 101-42 — </a:t>
            </a:r>
            <a:r>
              <a:rPr lang="en-US" sz="2400"/>
              <a:t>UTILIZATION AND DISPOSAL OF HAZARDOUS MATERIALS AND CERTAIN CATEGORIES OF PROPERTY, and </a:t>
            </a:r>
            <a:r>
              <a:rPr b="0" lang="en-US" sz="2400"/>
              <a:t>PART 101-45 — </a:t>
            </a:r>
            <a:r>
              <a:rPr lang="en-US" sz="2400"/>
              <a:t>SALE, ABANDONMENT, OR </a:t>
            </a:r>
            <a:r>
              <a:rPr lang="en-US"/>
              <a:t>DESTRUCTION OF PERSONAL PROPERTY, including </a:t>
            </a:r>
            <a:r>
              <a:rPr lang="en-US" sz="2400"/>
              <a:t>Section 101-45.001, “Demilitarization and decontamination”, Section 101-45.002, “Gold”, and Section 101-45.004, “All terrain vehicles.”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7: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108" name="Google Shape;108;p7: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 name="Google Shape;109;p7: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Property requiring special handling addressed by the FMR/FPMR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8: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117" name="Google Shape;117;p8: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8: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Other items requiring special handling addressed by the FMR/FPMR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9: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spcBef>
                <a:spcPts val="0"/>
              </a:spcBef>
              <a:spcAft>
                <a:spcPts val="0"/>
              </a:spcAft>
              <a:buNone/>
            </a:pPr>
            <a:fld id="{00000000-1234-1234-1234-123412341234}" type="slidenum">
              <a:rPr lang="en-US"/>
              <a:t>‹#›</a:t>
            </a:fld>
            <a:endParaRPr/>
          </a:p>
        </p:txBody>
      </p:sp>
      <p:sp>
        <p:nvSpPr>
          <p:cNvPr id="125" name="Google Shape;125;p9: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p9: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spcBef>
                <a:spcPts val="0"/>
              </a:spcBef>
              <a:spcAft>
                <a:spcPts val="0"/>
              </a:spcAft>
              <a:buNone/>
            </a:pPr>
            <a:r>
              <a:rPr lang="en-US"/>
              <a:t>Other new and revised categories requiring special handling addressed by the FMR/FPMR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5" name="Shape 15"/>
        <p:cNvGrpSpPr/>
        <p:nvPr/>
      </p:nvGrpSpPr>
      <p:grpSpPr>
        <a:xfrm>
          <a:off x="0" y="0"/>
          <a:ext cx="0" cy="0"/>
          <a:chOff x="0" y="0"/>
          <a:chExt cx="0" cy="0"/>
        </a:xfrm>
      </p:grpSpPr>
      <p:pic>
        <p:nvPicPr>
          <p:cNvPr descr="Flag_more_blue" id="16" name="Google Shape;16;p2"/>
          <p:cNvPicPr preferRelativeResize="0"/>
          <p:nvPr/>
        </p:nvPicPr>
        <p:blipFill rotWithShape="1">
          <a:blip r:embed="rId2">
            <a:alphaModFix/>
          </a:blip>
          <a:srcRect b="0" l="0" r="15492" t="0"/>
          <a:stretch/>
        </p:blipFill>
        <p:spPr>
          <a:xfrm>
            <a:off x="0" y="2722563"/>
            <a:ext cx="9144000" cy="4135437"/>
          </a:xfrm>
          <a:prstGeom prst="rect">
            <a:avLst/>
          </a:prstGeom>
          <a:noFill/>
          <a:ln>
            <a:noFill/>
          </a:ln>
        </p:spPr>
      </p:pic>
      <p:sp>
        <p:nvSpPr>
          <p:cNvPr id="17" name="Google Shape;17;p2"/>
          <p:cNvSpPr/>
          <p:nvPr/>
        </p:nvSpPr>
        <p:spPr>
          <a:xfrm>
            <a:off x="0" y="2514600"/>
            <a:ext cx="9144000" cy="420688"/>
          </a:xfrm>
          <a:prstGeom prst="rect">
            <a:avLst/>
          </a:prstGeom>
          <a:solidFill>
            <a:srgbClr val="013C8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 name="Google Shape;18;p2"/>
          <p:cNvSpPr/>
          <p:nvPr/>
        </p:nvSpPr>
        <p:spPr>
          <a:xfrm>
            <a:off x="0" y="1708150"/>
            <a:ext cx="9144000" cy="850900"/>
          </a:xfrm>
          <a:prstGeom prst="rect">
            <a:avLst/>
          </a:prstGeom>
          <a:solidFill>
            <a:srgbClr val="A50021"/>
          </a:solidFill>
          <a:ln>
            <a:noFill/>
          </a:ln>
        </p:spPr>
        <p:txBody>
          <a:bodyPr anchorCtr="0" anchor="ctr" bIns="45700" lIns="91425" spcFirstLastPara="1" rIns="91425" wrap="square" tIns="45700">
            <a:noAutofit/>
          </a:bodyPr>
          <a:lstStyle/>
          <a:p>
            <a:pPr indent="0" lvl="0" marL="404813" marR="0" rtl="0" algn="l">
              <a:spcBef>
                <a:spcPts val="0"/>
              </a:spcBef>
              <a:spcAft>
                <a:spcPts val="0"/>
              </a:spcAft>
              <a:buNone/>
            </a:pPr>
            <a:r>
              <a:t/>
            </a:r>
            <a:endParaRPr sz="3600">
              <a:solidFill>
                <a:schemeClr val="lt1"/>
              </a:solidFill>
              <a:latin typeface="Arial"/>
              <a:ea typeface="Arial"/>
              <a:cs typeface="Arial"/>
              <a:sym typeface="Arial"/>
            </a:endParaRPr>
          </a:p>
        </p:txBody>
      </p:sp>
      <p:pic>
        <p:nvPicPr>
          <p:cNvPr id="19" name="Google Shape;19;p2"/>
          <p:cNvPicPr preferRelativeResize="0"/>
          <p:nvPr/>
        </p:nvPicPr>
        <p:blipFill rotWithShape="1">
          <a:blip r:embed="rId3">
            <a:alphaModFix/>
          </a:blip>
          <a:srcRect b="0" l="0" r="0" t="0"/>
          <a:stretch/>
        </p:blipFill>
        <p:spPr>
          <a:xfrm>
            <a:off x="455613" y="455613"/>
            <a:ext cx="850900" cy="854075"/>
          </a:xfrm>
          <a:prstGeom prst="rect">
            <a:avLst/>
          </a:prstGeom>
          <a:noFill/>
          <a:ln>
            <a:noFill/>
          </a:ln>
        </p:spPr>
      </p:pic>
      <p:sp>
        <p:nvSpPr>
          <p:cNvPr id="20" name="Google Shape;20;p2"/>
          <p:cNvSpPr txBox="1"/>
          <p:nvPr/>
        </p:nvSpPr>
        <p:spPr>
          <a:xfrm>
            <a:off x="4114800" y="1066800"/>
            <a:ext cx="4445000" cy="3048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rPr b="1" lang="en-US" sz="1400">
                <a:solidFill>
                  <a:srgbClr val="4C4C4C"/>
                </a:solidFill>
                <a:latin typeface="Arial"/>
                <a:ea typeface="Arial"/>
                <a:cs typeface="Arial"/>
                <a:sym typeface="Arial"/>
              </a:rPr>
              <a:t>U.S. General Services Administration</a:t>
            </a:r>
            <a:endParaRPr sz="2400">
              <a:solidFill>
                <a:schemeClr val="dk1"/>
              </a:solidFill>
              <a:latin typeface="Libre Franklin Medium"/>
              <a:ea typeface="Libre Franklin Medium"/>
              <a:cs typeface="Libre Franklin Medium"/>
              <a:sym typeface="Libre Franklin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6" name="Shape 56"/>
        <p:cNvGrpSpPr/>
        <p:nvPr/>
      </p:nvGrpSpPr>
      <p:grpSpPr>
        <a:xfrm>
          <a:off x="0" y="0"/>
          <a:ext cx="0" cy="0"/>
          <a:chOff x="0" y="0"/>
          <a:chExt cx="0" cy="0"/>
        </a:xfrm>
      </p:grpSpPr>
      <p:sp>
        <p:nvSpPr>
          <p:cNvPr id="57" name="Google Shape;57;p11"/>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1"/>
          <p:cNvSpPr txBox="1"/>
          <p:nvPr>
            <p:ph idx="1" type="body"/>
          </p:nvPr>
        </p:nvSpPr>
        <p:spPr>
          <a:xfrm rot="5400000">
            <a:off x="2816226" y="33337"/>
            <a:ext cx="3048000" cy="77692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9" name="Google Shape;59;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60" name="Shape 60"/>
        <p:cNvGrpSpPr/>
        <p:nvPr/>
      </p:nvGrpSpPr>
      <p:grpSpPr>
        <a:xfrm>
          <a:off x="0" y="0"/>
          <a:ext cx="0" cy="0"/>
          <a:chOff x="0" y="0"/>
          <a:chExt cx="0" cy="0"/>
        </a:xfrm>
      </p:grpSpPr>
      <p:sp>
        <p:nvSpPr>
          <p:cNvPr id="61" name="Google Shape;61;p12"/>
          <p:cNvSpPr txBox="1"/>
          <p:nvPr>
            <p:ph type="title"/>
          </p:nvPr>
        </p:nvSpPr>
        <p:spPr>
          <a:xfrm rot="5400000">
            <a:off x="5274469" y="2489994"/>
            <a:ext cx="3962400" cy="19415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2"/>
          <p:cNvSpPr txBox="1"/>
          <p:nvPr>
            <p:ph idx="1" type="body"/>
          </p:nvPr>
        </p:nvSpPr>
        <p:spPr>
          <a:xfrm rot="5400000">
            <a:off x="1312863" y="622300"/>
            <a:ext cx="3962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3" name="Google Shape;6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1" name="Shape 21"/>
        <p:cNvGrpSpPr/>
        <p:nvPr/>
      </p:nvGrpSpPr>
      <p:grpSpPr>
        <a:xfrm>
          <a:off x="0" y="0"/>
          <a:ext cx="0" cy="0"/>
          <a:chOff x="0" y="0"/>
          <a:chExt cx="0" cy="0"/>
        </a:xfrm>
      </p:grpSpPr>
      <p:sp>
        <p:nvSpPr>
          <p:cNvPr id="22" name="Google Shape;22;p3"/>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body"/>
          </p:nvPr>
        </p:nvSpPr>
        <p:spPr>
          <a:xfrm>
            <a:off x="455613" y="2393950"/>
            <a:ext cx="3808412" cy="30480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24" name="Google Shape;24;p3"/>
          <p:cNvSpPr txBox="1"/>
          <p:nvPr>
            <p:ph idx="2" type="body"/>
          </p:nvPr>
        </p:nvSpPr>
        <p:spPr>
          <a:xfrm>
            <a:off x="4416425" y="2393950"/>
            <a:ext cx="3808413" cy="30480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25" name="Google Shape;25;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013C88"/>
              </a:buClr>
              <a:buSzPts val="2400"/>
              <a:buChar char="⮚"/>
              <a:defRPr/>
            </a:lvl1pPr>
            <a:lvl2pPr indent="-381000" lvl="1" marL="914400" algn="l">
              <a:spcBef>
                <a:spcPts val="480"/>
              </a:spcBef>
              <a:spcAft>
                <a:spcPts val="0"/>
              </a:spcAft>
              <a:buClr>
                <a:srgbClr val="013C88"/>
              </a:buClr>
              <a:buSzPts val="2400"/>
              <a:buChar char="•"/>
              <a:defRPr/>
            </a:lvl2pPr>
            <a:lvl3pPr indent="-381000" lvl="2" marL="1371600" algn="l">
              <a:spcBef>
                <a:spcPts val="480"/>
              </a:spcBef>
              <a:spcAft>
                <a:spcPts val="0"/>
              </a:spcAft>
              <a:buClr>
                <a:srgbClr val="013C88"/>
              </a:buClr>
              <a:buSzPts val="2400"/>
              <a:buChar char="–"/>
              <a:defRPr/>
            </a:lvl3pPr>
            <a:lvl4pPr indent="-381000" lvl="3" marL="1828800" algn="l">
              <a:spcBef>
                <a:spcPts val="480"/>
              </a:spcBef>
              <a:spcAft>
                <a:spcPts val="0"/>
              </a:spcAft>
              <a:buClr>
                <a:srgbClr val="013C88"/>
              </a:buClr>
              <a:buSzPts val="2400"/>
              <a:buChar char="▪"/>
              <a:defRPr/>
            </a:lvl4pPr>
            <a:lvl5pPr indent="-381000" lvl="4" marL="2286000" algn="l">
              <a:spcBef>
                <a:spcPts val="480"/>
              </a:spcBef>
              <a:spcAft>
                <a:spcPts val="0"/>
              </a:spcAft>
              <a:buClr>
                <a:srgbClr val="013C88"/>
              </a:buClr>
              <a:buSzPts val="24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9" name="Google Shape;29;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0" name="Shape 30"/>
        <p:cNvGrpSpPr/>
        <p:nvPr/>
      </p:nvGrpSpPr>
      <p:grpSpPr>
        <a:xfrm>
          <a:off x="0" y="0"/>
          <a:ext cx="0" cy="0"/>
          <a:chOff x="0" y="0"/>
          <a:chExt cx="0" cy="0"/>
        </a:xfrm>
      </p:grpSpPr>
      <p:sp>
        <p:nvSpPr>
          <p:cNvPr id="31" name="Google Shape;31;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None/>
              <a:defRPr sz="1600"/>
            </a:lvl3pPr>
            <a:lvl4pPr indent="-228600" lvl="3" marL="1828800" algn="l">
              <a:spcBef>
                <a:spcPts val="280"/>
              </a:spcBef>
              <a:spcAft>
                <a:spcPts val="0"/>
              </a:spcAft>
              <a:buSzPts val="140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33" name="Google Shape;33;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4" name="Shape 34"/>
        <p:cNvGrpSpPr/>
        <p:nvPr/>
      </p:nvGrpSpPr>
      <p:grpSpPr>
        <a:xfrm>
          <a:off x="0" y="0"/>
          <a:ext cx="0" cy="0"/>
          <a:chOff x="0" y="0"/>
          <a:chExt cx="0" cy="0"/>
        </a:xfrm>
      </p:grpSpPr>
      <p:sp>
        <p:nvSpPr>
          <p:cNvPr id="35" name="Google Shape;35;p6"/>
          <p:cNvSpPr txBox="1"/>
          <p:nvPr>
            <p:ph type="title"/>
          </p:nvPr>
        </p:nvSpPr>
        <p:spPr>
          <a:xfrm>
            <a:off x="457200" y="1143000"/>
            <a:ext cx="8229600" cy="5847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 type="body"/>
          </p:nvPr>
        </p:nvSpPr>
        <p:spPr>
          <a:xfrm>
            <a:off x="457200" y="1828800"/>
            <a:ext cx="4040188" cy="838200"/>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37" name="Google Shape;37;p6"/>
          <p:cNvSpPr txBox="1"/>
          <p:nvPr>
            <p:ph idx="2" type="body"/>
          </p:nvPr>
        </p:nvSpPr>
        <p:spPr>
          <a:xfrm>
            <a:off x="457200" y="2743200"/>
            <a:ext cx="4040188" cy="3382962"/>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38" name="Google Shape;38;p6"/>
          <p:cNvSpPr txBox="1"/>
          <p:nvPr>
            <p:ph idx="3" type="body"/>
          </p:nvPr>
        </p:nvSpPr>
        <p:spPr>
          <a:xfrm>
            <a:off x="4648200" y="1828800"/>
            <a:ext cx="4041775" cy="838200"/>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39" name="Google Shape;39;p6"/>
          <p:cNvSpPr txBox="1"/>
          <p:nvPr>
            <p:ph idx="4" type="body"/>
          </p:nvPr>
        </p:nvSpPr>
        <p:spPr>
          <a:xfrm>
            <a:off x="4645025" y="2743200"/>
            <a:ext cx="4041775" cy="3382962"/>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0" name="Google Shape;40;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7"/>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4" name="Shape 44"/>
        <p:cNvGrpSpPr/>
        <p:nvPr/>
      </p:nvGrpSpPr>
      <p:grpSpPr>
        <a:xfrm>
          <a:off x="0" y="0"/>
          <a:ext cx="0" cy="0"/>
          <a:chOff x="0" y="0"/>
          <a:chExt cx="0" cy="0"/>
        </a:xfrm>
      </p:grpSpPr>
      <p:sp>
        <p:nvSpPr>
          <p:cNvPr id="45" name="Google Shape;45;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6" name="Shape 46"/>
        <p:cNvGrpSpPr/>
        <p:nvPr/>
      </p:nvGrpSpPr>
      <p:grpSpPr>
        <a:xfrm>
          <a:off x="0" y="0"/>
          <a:ext cx="0" cy="0"/>
          <a:chOff x="0" y="0"/>
          <a:chExt cx="0" cy="0"/>
        </a:xfrm>
      </p:grpSpPr>
      <p:sp>
        <p:nvSpPr>
          <p:cNvPr id="47" name="Google Shape;47;p9"/>
          <p:cNvSpPr txBox="1"/>
          <p:nvPr>
            <p:ph type="title"/>
          </p:nvPr>
        </p:nvSpPr>
        <p:spPr>
          <a:xfrm>
            <a:off x="457200" y="1219200"/>
            <a:ext cx="3008313" cy="7078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 type="body"/>
          </p:nvPr>
        </p:nvSpPr>
        <p:spPr>
          <a:xfrm>
            <a:off x="3575050" y="1219200"/>
            <a:ext cx="5111750" cy="4906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49" name="Google Shape;49;p9"/>
          <p:cNvSpPr txBox="1"/>
          <p:nvPr>
            <p:ph idx="2" type="body"/>
          </p:nvPr>
        </p:nvSpPr>
        <p:spPr>
          <a:xfrm>
            <a:off x="457200" y="2057400"/>
            <a:ext cx="3008313" cy="40687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50" name="Google Shape;50;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1" name="Shape 51"/>
        <p:cNvGrpSpPr/>
        <p:nvPr/>
      </p:nvGrpSpPr>
      <p:grpSpPr>
        <a:xfrm>
          <a:off x="0" y="0"/>
          <a:ext cx="0" cy="0"/>
          <a:chOff x="0" y="0"/>
          <a:chExt cx="0" cy="0"/>
        </a:xfrm>
      </p:grpSpPr>
      <p:sp>
        <p:nvSpPr>
          <p:cNvPr id="52" name="Google Shape;5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p:nvPr>
            <p:ph idx="2" type="pic"/>
          </p:nvPr>
        </p:nvSpPr>
        <p:spPr>
          <a:xfrm>
            <a:off x="1792288" y="1219200"/>
            <a:ext cx="5486400" cy="3508374"/>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accent6"/>
              </a:buClr>
              <a:buSzPts val="3200"/>
              <a:buFont typeface="Noto Sans Symbols"/>
              <a:buNone/>
              <a:defRPr b="0" i="0" sz="3200" u="none" cap="none" strike="noStrike">
                <a:solidFill>
                  <a:srgbClr val="013C88"/>
                </a:solidFill>
                <a:latin typeface="Arial"/>
                <a:ea typeface="Arial"/>
                <a:cs typeface="Arial"/>
                <a:sym typeface="Arial"/>
              </a:defRPr>
            </a:lvl1pPr>
            <a:lvl2pPr lvl="1" marR="0" rtl="0" algn="l">
              <a:spcBef>
                <a:spcPts val="560"/>
              </a:spcBef>
              <a:spcAft>
                <a:spcPts val="0"/>
              </a:spcAft>
              <a:buClr>
                <a:schemeClr val="accent6"/>
              </a:buClr>
              <a:buSzPts val="2800"/>
              <a:buFont typeface="Noto Sans Symbols"/>
              <a:buNone/>
              <a:defRPr b="0" i="0" sz="2800" u="none" cap="none" strike="noStrike">
                <a:solidFill>
                  <a:srgbClr val="013C88"/>
                </a:solidFill>
                <a:latin typeface="Arial"/>
                <a:ea typeface="Arial"/>
                <a:cs typeface="Arial"/>
                <a:sym typeface="Arial"/>
              </a:defRPr>
            </a:lvl2pPr>
            <a:lvl3pPr lvl="2" marR="0" rtl="0" algn="l">
              <a:spcBef>
                <a:spcPts val="480"/>
              </a:spcBef>
              <a:spcAft>
                <a:spcPts val="0"/>
              </a:spcAft>
              <a:buClr>
                <a:schemeClr val="accent6"/>
              </a:buClr>
              <a:buSzPts val="2400"/>
              <a:buFont typeface="Arial"/>
              <a:buNone/>
              <a:defRPr b="0" i="0" sz="2400" u="none" cap="none" strike="noStrike">
                <a:solidFill>
                  <a:srgbClr val="013C88"/>
                </a:solidFill>
                <a:latin typeface="Arial"/>
                <a:ea typeface="Arial"/>
                <a:cs typeface="Arial"/>
                <a:sym typeface="Arial"/>
              </a:defRPr>
            </a:lvl3pPr>
            <a:lvl4pPr lvl="3" marR="0" rtl="0" algn="l">
              <a:spcBef>
                <a:spcPts val="400"/>
              </a:spcBef>
              <a:spcAft>
                <a:spcPts val="0"/>
              </a:spcAft>
              <a:buClr>
                <a:schemeClr val="accent6"/>
              </a:buClr>
              <a:buSzPts val="2000"/>
              <a:buFont typeface="Noto Sans Symbols"/>
              <a:buNone/>
              <a:defRPr b="0" i="0" sz="2000" u="none" cap="none" strike="noStrike">
                <a:solidFill>
                  <a:srgbClr val="013C88"/>
                </a:solidFill>
                <a:latin typeface="Arial"/>
                <a:ea typeface="Arial"/>
                <a:cs typeface="Arial"/>
                <a:sym typeface="Arial"/>
              </a:defRPr>
            </a:lvl4pPr>
            <a:lvl5pPr lvl="4" marR="0" rtl="0" algn="l">
              <a:spcBef>
                <a:spcPts val="400"/>
              </a:spcBef>
              <a:spcAft>
                <a:spcPts val="0"/>
              </a:spcAft>
              <a:buClr>
                <a:schemeClr val="accent6"/>
              </a:buClr>
              <a:buSzPts val="2000"/>
              <a:buFont typeface="Noto Sans Symbols"/>
              <a:buNone/>
              <a:defRPr b="0" i="0" sz="2000" u="none" cap="none" strike="noStrike">
                <a:solidFill>
                  <a:srgbClr val="013C88"/>
                </a:solidFill>
                <a:latin typeface="Arial"/>
                <a:ea typeface="Arial"/>
                <a:cs typeface="Arial"/>
                <a:sym typeface="Arial"/>
              </a:defRPr>
            </a:lvl5pPr>
            <a:lvl6pPr lvl="5"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6pPr>
            <a:lvl7pPr lvl="6"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7pPr>
            <a:lvl8pPr lvl="7"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8pPr>
            <a:lvl9pPr lvl="8"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9pPr>
          </a:lstStyle>
          <a:p/>
        </p:txBody>
      </p:sp>
      <p:sp>
        <p:nvSpPr>
          <p:cNvPr id="54" name="Google Shape;5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55" name="Google Shape;55;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accent6"/>
              </a:buClr>
              <a:buSzPts val="2400"/>
              <a:buFont typeface="Noto Sans Symbols"/>
              <a:buChar char="⮚"/>
              <a:defRPr b="0" i="0" sz="2400" u="none" cap="none" strike="noStrike">
                <a:solidFill>
                  <a:srgbClr val="013C88"/>
                </a:solidFill>
                <a:latin typeface="Arial"/>
                <a:ea typeface="Arial"/>
                <a:cs typeface="Arial"/>
                <a:sym typeface="Arial"/>
              </a:defRPr>
            </a:lvl1pPr>
            <a:lvl2pPr indent="-381000" lvl="1" marL="914400" marR="0" rtl="0" algn="l">
              <a:spcBef>
                <a:spcPts val="480"/>
              </a:spcBef>
              <a:spcAft>
                <a:spcPts val="0"/>
              </a:spcAft>
              <a:buClr>
                <a:schemeClr val="accent6"/>
              </a:buClr>
              <a:buSzPts val="2400"/>
              <a:buFont typeface="Noto Sans Symbols"/>
              <a:buChar char="•"/>
              <a:defRPr b="0" i="0" sz="2400" u="none" cap="none" strike="noStrike">
                <a:solidFill>
                  <a:srgbClr val="013C88"/>
                </a:solidFill>
                <a:latin typeface="Arial"/>
                <a:ea typeface="Arial"/>
                <a:cs typeface="Arial"/>
                <a:sym typeface="Arial"/>
              </a:defRPr>
            </a:lvl2pPr>
            <a:lvl3pPr indent="-381000" lvl="2" marL="1371600" marR="0" rtl="0" algn="l">
              <a:spcBef>
                <a:spcPts val="480"/>
              </a:spcBef>
              <a:spcAft>
                <a:spcPts val="0"/>
              </a:spcAft>
              <a:buClr>
                <a:schemeClr val="accent6"/>
              </a:buClr>
              <a:buSzPts val="2400"/>
              <a:buFont typeface="Arial"/>
              <a:buChar char="–"/>
              <a:defRPr b="0" i="0" sz="2400" u="none" cap="none" strike="noStrike">
                <a:solidFill>
                  <a:srgbClr val="013C88"/>
                </a:solidFill>
                <a:latin typeface="Arial"/>
                <a:ea typeface="Arial"/>
                <a:cs typeface="Arial"/>
                <a:sym typeface="Arial"/>
              </a:defRPr>
            </a:lvl3pPr>
            <a:lvl4pPr indent="-381000" lvl="3" marL="1828800" marR="0" rtl="0" algn="l">
              <a:spcBef>
                <a:spcPts val="480"/>
              </a:spcBef>
              <a:spcAft>
                <a:spcPts val="0"/>
              </a:spcAft>
              <a:buClr>
                <a:schemeClr val="accent6"/>
              </a:buClr>
              <a:buSzPts val="2400"/>
              <a:buFont typeface="Noto Sans Symbols"/>
              <a:buChar char="▪"/>
              <a:defRPr b="0" i="0" sz="2400" u="none" cap="none" strike="noStrike">
                <a:solidFill>
                  <a:srgbClr val="013C88"/>
                </a:solidFill>
                <a:latin typeface="Arial"/>
                <a:ea typeface="Arial"/>
                <a:cs typeface="Arial"/>
                <a:sym typeface="Arial"/>
              </a:defRPr>
            </a:lvl4pPr>
            <a:lvl5pPr indent="-381000" lvl="4" marL="2286000" marR="0" rtl="0" algn="l">
              <a:spcBef>
                <a:spcPts val="480"/>
              </a:spcBef>
              <a:spcAft>
                <a:spcPts val="0"/>
              </a:spcAft>
              <a:buClr>
                <a:schemeClr val="accent6"/>
              </a:buClr>
              <a:buSzPts val="2400"/>
              <a:buFont typeface="Noto Sans Symbols"/>
              <a:buChar char="🢭"/>
              <a:defRPr b="0" i="0" sz="2400" u="none" cap="none" strike="noStrike">
                <a:solidFill>
                  <a:srgbClr val="013C88"/>
                </a:solidFill>
                <a:latin typeface="Arial"/>
                <a:ea typeface="Arial"/>
                <a:cs typeface="Arial"/>
                <a:sym typeface="Arial"/>
              </a:defRPr>
            </a:lvl5pPr>
            <a:lvl6pPr indent="-381000" lvl="5" marL="27432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6pPr>
            <a:lvl7pPr indent="-381000" lvl="6" marL="32004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7pPr>
            <a:lvl8pPr indent="-381000" lvl="7" marL="36576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8pPr>
            <a:lvl9pPr indent="-381000" lvl="8" marL="41148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9pPr>
          </a:lstStyle>
          <a:p/>
        </p:txBody>
      </p:sp>
      <p:sp>
        <p:nvSpPr>
          <p:cNvPr id="11" name="Google Shape;11;p1"/>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3200" u="none" cap="none" strike="noStrike">
                <a:solidFill>
                  <a:srgbClr val="013C88"/>
                </a:solidFill>
                <a:latin typeface="Arial Black"/>
                <a:ea typeface="Arial Black"/>
                <a:cs typeface="Arial Black"/>
                <a:sym typeface="Arial Black"/>
              </a:defRPr>
            </a:lvl1pPr>
            <a:lvl2pPr lvl="1"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2pPr>
            <a:lvl3pPr lvl="2"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3pPr>
            <a:lvl4pPr lvl="3"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4pPr>
            <a:lvl5pPr lvl="4"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5pPr>
            <a:lvl6pPr lvl="5"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6pPr>
            <a:lvl7pPr lvl="6"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7pPr>
            <a:lvl8pPr lvl="7"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8pPr>
            <a:lvl9pPr lvl="8"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9pPr>
          </a:lstStyle>
          <a:p/>
        </p:txBody>
      </p:sp>
      <p:sp>
        <p:nvSpPr>
          <p:cNvPr id="12" name="Google Shape;12;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1" i="0" sz="1400" u="none" cap="none" strike="noStrike">
                <a:solidFill>
                  <a:srgbClr val="013C88"/>
                </a:solidFill>
                <a:latin typeface="Arial"/>
                <a:ea typeface="Arial"/>
                <a:cs typeface="Arial"/>
                <a:sym typeface="Arial"/>
              </a:defRPr>
            </a:lvl1pPr>
            <a:lvl2pPr indent="0" lvl="1" marL="0" marR="0" rtl="0" algn="r">
              <a:spcBef>
                <a:spcPts val="0"/>
              </a:spcBef>
              <a:spcAft>
                <a:spcPts val="0"/>
              </a:spcAft>
              <a:buNone/>
              <a:defRPr b="1" i="0" sz="1400" u="none" cap="none" strike="noStrike">
                <a:solidFill>
                  <a:srgbClr val="013C88"/>
                </a:solidFill>
                <a:latin typeface="Arial"/>
                <a:ea typeface="Arial"/>
                <a:cs typeface="Arial"/>
                <a:sym typeface="Arial"/>
              </a:defRPr>
            </a:lvl2pPr>
            <a:lvl3pPr indent="0" lvl="2" marL="0" marR="0" rtl="0" algn="r">
              <a:spcBef>
                <a:spcPts val="0"/>
              </a:spcBef>
              <a:spcAft>
                <a:spcPts val="0"/>
              </a:spcAft>
              <a:buNone/>
              <a:defRPr b="1" i="0" sz="1400" u="none" cap="none" strike="noStrike">
                <a:solidFill>
                  <a:srgbClr val="013C88"/>
                </a:solidFill>
                <a:latin typeface="Arial"/>
                <a:ea typeface="Arial"/>
                <a:cs typeface="Arial"/>
                <a:sym typeface="Arial"/>
              </a:defRPr>
            </a:lvl3pPr>
            <a:lvl4pPr indent="0" lvl="3" marL="0" marR="0" rtl="0" algn="r">
              <a:spcBef>
                <a:spcPts val="0"/>
              </a:spcBef>
              <a:spcAft>
                <a:spcPts val="0"/>
              </a:spcAft>
              <a:buNone/>
              <a:defRPr b="1" i="0" sz="1400" u="none" cap="none" strike="noStrike">
                <a:solidFill>
                  <a:srgbClr val="013C88"/>
                </a:solidFill>
                <a:latin typeface="Arial"/>
                <a:ea typeface="Arial"/>
                <a:cs typeface="Arial"/>
                <a:sym typeface="Arial"/>
              </a:defRPr>
            </a:lvl4pPr>
            <a:lvl5pPr indent="0" lvl="4" marL="0" marR="0" rtl="0" algn="r">
              <a:spcBef>
                <a:spcPts val="0"/>
              </a:spcBef>
              <a:spcAft>
                <a:spcPts val="0"/>
              </a:spcAft>
              <a:buNone/>
              <a:defRPr b="1" i="0" sz="1400" u="none" cap="none" strike="noStrike">
                <a:solidFill>
                  <a:srgbClr val="013C88"/>
                </a:solidFill>
                <a:latin typeface="Arial"/>
                <a:ea typeface="Arial"/>
                <a:cs typeface="Arial"/>
                <a:sym typeface="Arial"/>
              </a:defRPr>
            </a:lvl5pPr>
            <a:lvl6pPr indent="0" lvl="5" marL="0" marR="0" rtl="0" algn="r">
              <a:spcBef>
                <a:spcPts val="0"/>
              </a:spcBef>
              <a:spcAft>
                <a:spcPts val="0"/>
              </a:spcAft>
              <a:buNone/>
              <a:defRPr b="1" i="0" sz="1400" u="none" cap="none" strike="noStrike">
                <a:solidFill>
                  <a:srgbClr val="013C88"/>
                </a:solidFill>
                <a:latin typeface="Arial"/>
                <a:ea typeface="Arial"/>
                <a:cs typeface="Arial"/>
                <a:sym typeface="Arial"/>
              </a:defRPr>
            </a:lvl6pPr>
            <a:lvl7pPr indent="0" lvl="6" marL="0" marR="0" rtl="0" algn="r">
              <a:spcBef>
                <a:spcPts val="0"/>
              </a:spcBef>
              <a:spcAft>
                <a:spcPts val="0"/>
              </a:spcAft>
              <a:buNone/>
              <a:defRPr b="1" i="0" sz="1400" u="none" cap="none" strike="noStrike">
                <a:solidFill>
                  <a:srgbClr val="013C88"/>
                </a:solidFill>
                <a:latin typeface="Arial"/>
                <a:ea typeface="Arial"/>
                <a:cs typeface="Arial"/>
                <a:sym typeface="Arial"/>
              </a:defRPr>
            </a:lvl7pPr>
            <a:lvl8pPr indent="0" lvl="7" marL="0" marR="0" rtl="0" algn="r">
              <a:spcBef>
                <a:spcPts val="0"/>
              </a:spcBef>
              <a:spcAft>
                <a:spcPts val="0"/>
              </a:spcAft>
              <a:buNone/>
              <a:defRPr b="1" i="0" sz="1400" u="none" cap="none" strike="noStrike">
                <a:solidFill>
                  <a:srgbClr val="013C88"/>
                </a:solidFill>
                <a:latin typeface="Arial"/>
                <a:ea typeface="Arial"/>
                <a:cs typeface="Arial"/>
                <a:sym typeface="Arial"/>
              </a:defRPr>
            </a:lvl8pPr>
            <a:lvl9pPr indent="0" lvl="8" marL="0" marR="0" rtl="0" algn="r">
              <a:spcBef>
                <a:spcPts val="0"/>
              </a:spcBef>
              <a:spcAft>
                <a:spcPts val="0"/>
              </a:spcAft>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p:nvPr/>
        </p:nvSpPr>
        <p:spPr>
          <a:xfrm>
            <a:off x="0" y="685800"/>
            <a:ext cx="9144000" cy="420688"/>
          </a:xfrm>
          <a:prstGeom prst="rect">
            <a:avLst/>
          </a:prstGeom>
          <a:solidFill>
            <a:srgbClr val="A50021"/>
          </a:solidFill>
          <a:ln>
            <a:noFill/>
          </a:ln>
        </p:spPr>
        <p:txBody>
          <a:bodyPr anchorCtr="0" anchor="ctr" bIns="45700" lIns="91425" spcFirstLastPara="1" rIns="91425" wrap="square" tIns="45700">
            <a:noAutofit/>
          </a:bodyPr>
          <a:lstStyle/>
          <a:p>
            <a:pPr indent="0" lvl="0" marL="347663" marR="0" rtl="0" algn="l">
              <a:spcBef>
                <a:spcPts val="0"/>
              </a:spcBef>
              <a:spcAft>
                <a:spcPts val="0"/>
              </a:spcAft>
              <a:buNone/>
            </a:pPr>
            <a:r>
              <a:t/>
            </a:r>
            <a:endParaRPr b="0" i="0" sz="2000" u="none" cap="none" strike="noStrike">
              <a:solidFill>
                <a:schemeClr val="dk1"/>
              </a:solidFill>
              <a:latin typeface="Libre Franklin Medium"/>
              <a:ea typeface="Libre Franklin Medium"/>
              <a:cs typeface="Libre Franklin Medium"/>
              <a:sym typeface="Libre Franklin Medium"/>
            </a:endParaRPr>
          </a:p>
        </p:txBody>
      </p:sp>
      <p:pic>
        <p:nvPicPr>
          <p:cNvPr descr="1239" id="14" name="Google Shape;14;p1"/>
          <p:cNvPicPr preferRelativeResize="0"/>
          <p:nvPr/>
        </p:nvPicPr>
        <p:blipFill rotWithShape="1">
          <a:blip r:embed="rId1">
            <a:alphaModFix/>
          </a:blip>
          <a:srcRect b="0" l="0" r="0" t="43367"/>
          <a:stretch/>
        </p:blipFill>
        <p:spPr>
          <a:xfrm>
            <a:off x="0" y="0"/>
            <a:ext cx="9144000" cy="704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3"/>
          <p:cNvSpPr txBox="1"/>
          <p:nvPr>
            <p:ph idx="4294967295" type="ctrTitle"/>
          </p:nvPr>
        </p:nvSpPr>
        <p:spPr>
          <a:xfrm>
            <a:off x="228600" y="3048000"/>
            <a:ext cx="845820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lt1"/>
                </a:solidFill>
                <a:latin typeface="Arial Black"/>
                <a:ea typeface="Arial Black"/>
                <a:cs typeface="Arial Black"/>
                <a:sym typeface="Arial Black"/>
              </a:rPr>
              <a:t>Processing Hazardous Materials</a:t>
            </a:r>
            <a:endParaRPr b="1" i="0" sz="3200" u="none" cap="none" strike="noStrike">
              <a:solidFill>
                <a:srgbClr val="013C88"/>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2"/>
          <p:cNvSpPr/>
          <p:nvPr/>
        </p:nvSpPr>
        <p:spPr>
          <a:xfrm>
            <a:off x="304800" y="1143000"/>
            <a:ext cx="8001000" cy="685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3200">
                <a:solidFill>
                  <a:srgbClr val="013C88"/>
                </a:solidFill>
                <a:latin typeface="Times New Roman"/>
                <a:ea typeface="Times New Roman"/>
                <a:cs typeface="Times New Roman"/>
                <a:sym typeface="Times New Roman"/>
              </a:rPr>
              <a:t> </a:t>
            </a:r>
            <a:endParaRPr b="1" sz="3200">
              <a:solidFill>
                <a:srgbClr val="013C88"/>
              </a:solidFill>
              <a:latin typeface="Times New Roman"/>
              <a:ea typeface="Times New Roman"/>
              <a:cs typeface="Times New Roman"/>
              <a:sym typeface="Times New Roman"/>
            </a:endParaRPr>
          </a:p>
        </p:txBody>
      </p:sp>
      <p:sp>
        <p:nvSpPr>
          <p:cNvPr id="137" name="Google Shape;137;p22"/>
          <p:cNvSpPr txBox="1"/>
          <p:nvPr>
            <p:ph idx="1" type="body"/>
          </p:nvPr>
        </p:nvSpPr>
        <p:spPr>
          <a:xfrm>
            <a:off x="-228600" y="1981200"/>
            <a:ext cx="9144000" cy="4648200"/>
          </a:xfrm>
          <a:prstGeom prst="rect">
            <a:avLst/>
          </a:prstGeom>
          <a:noFill/>
          <a:ln>
            <a:noFill/>
          </a:ln>
        </p:spPr>
        <p:txBody>
          <a:bodyPr anchorCtr="0" anchor="t" bIns="45700" lIns="91425" spcFirstLastPara="1" rIns="91425" wrap="square" tIns="45700">
            <a:noAutofit/>
          </a:bodyPr>
          <a:lstStyle/>
          <a:p>
            <a:pPr indent="-220662" lvl="1" marL="742950" rtl="0" algn="l">
              <a:lnSpc>
                <a:spcPct val="90000"/>
              </a:lnSpc>
              <a:spcBef>
                <a:spcPts val="0"/>
              </a:spcBef>
              <a:spcAft>
                <a:spcPts val="0"/>
              </a:spcAft>
              <a:buSzPts val="2400"/>
              <a:buFont typeface="Noto Sans Symbols"/>
              <a:buNone/>
            </a:pPr>
            <a:r>
              <a:rPr b="1" lang="en-US"/>
              <a:t>§102-40.15  Who must comply with the provisions in this part?</a:t>
            </a:r>
            <a:endParaRPr/>
          </a:p>
          <a:p>
            <a:pPr indent="-220662" lvl="1" marL="742950" rtl="0" algn="l">
              <a:lnSpc>
                <a:spcPct val="90000"/>
              </a:lnSpc>
              <a:spcBef>
                <a:spcPts val="240"/>
              </a:spcBef>
              <a:spcAft>
                <a:spcPts val="0"/>
              </a:spcAft>
              <a:buSzPts val="1200"/>
              <a:buFont typeface="Noto Sans Symbols"/>
              <a:buNone/>
            </a:pPr>
            <a:r>
              <a:t/>
            </a:r>
            <a:endParaRPr sz="1200"/>
          </a:p>
          <a:p>
            <a:pPr indent="-228600" lvl="2" marL="1143000" rtl="0" algn="l">
              <a:lnSpc>
                <a:spcPct val="90000"/>
              </a:lnSpc>
              <a:spcBef>
                <a:spcPts val="480"/>
              </a:spcBef>
              <a:spcAft>
                <a:spcPts val="0"/>
              </a:spcAft>
              <a:buClr>
                <a:srgbClr val="013C88"/>
              </a:buClr>
              <a:buSzPts val="2400"/>
              <a:buFont typeface="Noto Sans Symbols"/>
              <a:buChar char="⮚"/>
            </a:pPr>
            <a:r>
              <a:rPr lang="en-US" sz="2400"/>
              <a:t> </a:t>
            </a:r>
            <a:r>
              <a:rPr b="1" lang="en-US" sz="2400"/>
              <a:t>All executive agencies must comply </a:t>
            </a:r>
            <a:r>
              <a:rPr lang="en-US" sz="2400"/>
              <a:t>with the provisions of this part unless authorized by separate statutory authority to do otherwise. </a:t>
            </a:r>
            <a:endParaRPr/>
          </a:p>
          <a:p>
            <a:pPr indent="-228600" lvl="2" marL="1143000" rtl="0" algn="l">
              <a:lnSpc>
                <a:spcPct val="90000"/>
              </a:lnSpc>
              <a:spcBef>
                <a:spcPts val="240"/>
              </a:spcBef>
              <a:spcAft>
                <a:spcPts val="0"/>
              </a:spcAft>
              <a:buClr>
                <a:srgbClr val="013C88"/>
              </a:buClr>
              <a:buSzPts val="1200"/>
              <a:buNone/>
            </a:pPr>
            <a:r>
              <a:t/>
            </a:r>
            <a:endParaRPr sz="1200"/>
          </a:p>
          <a:p>
            <a:pPr indent="-228600" lvl="2" marL="1143000" rtl="0" algn="l">
              <a:lnSpc>
                <a:spcPct val="90000"/>
              </a:lnSpc>
              <a:spcBef>
                <a:spcPts val="480"/>
              </a:spcBef>
              <a:spcAft>
                <a:spcPts val="0"/>
              </a:spcAft>
              <a:buClr>
                <a:srgbClr val="013C88"/>
              </a:buClr>
              <a:buSzPts val="2400"/>
              <a:buFont typeface="Noto Sans Symbols"/>
              <a:buChar char="⮚"/>
            </a:pPr>
            <a:r>
              <a:rPr lang="en-US" sz="2400"/>
              <a:t> </a:t>
            </a:r>
            <a:r>
              <a:rPr b="1" lang="en-US" sz="2400"/>
              <a:t>State Agencies for Surplus Property and surplus property donation recipients must comply </a:t>
            </a:r>
            <a:r>
              <a:rPr lang="en-US" sz="2400"/>
              <a:t>with the provisions of this part related to the donation of surplus property with special handling requirements.  </a:t>
            </a:r>
            <a:endParaRPr/>
          </a:p>
          <a:p>
            <a:pPr indent="-228600" lvl="2" marL="1143000" rtl="0" algn="l">
              <a:lnSpc>
                <a:spcPct val="90000"/>
              </a:lnSpc>
              <a:spcBef>
                <a:spcPts val="240"/>
              </a:spcBef>
              <a:spcAft>
                <a:spcPts val="0"/>
              </a:spcAft>
              <a:buClr>
                <a:srgbClr val="013C88"/>
              </a:buClr>
              <a:buSzPts val="1200"/>
              <a:buNone/>
            </a:pPr>
            <a:r>
              <a:t/>
            </a:r>
            <a:endParaRPr sz="1200"/>
          </a:p>
          <a:p>
            <a:pPr indent="-228600" lvl="2" marL="1143000" rtl="0" algn="l">
              <a:lnSpc>
                <a:spcPct val="90000"/>
              </a:lnSpc>
              <a:spcBef>
                <a:spcPts val="480"/>
              </a:spcBef>
              <a:spcAft>
                <a:spcPts val="0"/>
              </a:spcAft>
              <a:buClr>
                <a:srgbClr val="013C88"/>
              </a:buClr>
              <a:buSzPts val="2400"/>
              <a:buFont typeface="Noto Sans Symbols"/>
              <a:buChar char="⮚"/>
            </a:pPr>
            <a:r>
              <a:rPr lang="en-US" sz="2400"/>
              <a:t> </a:t>
            </a:r>
            <a:r>
              <a:rPr b="1" lang="en-US" sz="2400"/>
              <a:t>Legislative and judicial agencies are encouraged </a:t>
            </a:r>
            <a:r>
              <a:rPr lang="en-US" sz="2400"/>
              <a:t>to follow these provisions.</a:t>
            </a:r>
            <a:endParaRPr/>
          </a:p>
        </p:txBody>
      </p:sp>
      <p:sp>
        <p:nvSpPr>
          <p:cNvPr id="138" name="Google Shape;138;p22"/>
          <p:cNvSpPr txBox="1"/>
          <p:nvPr>
            <p:ph type="title"/>
          </p:nvPr>
        </p:nvSpPr>
        <p:spPr>
          <a:xfrm>
            <a:off x="381000" y="1295400"/>
            <a:ext cx="7769225" cy="57943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3200">
                <a:solidFill>
                  <a:srgbClr val="013C88"/>
                </a:solidFill>
                <a:latin typeface="Arial"/>
                <a:ea typeface="Arial"/>
                <a:cs typeface="Arial"/>
                <a:sym typeface="Arial"/>
              </a:rPr>
              <a:t>FMR 102-40 (Draft)</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304800" y="1295400"/>
            <a:ext cx="754380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13C88"/>
              </a:buClr>
              <a:buSzPts val="2300"/>
              <a:buFont typeface="Arial"/>
              <a:buNone/>
            </a:pPr>
            <a:r>
              <a:rPr lang="en-US" sz="2300">
                <a:latin typeface="Arial"/>
                <a:ea typeface="Arial"/>
                <a:cs typeface="Arial"/>
                <a:sym typeface="Arial"/>
              </a:rPr>
              <a:t> </a:t>
            </a:r>
            <a:r>
              <a:rPr b="1" lang="en-US" sz="3200">
                <a:solidFill>
                  <a:srgbClr val="013C88"/>
                </a:solidFill>
                <a:latin typeface="Arial"/>
                <a:ea typeface="Arial"/>
                <a:cs typeface="Arial"/>
                <a:sym typeface="Arial"/>
              </a:rPr>
              <a:t>FMR 102-40 (Draft)</a:t>
            </a:r>
            <a:endParaRPr>
              <a:latin typeface="Arial"/>
              <a:ea typeface="Arial"/>
              <a:cs typeface="Arial"/>
              <a:sym typeface="Arial"/>
            </a:endParaRPr>
          </a:p>
        </p:txBody>
      </p:sp>
      <p:sp>
        <p:nvSpPr>
          <p:cNvPr id="145" name="Google Shape;145;p23"/>
          <p:cNvSpPr/>
          <p:nvPr/>
        </p:nvSpPr>
        <p:spPr>
          <a:xfrm>
            <a:off x="304800" y="1143000"/>
            <a:ext cx="8001000" cy="685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3200">
              <a:solidFill>
                <a:srgbClr val="013C88"/>
              </a:solidFill>
              <a:latin typeface="Times New Roman"/>
              <a:ea typeface="Times New Roman"/>
              <a:cs typeface="Times New Roman"/>
              <a:sym typeface="Times New Roman"/>
            </a:endParaRPr>
          </a:p>
        </p:txBody>
      </p:sp>
      <p:sp>
        <p:nvSpPr>
          <p:cNvPr id="146" name="Google Shape;146;p23"/>
          <p:cNvSpPr txBox="1"/>
          <p:nvPr>
            <p:ph idx="1" type="body"/>
          </p:nvPr>
        </p:nvSpPr>
        <p:spPr>
          <a:xfrm>
            <a:off x="-152400" y="1981200"/>
            <a:ext cx="8991600" cy="5105400"/>
          </a:xfrm>
          <a:prstGeom prst="rect">
            <a:avLst/>
          </a:prstGeom>
          <a:noFill/>
          <a:ln>
            <a:noFill/>
          </a:ln>
        </p:spPr>
        <p:txBody>
          <a:bodyPr anchorCtr="0" anchor="t" bIns="45700" lIns="91425" spcFirstLastPara="1" rIns="91425" wrap="square" tIns="45700">
            <a:noAutofit/>
          </a:bodyPr>
          <a:lstStyle/>
          <a:p>
            <a:pPr indent="-220662" lvl="1" marL="742950" rtl="0" algn="l">
              <a:lnSpc>
                <a:spcPct val="90000"/>
              </a:lnSpc>
              <a:spcBef>
                <a:spcPts val="0"/>
              </a:spcBef>
              <a:spcAft>
                <a:spcPts val="0"/>
              </a:spcAft>
              <a:buSzPts val="2400"/>
              <a:buFont typeface="Noto Sans Symbols"/>
              <a:buNone/>
            </a:pPr>
            <a:r>
              <a:rPr b="1" lang="en-US"/>
              <a:t>§102-40.35  What types of personal property require special handling?</a:t>
            </a:r>
            <a:endParaRPr/>
          </a:p>
          <a:p>
            <a:pPr indent="-220662" lvl="1" marL="742950" rtl="0" algn="l">
              <a:lnSpc>
                <a:spcPct val="90000"/>
              </a:lnSpc>
              <a:spcBef>
                <a:spcPts val="240"/>
              </a:spcBef>
              <a:spcAft>
                <a:spcPts val="0"/>
              </a:spcAft>
              <a:buSzPts val="1200"/>
              <a:buFont typeface="Noto Sans Symbols"/>
              <a:buNone/>
            </a:pPr>
            <a:r>
              <a:t/>
            </a:r>
            <a:endParaRPr sz="1200"/>
          </a:p>
          <a:p>
            <a:pPr indent="-220662" lvl="1" marL="742950" rtl="0" algn="l">
              <a:lnSpc>
                <a:spcPct val="90000"/>
              </a:lnSpc>
              <a:spcBef>
                <a:spcPts val="480"/>
              </a:spcBef>
              <a:spcAft>
                <a:spcPts val="0"/>
              </a:spcAft>
              <a:buClr>
                <a:srgbClr val="013C88"/>
              </a:buClr>
              <a:buSzPts val="2400"/>
              <a:buFont typeface="Noto Sans Symbols"/>
              <a:buChar char="⮚"/>
            </a:pPr>
            <a:r>
              <a:rPr lang="en-US"/>
              <a:t> Property containing hazardous materials </a:t>
            </a:r>
            <a:endParaRPr/>
          </a:p>
          <a:p>
            <a:pPr indent="-220662" lvl="1" marL="742950" rtl="0" algn="l">
              <a:lnSpc>
                <a:spcPct val="90000"/>
              </a:lnSpc>
              <a:spcBef>
                <a:spcPts val="480"/>
              </a:spcBef>
              <a:spcAft>
                <a:spcPts val="0"/>
              </a:spcAft>
              <a:buClr>
                <a:srgbClr val="013C88"/>
              </a:buClr>
              <a:buSzPts val="2400"/>
              <a:buNone/>
            </a:pPr>
            <a:r>
              <a:t/>
            </a:r>
            <a:endParaRPr/>
          </a:p>
          <a:p>
            <a:pPr indent="-220662" lvl="1" marL="742950" rtl="0" algn="l">
              <a:lnSpc>
                <a:spcPct val="90000"/>
              </a:lnSpc>
              <a:spcBef>
                <a:spcPts val="480"/>
              </a:spcBef>
              <a:spcAft>
                <a:spcPts val="0"/>
              </a:spcAft>
              <a:buClr>
                <a:srgbClr val="013C88"/>
              </a:buClr>
              <a:buSzPts val="2400"/>
              <a:buFont typeface="Noto Sans Symbols"/>
              <a:buChar char="⮚"/>
            </a:pPr>
            <a:r>
              <a:rPr lang="en-US"/>
              <a:t> Exhibits dangerous characteristics such that inadequate use, storage, transportation, or disposal may lead to potential safety, health, environmental, economic, or national security risks. </a:t>
            </a:r>
            <a:endParaRPr/>
          </a:p>
          <a:p>
            <a:pPr indent="-220662" lvl="1" marL="742950" rtl="0" algn="l">
              <a:lnSpc>
                <a:spcPct val="90000"/>
              </a:lnSpc>
              <a:spcBef>
                <a:spcPts val="480"/>
              </a:spcBef>
              <a:spcAft>
                <a:spcPts val="0"/>
              </a:spcAft>
              <a:buClr>
                <a:srgbClr val="013C88"/>
              </a:buClr>
              <a:buSzPts val="2400"/>
              <a:buNone/>
            </a:pPr>
            <a:r>
              <a:t/>
            </a:r>
            <a:endParaRPr/>
          </a:p>
          <a:p>
            <a:pPr indent="-220662" lvl="1" marL="742950" rtl="0" algn="l">
              <a:lnSpc>
                <a:spcPct val="90000"/>
              </a:lnSpc>
              <a:spcBef>
                <a:spcPts val="480"/>
              </a:spcBef>
              <a:spcAft>
                <a:spcPts val="0"/>
              </a:spcAft>
              <a:buClr>
                <a:srgbClr val="013C88"/>
              </a:buClr>
              <a:buSzPts val="2400"/>
              <a:buFont typeface="Noto Sans Symbols"/>
              <a:buChar char="⮚"/>
            </a:pPr>
            <a:r>
              <a:rPr lang="en-US"/>
              <a:t> In many situations - the use, storage, transportation, or disposal of these items are covered by  Federal, State, and local laws.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81000" y="1066801"/>
            <a:ext cx="7543800" cy="5847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300"/>
              <a:t> </a:t>
            </a:r>
            <a:r>
              <a:rPr b="1" lang="en-US" sz="3200">
                <a:solidFill>
                  <a:srgbClr val="013C88"/>
                </a:solidFill>
                <a:latin typeface="Arial"/>
                <a:ea typeface="Arial"/>
                <a:cs typeface="Arial"/>
                <a:sym typeface="Arial"/>
              </a:rPr>
              <a:t>FMR 102-40 (Draft)</a:t>
            </a:r>
            <a:endParaRPr sz="3200">
              <a:latin typeface="Arial"/>
              <a:ea typeface="Arial"/>
              <a:cs typeface="Arial"/>
              <a:sym typeface="Arial"/>
            </a:endParaRPr>
          </a:p>
        </p:txBody>
      </p:sp>
      <p:sp>
        <p:nvSpPr>
          <p:cNvPr id="153" name="Google Shape;153;p24"/>
          <p:cNvSpPr/>
          <p:nvPr/>
        </p:nvSpPr>
        <p:spPr>
          <a:xfrm>
            <a:off x="304800" y="914400"/>
            <a:ext cx="8001000" cy="6096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3200">
                <a:solidFill>
                  <a:srgbClr val="013C88"/>
                </a:solidFill>
                <a:latin typeface="Times New Roman"/>
                <a:ea typeface="Times New Roman"/>
                <a:cs typeface="Times New Roman"/>
                <a:sym typeface="Times New Roman"/>
              </a:rPr>
              <a:t> </a:t>
            </a:r>
            <a:endParaRPr b="1" sz="3200">
              <a:solidFill>
                <a:srgbClr val="013C88"/>
              </a:solidFill>
              <a:latin typeface="Times New Roman"/>
              <a:ea typeface="Times New Roman"/>
              <a:cs typeface="Times New Roman"/>
              <a:sym typeface="Times New Roman"/>
            </a:endParaRPr>
          </a:p>
        </p:txBody>
      </p:sp>
      <p:sp>
        <p:nvSpPr>
          <p:cNvPr id="154" name="Google Shape;154;p24"/>
          <p:cNvSpPr txBox="1"/>
          <p:nvPr>
            <p:ph idx="1" type="body"/>
          </p:nvPr>
        </p:nvSpPr>
        <p:spPr>
          <a:xfrm>
            <a:off x="-152400" y="1752600"/>
            <a:ext cx="9144000" cy="4724400"/>
          </a:xfrm>
          <a:prstGeom prst="rect">
            <a:avLst/>
          </a:prstGeom>
          <a:noFill/>
          <a:ln>
            <a:noFill/>
          </a:ln>
        </p:spPr>
        <p:txBody>
          <a:bodyPr anchorCtr="0" anchor="t" bIns="45700" lIns="91425" spcFirstLastPara="1" rIns="91425" wrap="square" tIns="45700">
            <a:noAutofit/>
          </a:bodyPr>
          <a:lstStyle/>
          <a:p>
            <a:pPr indent="-220662" lvl="1" marL="742950" rtl="0" algn="l">
              <a:lnSpc>
                <a:spcPct val="80000"/>
              </a:lnSpc>
              <a:spcBef>
                <a:spcPts val="0"/>
              </a:spcBef>
              <a:spcAft>
                <a:spcPts val="0"/>
              </a:spcAft>
              <a:buSzPts val="2200"/>
              <a:buFont typeface="Noto Sans Symbols"/>
              <a:buNone/>
            </a:pPr>
            <a:r>
              <a:rPr b="1" lang="en-US" sz="2200"/>
              <a:t>§102-40.50  What must we do when we no longer need personal property with special handling requirements?</a:t>
            </a:r>
            <a:endParaRPr/>
          </a:p>
          <a:p>
            <a:pPr indent="-220662" lvl="1" marL="742950" rtl="0" algn="l">
              <a:lnSpc>
                <a:spcPct val="80000"/>
              </a:lnSpc>
              <a:spcBef>
                <a:spcPts val="200"/>
              </a:spcBef>
              <a:spcAft>
                <a:spcPts val="0"/>
              </a:spcAft>
              <a:buSzPts val="1000"/>
              <a:buFont typeface="Noto Sans Symbols"/>
              <a:buNone/>
            </a:pPr>
            <a:r>
              <a:t/>
            </a:r>
            <a:endParaRPr sz="1000"/>
          </a:p>
          <a:p>
            <a:pPr indent="-220662" lvl="1" marL="742950" rtl="0" algn="l">
              <a:lnSpc>
                <a:spcPct val="80000"/>
              </a:lnSpc>
              <a:spcBef>
                <a:spcPts val="440"/>
              </a:spcBef>
              <a:spcAft>
                <a:spcPts val="0"/>
              </a:spcAft>
              <a:buClr>
                <a:srgbClr val="013C88"/>
              </a:buClr>
              <a:buSzPts val="2200"/>
              <a:buFont typeface="Noto Sans Symbols"/>
              <a:buChar char="⮚"/>
            </a:pPr>
            <a:r>
              <a:rPr lang="en-US" sz="2200"/>
              <a:t> Except for the items listed in §102-40.55</a:t>
            </a:r>
            <a:r>
              <a:rPr b="1" lang="en-US" sz="2200"/>
              <a:t>, you must report personal property to GSA for Federal and donation screening.</a:t>
            </a:r>
            <a:endParaRPr/>
          </a:p>
          <a:p>
            <a:pPr indent="-157162" lvl="1" marL="742950" rtl="0" algn="l">
              <a:lnSpc>
                <a:spcPct val="80000"/>
              </a:lnSpc>
              <a:spcBef>
                <a:spcPts val="200"/>
              </a:spcBef>
              <a:spcAft>
                <a:spcPts val="0"/>
              </a:spcAft>
              <a:buClr>
                <a:srgbClr val="013C88"/>
              </a:buClr>
              <a:buSzPts val="1000"/>
              <a:buFont typeface="Noto Sans Symbols"/>
              <a:buNone/>
            </a:pPr>
            <a:r>
              <a:t/>
            </a:r>
            <a:endParaRPr b="1" sz="1000"/>
          </a:p>
          <a:p>
            <a:pPr indent="-220662" lvl="1" marL="742950" rtl="0" algn="l">
              <a:lnSpc>
                <a:spcPct val="80000"/>
              </a:lnSpc>
              <a:spcBef>
                <a:spcPts val="440"/>
              </a:spcBef>
              <a:spcAft>
                <a:spcPts val="0"/>
              </a:spcAft>
              <a:buClr>
                <a:srgbClr val="013C88"/>
              </a:buClr>
              <a:buSzPts val="2200"/>
              <a:buFont typeface="Noto Sans Symbols"/>
              <a:buChar char="⮚"/>
            </a:pPr>
            <a:r>
              <a:rPr b="1" lang="en-US" sz="2200"/>
              <a:t> The report to GSA must clearly identify property requiring special handling, </a:t>
            </a:r>
            <a:r>
              <a:rPr lang="en-US" sz="2200"/>
              <a:t>and all related hazards, precautions, and  handling requirements related to this property. </a:t>
            </a:r>
            <a:endParaRPr sz="2200"/>
          </a:p>
          <a:p>
            <a:pPr indent="-220662" lvl="1" marL="742950" rtl="0" algn="l">
              <a:lnSpc>
                <a:spcPct val="80000"/>
              </a:lnSpc>
              <a:spcBef>
                <a:spcPts val="200"/>
              </a:spcBef>
              <a:spcAft>
                <a:spcPts val="0"/>
              </a:spcAft>
              <a:buClr>
                <a:srgbClr val="013C88"/>
              </a:buClr>
              <a:buSzPts val="1000"/>
              <a:buFont typeface="Noto Sans Symbols"/>
              <a:buChar char="⮚"/>
            </a:pPr>
            <a:r>
              <a:rPr lang="en-US" sz="1000"/>
              <a:t> </a:t>
            </a:r>
            <a:endParaRPr sz="1000"/>
          </a:p>
          <a:p>
            <a:pPr indent="-220662" lvl="1" marL="742950" rtl="0" algn="l">
              <a:lnSpc>
                <a:spcPct val="80000"/>
              </a:lnSpc>
              <a:spcBef>
                <a:spcPts val="440"/>
              </a:spcBef>
              <a:spcAft>
                <a:spcPts val="0"/>
              </a:spcAft>
              <a:buClr>
                <a:srgbClr val="013C88"/>
              </a:buClr>
              <a:buSzPts val="2200"/>
              <a:buFont typeface="Noto Sans Symbols"/>
              <a:buChar char="⮚"/>
            </a:pPr>
            <a:r>
              <a:rPr lang="en-US" sz="2200"/>
              <a:t> Property not required to be reported to GSA, must be disposed of in accordance with applicable Federal, State, and local laws and regulations, and your agency procedures. See §102-40.120</a:t>
            </a:r>
            <a:endParaRPr/>
          </a:p>
          <a:p>
            <a:pPr indent="-157162" lvl="1" marL="742950" rtl="0" algn="l">
              <a:lnSpc>
                <a:spcPct val="80000"/>
              </a:lnSpc>
              <a:spcBef>
                <a:spcPts val="200"/>
              </a:spcBef>
              <a:spcAft>
                <a:spcPts val="0"/>
              </a:spcAft>
              <a:buClr>
                <a:srgbClr val="013C88"/>
              </a:buClr>
              <a:buSzPts val="1000"/>
              <a:buFont typeface="Noto Sans Symbols"/>
              <a:buNone/>
            </a:pPr>
            <a:r>
              <a:t/>
            </a:r>
            <a:endParaRPr sz="1000"/>
          </a:p>
          <a:p>
            <a:pPr indent="-220662" lvl="1" marL="742950" rtl="0" algn="l">
              <a:lnSpc>
                <a:spcPct val="80000"/>
              </a:lnSpc>
              <a:spcBef>
                <a:spcPts val="440"/>
              </a:spcBef>
              <a:spcAft>
                <a:spcPts val="0"/>
              </a:spcAft>
              <a:buClr>
                <a:srgbClr val="013C88"/>
              </a:buClr>
              <a:buSzPts val="2200"/>
              <a:buFont typeface="Noto Sans Symbols"/>
              <a:buChar char="⮚"/>
            </a:pPr>
            <a:r>
              <a:rPr lang="en-US" sz="2200"/>
              <a:t> Disposal must be accomplished so as to preserve as much as possible any civilian utility or commercial value of the property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FEMA Trailers – Hazardous? </a:t>
            </a:r>
            <a:endParaRPr/>
          </a:p>
        </p:txBody>
      </p:sp>
      <p:sp>
        <p:nvSpPr>
          <p:cNvPr id="161" name="Google Shape;161;p25"/>
          <p:cNvSpPr txBox="1"/>
          <p:nvPr>
            <p:ph idx="1" type="body"/>
          </p:nvPr>
        </p:nvSpPr>
        <p:spPr>
          <a:xfrm>
            <a:off x="457200" y="2057400"/>
            <a:ext cx="7769225" cy="1447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Housed victims of Hurricane Katrina</a:t>
            </a:r>
            <a:endParaRPr/>
          </a:p>
          <a:p>
            <a:pPr indent="-342900" lvl="0" marL="342900" rtl="0" algn="l">
              <a:spcBef>
                <a:spcPts val="480"/>
              </a:spcBef>
              <a:spcAft>
                <a:spcPts val="0"/>
              </a:spcAft>
              <a:buClr>
                <a:srgbClr val="013C88"/>
              </a:buClr>
              <a:buSzPts val="2400"/>
              <a:buChar char="⮚"/>
            </a:pPr>
            <a:r>
              <a:rPr lang="en-US"/>
              <a:t>10,000 units (est.) acquired by FEMA </a:t>
            </a:r>
            <a:endParaRPr/>
          </a:p>
          <a:p>
            <a:pPr indent="-342900" lvl="0" marL="342900" rtl="0" algn="l">
              <a:spcBef>
                <a:spcPts val="480"/>
              </a:spcBef>
              <a:spcAft>
                <a:spcPts val="0"/>
              </a:spcAft>
              <a:buClr>
                <a:srgbClr val="013C88"/>
              </a:buClr>
              <a:buSzPts val="2400"/>
              <a:buChar char="⮚"/>
            </a:pPr>
            <a:r>
              <a:rPr lang="en-US"/>
              <a:t>But, Trailers - hazardous??</a:t>
            </a:r>
            <a:endParaRPr/>
          </a:p>
        </p:txBody>
      </p:sp>
      <p:pic>
        <p:nvPicPr>
          <p:cNvPr descr="picture of FEMA travel trailers" id="162" name="Google Shape;162;p25"/>
          <p:cNvPicPr preferRelativeResize="0"/>
          <p:nvPr/>
        </p:nvPicPr>
        <p:blipFill rotWithShape="1">
          <a:blip r:embed="rId3">
            <a:alphaModFix/>
          </a:blip>
          <a:srcRect b="0" l="0" r="0" t="0"/>
          <a:stretch/>
        </p:blipFill>
        <p:spPr>
          <a:xfrm>
            <a:off x="838200" y="4038600"/>
            <a:ext cx="3581400" cy="2459516"/>
          </a:xfrm>
          <a:prstGeom prst="rect">
            <a:avLst/>
          </a:prstGeom>
          <a:noFill/>
          <a:ln>
            <a:noFill/>
          </a:ln>
        </p:spPr>
      </p:pic>
      <p:pic>
        <p:nvPicPr>
          <p:cNvPr descr="picture of FEMA travel trailers" id="163" name="Google Shape;163;p25"/>
          <p:cNvPicPr preferRelativeResize="0"/>
          <p:nvPr/>
        </p:nvPicPr>
        <p:blipFill rotWithShape="1">
          <a:blip r:embed="rId4">
            <a:alphaModFix/>
          </a:blip>
          <a:srcRect b="0" l="0" r="0" t="0"/>
          <a:stretch/>
        </p:blipFill>
        <p:spPr>
          <a:xfrm>
            <a:off x="4648200" y="3429000"/>
            <a:ext cx="4201886" cy="2438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6"/>
          <p:cNvSpPr txBox="1"/>
          <p:nvPr>
            <p:ph idx="1" type="body"/>
          </p:nvPr>
        </p:nvSpPr>
        <p:spPr>
          <a:xfrm>
            <a:off x="457201" y="2209800"/>
            <a:ext cx="6095999"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Manufactured with formaldehyde </a:t>
            </a:r>
            <a:r>
              <a:rPr i="1" lang="en-US"/>
              <a:t>(material commonly used in mobile trailers)</a:t>
            </a:r>
            <a:endParaRPr/>
          </a:p>
          <a:p>
            <a:pPr indent="-342900" lvl="0" marL="342900" rtl="0" algn="l">
              <a:spcBef>
                <a:spcPts val="480"/>
              </a:spcBef>
              <a:spcAft>
                <a:spcPts val="0"/>
              </a:spcAft>
              <a:buClr>
                <a:srgbClr val="013C88"/>
              </a:buClr>
              <a:buSzPts val="2400"/>
              <a:buChar char="⮚"/>
            </a:pPr>
            <a:r>
              <a:rPr lang="en-US"/>
              <a:t>Exposed to excessive heat -- 100+ degrees (f)</a:t>
            </a:r>
            <a:endParaRPr/>
          </a:p>
          <a:p>
            <a:pPr indent="-342900" lvl="0" marL="342900" rtl="0" algn="l">
              <a:spcBef>
                <a:spcPts val="480"/>
              </a:spcBef>
              <a:spcAft>
                <a:spcPts val="0"/>
              </a:spcAft>
              <a:buClr>
                <a:srgbClr val="013C88"/>
              </a:buClr>
              <a:buSzPts val="2400"/>
              <a:buChar char="⮚"/>
            </a:pPr>
            <a:r>
              <a:rPr lang="en-US"/>
              <a:t>Limited ventilation</a:t>
            </a:r>
            <a:endParaRPr/>
          </a:p>
          <a:p>
            <a:pPr indent="-342900" lvl="0" marL="342900" rtl="0" algn="l">
              <a:spcBef>
                <a:spcPts val="480"/>
              </a:spcBef>
              <a:spcAft>
                <a:spcPts val="0"/>
              </a:spcAft>
              <a:buSzPts val="2400"/>
              <a:buFont typeface="Noto Sans Symbols"/>
              <a:buNone/>
            </a:pPr>
            <a:r>
              <a:t/>
            </a:r>
            <a:endParaRPr/>
          </a:p>
          <a:p>
            <a:pPr indent="-342900" lvl="0" marL="342900" rtl="0" algn="l">
              <a:spcBef>
                <a:spcPts val="480"/>
              </a:spcBef>
              <a:spcAft>
                <a:spcPts val="0"/>
              </a:spcAft>
              <a:buSzPts val="2400"/>
              <a:buFont typeface="Noto Sans Symbols"/>
              <a:buNone/>
            </a:pPr>
            <a:r>
              <a:rPr lang="en-US" u="sng"/>
              <a:t>Result:</a:t>
            </a:r>
            <a:endParaRPr/>
          </a:p>
          <a:p>
            <a:pPr indent="-342900" lvl="0" marL="342900" rtl="0" algn="l">
              <a:spcBef>
                <a:spcPts val="480"/>
              </a:spcBef>
              <a:spcAft>
                <a:spcPts val="0"/>
              </a:spcAft>
              <a:buClr>
                <a:srgbClr val="013C88"/>
              </a:buClr>
              <a:buSzPts val="2400"/>
              <a:buChar char="⮚"/>
            </a:pPr>
            <a:r>
              <a:rPr lang="en-US"/>
              <a:t>National headlines</a:t>
            </a:r>
            <a:endParaRPr/>
          </a:p>
        </p:txBody>
      </p:sp>
      <p:sp>
        <p:nvSpPr>
          <p:cNvPr id="170" name="Google Shape;170;p26"/>
          <p:cNvSpPr txBox="1"/>
          <p:nvPr>
            <p:ph type="title"/>
          </p:nvPr>
        </p:nvSpPr>
        <p:spPr>
          <a:xfrm>
            <a:off x="457200" y="137160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FEMA Trailers (cont.)  </a:t>
            </a:r>
            <a:endParaRPr/>
          </a:p>
        </p:txBody>
      </p:sp>
      <p:pic>
        <p:nvPicPr>
          <p:cNvPr descr="Danger sign for formaldehyde.  High concentrations of formaldehyde in confined areas is known to be an irritant and potential cancer hazard." id="171" name="Google Shape;171;p26"/>
          <p:cNvPicPr preferRelativeResize="0"/>
          <p:nvPr/>
        </p:nvPicPr>
        <p:blipFill rotWithShape="1">
          <a:blip r:embed="rId3">
            <a:alphaModFix/>
          </a:blip>
          <a:srcRect b="0" l="0" r="0" t="0"/>
          <a:stretch/>
        </p:blipFill>
        <p:spPr>
          <a:xfrm>
            <a:off x="6794273" y="1905000"/>
            <a:ext cx="1945142" cy="1371600"/>
          </a:xfrm>
          <a:prstGeom prst="rect">
            <a:avLst/>
          </a:prstGeom>
          <a:noFill/>
          <a:ln>
            <a:noFill/>
          </a:ln>
        </p:spPr>
      </p:pic>
      <p:pic>
        <p:nvPicPr>
          <p:cNvPr descr="picture of FEMA Travel trailers" id="172" name="Google Shape;172;p26"/>
          <p:cNvPicPr preferRelativeResize="0"/>
          <p:nvPr/>
        </p:nvPicPr>
        <p:blipFill rotWithShape="1">
          <a:blip r:embed="rId4">
            <a:alphaModFix/>
          </a:blip>
          <a:srcRect b="0" l="0" r="0" t="0"/>
          <a:stretch/>
        </p:blipFill>
        <p:spPr>
          <a:xfrm>
            <a:off x="4572000" y="3886200"/>
            <a:ext cx="3657600" cy="20435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457200" y="1371600"/>
            <a:ext cx="7770813" cy="200054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t>Gas/Pesticide Tanks – Hazardous?</a:t>
            </a:r>
            <a:br>
              <a:rPr lang="en-US"/>
            </a:br>
            <a:br>
              <a:rPr lang="en-US"/>
            </a:br>
            <a:br>
              <a:rPr lang="en-US"/>
            </a:br>
            <a:endParaRPr/>
          </a:p>
        </p:txBody>
      </p:sp>
      <p:sp>
        <p:nvSpPr>
          <p:cNvPr id="179" name="Google Shape;179;p27"/>
          <p:cNvSpPr txBox="1"/>
          <p:nvPr>
            <p:ph idx="2" type="body"/>
          </p:nvPr>
        </p:nvSpPr>
        <p:spPr>
          <a:xfrm>
            <a:off x="533400" y="1981200"/>
            <a:ext cx="7010400" cy="3962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1000"/>
              <a:buNone/>
            </a:pPr>
            <a:r>
              <a:rPr lang="en-US" sz="1000"/>
              <a:t>  </a:t>
            </a:r>
            <a:endParaRPr sz="1000"/>
          </a:p>
          <a:p>
            <a:pPr indent="-342900" lvl="0" marL="342900" rtl="0" algn="l">
              <a:spcBef>
                <a:spcPts val="560"/>
              </a:spcBef>
              <a:spcAft>
                <a:spcPts val="0"/>
              </a:spcAft>
              <a:buClr>
                <a:srgbClr val="013C88"/>
              </a:buClr>
              <a:buSzPts val="2800"/>
              <a:buChar char="⮚"/>
            </a:pPr>
            <a:r>
              <a:rPr lang="en-US"/>
              <a:t>General Rule of Thumb for GSA Sales </a:t>
            </a:r>
            <a:endParaRPr/>
          </a:p>
          <a:p>
            <a:pPr indent="-220662" lvl="1" marL="742950" rtl="0" algn="l">
              <a:spcBef>
                <a:spcPts val="480"/>
              </a:spcBef>
              <a:spcAft>
                <a:spcPts val="0"/>
              </a:spcAft>
              <a:buClr>
                <a:srgbClr val="013C88"/>
              </a:buClr>
              <a:buSzPts val="2400"/>
              <a:buFont typeface="Arial"/>
              <a:buChar char="•"/>
            </a:pPr>
            <a:r>
              <a:rPr lang="en-US"/>
              <a:t>Rinse three (3) times</a:t>
            </a:r>
            <a:endParaRPr/>
          </a:p>
          <a:p>
            <a:pPr indent="-220662" lvl="1" marL="742950" rtl="0" algn="l">
              <a:spcBef>
                <a:spcPts val="480"/>
              </a:spcBef>
              <a:spcAft>
                <a:spcPts val="0"/>
              </a:spcAft>
              <a:buClr>
                <a:srgbClr val="013C88"/>
              </a:buClr>
              <a:buSzPts val="2400"/>
              <a:buFont typeface="Arial"/>
              <a:buChar char="•"/>
            </a:pPr>
            <a:r>
              <a:rPr lang="en-US" sz="2400"/>
              <a:t>Includes truck tanks</a:t>
            </a:r>
            <a:endParaRPr/>
          </a:p>
        </p:txBody>
      </p:sp>
      <p:pic>
        <p:nvPicPr>
          <p:cNvPr descr="picture of tanker truck" id="180" name="Google Shape;180;p27"/>
          <p:cNvPicPr preferRelativeResize="0"/>
          <p:nvPr/>
        </p:nvPicPr>
        <p:blipFill rotWithShape="1">
          <a:blip r:embed="rId3">
            <a:alphaModFix/>
          </a:blip>
          <a:srcRect b="0" l="0" r="0" t="0"/>
          <a:stretch/>
        </p:blipFill>
        <p:spPr>
          <a:xfrm>
            <a:off x="1905000" y="4038600"/>
            <a:ext cx="5041714" cy="2209800"/>
          </a:xfrm>
          <a:prstGeom prst="rect">
            <a:avLst/>
          </a:prstGeom>
          <a:noFill/>
          <a:ln>
            <a:noFill/>
          </a:ln>
        </p:spPr>
      </p:pic>
      <p:pic>
        <p:nvPicPr>
          <p:cNvPr descr="picture of portable tank pesticide sprayer " id="181" name="Google Shape;181;p27"/>
          <p:cNvPicPr preferRelativeResize="0"/>
          <p:nvPr/>
        </p:nvPicPr>
        <p:blipFill rotWithShape="1">
          <a:blip r:embed="rId4">
            <a:alphaModFix/>
          </a:blip>
          <a:srcRect b="0" l="0" r="0" t="0"/>
          <a:stretch/>
        </p:blipFill>
        <p:spPr>
          <a:xfrm>
            <a:off x="7162800" y="2057400"/>
            <a:ext cx="1285875" cy="2457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228600" y="1219200"/>
            <a:ext cx="7543800" cy="5847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300">
                <a:latin typeface="Arial"/>
                <a:ea typeface="Arial"/>
                <a:cs typeface="Arial"/>
                <a:sym typeface="Arial"/>
              </a:rPr>
              <a:t> </a:t>
            </a:r>
            <a:r>
              <a:rPr b="1" lang="en-US" sz="3200">
                <a:solidFill>
                  <a:srgbClr val="013C88"/>
                </a:solidFill>
                <a:latin typeface="Arial"/>
                <a:ea typeface="Arial"/>
                <a:cs typeface="Arial"/>
                <a:sym typeface="Arial"/>
              </a:rPr>
              <a:t>FMR 102-40 (Draft)</a:t>
            </a:r>
            <a:endParaRPr sz="3200">
              <a:latin typeface="Arial"/>
              <a:ea typeface="Arial"/>
              <a:cs typeface="Arial"/>
              <a:sym typeface="Arial"/>
            </a:endParaRPr>
          </a:p>
        </p:txBody>
      </p:sp>
      <p:sp>
        <p:nvSpPr>
          <p:cNvPr id="188" name="Google Shape;188;p28"/>
          <p:cNvSpPr/>
          <p:nvPr/>
        </p:nvSpPr>
        <p:spPr>
          <a:xfrm>
            <a:off x="304800" y="1219200"/>
            <a:ext cx="8001000" cy="6096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3200">
                <a:solidFill>
                  <a:srgbClr val="013C88"/>
                </a:solidFill>
                <a:latin typeface="Times New Roman"/>
                <a:ea typeface="Times New Roman"/>
                <a:cs typeface="Times New Roman"/>
                <a:sym typeface="Times New Roman"/>
              </a:rPr>
              <a:t> </a:t>
            </a:r>
            <a:endParaRPr b="1" sz="3200">
              <a:solidFill>
                <a:srgbClr val="013C88"/>
              </a:solidFill>
              <a:latin typeface="Times New Roman"/>
              <a:ea typeface="Times New Roman"/>
              <a:cs typeface="Times New Roman"/>
              <a:sym typeface="Times New Roman"/>
            </a:endParaRPr>
          </a:p>
        </p:txBody>
      </p:sp>
      <p:sp>
        <p:nvSpPr>
          <p:cNvPr id="189" name="Google Shape;189;p28"/>
          <p:cNvSpPr txBox="1"/>
          <p:nvPr>
            <p:ph idx="1" type="body"/>
          </p:nvPr>
        </p:nvSpPr>
        <p:spPr>
          <a:xfrm>
            <a:off x="-228600" y="1905000"/>
            <a:ext cx="8915400" cy="4495800"/>
          </a:xfrm>
          <a:prstGeom prst="rect">
            <a:avLst/>
          </a:prstGeom>
          <a:noFill/>
          <a:ln>
            <a:noFill/>
          </a:ln>
        </p:spPr>
        <p:txBody>
          <a:bodyPr anchorCtr="0" anchor="t" bIns="45700" lIns="91425" spcFirstLastPara="1" rIns="91425" wrap="square" tIns="45700">
            <a:noAutofit/>
          </a:bodyPr>
          <a:lstStyle/>
          <a:p>
            <a:pPr indent="-220662" lvl="1" marL="742950" rtl="0" algn="l">
              <a:lnSpc>
                <a:spcPct val="80000"/>
              </a:lnSpc>
              <a:spcBef>
                <a:spcPts val="0"/>
              </a:spcBef>
              <a:spcAft>
                <a:spcPts val="0"/>
              </a:spcAft>
              <a:buSzPts val="2400"/>
              <a:buFont typeface="Noto Sans Symbols"/>
              <a:buNone/>
            </a:pPr>
            <a:r>
              <a:rPr b="1" lang="en-US"/>
              <a:t>§102-40.55  Do we report all excess personal property with special handling requirements to GSA?</a:t>
            </a:r>
            <a:endParaRPr/>
          </a:p>
          <a:p>
            <a:pPr indent="-144462" lvl="1" marL="742950" rtl="0" algn="l">
              <a:lnSpc>
                <a:spcPct val="80000"/>
              </a:lnSpc>
              <a:spcBef>
                <a:spcPts val="240"/>
              </a:spcBef>
              <a:spcAft>
                <a:spcPts val="0"/>
              </a:spcAft>
              <a:buSzPts val="1200"/>
              <a:buNone/>
            </a:pPr>
            <a:r>
              <a:t/>
            </a:r>
            <a:endParaRPr sz="1200"/>
          </a:p>
          <a:p>
            <a:pPr indent="-220662" lvl="1" marL="742950" rtl="0" algn="l">
              <a:lnSpc>
                <a:spcPct val="80000"/>
              </a:lnSpc>
              <a:spcBef>
                <a:spcPts val="480"/>
              </a:spcBef>
              <a:spcAft>
                <a:spcPts val="0"/>
              </a:spcAft>
              <a:buClr>
                <a:srgbClr val="013C88"/>
              </a:buClr>
              <a:buSzPts val="2400"/>
              <a:buFont typeface="Noto Sans Symbols"/>
              <a:buChar char="⮚"/>
            </a:pPr>
            <a:r>
              <a:rPr b="1" lang="en-US"/>
              <a:t>  No</a:t>
            </a:r>
            <a:r>
              <a:rPr lang="en-US"/>
              <a:t>….. You should </a:t>
            </a:r>
            <a:r>
              <a:rPr lang="en-US" u="sng"/>
              <a:t>not</a:t>
            </a:r>
            <a:r>
              <a:rPr lang="en-US"/>
              <a:t> report to GSA any of the categories listed below.</a:t>
            </a:r>
            <a:endParaRPr/>
          </a:p>
          <a:p>
            <a:pPr indent="-228600" lvl="2" marL="1143000" rtl="0" algn="l">
              <a:lnSpc>
                <a:spcPct val="80000"/>
              </a:lnSpc>
              <a:spcBef>
                <a:spcPts val="240"/>
              </a:spcBef>
              <a:spcAft>
                <a:spcPts val="0"/>
              </a:spcAft>
              <a:buSzPts val="1200"/>
              <a:buFont typeface="Arial"/>
              <a:buNone/>
            </a:pPr>
            <a:r>
              <a:t/>
            </a:r>
            <a:endParaRPr sz="1200"/>
          </a:p>
          <a:p>
            <a:pPr indent="-457200" lvl="2" marL="1371600" rtl="0" algn="l">
              <a:lnSpc>
                <a:spcPct val="80000"/>
              </a:lnSpc>
              <a:spcBef>
                <a:spcPts val="480"/>
              </a:spcBef>
              <a:spcAft>
                <a:spcPts val="0"/>
              </a:spcAft>
              <a:buClr>
                <a:srgbClr val="013C88"/>
              </a:buClr>
              <a:buSzPts val="2400"/>
              <a:buFont typeface="Arial"/>
              <a:buChar char="•"/>
            </a:pPr>
            <a:r>
              <a:rPr b="1" lang="en-US" sz="2400"/>
              <a:t>Extremely hazardous personal property</a:t>
            </a:r>
            <a:endParaRPr/>
          </a:p>
          <a:p>
            <a:pPr indent="-457200" lvl="2" marL="1371600" rtl="0" algn="l">
              <a:lnSpc>
                <a:spcPct val="80000"/>
              </a:lnSpc>
              <a:spcBef>
                <a:spcPts val="480"/>
              </a:spcBef>
              <a:spcAft>
                <a:spcPts val="0"/>
              </a:spcAft>
              <a:buClr>
                <a:srgbClr val="013C88"/>
              </a:buClr>
              <a:buSzPts val="2400"/>
              <a:buFont typeface="Arial"/>
              <a:buChar char="•"/>
            </a:pPr>
            <a:r>
              <a:rPr b="1" lang="en-US" sz="2400"/>
              <a:t>Hazardous wastes</a:t>
            </a:r>
            <a:endParaRPr/>
          </a:p>
          <a:p>
            <a:pPr indent="-457200" lvl="2" marL="1371600" rtl="0" algn="l">
              <a:lnSpc>
                <a:spcPct val="80000"/>
              </a:lnSpc>
              <a:spcBef>
                <a:spcPts val="480"/>
              </a:spcBef>
              <a:spcAft>
                <a:spcPts val="0"/>
              </a:spcAft>
              <a:buClr>
                <a:srgbClr val="013C88"/>
              </a:buClr>
              <a:buSzPts val="2400"/>
              <a:buFont typeface="Arial"/>
              <a:buChar char="•"/>
            </a:pPr>
            <a:r>
              <a:rPr b="1" lang="en-US" sz="2400"/>
              <a:t>Perishables: </a:t>
            </a:r>
            <a:r>
              <a:rPr lang="en-US" sz="2400"/>
              <a:t>You may dispose of perishables with no further utility by abandonment/destruction when it is not detrimental to public health or safety.  </a:t>
            </a:r>
            <a:r>
              <a:rPr b="1" lang="en-US" sz="2400"/>
              <a:t>Perishables still usable should be reported to GSA </a:t>
            </a:r>
            <a:r>
              <a:rPr lang="en-US" sz="2400"/>
              <a:t>in accordance with 102-36 of this subchapter B.</a:t>
            </a:r>
            <a:endParaRPr/>
          </a:p>
          <a:p>
            <a:pPr indent="-457200" lvl="2" marL="1371600" rtl="0" algn="l">
              <a:lnSpc>
                <a:spcPct val="80000"/>
              </a:lnSpc>
              <a:spcBef>
                <a:spcPts val="480"/>
              </a:spcBef>
              <a:spcAft>
                <a:spcPts val="0"/>
              </a:spcAft>
              <a:buClr>
                <a:srgbClr val="013C88"/>
              </a:buClr>
              <a:buSzPts val="2400"/>
              <a:buFont typeface="Arial"/>
              <a:buChar char="•"/>
            </a:pPr>
            <a:r>
              <a:rPr b="1" lang="en-US" sz="2400"/>
              <a:t>EPA research and cleanup materials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0" y="1066801"/>
            <a:ext cx="9144000" cy="5333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13C88"/>
              </a:buClr>
              <a:buSzPts val="2300"/>
              <a:buFont typeface="Arial"/>
              <a:buNone/>
            </a:pPr>
            <a:r>
              <a:rPr lang="en-US" sz="2300">
                <a:latin typeface="Arial"/>
                <a:ea typeface="Arial"/>
                <a:cs typeface="Arial"/>
                <a:sym typeface="Arial"/>
              </a:rPr>
              <a:t> </a:t>
            </a:r>
            <a:r>
              <a:rPr b="1" lang="en-US" sz="3200">
                <a:solidFill>
                  <a:srgbClr val="013C88"/>
                </a:solidFill>
                <a:latin typeface="Arial"/>
                <a:ea typeface="Arial"/>
                <a:cs typeface="Arial"/>
                <a:sym typeface="Arial"/>
              </a:rPr>
              <a:t>FMR 102-40 (Draft)</a:t>
            </a:r>
            <a:endParaRPr>
              <a:latin typeface="Arial"/>
              <a:ea typeface="Arial"/>
              <a:cs typeface="Arial"/>
              <a:sym typeface="Arial"/>
            </a:endParaRPr>
          </a:p>
        </p:txBody>
      </p:sp>
      <p:sp>
        <p:nvSpPr>
          <p:cNvPr id="196" name="Google Shape;196;p29"/>
          <p:cNvSpPr/>
          <p:nvPr/>
        </p:nvSpPr>
        <p:spPr>
          <a:xfrm>
            <a:off x="457200" y="1219200"/>
            <a:ext cx="7772400" cy="685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3200">
              <a:solidFill>
                <a:srgbClr val="013C88"/>
              </a:solidFill>
              <a:latin typeface="Times New Roman"/>
              <a:ea typeface="Times New Roman"/>
              <a:cs typeface="Times New Roman"/>
              <a:sym typeface="Times New Roman"/>
            </a:endParaRPr>
          </a:p>
        </p:txBody>
      </p:sp>
      <p:sp>
        <p:nvSpPr>
          <p:cNvPr id="197" name="Google Shape;197;p29"/>
          <p:cNvSpPr txBox="1"/>
          <p:nvPr>
            <p:ph idx="1" type="body"/>
          </p:nvPr>
        </p:nvSpPr>
        <p:spPr>
          <a:xfrm>
            <a:off x="228600" y="1676400"/>
            <a:ext cx="8686800" cy="4724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b="1" lang="en-US" sz="2400"/>
              <a:t> Highlights</a:t>
            </a:r>
            <a:endParaRPr/>
          </a:p>
          <a:p>
            <a:pPr indent="-220662" lvl="1" marL="742950" rtl="0" algn="l">
              <a:spcBef>
                <a:spcPts val="480"/>
              </a:spcBef>
              <a:spcAft>
                <a:spcPts val="0"/>
              </a:spcAft>
              <a:buClr>
                <a:srgbClr val="013C88"/>
              </a:buClr>
              <a:buSzPts val="2400"/>
              <a:buFont typeface="Arial"/>
              <a:buChar char="•"/>
            </a:pPr>
            <a:r>
              <a:rPr b="1" lang="en-US"/>
              <a:t>ATVs</a:t>
            </a:r>
            <a:endParaRPr/>
          </a:p>
          <a:p>
            <a:pPr indent="-228600" lvl="2" marL="1143000" rtl="0" algn="l">
              <a:spcBef>
                <a:spcPts val="480"/>
              </a:spcBef>
              <a:spcAft>
                <a:spcPts val="0"/>
              </a:spcAft>
              <a:buSzPts val="2400"/>
              <a:buNone/>
            </a:pPr>
            <a:r>
              <a:rPr lang="en-US" sz="2400"/>
              <a:t>-  Incorporates FSS guidance from 1990s on mutilation  </a:t>
            </a:r>
            <a:br>
              <a:rPr lang="en-US" sz="2400"/>
            </a:br>
            <a:r>
              <a:rPr lang="en-US" sz="2400"/>
              <a:t> for sale</a:t>
            </a:r>
            <a:endParaRPr/>
          </a:p>
          <a:p>
            <a:pPr indent="-228600" lvl="2" marL="1143000" rtl="0" algn="l">
              <a:spcBef>
                <a:spcPts val="480"/>
              </a:spcBef>
              <a:spcAft>
                <a:spcPts val="0"/>
              </a:spcAft>
              <a:buSzPts val="2400"/>
              <a:buNone/>
            </a:pPr>
            <a:r>
              <a:rPr lang="en-US" sz="2400"/>
              <a:t>-  Propose continuing discussions with OGP, research on current CPSC guidance</a:t>
            </a:r>
            <a:endParaRPr/>
          </a:p>
          <a:p>
            <a:pPr indent="-220662" lvl="1" marL="742950" rtl="0" algn="l">
              <a:spcBef>
                <a:spcPts val="480"/>
              </a:spcBef>
              <a:spcAft>
                <a:spcPts val="0"/>
              </a:spcAft>
              <a:buClr>
                <a:srgbClr val="013C88"/>
              </a:buClr>
              <a:buSzPts val="2400"/>
              <a:buFont typeface="Arial"/>
              <a:buChar char="•"/>
            </a:pPr>
            <a:r>
              <a:rPr b="1" lang="en-US"/>
              <a:t>Animals and Plants</a:t>
            </a:r>
            <a:endParaRPr b="1"/>
          </a:p>
          <a:p>
            <a:pPr indent="-228600" lvl="2" marL="1143000" rtl="0" algn="l">
              <a:spcBef>
                <a:spcPts val="480"/>
              </a:spcBef>
              <a:spcAft>
                <a:spcPts val="0"/>
              </a:spcAft>
              <a:buSzPts val="2400"/>
              <a:buNone/>
            </a:pPr>
            <a:r>
              <a:rPr lang="en-US" sz="2400"/>
              <a:t>-  Incorporates</a:t>
            </a:r>
            <a:endParaRPr/>
          </a:p>
          <a:p>
            <a:pPr indent="-228600" lvl="3" marL="1600200" rtl="0" algn="l">
              <a:spcBef>
                <a:spcPts val="480"/>
              </a:spcBef>
              <a:spcAft>
                <a:spcPts val="0"/>
              </a:spcAft>
              <a:buClr>
                <a:srgbClr val="013C88"/>
              </a:buClr>
              <a:buSzPts val="2400"/>
              <a:buNone/>
            </a:pPr>
            <a:r>
              <a:rPr lang="en-US" sz="2400"/>
              <a:t>40 USC 555 regarding law enforcement canines</a:t>
            </a:r>
            <a:endParaRPr/>
          </a:p>
          <a:p>
            <a:pPr indent="-228600" lvl="3" marL="1600200" rtl="0" algn="l">
              <a:spcBef>
                <a:spcPts val="480"/>
              </a:spcBef>
              <a:spcAft>
                <a:spcPts val="0"/>
              </a:spcAft>
              <a:buSzPts val="2400"/>
              <a:buNone/>
            </a:pPr>
            <a:r>
              <a:rPr lang="en-US" sz="2400"/>
              <a:t>40 USC 1308 regarding unfit horses and mules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0" y="1066801"/>
            <a:ext cx="9144000" cy="533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300"/>
              <a:t> </a:t>
            </a:r>
            <a:r>
              <a:rPr b="1" lang="en-US" sz="3200">
                <a:solidFill>
                  <a:srgbClr val="013C88"/>
                </a:solidFill>
                <a:latin typeface="Arial"/>
                <a:ea typeface="Arial"/>
                <a:cs typeface="Arial"/>
                <a:sym typeface="Arial"/>
              </a:rPr>
              <a:t>FMR 102-40 (Draft)</a:t>
            </a:r>
            <a:endParaRPr sz="3200">
              <a:latin typeface="Arial"/>
              <a:ea typeface="Arial"/>
              <a:cs typeface="Arial"/>
              <a:sym typeface="Arial"/>
            </a:endParaRPr>
          </a:p>
        </p:txBody>
      </p:sp>
      <p:sp>
        <p:nvSpPr>
          <p:cNvPr id="204" name="Google Shape;204;p30"/>
          <p:cNvSpPr txBox="1"/>
          <p:nvPr>
            <p:ph idx="1" type="body"/>
          </p:nvPr>
        </p:nvSpPr>
        <p:spPr>
          <a:xfrm>
            <a:off x="228600" y="1676400"/>
            <a:ext cx="86868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13C88"/>
              </a:buClr>
              <a:buSzPts val="2400"/>
              <a:buChar char="⮚"/>
            </a:pPr>
            <a:r>
              <a:rPr b="1" lang="en-US" sz="2400"/>
              <a:t>Highlights</a:t>
            </a:r>
            <a:endParaRPr/>
          </a:p>
          <a:p>
            <a:pPr indent="-220662" lvl="1" marL="742950" rtl="0" algn="l">
              <a:lnSpc>
                <a:spcPct val="90000"/>
              </a:lnSpc>
              <a:spcBef>
                <a:spcPts val="480"/>
              </a:spcBef>
              <a:spcAft>
                <a:spcPts val="0"/>
              </a:spcAft>
              <a:buClr>
                <a:srgbClr val="013C88"/>
              </a:buClr>
              <a:buSzPts val="2400"/>
              <a:buFont typeface="Arial"/>
              <a:buChar char="•"/>
            </a:pPr>
            <a:r>
              <a:rPr b="1" lang="en-US"/>
              <a:t>Electronic products</a:t>
            </a:r>
            <a:endParaRPr/>
          </a:p>
          <a:p>
            <a:pPr indent="-228600" lvl="2" marL="1143000" rtl="0" algn="l">
              <a:lnSpc>
                <a:spcPct val="90000"/>
              </a:lnSpc>
              <a:spcBef>
                <a:spcPts val="480"/>
              </a:spcBef>
              <a:spcAft>
                <a:spcPts val="0"/>
              </a:spcAft>
              <a:buClr>
                <a:srgbClr val="013C88"/>
              </a:buClr>
              <a:buSzPts val="2400"/>
              <a:buNone/>
            </a:pPr>
            <a:r>
              <a:rPr lang="en-US" sz="2400"/>
              <a:t>-  Complete new guidance with additional notifications and certifications</a:t>
            </a:r>
            <a:endParaRPr/>
          </a:p>
          <a:p>
            <a:pPr indent="-228600" lvl="2" marL="1143000" rtl="0" algn="l">
              <a:lnSpc>
                <a:spcPct val="90000"/>
              </a:lnSpc>
              <a:spcBef>
                <a:spcPts val="480"/>
              </a:spcBef>
              <a:spcAft>
                <a:spcPts val="0"/>
              </a:spcAft>
              <a:buClr>
                <a:srgbClr val="013C88"/>
              </a:buClr>
              <a:buSzPts val="2400"/>
              <a:buFont typeface="Arial"/>
              <a:buChar char="-"/>
            </a:pPr>
            <a:r>
              <a:rPr lang="en-US" sz="2400"/>
              <a:t>Current  </a:t>
            </a:r>
            <a:r>
              <a:rPr b="1" lang="en-US" sz="2400"/>
              <a:t>certification for donees and buyers </a:t>
            </a:r>
            <a:r>
              <a:rPr lang="en-US" sz="2400"/>
              <a:t>that, if recycled, they will use “any national standards, best management practices, or existing certification programs for recyclers in addition to Federal, State, and local laws, ordinances and regulations”</a:t>
            </a:r>
            <a:endParaRPr/>
          </a:p>
          <a:p>
            <a:pPr indent="-228600" lvl="2" marL="1143000" rtl="0" algn="l">
              <a:lnSpc>
                <a:spcPct val="90000"/>
              </a:lnSpc>
              <a:spcBef>
                <a:spcPts val="480"/>
              </a:spcBef>
              <a:spcAft>
                <a:spcPts val="0"/>
              </a:spcAft>
              <a:buClr>
                <a:srgbClr val="013C88"/>
              </a:buClr>
              <a:buSzPts val="2400"/>
              <a:buFont typeface="Arial"/>
              <a:buChar char="-"/>
            </a:pPr>
            <a:r>
              <a:rPr b="1" lang="en-US" sz="2400"/>
              <a:t>New language </a:t>
            </a:r>
            <a:r>
              <a:rPr lang="en-US" sz="2400"/>
              <a:t>provides “alternative” as “In the absence of national standards, best management practices, or a national certification program for recyclers, the purchaser/donee should use ‘EPA’s Guidelines for Materials Management”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381000" y="1325563"/>
            <a:ext cx="7543800" cy="5847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300">
                <a:latin typeface="Arial"/>
                <a:ea typeface="Arial"/>
                <a:cs typeface="Arial"/>
                <a:sym typeface="Arial"/>
              </a:rPr>
              <a:t> </a:t>
            </a:r>
            <a:r>
              <a:rPr b="1" lang="en-US" sz="3200">
                <a:solidFill>
                  <a:srgbClr val="013C88"/>
                </a:solidFill>
                <a:latin typeface="Arial"/>
                <a:ea typeface="Arial"/>
                <a:cs typeface="Arial"/>
                <a:sym typeface="Arial"/>
              </a:rPr>
              <a:t>FMR 102-40 (Draft)</a:t>
            </a:r>
            <a:endParaRPr sz="3200">
              <a:latin typeface="Arial"/>
              <a:ea typeface="Arial"/>
              <a:cs typeface="Arial"/>
              <a:sym typeface="Arial"/>
            </a:endParaRPr>
          </a:p>
        </p:txBody>
      </p:sp>
      <p:sp>
        <p:nvSpPr>
          <p:cNvPr id="211" name="Google Shape;211;p31"/>
          <p:cNvSpPr/>
          <p:nvPr/>
        </p:nvSpPr>
        <p:spPr>
          <a:xfrm>
            <a:off x="381000" y="1219200"/>
            <a:ext cx="7772400" cy="6096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3200">
                <a:solidFill>
                  <a:srgbClr val="013C88"/>
                </a:solidFill>
                <a:latin typeface="Times New Roman"/>
                <a:ea typeface="Times New Roman"/>
                <a:cs typeface="Times New Roman"/>
                <a:sym typeface="Times New Roman"/>
              </a:rPr>
              <a:t> </a:t>
            </a:r>
            <a:endParaRPr b="1" sz="3200">
              <a:solidFill>
                <a:srgbClr val="013C88"/>
              </a:solidFill>
              <a:latin typeface="Times New Roman"/>
              <a:ea typeface="Times New Roman"/>
              <a:cs typeface="Times New Roman"/>
              <a:sym typeface="Times New Roman"/>
            </a:endParaRPr>
          </a:p>
        </p:txBody>
      </p:sp>
      <p:sp>
        <p:nvSpPr>
          <p:cNvPr id="212" name="Google Shape;212;p31"/>
          <p:cNvSpPr txBox="1"/>
          <p:nvPr>
            <p:ph idx="1" type="body"/>
          </p:nvPr>
        </p:nvSpPr>
        <p:spPr>
          <a:xfrm>
            <a:off x="457200" y="2057400"/>
            <a:ext cx="8154988" cy="4419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b="1" lang="en-US" sz="2400"/>
              <a:t>Highlights</a:t>
            </a:r>
            <a:endParaRPr/>
          </a:p>
          <a:p>
            <a:pPr indent="-220662" lvl="1" marL="742950" rtl="0" algn="l">
              <a:spcBef>
                <a:spcPts val="480"/>
              </a:spcBef>
              <a:spcAft>
                <a:spcPts val="0"/>
              </a:spcAft>
              <a:buClr>
                <a:srgbClr val="013C88"/>
              </a:buClr>
              <a:buSzPts val="2400"/>
              <a:buFont typeface="Arial"/>
              <a:buChar char="•"/>
            </a:pPr>
            <a:r>
              <a:rPr b="1" lang="en-US"/>
              <a:t>Commerce Control List Items (CCLIs)</a:t>
            </a:r>
            <a:endParaRPr/>
          </a:p>
          <a:p>
            <a:pPr indent="-228600" lvl="2" marL="1143000" rtl="0" algn="l">
              <a:spcBef>
                <a:spcPts val="480"/>
              </a:spcBef>
              <a:spcAft>
                <a:spcPts val="0"/>
              </a:spcAft>
              <a:buSzPts val="2400"/>
              <a:buFont typeface="Arial"/>
              <a:buChar char="-"/>
            </a:pPr>
            <a:r>
              <a:rPr lang="en-US" sz="2400"/>
              <a:t>-  Distinct from Munitions List Items</a:t>
            </a:r>
            <a:endParaRPr/>
          </a:p>
          <a:p>
            <a:pPr indent="-228600" lvl="2" marL="1143000" rtl="0" algn="l">
              <a:spcBef>
                <a:spcPts val="480"/>
              </a:spcBef>
              <a:spcAft>
                <a:spcPts val="0"/>
              </a:spcAft>
              <a:buSzPts val="2400"/>
              <a:buFont typeface="Arial"/>
              <a:buChar char="-"/>
            </a:pPr>
            <a:r>
              <a:rPr lang="en-US" sz="2400"/>
              <a:t>-  Although system to identify them is “combined”</a:t>
            </a:r>
            <a:endParaRPr/>
          </a:p>
          <a:p>
            <a:pPr indent="-228600" lvl="2" marL="1143000" rtl="0" algn="l">
              <a:spcBef>
                <a:spcPts val="480"/>
              </a:spcBef>
              <a:spcAft>
                <a:spcPts val="0"/>
              </a:spcAft>
              <a:buSzPts val="2400"/>
              <a:buChar char="–"/>
            </a:pPr>
            <a:r>
              <a:rPr lang="en-US" sz="2400"/>
              <a:t>-  “When being sold, completed </a:t>
            </a:r>
            <a:r>
              <a:rPr b="1" lang="en-US" sz="2400" u="sng"/>
              <a:t>end-use certificates</a:t>
            </a:r>
            <a:r>
              <a:rPr lang="en-US" sz="2400" u="sng"/>
              <a:t> </a:t>
            </a:r>
            <a:r>
              <a:rPr b="1" lang="en-US" sz="2400" u="sng"/>
              <a:t>are required of all bidders</a:t>
            </a:r>
            <a:r>
              <a:rPr lang="en-US" sz="2400"/>
              <a:t>. An end-use certificate is a statement signed by a prospective recipient indicating the intended designation and disposition of CCLIs to be acquired, and acknowledging U.S. export licensing requirements.”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4"/>
          <p:cNvSpPr txBox="1"/>
          <p:nvPr>
            <p:ph type="title"/>
          </p:nvPr>
        </p:nvSpPr>
        <p:spPr>
          <a:xfrm>
            <a:off x="304800" y="1295400"/>
            <a:ext cx="7543800" cy="584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300"/>
              <a:t> </a:t>
            </a:r>
            <a:r>
              <a:rPr lang="en-US" sz="3200"/>
              <a:t>Overview</a:t>
            </a:r>
            <a:endParaRPr/>
          </a:p>
        </p:txBody>
      </p:sp>
      <p:sp>
        <p:nvSpPr>
          <p:cNvPr id="76" name="Google Shape;76;p14"/>
          <p:cNvSpPr txBox="1"/>
          <p:nvPr>
            <p:ph idx="1" type="body"/>
          </p:nvPr>
        </p:nvSpPr>
        <p:spPr>
          <a:xfrm>
            <a:off x="609600" y="2133600"/>
            <a:ext cx="8229600" cy="4038600"/>
          </a:xfrm>
          <a:prstGeom prst="rect">
            <a:avLst/>
          </a:prstGeom>
          <a:noFill/>
          <a:ln>
            <a:noFill/>
          </a:ln>
        </p:spPr>
        <p:txBody>
          <a:bodyPr anchorCtr="0" anchor="t" bIns="45700" lIns="91425" spcFirstLastPara="1" rIns="91425" wrap="square" tIns="45700">
            <a:noAutofit/>
          </a:bodyPr>
          <a:lstStyle/>
          <a:p>
            <a:pPr indent="-190500" lvl="0" marL="342900" rtl="0" algn="l">
              <a:spcBef>
                <a:spcPts val="0"/>
              </a:spcBef>
              <a:spcAft>
                <a:spcPts val="0"/>
              </a:spcAft>
              <a:buClr>
                <a:srgbClr val="002060"/>
              </a:buClr>
              <a:buSzPts val="2400"/>
              <a:buNone/>
            </a:pPr>
            <a:r>
              <a:t/>
            </a:r>
            <a:endParaRPr sz="2400"/>
          </a:p>
          <a:p>
            <a:pPr indent="-190500" lvl="0" marL="342900" rtl="0" algn="l">
              <a:spcBef>
                <a:spcPts val="480"/>
              </a:spcBef>
              <a:spcAft>
                <a:spcPts val="0"/>
              </a:spcAft>
              <a:buClr>
                <a:srgbClr val="002060"/>
              </a:buClr>
              <a:buSzPts val="2400"/>
              <a:buNone/>
            </a:pPr>
            <a:r>
              <a:t/>
            </a:r>
            <a:endParaRPr sz="2400"/>
          </a:p>
          <a:p>
            <a:pPr indent="-342900" lvl="0" marL="342900" rtl="0" algn="l">
              <a:spcBef>
                <a:spcPts val="480"/>
              </a:spcBef>
              <a:spcAft>
                <a:spcPts val="0"/>
              </a:spcAft>
              <a:buClr>
                <a:srgbClr val="002060"/>
              </a:buClr>
              <a:buSzPts val="2400"/>
              <a:buChar char="⮚"/>
            </a:pPr>
            <a:r>
              <a:rPr lang="en-US" sz="2400"/>
              <a:t>Regulations</a:t>
            </a:r>
            <a:endParaRPr sz="2400"/>
          </a:p>
          <a:p>
            <a:pPr indent="-342900" lvl="0" marL="342900" rtl="0" algn="l">
              <a:spcBef>
                <a:spcPts val="480"/>
              </a:spcBef>
              <a:spcAft>
                <a:spcPts val="0"/>
              </a:spcAft>
              <a:buClr>
                <a:srgbClr val="002060"/>
              </a:buClr>
              <a:buSzPts val="2400"/>
              <a:buChar char="⮚"/>
            </a:pPr>
            <a:r>
              <a:rPr lang="en-US" sz="2400"/>
              <a:t>Property Requiring Special Handling </a:t>
            </a:r>
            <a:endParaRPr sz="2400"/>
          </a:p>
          <a:p>
            <a:pPr indent="-342900" lvl="0" marL="342900" rtl="0" algn="l">
              <a:spcBef>
                <a:spcPts val="480"/>
              </a:spcBef>
              <a:spcAft>
                <a:spcPts val="0"/>
              </a:spcAft>
              <a:buClr>
                <a:srgbClr val="002060"/>
              </a:buClr>
              <a:buSzPts val="2400"/>
              <a:buChar char="⮚"/>
            </a:pPr>
            <a:r>
              <a:rPr lang="en-US" sz="2400"/>
              <a:t>Reporting Requirements</a:t>
            </a:r>
            <a:endParaRPr/>
          </a:p>
          <a:p>
            <a:pPr indent="-342900" lvl="0" marL="342900" rtl="0" algn="l">
              <a:spcBef>
                <a:spcPts val="480"/>
              </a:spcBef>
              <a:spcAft>
                <a:spcPts val="0"/>
              </a:spcAft>
              <a:buClr>
                <a:srgbClr val="002060"/>
              </a:buClr>
              <a:buSzPts val="2400"/>
              <a:buChar char="⮚"/>
            </a:pPr>
            <a:r>
              <a:rPr lang="en-US" sz="2400"/>
              <a:t>Federal Disposal Process</a:t>
            </a:r>
            <a:endParaRPr/>
          </a:p>
          <a:p>
            <a:pPr indent="-342900" lvl="0" marL="342900" rtl="0" algn="l">
              <a:spcBef>
                <a:spcPts val="480"/>
              </a:spcBef>
              <a:spcAft>
                <a:spcPts val="0"/>
              </a:spcAft>
              <a:buClr>
                <a:srgbClr val="002060"/>
              </a:buClr>
              <a:buSzPts val="2400"/>
              <a:buChar char="⮚"/>
            </a:pPr>
            <a:r>
              <a:rPr lang="en-US" sz="2400"/>
              <a:t>Hazardous Materials Characteristics</a:t>
            </a:r>
            <a:endParaRPr/>
          </a:p>
          <a:p>
            <a:pPr indent="-342900" lvl="0" marL="342900" rtl="0" algn="l">
              <a:spcBef>
                <a:spcPts val="480"/>
              </a:spcBef>
              <a:spcAft>
                <a:spcPts val="0"/>
              </a:spcAft>
              <a:buClr>
                <a:srgbClr val="002060"/>
              </a:buClr>
              <a:buSzPts val="2400"/>
              <a:buChar char="⮚"/>
            </a:pPr>
            <a:r>
              <a:rPr lang="en-US" sz="2400"/>
              <a:t>Hazardous Materials Transportation</a:t>
            </a:r>
            <a:endParaRPr/>
          </a:p>
          <a:p>
            <a:pPr indent="-342900" lvl="0" marL="342900" rtl="0" algn="l">
              <a:spcBef>
                <a:spcPts val="480"/>
              </a:spcBef>
              <a:spcAft>
                <a:spcPts val="0"/>
              </a:spcAft>
              <a:buClr>
                <a:srgbClr val="002060"/>
              </a:buClr>
              <a:buSzPts val="2400"/>
              <a:buChar char="⮚"/>
            </a:pPr>
            <a:r>
              <a:rPr lang="en-US" sz="2400"/>
              <a:t>How to locate vendors</a:t>
            </a:r>
            <a:endParaRPr/>
          </a:p>
        </p:txBody>
      </p:sp>
      <p:pic>
        <p:nvPicPr>
          <p:cNvPr descr="Hazardous Materials and Hazardous Wastes" id="77" name="Google Shape;77;p14"/>
          <p:cNvPicPr preferRelativeResize="0"/>
          <p:nvPr/>
        </p:nvPicPr>
        <p:blipFill rotWithShape="1">
          <a:blip r:embed="rId3">
            <a:alphaModFix/>
          </a:blip>
          <a:srcRect b="0" l="0" r="0" t="0"/>
          <a:stretch/>
        </p:blipFill>
        <p:spPr>
          <a:xfrm>
            <a:off x="4038600" y="762000"/>
            <a:ext cx="3290888" cy="2362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2"/>
          <p:cNvSpPr txBox="1"/>
          <p:nvPr>
            <p:ph type="title"/>
          </p:nvPr>
        </p:nvSpPr>
        <p:spPr>
          <a:xfrm>
            <a:off x="0" y="1143001"/>
            <a:ext cx="88392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Hazardous Materials: Characteristics  </a:t>
            </a:r>
            <a:endParaRPr/>
          </a:p>
        </p:txBody>
      </p:sp>
      <p:sp>
        <p:nvSpPr>
          <p:cNvPr id="219" name="Google Shape;219;p32"/>
          <p:cNvSpPr txBox="1"/>
          <p:nvPr>
            <p:ph idx="1" type="body"/>
          </p:nvPr>
        </p:nvSpPr>
        <p:spPr>
          <a:xfrm>
            <a:off x="228600" y="2209800"/>
            <a:ext cx="8534400" cy="4038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b="1" lang="en-US"/>
              <a:t>Ignitability</a:t>
            </a:r>
            <a:r>
              <a:rPr lang="en-US"/>
              <a:t>:  Flash point below 200 F </a:t>
            </a:r>
            <a:endParaRPr/>
          </a:p>
          <a:p>
            <a:pPr indent="-342900" lvl="0" marL="342900" rtl="0" algn="l">
              <a:spcBef>
                <a:spcPts val="240"/>
              </a:spcBef>
              <a:spcAft>
                <a:spcPts val="0"/>
              </a:spcAft>
              <a:buSzPts val="1200"/>
              <a:buFont typeface="Noto Sans Symbols"/>
              <a:buNone/>
            </a:pPr>
            <a:r>
              <a:t/>
            </a:r>
            <a:endParaRPr sz="1200"/>
          </a:p>
          <a:p>
            <a:pPr indent="-342900" lvl="0" marL="342900" rtl="0" algn="l">
              <a:spcBef>
                <a:spcPts val="480"/>
              </a:spcBef>
              <a:spcAft>
                <a:spcPts val="0"/>
              </a:spcAft>
              <a:buClr>
                <a:srgbClr val="013C88"/>
              </a:buClr>
              <a:buSzPts val="2400"/>
              <a:buChar char="⮚"/>
            </a:pPr>
            <a:r>
              <a:rPr b="1" lang="en-US"/>
              <a:t>Corrosivity</a:t>
            </a:r>
            <a:r>
              <a:rPr lang="en-US"/>
              <a:t>: Causes first degree burns in a short period of time.</a:t>
            </a:r>
            <a:endParaRPr/>
          </a:p>
          <a:p>
            <a:pPr indent="-342900" lvl="0" marL="342900" rtl="0" algn="l">
              <a:spcBef>
                <a:spcPts val="240"/>
              </a:spcBef>
              <a:spcAft>
                <a:spcPts val="0"/>
              </a:spcAft>
              <a:buSzPts val="1200"/>
              <a:buFont typeface="Noto Sans Symbols"/>
              <a:buNone/>
            </a:pPr>
            <a:r>
              <a:t/>
            </a:r>
            <a:endParaRPr sz="1200"/>
          </a:p>
          <a:p>
            <a:pPr indent="-342900" lvl="0" marL="342900" rtl="0" algn="l">
              <a:spcBef>
                <a:spcPts val="480"/>
              </a:spcBef>
              <a:spcAft>
                <a:spcPts val="0"/>
              </a:spcAft>
              <a:buClr>
                <a:srgbClr val="013C88"/>
              </a:buClr>
              <a:buSzPts val="2400"/>
              <a:buChar char="⮚"/>
            </a:pPr>
            <a:r>
              <a:rPr b="1" lang="en-US"/>
              <a:t>Reactivity</a:t>
            </a:r>
            <a:r>
              <a:rPr lang="en-US"/>
              <a:t>: Subject to polymerization, strong oxidizer or reducer agent.</a:t>
            </a:r>
            <a:endParaRPr/>
          </a:p>
          <a:p>
            <a:pPr indent="-342900" lvl="0" marL="342900" rtl="0" algn="l">
              <a:spcBef>
                <a:spcPts val="240"/>
              </a:spcBef>
              <a:spcAft>
                <a:spcPts val="0"/>
              </a:spcAft>
              <a:buSzPts val="1200"/>
              <a:buFont typeface="Noto Sans Symbols"/>
              <a:buNone/>
            </a:pPr>
            <a:r>
              <a:t/>
            </a:r>
            <a:endParaRPr sz="1200" u="sng"/>
          </a:p>
          <a:p>
            <a:pPr indent="-342900" lvl="0" marL="342900" rtl="0" algn="l">
              <a:spcBef>
                <a:spcPts val="480"/>
              </a:spcBef>
              <a:spcAft>
                <a:spcPts val="0"/>
              </a:spcAft>
              <a:buClr>
                <a:srgbClr val="013C88"/>
              </a:buClr>
              <a:buSzPts val="2400"/>
              <a:buChar char="⮚"/>
            </a:pPr>
            <a:r>
              <a:rPr b="1" lang="en-US"/>
              <a:t>EP Toxicity</a:t>
            </a:r>
            <a:r>
              <a:rPr lang="en-US"/>
              <a:t>: Causes 50 percent fatalities in test animals (LD50), toxic by skin contact, causes chemical dermatitis.</a:t>
            </a:r>
            <a:endParaRPr/>
          </a:p>
        </p:txBody>
      </p:sp>
      <p:pic>
        <p:nvPicPr>
          <p:cNvPr descr="Decorative Image" id="220" name="Google Shape;220;p32"/>
          <p:cNvPicPr preferRelativeResize="0"/>
          <p:nvPr/>
        </p:nvPicPr>
        <p:blipFill rotWithShape="1">
          <a:blip r:embed="rId3">
            <a:alphaModFix/>
          </a:blip>
          <a:srcRect b="0" l="0" r="0" t="0"/>
          <a:stretch/>
        </p:blipFill>
        <p:spPr>
          <a:xfrm>
            <a:off x="7467600" y="1524000"/>
            <a:ext cx="1019175" cy="1406348"/>
          </a:xfrm>
          <a:prstGeom prst="rect">
            <a:avLst/>
          </a:prstGeom>
          <a:noFill/>
          <a:ln>
            <a:noFill/>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3"/>
          <p:cNvSpPr txBox="1"/>
          <p:nvPr>
            <p:ph type="title"/>
          </p:nvPr>
        </p:nvSpPr>
        <p:spPr>
          <a:xfrm>
            <a:off x="228600" y="1371600"/>
            <a:ext cx="87630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Hazardous Materials: Characteristics</a:t>
            </a:r>
            <a:endParaRPr sz="2800"/>
          </a:p>
        </p:txBody>
      </p:sp>
      <p:sp>
        <p:nvSpPr>
          <p:cNvPr id="227" name="Google Shape;227;p33"/>
          <p:cNvSpPr txBox="1"/>
          <p:nvPr>
            <p:ph idx="1" type="body"/>
          </p:nvPr>
        </p:nvSpPr>
        <p:spPr>
          <a:xfrm>
            <a:off x="533400" y="1981200"/>
            <a:ext cx="8305800" cy="4343400"/>
          </a:xfrm>
          <a:prstGeom prst="rect">
            <a:avLst/>
          </a:prstGeom>
          <a:noFill/>
          <a:ln>
            <a:noFill/>
          </a:ln>
        </p:spPr>
        <p:txBody>
          <a:bodyPr anchorCtr="0" anchor="t" bIns="45700" lIns="91425" spcFirstLastPara="1" rIns="91425" wrap="square" tIns="45700">
            <a:noAutofit/>
          </a:bodyPr>
          <a:lstStyle/>
          <a:p>
            <a:pPr indent="-565150" lvl="0" marL="565150" rtl="0" algn="l">
              <a:spcBef>
                <a:spcPts val="0"/>
              </a:spcBef>
              <a:spcAft>
                <a:spcPts val="0"/>
              </a:spcAft>
              <a:buSzPts val="2400"/>
              <a:buChar char="⮚"/>
            </a:pPr>
            <a:r>
              <a:rPr b="1" lang="en-US"/>
              <a:t>PCB’s</a:t>
            </a:r>
            <a:r>
              <a:rPr lang="en-US"/>
              <a:t>:    &lt; 50 PPM Not Restricted</a:t>
            </a:r>
            <a:endParaRPr/>
          </a:p>
          <a:p>
            <a:pPr indent="-565150" lvl="0" marL="565150" rtl="0" algn="l">
              <a:spcBef>
                <a:spcPts val="480"/>
              </a:spcBef>
              <a:spcAft>
                <a:spcPts val="0"/>
              </a:spcAft>
              <a:buSzPts val="2400"/>
              <a:buFont typeface="Noto Sans Symbols"/>
              <a:buNone/>
            </a:pPr>
            <a:r>
              <a:rPr lang="en-US"/>
              <a:t>              	50 - 499 PPM, RTD/Sale</a:t>
            </a:r>
            <a:endParaRPr/>
          </a:p>
          <a:p>
            <a:pPr indent="-565150" lvl="0" marL="565150" rtl="0" algn="l">
              <a:spcBef>
                <a:spcPts val="480"/>
              </a:spcBef>
              <a:spcAft>
                <a:spcPts val="0"/>
              </a:spcAft>
              <a:buSzPts val="2400"/>
              <a:buFont typeface="Noto Sans Symbols"/>
              <a:buNone/>
            </a:pPr>
            <a:r>
              <a:rPr lang="en-US"/>
              <a:t>              	500 &gt; PPM, Restricted A &amp; D </a:t>
            </a:r>
            <a:endParaRPr/>
          </a:p>
          <a:p>
            <a:pPr indent="-565150" lvl="0" marL="565150" rtl="0" algn="l">
              <a:spcBef>
                <a:spcPts val="480"/>
              </a:spcBef>
              <a:spcAft>
                <a:spcPts val="0"/>
              </a:spcAft>
              <a:buSzPts val="2400"/>
              <a:buChar char="⮚"/>
            </a:pPr>
            <a:r>
              <a:rPr b="1" lang="en-US"/>
              <a:t>Asbestos</a:t>
            </a:r>
            <a:r>
              <a:rPr lang="en-US"/>
              <a:t>:  Friable = End item to A &amp; D</a:t>
            </a:r>
            <a:endParaRPr/>
          </a:p>
          <a:p>
            <a:pPr indent="-565150" lvl="2" marL="1365250" rtl="0" algn="l">
              <a:spcBef>
                <a:spcPts val="480"/>
              </a:spcBef>
              <a:spcAft>
                <a:spcPts val="0"/>
              </a:spcAft>
              <a:buClr>
                <a:srgbClr val="013C88"/>
              </a:buClr>
              <a:buSzPts val="2400"/>
              <a:buNone/>
            </a:pPr>
            <a:r>
              <a:rPr lang="en-US"/>
              <a:t>		 Non-friable = RTD/Sales OK</a:t>
            </a:r>
            <a:endParaRPr/>
          </a:p>
          <a:p>
            <a:pPr indent="-565150" lvl="0" marL="565150" rtl="0" algn="l">
              <a:spcBef>
                <a:spcPts val="480"/>
              </a:spcBef>
              <a:spcAft>
                <a:spcPts val="0"/>
              </a:spcAft>
              <a:buSzPts val="2400"/>
              <a:buChar char="⮚"/>
            </a:pPr>
            <a:r>
              <a:rPr b="1" lang="en-US"/>
              <a:t>Lead Paint/Items</a:t>
            </a:r>
            <a:r>
              <a:rPr lang="en-US"/>
              <a:t>: Banned with exceptions:</a:t>
            </a:r>
            <a:endParaRPr/>
          </a:p>
          <a:p>
            <a:pPr indent="-220662" lvl="1" marL="900113" rtl="0" algn="l">
              <a:spcBef>
                <a:spcPts val="480"/>
              </a:spcBef>
              <a:spcAft>
                <a:spcPts val="0"/>
              </a:spcAft>
              <a:buSzPts val="2400"/>
              <a:buChar char="•"/>
            </a:pPr>
            <a:r>
              <a:rPr lang="en-US"/>
              <a:t>Exceptions: Mirrors, Artist Paint, Metal Furniture, Traffic Paint, Industrial touchup paint.</a:t>
            </a:r>
            <a:endParaRPr/>
          </a:p>
          <a:p>
            <a:pPr indent="-220662" lvl="1" marL="900113" rtl="0" algn="l">
              <a:spcBef>
                <a:spcPts val="480"/>
              </a:spcBef>
              <a:spcAft>
                <a:spcPts val="0"/>
              </a:spcAft>
              <a:buSzPts val="2400"/>
              <a:buChar char="•"/>
            </a:pPr>
            <a:r>
              <a:rPr lang="en-US"/>
              <a:t>Eligible for RTD/Sales with labeling and hold harmless clause.</a:t>
            </a:r>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4"/>
          <p:cNvSpPr txBox="1"/>
          <p:nvPr>
            <p:ph type="title"/>
          </p:nvPr>
        </p:nvSpPr>
        <p:spPr>
          <a:xfrm>
            <a:off x="457200" y="1371600"/>
            <a:ext cx="83820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Hazardous Materials: Characteristics</a:t>
            </a:r>
            <a:endParaRPr sz="2800"/>
          </a:p>
        </p:txBody>
      </p:sp>
      <p:sp>
        <p:nvSpPr>
          <p:cNvPr id="234" name="Google Shape;234;p34"/>
          <p:cNvSpPr txBox="1"/>
          <p:nvPr>
            <p:ph idx="1" type="body"/>
          </p:nvPr>
        </p:nvSpPr>
        <p:spPr>
          <a:xfrm>
            <a:off x="533400" y="2209800"/>
            <a:ext cx="5334000"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b="1" lang="en-US"/>
              <a:t>Radioactive</a:t>
            </a:r>
            <a:r>
              <a:rPr lang="en-US"/>
              <a:t>: controlled by the NRC</a:t>
            </a:r>
            <a:endParaRPr/>
          </a:p>
          <a:p>
            <a:pPr indent="-342900" lvl="0" marL="342900" rtl="0" algn="l">
              <a:spcBef>
                <a:spcPts val="200"/>
              </a:spcBef>
              <a:spcAft>
                <a:spcPts val="0"/>
              </a:spcAft>
              <a:buSzPts val="1000"/>
              <a:buFont typeface="Noto Sans Symbols"/>
              <a:buNone/>
            </a:pPr>
            <a:r>
              <a:t/>
            </a:r>
            <a:endParaRPr sz="1000"/>
          </a:p>
          <a:p>
            <a:pPr indent="-342900" lvl="0" marL="342900" rtl="0" algn="l">
              <a:spcBef>
                <a:spcPts val="480"/>
              </a:spcBef>
              <a:spcAft>
                <a:spcPts val="0"/>
              </a:spcAft>
              <a:buClr>
                <a:srgbClr val="013C88"/>
              </a:buClr>
              <a:buSzPts val="2400"/>
              <a:buChar char="⮚"/>
            </a:pPr>
            <a:r>
              <a:rPr b="1" lang="en-US"/>
              <a:t>OSHA recognized carcinogen</a:t>
            </a:r>
            <a:endParaRPr/>
          </a:p>
          <a:p>
            <a:pPr indent="-342900" lvl="0" marL="342900" rtl="0" algn="l">
              <a:spcBef>
                <a:spcPts val="200"/>
              </a:spcBef>
              <a:spcAft>
                <a:spcPts val="0"/>
              </a:spcAft>
              <a:buSzPts val="1000"/>
              <a:buFont typeface="Noto Sans Symbols"/>
              <a:buNone/>
            </a:pPr>
            <a:r>
              <a:t/>
            </a:r>
            <a:endParaRPr sz="1000"/>
          </a:p>
          <a:p>
            <a:pPr indent="-342900" lvl="0" marL="342900" rtl="0" algn="l">
              <a:spcBef>
                <a:spcPts val="480"/>
              </a:spcBef>
              <a:spcAft>
                <a:spcPts val="0"/>
              </a:spcAft>
              <a:buClr>
                <a:srgbClr val="013C88"/>
              </a:buClr>
              <a:buSzPts val="2400"/>
              <a:buChar char="⮚"/>
            </a:pPr>
            <a:r>
              <a:rPr lang="en-US"/>
              <a:t>Special characteristics that could be hazardous to health, safety or the environment.</a:t>
            </a:r>
            <a:endParaRPr/>
          </a:p>
        </p:txBody>
      </p:sp>
      <p:pic>
        <p:nvPicPr>
          <p:cNvPr descr="NRC controlled Radioactive Materials " id="235" name="Google Shape;235;p34"/>
          <p:cNvPicPr preferRelativeResize="0"/>
          <p:nvPr/>
        </p:nvPicPr>
        <p:blipFill rotWithShape="1">
          <a:blip r:embed="rId3">
            <a:alphaModFix/>
          </a:blip>
          <a:srcRect b="0" l="0" r="0" t="0"/>
          <a:stretch/>
        </p:blipFill>
        <p:spPr>
          <a:xfrm>
            <a:off x="6324600" y="3048000"/>
            <a:ext cx="1981200" cy="2314575"/>
          </a:xfrm>
          <a:prstGeom prst="rect">
            <a:avLst/>
          </a:prstGeom>
          <a:noFill/>
          <a:ln>
            <a:noFill/>
          </a:ln>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5"/>
          <p:cNvSpPr txBox="1"/>
          <p:nvPr>
            <p:ph type="title"/>
          </p:nvPr>
        </p:nvSpPr>
        <p:spPr>
          <a:xfrm>
            <a:off x="0" y="1143000"/>
            <a:ext cx="9144000" cy="95410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2800"/>
              <a:t>The HMR of the Federal Hazardous Materials Transportation LAW (49 CFR) apply to:</a:t>
            </a:r>
            <a:endParaRPr b="0" sz="2800" u="sng"/>
          </a:p>
        </p:txBody>
      </p:sp>
      <p:sp>
        <p:nvSpPr>
          <p:cNvPr id="242" name="Google Shape;242;p35"/>
          <p:cNvSpPr txBox="1"/>
          <p:nvPr>
            <p:ph idx="1" type="body"/>
          </p:nvPr>
        </p:nvSpPr>
        <p:spPr>
          <a:xfrm>
            <a:off x="304800" y="2133600"/>
            <a:ext cx="8305800" cy="4572000"/>
          </a:xfrm>
          <a:prstGeom prst="rect">
            <a:avLst/>
          </a:prstGeom>
          <a:noFill/>
          <a:ln>
            <a:noFill/>
          </a:ln>
        </p:spPr>
        <p:txBody>
          <a:bodyPr anchorCtr="0" anchor="t" bIns="45700" lIns="91425" spcFirstLastPara="1" rIns="91425" wrap="square" tIns="45700">
            <a:noAutofit/>
          </a:bodyPr>
          <a:lstStyle/>
          <a:p>
            <a:pPr indent="-220662" lvl="1" marL="458788" rtl="0" algn="l">
              <a:spcBef>
                <a:spcPts val="0"/>
              </a:spcBef>
              <a:spcAft>
                <a:spcPts val="0"/>
              </a:spcAft>
              <a:buClr>
                <a:srgbClr val="013C88"/>
              </a:buClr>
              <a:buSzPts val="2400"/>
              <a:buFont typeface="Noto Sans Symbols"/>
              <a:buChar char="⮚"/>
            </a:pPr>
            <a:r>
              <a:rPr lang="en-US"/>
              <a:t>  Responsibilities for offering and accepting shipments</a:t>
            </a:r>
            <a:endParaRPr/>
          </a:p>
          <a:p>
            <a:pPr indent="-220662" lvl="1" marL="458788" rtl="0" algn="l">
              <a:spcBef>
                <a:spcPts val="480"/>
              </a:spcBef>
              <a:spcAft>
                <a:spcPts val="0"/>
              </a:spcAft>
              <a:buClr>
                <a:srgbClr val="013C88"/>
              </a:buClr>
              <a:buSzPts val="2400"/>
              <a:buFont typeface="Noto Sans Symbols"/>
              <a:buChar char="⮚"/>
            </a:pPr>
            <a:r>
              <a:rPr lang="en-US"/>
              <a:t>  Classification of hazardous materials</a:t>
            </a:r>
            <a:endParaRPr/>
          </a:p>
          <a:p>
            <a:pPr indent="-220662" lvl="1" marL="458788" rtl="0" algn="l">
              <a:spcBef>
                <a:spcPts val="480"/>
              </a:spcBef>
              <a:spcAft>
                <a:spcPts val="0"/>
              </a:spcAft>
              <a:buClr>
                <a:srgbClr val="013C88"/>
              </a:buClr>
              <a:buSzPts val="2400"/>
              <a:buFont typeface="Noto Sans Symbols"/>
              <a:buChar char="⮚"/>
            </a:pPr>
            <a:r>
              <a:rPr lang="en-US"/>
              <a:t>  Packaging standards</a:t>
            </a:r>
            <a:endParaRPr/>
          </a:p>
          <a:p>
            <a:pPr indent="-220662" lvl="1" marL="458788" rtl="0" algn="l">
              <a:spcBef>
                <a:spcPts val="480"/>
              </a:spcBef>
              <a:spcAft>
                <a:spcPts val="0"/>
              </a:spcAft>
              <a:buClr>
                <a:srgbClr val="013C88"/>
              </a:buClr>
              <a:buSzPts val="2400"/>
              <a:buFont typeface="Noto Sans Symbols"/>
              <a:buChar char="⮚"/>
            </a:pPr>
            <a:r>
              <a:rPr lang="en-US"/>
              <a:t>  Shipping papers</a:t>
            </a:r>
            <a:endParaRPr/>
          </a:p>
          <a:p>
            <a:pPr indent="-220662" lvl="1" marL="458788" rtl="0" algn="l">
              <a:spcBef>
                <a:spcPts val="480"/>
              </a:spcBef>
              <a:spcAft>
                <a:spcPts val="0"/>
              </a:spcAft>
              <a:buClr>
                <a:srgbClr val="013C88"/>
              </a:buClr>
              <a:buSzPts val="2400"/>
              <a:buFont typeface="Noto Sans Symbols"/>
              <a:buChar char="⮚"/>
            </a:pPr>
            <a:r>
              <a:rPr lang="en-US"/>
              <a:t>  Labels, marks and placards</a:t>
            </a:r>
            <a:endParaRPr/>
          </a:p>
          <a:p>
            <a:pPr indent="-220662" lvl="1" marL="458788" rtl="0" algn="l">
              <a:spcBef>
                <a:spcPts val="480"/>
              </a:spcBef>
              <a:spcAft>
                <a:spcPts val="0"/>
              </a:spcAft>
              <a:buClr>
                <a:srgbClr val="013C88"/>
              </a:buClr>
              <a:buSzPts val="2400"/>
              <a:buFont typeface="Noto Sans Symbols"/>
              <a:buChar char="⮚"/>
            </a:pPr>
            <a:r>
              <a:rPr lang="en-US"/>
              <a:t>  Emergency response requirements</a:t>
            </a:r>
            <a:endParaRPr/>
          </a:p>
          <a:p>
            <a:pPr indent="-220662" lvl="1" marL="458788" rtl="0" algn="l">
              <a:spcBef>
                <a:spcPts val="480"/>
              </a:spcBef>
              <a:spcAft>
                <a:spcPts val="0"/>
              </a:spcAft>
              <a:buClr>
                <a:srgbClr val="013C88"/>
              </a:buClr>
              <a:buSzPts val="2400"/>
              <a:buFont typeface="Noto Sans Symbols"/>
              <a:buChar char="⮚"/>
            </a:pPr>
            <a:r>
              <a:rPr lang="en-US"/>
              <a:t>  Training requirements </a:t>
            </a:r>
            <a:endParaRPr/>
          </a:p>
          <a:p>
            <a:pPr indent="-220662" lvl="1" marL="458788" rtl="0" algn="l">
              <a:spcBef>
                <a:spcPts val="480"/>
              </a:spcBef>
              <a:spcAft>
                <a:spcPts val="0"/>
              </a:spcAft>
              <a:buClr>
                <a:srgbClr val="013C88"/>
              </a:buClr>
              <a:buSzPts val="2400"/>
              <a:buFont typeface="Noto Sans Symbols"/>
              <a:buChar char="⮚"/>
            </a:pPr>
            <a:r>
              <a:rPr lang="en-US"/>
              <a:t>  Registration</a:t>
            </a:r>
            <a:endParaRPr/>
          </a:p>
          <a:p>
            <a:pPr indent="-220662" lvl="1" marL="458788" rtl="0" algn="l">
              <a:spcBef>
                <a:spcPts val="480"/>
              </a:spcBef>
              <a:spcAft>
                <a:spcPts val="0"/>
              </a:spcAft>
              <a:buClr>
                <a:srgbClr val="013C88"/>
              </a:buClr>
              <a:buSzPts val="2400"/>
              <a:buFont typeface="Noto Sans Symbols"/>
              <a:buChar char="⮚"/>
            </a:pPr>
            <a:r>
              <a:rPr lang="en-US"/>
              <a:t>  Segregation and modal requirements</a:t>
            </a:r>
            <a:endParaRPr/>
          </a:p>
          <a:p>
            <a:pPr indent="-220662" lvl="1" marL="458788" rtl="0" algn="ctr">
              <a:spcBef>
                <a:spcPts val="480"/>
              </a:spcBef>
              <a:spcAft>
                <a:spcPts val="0"/>
              </a:spcAft>
              <a:buClr>
                <a:srgbClr val="013C88"/>
              </a:buClr>
              <a:buSzPts val="2400"/>
              <a:buFont typeface="Noto Sans Symbols"/>
              <a:buNone/>
            </a:pPr>
            <a:r>
              <a:rPr lang="en-US"/>
              <a:t>WWW.MYREGS.COM/DOTRSPA/</a:t>
            </a:r>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6"/>
          <p:cNvSpPr txBox="1"/>
          <p:nvPr>
            <p:ph type="title"/>
          </p:nvPr>
        </p:nvSpPr>
        <p:spPr>
          <a:xfrm>
            <a:off x="152400" y="1143001"/>
            <a:ext cx="89916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Reporting Criteria</a:t>
            </a:r>
            <a:endParaRPr/>
          </a:p>
        </p:txBody>
      </p:sp>
      <p:sp>
        <p:nvSpPr>
          <p:cNvPr id="249" name="Google Shape;249;p36"/>
          <p:cNvSpPr txBox="1"/>
          <p:nvPr>
            <p:ph idx="1" type="body"/>
          </p:nvPr>
        </p:nvSpPr>
        <p:spPr>
          <a:xfrm>
            <a:off x="152400" y="1828800"/>
            <a:ext cx="8839200" cy="4724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 Clearly identify property requiring special handling on SF120  </a:t>
            </a:r>
            <a:endParaRPr/>
          </a:p>
          <a:p>
            <a:pPr indent="-342900" lvl="0" marL="342900" rtl="0" algn="l">
              <a:spcBef>
                <a:spcPts val="480"/>
              </a:spcBef>
              <a:spcAft>
                <a:spcPts val="0"/>
              </a:spcAft>
              <a:buSzPts val="2400"/>
              <a:buNone/>
            </a:pPr>
            <a:r>
              <a:rPr lang="en-US"/>
              <a:t>      report including all related hazards / precautions</a:t>
            </a:r>
            <a:endParaRPr/>
          </a:p>
          <a:p>
            <a:pPr indent="-342900" lvl="0" marL="342900" rtl="0" algn="l">
              <a:spcBef>
                <a:spcPts val="480"/>
              </a:spcBef>
              <a:spcAft>
                <a:spcPts val="0"/>
              </a:spcAft>
              <a:buClr>
                <a:srgbClr val="013C88"/>
              </a:buClr>
              <a:buSzPts val="2400"/>
              <a:buChar char="⮚"/>
            </a:pPr>
            <a:r>
              <a:rPr lang="en-US"/>
              <a:t> MSDS-Material Safety Data Sheets</a:t>
            </a:r>
            <a:endParaRPr/>
          </a:p>
          <a:p>
            <a:pPr indent="-342900" lvl="0" marL="342900" rtl="0" algn="l">
              <a:spcBef>
                <a:spcPts val="480"/>
              </a:spcBef>
              <a:spcAft>
                <a:spcPts val="0"/>
              </a:spcAft>
              <a:buClr>
                <a:srgbClr val="013C88"/>
              </a:buClr>
              <a:buSzPts val="2400"/>
              <a:buChar char="⮚"/>
            </a:pPr>
            <a:r>
              <a:rPr lang="en-US"/>
              <a:t> Containers are unopened ( factory sealed )</a:t>
            </a:r>
            <a:endParaRPr/>
          </a:p>
          <a:p>
            <a:pPr indent="-342900" lvl="0" marL="342900" rtl="0" algn="l">
              <a:spcBef>
                <a:spcPts val="480"/>
              </a:spcBef>
              <a:spcAft>
                <a:spcPts val="0"/>
              </a:spcAft>
              <a:buClr>
                <a:srgbClr val="013C88"/>
              </a:buClr>
              <a:buSzPts val="2400"/>
              <a:buChar char="⮚"/>
            </a:pPr>
            <a:r>
              <a:rPr lang="en-US"/>
              <a:t> Containers are in good condition and safe to handle and </a:t>
            </a:r>
            <a:endParaRPr/>
          </a:p>
          <a:p>
            <a:pPr indent="-342900" lvl="0" marL="342900" rtl="0" algn="l">
              <a:spcBef>
                <a:spcPts val="480"/>
              </a:spcBef>
              <a:spcAft>
                <a:spcPts val="0"/>
              </a:spcAft>
              <a:buSzPts val="2400"/>
              <a:buNone/>
            </a:pPr>
            <a:r>
              <a:rPr lang="en-US"/>
              <a:t>      transport.</a:t>
            </a:r>
            <a:endParaRPr/>
          </a:p>
          <a:p>
            <a:pPr indent="-342900" lvl="0" marL="342900" rtl="0" algn="l">
              <a:spcBef>
                <a:spcPts val="480"/>
              </a:spcBef>
              <a:spcAft>
                <a:spcPts val="0"/>
              </a:spcAft>
              <a:buClr>
                <a:srgbClr val="013C88"/>
              </a:buClr>
              <a:buSzPts val="2400"/>
              <a:buChar char="⮚"/>
            </a:pPr>
            <a:r>
              <a:rPr lang="en-US"/>
              <a:t> DOT approved shipping containers.</a:t>
            </a:r>
            <a:endParaRPr/>
          </a:p>
          <a:p>
            <a:pPr indent="-342900" lvl="0" marL="342900" rtl="0" algn="l">
              <a:spcBef>
                <a:spcPts val="480"/>
              </a:spcBef>
              <a:spcAft>
                <a:spcPts val="0"/>
              </a:spcAft>
              <a:buClr>
                <a:srgbClr val="013C88"/>
              </a:buClr>
              <a:buSzPts val="2400"/>
              <a:buChar char="⮚"/>
            </a:pPr>
            <a:r>
              <a:rPr lang="en-US"/>
              <a:t> Containers properly marked and labeled.</a:t>
            </a:r>
            <a:endParaRPr/>
          </a:p>
          <a:p>
            <a:pPr indent="-342900" lvl="0" marL="342900" rtl="0" algn="l">
              <a:spcBef>
                <a:spcPts val="480"/>
              </a:spcBef>
              <a:spcAft>
                <a:spcPts val="0"/>
              </a:spcAft>
              <a:buClr>
                <a:srgbClr val="013C88"/>
              </a:buClr>
              <a:buSzPts val="2400"/>
              <a:buChar char="⮚"/>
            </a:pPr>
            <a:r>
              <a:rPr lang="en-US"/>
              <a:t> Shelf life items are not expired. (date of expiration)</a:t>
            </a:r>
            <a:endParaRPr/>
          </a:p>
          <a:p>
            <a:pPr indent="-342900" lvl="0" marL="342900" rtl="0" algn="l">
              <a:spcBef>
                <a:spcPts val="480"/>
              </a:spcBef>
              <a:spcAft>
                <a:spcPts val="0"/>
              </a:spcAft>
              <a:buClr>
                <a:srgbClr val="013C88"/>
              </a:buClr>
              <a:buSzPts val="2400"/>
              <a:buChar char="⮚"/>
            </a:pPr>
            <a:r>
              <a:rPr lang="en-US"/>
              <a:t> Certification by the owning agency per HMTA.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7"/>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Transfers of Hazardous Material</a:t>
            </a:r>
            <a:endParaRPr/>
          </a:p>
        </p:txBody>
      </p:sp>
      <p:sp>
        <p:nvSpPr>
          <p:cNvPr id="256" name="Google Shape;256;p37"/>
          <p:cNvSpPr txBox="1"/>
          <p:nvPr>
            <p:ph idx="1" type="body"/>
          </p:nvPr>
        </p:nvSpPr>
        <p:spPr>
          <a:xfrm>
            <a:off x="533400" y="2209800"/>
            <a:ext cx="7997825" cy="3810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400"/>
              <a:buChar char="⮚"/>
            </a:pPr>
            <a:r>
              <a:rPr lang="en-US"/>
              <a:t>Transfers from one federal agency to another is permissible.</a:t>
            </a:r>
            <a:endParaRPr/>
          </a:p>
          <a:p>
            <a:pPr indent="-342900" lvl="0" marL="342900" rtl="0" algn="l">
              <a:lnSpc>
                <a:spcPct val="90000"/>
              </a:lnSpc>
              <a:spcBef>
                <a:spcPts val="200"/>
              </a:spcBef>
              <a:spcAft>
                <a:spcPts val="0"/>
              </a:spcAft>
              <a:buSzPts val="1000"/>
              <a:buFont typeface="Noto Sans Symbols"/>
              <a:buNone/>
            </a:pPr>
            <a:r>
              <a:t/>
            </a:r>
            <a:endParaRPr sz="1000"/>
          </a:p>
          <a:p>
            <a:pPr indent="-342900" lvl="0" marL="342900" rtl="0" algn="l">
              <a:lnSpc>
                <a:spcPct val="90000"/>
              </a:lnSpc>
              <a:spcBef>
                <a:spcPts val="480"/>
              </a:spcBef>
              <a:spcAft>
                <a:spcPts val="0"/>
              </a:spcAft>
              <a:buSzPts val="2400"/>
              <a:buChar char="⮚"/>
            </a:pPr>
            <a:r>
              <a:rPr lang="en-US"/>
              <a:t>Transfer Order (SF-122) must properly describe hazard associated with the handling, storage, or use of the property and include Material Safety Data Sheets (MSDS).</a:t>
            </a:r>
            <a:endParaRPr/>
          </a:p>
          <a:p>
            <a:pPr indent="-342900" lvl="0" marL="342900" rtl="0" algn="l">
              <a:lnSpc>
                <a:spcPct val="90000"/>
              </a:lnSpc>
              <a:spcBef>
                <a:spcPts val="200"/>
              </a:spcBef>
              <a:spcAft>
                <a:spcPts val="0"/>
              </a:spcAft>
              <a:buSzPts val="1000"/>
              <a:buFont typeface="Noto Sans Symbols"/>
              <a:buNone/>
            </a:pPr>
            <a:r>
              <a:t/>
            </a:r>
            <a:endParaRPr sz="1000"/>
          </a:p>
          <a:p>
            <a:pPr indent="-342900" lvl="0" marL="342900" rtl="0" algn="l">
              <a:lnSpc>
                <a:spcPct val="90000"/>
              </a:lnSpc>
              <a:spcBef>
                <a:spcPts val="480"/>
              </a:spcBef>
              <a:spcAft>
                <a:spcPts val="0"/>
              </a:spcAft>
              <a:buSzPts val="2400"/>
              <a:buChar char="⮚"/>
            </a:pPr>
            <a:r>
              <a:rPr lang="en-US"/>
              <a:t>The holding agency is responsible for packaging, labeling, shipping papers, and certification.</a:t>
            </a:r>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Shipper’s Certification</a:t>
            </a:r>
            <a:endParaRPr/>
          </a:p>
        </p:txBody>
      </p:sp>
      <p:sp>
        <p:nvSpPr>
          <p:cNvPr id="263" name="Google Shape;263;p38"/>
          <p:cNvSpPr txBox="1"/>
          <p:nvPr>
            <p:ph idx="1" type="body"/>
          </p:nvPr>
        </p:nvSpPr>
        <p:spPr>
          <a:xfrm>
            <a:off x="685800" y="213360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Noto Sans Symbols"/>
              <a:buNone/>
            </a:pPr>
            <a:r>
              <a:t/>
            </a:r>
            <a:endParaRPr/>
          </a:p>
          <a:p>
            <a:pPr indent="-342900" lvl="0" marL="342900" rtl="0" algn="l">
              <a:spcBef>
                <a:spcPts val="480"/>
              </a:spcBef>
              <a:spcAft>
                <a:spcPts val="0"/>
              </a:spcAft>
              <a:buSzPts val="2400"/>
              <a:buFont typeface="Noto Sans Symbols"/>
              <a:buNone/>
            </a:pPr>
            <a:r>
              <a:rPr lang="en-US"/>
              <a:t>  “This is to certify the above named materials are properly classified, described, packaged, marked and labeled, and are in proper condition for transportation according to the applicable regulations of OSHA and the Department of Transportation.”</a:t>
            </a:r>
            <a:endParaRPr/>
          </a:p>
          <a:p>
            <a:pPr indent="-342900" lvl="0" marL="342900" rtl="0" algn="l">
              <a:spcBef>
                <a:spcPts val="480"/>
              </a:spcBef>
              <a:spcAft>
                <a:spcPts val="0"/>
              </a:spcAft>
              <a:buSzPts val="2400"/>
              <a:buFont typeface="Noto Sans Symbols"/>
              <a:buNone/>
            </a:pPr>
            <a:r>
              <a:rPr lang="en-US"/>
              <a:t>     </a:t>
            </a:r>
            <a:endParaRPr/>
          </a:p>
          <a:p>
            <a:pPr indent="-342900" lvl="0" marL="342900" rtl="0" algn="l">
              <a:spcBef>
                <a:spcPts val="480"/>
              </a:spcBef>
              <a:spcAft>
                <a:spcPts val="0"/>
              </a:spcAft>
              <a:buSzPts val="2400"/>
              <a:buFont typeface="Noto Sans Symbols"/>
              <a:buNone/>
            </a:pPr>
            <a:r>
              <a:rPr lang="en-US"/>
              <a:t>     -----------------------------------              ----------------- </a:t>
            </a:r>
            <a:endParaRPr/>
          </a:p>
          <a:p>
            <a:pPr indent="-342900" lvl="0" marL="342900" rtl="0" algn="l">
              <a:spcBef>
                <a:spcPts val="480"/>
              </a:spcBef>
              <a:spcAft>
                <a:spcPts val="0"/>
              </a:spcAft>
              <a:buSzPts val="2400"/>
              <a:buFont typeface="Noto Sans Symbols"/>
              <a:buNone/>
            </a:pPr>
            <a:r>
              <a:rPr lang="en-US"/>
              <a:t>    signature                                                date</a:t>
            </a:r>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9"/>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Donation of Hazardous Material</a:t>
            </a:r>
            <a:endParaRPr/>
          </a:p>
        </p:txBody>
      </p:sp>
      <p:sp>
        <p:nvSpPr>
          <p:cNvPr id="270" name="Google Shape;270;p39"/>
          <p:cNvSpPr txBox="1"/>
          <p:nvPr>
            <p:ph idx="1" type="body"/>
          </p:nvPr>
        </p:nvSpPr>
        <p:spPr>
          <a:xfrm>
            <a:off x="533400" y="1981200"/>
            <a:ext cx="82296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Hazardous Materials may be transferred to a SASP for donation to an eligible donee organization.</a:t>
            </a:r>
            <a:endParaRPr/>
          </a:p>
          <a:p>
            <a:pPr indent="-342900" lvl="0" marL="342900" rtl="0" algn="l">
              <a:spcBef>
                <a:spcPts val="480"/>
              </a:spcBef>
              <a:spcAft>
                <a:spcPts val="0"/>
              </a:spcAft>
              <a:buClr>
                <a:srgbClr val="013C88"/>
              </a:buClr>
              <a:buSzPts val="2400"/>
              <a:buChar char="⮚"/>
            </a:pPr>
            <a:r>
              <a:rPr lang="en-US"/>
              <a:t>SASP’s must have a known donee which a need exists for the property.</a:t>
            </a:r>
            <a:endParaRPr/>
          </a:p>
          <a:p>
            <a:pPr indent="-342900" lvl="0" marL="342900" rtl="0" algn="l">
              <a:spcBef>
                <a:spcPts val="480"/>
              </a:spcBef>
              <a:spcAft>
                <a:spcPts val="0"/>
              </a:spcAft>
              <a:buClr>
                <a:srgbClr val="013C88"/>
              </a:buClr>
              <a:buSzPts val="2400"/>
              <a:buChar char="⮚"/>
            </a:pPr>
            <a:r>
              <a:rPr lang="en-US"/>
              <a:t>Transfer Order properly identifies the Hazardous property w/MSDS.</a:t>
            </a:r>
            <a:endParaRPr/>
          </a:p>
          <a:p>
            <a:pPr indent="-342900" lvl="0" marL="342900" rtl="0" algn="l">
              <a:spcBef>
                <a:spcPts val="480"/>
              </a:spcBef>
              <a:spcAft>
                <a:spcPts val="0"/>
              </a:spcAft>
              <a:buClr>
                <a:srgbClr val="013C88"/>
              </a:buClr>
              <a:buSzPts val="2400"/>
              <a:buChar char="⮚"/>
            </a:pPr>
            <a:r>
              <a:rPr lang="en-US"/>
              <a:t>Must have donee signed certification acknowledging hazardous nature of property and waiver of liability. </a:t>
            </a:r>
            <a:endParaRPr/>
          </a:p>
          <a:p>
            <a:pPr indent="-342900" lvl="0" marL="342900" rtl="0" algn="l">
              <a:spcBef>
                <a:spcPts val="480"/>
              </a:spcBef>
              <a:spcAft>
                <a:spcPts val="0"/>
              </a:spcAft>
              <a:buClr>
                <a:srgbClr val="013C88"/>
              </a:buClr>
              <a:buSzPts val="2400"/>
              <a:buChar char="⮚"/>
            </a:pPr>
            <a:r>
              <a:rPr lang="en-US"/>
              <a:t>SASP may assume responsibility for proper transport, temporary storage and safety until donee accepts custody.</a:t>
            </a:r>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0"/>
          <p:cNvSpPr txBox="1"/>
          <p:nvPr>
            <p:ph type="title"/>
          </p:nvPr>
        </p:nvSpPr>
        <p:spPr>
          <a:xfrm>
            <a:off x="0" y="1143001"/>
            <a:ext cx="9144000" cy="609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300">
                <a:latin typeface="Arial"/>
                <a:ea typeface="Arial"/>
                <a:cs typeface="Arial"/>
                <a:sym typeface="Arial"/>
              </a:rPr>
              <a:t> </a:t>
            </a:r>
            <a:r>
              <a:rPr b="1" lang="en-US" sz="3200">
                <a:solidFill>
                  <a:srgbClr val="013C88"/>
                </a:solidFill>
                <a:latin typeface="Arial"/>
                <a:ea typeface="Arial"/>
                <a:cs typeface="Arial"/>
                <a:sym typeface="Arial"/>
              </a:rPr>
              <a:t>FMR 102-40 (Draft)</a:t>
            </a:r>
            <a:endParaRPr sz="3200">
              <a:latin typeface="Arial"/>
              <a:ea typeface="Arial"/>
              <a:cs typeface="Arial"/>
              <a:sym typeface="Arial"/>
            </a:endParaRPr>
          </a:p>
        </p:txBody>
      </p:sp>
      <p:sp>
        <p:nvSpPr>
          <p:cNvPr id="277" name="Google Shape;277;p40"/>
          <p:cNvSpPr txBox="1"/>
          <p:nvPr>
            <p:ph idx="1" type="body"/>
          </p:nvPr>
        </p:nvSpPr>
        <p:spPr>
          <a:xfrm>
            <a:off x="304800" y="1828800"/>
            <a:ext cx="8534400" cy="44196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013C88"/>
              </a:buClr>
              <a:buSzPts val="2400"/>
              <a:buChar char="⮚"/>
            </a:pPr>
            <a:r>
              <a:rPr lang="en-US" sz="2400"/>
              <a:t> </a:t>
            </a:r>
            <a:r>
              <a:rPr b="1" lang="en-US" sz="2400"/>
              <a:t>Certifications:</a:t>
            </a:r>
            <a:endParaRPr b="1" sz="2400"/>
          </a:p>
          <a:p>
            <a:pPr indent="-266700" lvl="0" marL="342900" rtl="0" algn="l">
              <a:lnSpc>
                <a:spcPct val="80000"/>
              </a:lnSpc>
              <a:spcBef>
                <a:spcPts val="240"/>
              </a:spcBef>
              <a:spcAft>
                <a:spcPts val="0"/>
              </a:spcAft>
              <a:buSzPts val="1200"/>
              <a:buNone/>
            </a:pPr>
            <a:r>
              <a:t/>
            </a:r>
            <a:endParaRPr sz="1200"/>
          </a:p>
          <a:p>
            <a:pPr indent="-220662" lvl="1" marL="742950" rtl="0" algn="l">
              <a:lnSpc>
                <a:spcPct val="80000"/>
              </a:lnSpc>
              <a:spcBef>
                <a:spcPts val="480"/>
              </a:spcBef>
              <a:spcAft>
                <a:spcPts val="0"/>
              </a:spcAft>
              <a:buSzPts val="2400"/>
              <a:buNone/>
            </a:pPr>
            <a:r>
              <a:rPr b="1" lang="en-US"/>
              <a:t>§102-40.80  Is donee certification required on the donation of personal property requiring special handling?</a:t>
            </a:r>
            <a:endParaRPr/>
          </a:p>
          <a:p>
            <a:pPr indent="-220662" lvl="1" marL="742950" rtl="0" algn="l">
              <a:lnSpc>
                <a:spcPct val="80000"/>
              </a:lnSpc>
              <a:spcBef>
                <a:spcPts val="480"/>
              </a:spcBef>
              <a:spcAft>
                <a:spcPts val="0"/>
              </a:spcAft>
              <a:buSzPts val="2400"/>
              <a:buFont typeface="Noto Sans Symbols"/>
              <a:buNone/>
            </a:pPr>
            <a:r>
              <a:t/>
            </a:r>
            <a:endParaRPr/>
          </a:p>
          <a:p>
            <a:pPr indent="-220662" lvl="1" marL="742950" rtl="0" algn="l">
              <a:lnSpc>
                <a:spcPct val="80000"/>
              </a:lnSpc>
              <a:spcBef>
                <a:spcPts val="480"/>
              </a:spcBef>
              <a:spcAft>
                <a:spcPts val="0"/>
              </a:spcAft>
              <a:buClr>
                <a:srgbClr val="013C88"/>
              </a:buClr>
              <a:buSzPts val="2400"/>
              <a:buFont typeface="Arial"/>
              <a:buChar char="•"/>
            </a:pPr>
            <a:r>
              <a:rPr b="1" lang="en-US"/>
              <a:t>Yes</a:t>
            </a:r>
            <a:r>
              <a:rPr lang="en-US"/>
              <a:t>, GSA will not approve a donation to a State Agency for Surplus Property (SASP) </a:t>
            </a:r>
            <a:r>
              <a:rPr b="1" lang="en-US" u="sng"/>
              <a:t>unless an eligible donee has been identified</a:t>
            </a:r>
            <a:r>
              <a:rPr lang="en-US"/>
              <a:t>. The </a:t>
            </a:r>
            <a:r>
              <a:rPr b="1" lang="en-US" u="sng"/>
              <a:t>transfer document must contain a full description of the actual or potential hazard(s) and restriction(s) associated</a:t>
            </a:r>
            <a:r>
              <a:rPr lang="en-US"/>
              <a:t> with the handling, storage, use, transportation, or disposal of the item. In addition, the following </a:t>
            </a:r>
            <a:r>
              <a:rPr b="1" lang="en-US" u="sng"/>
              <a:t>certification</a:t>
            </a:r>
            <a:r>
              <a:rPr lang="en-US"/>
              <a:t> (or an equivalent) must be signed by the donee: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1"/>
          <p:cNvSpPr txBox="1"/>
          <p:nvPr>
            <p:ph idx="1" type="body"/>
          </p:nvPr>
        </p:nvSpPr>
        <p:spPr>
          <a:xfrm>
            <a:off x="152400" y="1143000"/>
            <a:ext cx="8839200" cy="3048000"/>
          </a:xfrm>
          <a:prstGeom prst="rect">
            <a:avLst/>
          </a:prstGeom>
          <a:noFill/>
          <a:ln>
            <a:noFill/>
          </a:ln>
        </p:spPr>
        <p:txBody>
          <a:bodyPr anchorCtr="0" anchor="t" bIns="45700" lIns="91425" spcFirstLastPara="1" rIns="91425" wrap="square" tIns="45700">
            <a:noAutofit/>
          </a:bodyPr>
          <a:lstStyle/>
          <a:p>
            <a:pPr indent="0" lvl="2" marL="0" rtl="0" algn="l">
              <a:lnSpc>
                <a:spcPct val="80000"/>
              </a:lnSpc>
              <a:spcBef>
                <a:spcPts val="0"/>
              </a:spcBef>
              <a:spcAft>
                <a:spcPts val="0"/>
              </a:spcAft>
              <a:buSzPts val="2400"/>
              <a:buNone/>
            </a:pPr>
            <a:r>
              <a:rPr lang="en-US"/>
              <a:t>I (We), the undersigned, </a:t>
            </a:r>
            <a:r>
              <a:rPr b="1" lang="en-US"/>
              <a:t>hereby certify that the donee has knowledge and understanding of the hazardous nature of the property </a:t>
            </a:r>
            <a:r>
              <a:rPr lang="en-US"/>
              <a:t>hereby donated and will comply with all applicable Federal, State, and local laws, ordinances, and regulations with respect to the care, handling, storage, shipment, and disposal of the hazardous material(s). The donee agrees and certifies that the United States shall not be liable for personal injuries to, disabilities of, or death of the donee or the donee’s employees, or any other person arising from or incident to the donation of the hazardous material(s) or its final disposition. Additionally, the donee agrees and certifies to hold the United States harmless from and shall indemnify the United States against any or all debts, liabilities, judgments, costs, demands, suits, actions, or claims of any nature arising from or incident to the donation of the hazardous material(s), its use, or final disposition.</a:t>
            </a:r>
            <a:endParaRPr/>
          </a:p>
          <a:p>
            <a:pPr indent="0" lvl="2" marL="0" rtl="0" algn="l">
              <a:lnSpc>
                <a:spcPct val="80000"/>
              </a:lnSpc>
              <a:spcBef>
                <a:spcPts val="480"/>
              </a:spcBef>
              <a:spcAft>
                <a:spcPts val="0"/>
              </a:spcAft>
              <a:buSzPts val="2400"/>
              <a:buNone/>
            </a:pPr>
            <a:r>
              <a:rPr lang="en-US"/>
              <a:t>_________________________________________________</a:t>
            </a:r>
            <a:endParaRPr/>
          </a:p>
          <a:p>
            <a:pPr indent="0" lvl="2" marL="0" rtl="0" algn="l">
              <a:lnSpc>
                <a:spcPct val="80000"/>
              </a:lnSpc>
              <a:spcBef>
                <a:spcPts val="480"/>
              </a:spcBef>
              <a:spcAft>
                <a:spcPts val="0"/>
              </a:spcAft>
              <a:buSzPts val="2400"/>
              <a:buNone/>
            </a:pPr>
            <a:r>
              <a:rPr lang="en-US"/>
              <a:t>Name and title of Donee (print or type)</a:t>
            </a:r>
            <a:endParaRPr/>
          </a:p>
          <a:p>
            <a:pPr indent="0" lvl="2" marL="0" rtl="0" algn="l">
              <a:lnSpc>
                <a:spcPct val="80000"/>
              </a:lnSpc>
              <a:spcBef>
                <a:spcPts val="480"/>
              </a:spcBef>
              <a:spcAft>
                <a:spcPts val="0"/>
              </a:spcAft>
              <a:buSzPts val="2400"/>
              <a:buNone/>
            </a:pPr>
            <a:r>
              <a:rPr lang="en-US"/>
              <a:t>________________________________________________</a:t>
            </a:r>
            <a:endParaRPr/>
          </a:p>
          <a:p>
            <a:pPr indent="0" lvl="2" marL="0" rtl="0" algn="l">
              <a:lnSpc>
                <a:spcPct val="80000"/>
              </a:lnSpc>
              <a:spcBef>
                <a:spcPts val="480"/>
              </a:spcBef>
              <a:spcAft>
                <a:spcPts val="0"/>
              </a:spcAft>
              <a:buSzPts val="2400"/>
              <a:buNone/>
            </a:pPr>
            <a:r>
              <a:rPr lang="en-US"/>
              <a:t>Signature of Donee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5"/>
          <p:cNvSpPr txBox="1"/>
          <p:nvPr>
            <p:ph type="title"/>
          </p:nvPr>
        </p:nvSpPr>
        <p:spPr>
          <a:xfrm>
            <a:off x="457200" y="1295400"/>
            <a:ext cx="7769225" cy="57943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3200"/>
              <a:t>Governing Regulations</a:t>
            </a:r>
            <a:r>
              <a:rPr lang="en-US"/>
              <a:t> </a:t>
            </a:r>
            <a:endParaRPr/>
          </a:p>
        </p:txBody>
      </p:sp>
      <p:sp>
        <p:nvSpPr>
          <p:cNvPr id="84" name="Google Shape;84;p15"/>
          <p:cNvSpPr txBox="1"/>
          <p:nvPr>
            <p:ph idx="1" type="body"/>
          </p:nvPr>
        </p:nvSpPr>
        <p:spPr>
          <a:xfrm>
            <a:off x="533400" y="2057400"/>
            <a:ext cx="7772400" cy="4191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 CFR 29-OSHSA ( workplace )</a:t>
            </a:r>
            <a:endParaRPr/>
          </a:p>
          <a:p>
            <a:pPr indent="-342900" lvl="0" marL="342900" rtl="0" algn="l">
              <a:spcBef>
                <a:spcPts val="480"/>
              </a:spcBef>
              <a:spcAft>
                <a:spcPts val="0"/>
              </a:spcAft>
              <a:buClr>
                <a:srgbClr val="013C88"/>
              </a:buClr>
              <a:buSzPts val="2400"/>
              <a:buChar char="⮚"/>
            </a:pPr>
            <a:r>
              <a:rPr lang="en-US"/>
              <a:t> CFR 49-DOT ( transportation )</a:t>
            </a:r>
            <a:endParaRPr/>
          </a:p>
          <a:p>
            <a:pPr indent="-342900" lvl="0" marL="342900" rtl="0" algn="l">
              <a:spcBef>
                <a:spcPts val="480"/>
              </a:spcBef>
              <a:spcAft>
                <a:spcPts val="0"/>
              </a:spcAft>
              <a:buClr>
                <a:srgbClr val="013C88"/>
              </a:buClr>
              <a:buSzPts val="2400"/>
              <a:buChar char="⮚"/>
            </a:pPr>
            <a:r>
              <a:rPr lang="en-US"/>
              <a:t> CFR 40-Hazardous Waste (EPA) </a:t>
            </a:r>
            <a:endParaRPr/>
          </a:p>
          <a:p>
            <a:pPr indent="-342900" lvl="0" marL="342900" rtl="0" algn="l">
              <a:spcBef>
                <a:spcPts val="480"/>
              </a:spcBef>
              <a:spcAft>
                <a:spcPts val="0"/>
              </a:spcAft>
              <a:buClr>
                <a:srgbClr val="013C88"/>
              </a:buClr>
              <a:buSzPts val="2400"/>
              <a:buChar char="⮚"/>
            </a:pPr>
            <a:r>
              <a:rPr b="1" lang="en-US"/>
              <a:t> CFR 41-101.42 </a:t>
            </a:r>
            <a:r>
              <a:rPr lang="en-US"/>
              <a:t>( GSA  FPMR )</a:t>
            </a:r>
            <a:endParaRPr/>
          </a:p>
          <a:p>
            <a:pPr indent="-220662" lvl="1" marL="742950" rtl="0" algn="l">
              <a:spcBef>
                <a:spcPts val="480"/>
              </a:spcBef>
              <a:spcAft>
                <a:spcPts val="0"/>
              </a:spcAft>
              <a:buSzPts val="2400"/>
              <a:buChar char="•"/>
            </a:pPr>
            <a:r>
              <a:rPr b="1" lang="en-US"/>
              <a:t>FMR 102-40 (DRAFT) </a:t>
            </a:r>
            <a:r>
              <a:rPr lang="en-US"/>
              <a:t>will replace FPMR 101-42</a:t>
            </a:r>
            <a:endParaRPr/>
          </a:p>
          <a:p>
            <a:pPr indent="-342900" lvl="0" marL="342900" rtl="0" algn="l">
              <a:spcBef>
                <a:spcPts val="480"/>
              </a:spcBef>
              <a:spcAft>
                <a:spcPts val="0"/>
              </a:spcAft>
              <a:buClr>
                <a:srgbClr val="013C88"/>
              </a:buClr>
              <a:buSzPts val="2400"/>
              <a:buChar char="⮚"/>
            </a:pPr>
            <a:r>
              <a:rPr lang="en-US"/>
              <a:t> RCRA - Resource Conservation and Recovery Act.</a:t>
            </a:r>
            <a:endParaRPr/>
          </a:p>
          <a:p>
            <a:pPr indent="-342900" lvl="0" marL="342900" rtl="0" algn="l">
              <a:spcBef>
                <a:spcPts val="480"/>
              </a:spcBef>
              <a:spcAft>
                <a:spcPts val="0"/>
              </a:spcAft>
              <a:buClr>
                <a:srgbClr val="013C88"/>
              </a:buClr>
              <a:buSzPts val="2400"/>
              <a:buChar char="⮚"/>
            </a:pPr>
            <a:r>
              <a:rPr lang="en-US"/>
              <a:t> TSCA-Toxic Substance Control Act.</a:t>
            </a:r>
            <a:endParaRPr/>
          </a:p>
          <a:p>
            <a:pPr indent="-342900" lvl="0" marL="342900" rtl="0" algn="l">
              <a:spcBef>
                <a:spcPts val="480"/>
              </a:spcBef>
              <a:spcAft>
                <a:spcPts val="0"/>
              </a:spcAft>
              <a:buClr>
                <a:srgbClr val="013C88"/>
              </a:buClr>
              <a:buSzPts val="2400"/>
              <a:buChar char="⮚"/>
            </a:pPr>
            <a:r>
              <a:rPr lang="en-US"/>
              <a:t> HMTA-Haz Mat Transportation Act.</a:t>
            </a:r>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2"/>
          <p:cNvSpPr txBox="1"/>
          <p:nvPr>
            <p:ph type="title"/>
          </p:nvPr>
        </p:nvSpPr>
        <p:spPr>
          <a:xfrm>
            <a:off x="0" y="1143001"/>
            <a:ext cx="91440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13C88"/>
              </a:buClr>
              <a:buSzPts val="2300"/>
              <a:buFont typeface="Arial Black"/>
              <a:buNone/>
            </a:pPr>
            <a:r>
              <a:rPr lang="en-US" sz="2300"/>
              <a:t> </a:t>
            </a:r>
            <a:r>
              <a:rPr b="1" lang="en-US" sz="3200">
                <a:solidFill>
                  <a:srgbClr val="013C88"/>
                </a:solidFill>
                <a:latin typeface="Arial"/>
                <a:ea typeface="Arial"/>
                <a:cs typeface="Arial"/>
                <a:sym typeface="Arial"/>
              </a:rPr>
              <a:t>FMR 102-40 (Draft)</a:t>
            </a:r>
            <a:endParaRPr sz="3200">
              <a:latin typeface="Arial"/>
              <a:ea typeface="Arial"/>
              <a:cs typeface="Arial"/>
              <a:sym typeface="Arial"/>
            </a:endParaRPr>
          </a:p>
        </p:txBody>
      </p:sp>
      <p:sp>
        <p:nvSpPr>
          <p:cNvPr id="290" name="Google Shape;290;p42"/>
          <p:cNvSpPr txBox="1"/>
          <p:nvPr>
            <p:ph idx="1" type="body"/>
          </p:nvPr>
        </p:nvSpPr>
        <p:spPr>
          <a:xfrm>
            <a:off x="152400" y="1600200"/>
            <a:ext cx="8839200" cy="5105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sz="2400">
                <a:latin typeface="Times New Roman"/>
                <a:ea typeface="Times New Roman"/>
                <a:cs typeface="Times New Roman"/>
                <a:sym typeface="Times New Roman"/>
              </a:rPr>
              <a:t> </a:t>
            </a:r>
            <a:r>
              <a:rPr b="1" lang="en-US" sz="2400"/>
              <a:t>Certifications:</a:t>
            </a:r>
            <a:endParaRPr b="1" sz="2400"/>
          </a:p>
          <a:p>
            <a:pPr indent="-342900" lvl="0" marL="342900" rtl="0" algn="l">
              <a:spcBef>
                <a:spcPts val="560"/>
              </a:spcBef>
              <a:spcAft>
                <a:spcPts val="0"/>
              </a:spcAft>
              <a:buClr>
                <a:srgbClr val="013C88"/>
              </a:buClr>
              <a:buSzPts val="2800"/>
              <a:buNone/>
            </a:pPr>
            <a:r>
              <a:rPr b="1" lang="en-US"/>
              <a:t>	 </a:t>
            </a:r>
            <a:r>
              <a:rPr b="1" lang="en-US" sz="2400"/>
              <a:t>§102-40.80  Is donee certification required on the donation  of personal property requiring special handling?</a:t>
            </a:r>
            <a:endParaRPr sz="2400"/>
          </a:p>
          <a:p>
            <a:pPr indent="-152400" lvl="3" marL="1600200" rtl="0" algn="l">
              <a:spcBef>
                <a:spcPts val="240"/>
              </a:spcBef>
              <a:spcAft>
                <a:spcPts val="0"/>
              </a:spcAft>
              <a:buSzPts val="1200"/>
              <a:buNone/>
            </a:pPr>
            <a:r>
              <a:t/>
            </a:r>
            <a:endParaRPr sz="1200"/>
          </a:p>
          <a:p>
            <a:pPr indent="-220662" lvl="1" marL="742950" rtl="0" algn="l">
              <a:spcBef>
                <a:spcPts val="480"/>
              </a:spcBef>
              <a:spcAft>
                <a:spcPts val="0"/>
              </a:spcAft>
              <a:buClr>
                <a:srgbClr val="013C88"/>
              </a:buClr>
              <a:buSzPts val="2400"/>
              <a:buFont typeface="Arial"/>
              <a:buChar char="•"/>
            </a:pPr>
            <a:r>
              <a:rPr lang="en-US"/>
              <a:t>This subpart </a:t>
            </a:r>
            <a:r>
              <a:rPr b="1" lang="en-US" u="sng"/>
              <a:t>does not prohibit a SASP from bringing an item requiring special handling into its warehouse or other place of storage</a:t>
            </a:r>
            <a:r>
              <a:rPr lang="en-US"/>
              <a:t>; provided that this storage is of a temporary nature, that the storage arrangement is agreeable to all parties involved in the donation, and that the storage location has the necessary facilities, gear, and trained personnel to handle, store, protect, and transport the property</a:t>
            </a:r>
            <a:r>
              <a:rPr lang="en-US">
                <a:latin typeface="Times New Roman"/>
                <a:ea typeface="Times New Roman"/>
                <a:cs typeface="Times New Roman"/>
                <a:sym typeface="Times New Roman"/>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43"/>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Sales of Hazardous Material</a:t>
            </a:r>
            <a:endParaRPr/>
          </a:p>
        </p:txBody>
      </p:sp>
      <p:sp>
        <p:nvSpPr>
          <p:cNvPr id="297" name="Google Shape;297;p43"/>
          <p:cNvSpPr txBox="1"/>
          <p:nvPr>
            <p:ph idx="1" type="body"/>
          </p:nvPr>
        </p:nvSpPr>
        <p:spPr>
          <a:xfrm>
            <a:off x="762000" y="2286000"/>
            <a:ext cx="7315200" cy="3657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Hazardous Materials not transferred/donated becomes eligible for GSA Sales action.</a:t>
            </a:r>
            <a:endParaRPr/>
          </a:p>
          <a:p>
            <a:pPr indent="-342900" lvl="0" marL="342900" rtl="0" algn="l">
              <a:spcBef>
                <a:spcPts val="480"/>
              </a:spcBef>
              <a:spcAft>
                <a:spcPts val="0"/>
              </a:spcAft>
              <a:buClr>
                <a:srgbClr val="013C88"/>
              </a:buClr>
              <a:buSzPts val="2400"/>
              <a:buChar char="⮚"/>
            </a:pPr>
            <a:r>
              <a:rPr lang="en-US"/>
              <a:t>Property properly reported for U &amp; D may be programmed for sales without delay and without further documentation.</a:t>
            </a:r>
            <a:endParaRPr/>
          </a:p>
          <a:p>
            <a:pPr indent="-342900" lvl="0" marL="342900" rtl="0" algn="l">
              <a:spcBef>
                <a:spcPts val="480"/>
              </a:spcBef>
              <a:spcAft>
                <a:spcPts val="0"/>
              </a:spcAft>
              <a:buClr>
                <a:srgbClr val="013C88"/>
              </a:buClr>
              <a:buSzPts val="2400"/>
              <a:buChar char="⮚"/>
            </a:pPr>
            <a:r>
              <a:rPr lang="en-US"/>
              <a:t>If reported  manually on SF-126, owning agency shall comply with hazardous materials reporting requirements and certification.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44"/>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Sales Procedures: Lotting</a:t>
            </a:r>
            <a:endParaRPr sz="2800"/>
          </a:p>
        </p:txBody>
      </p:sp>
      <p:sp>
        <p:nvSpPr>
          <p:cNvPr id="304" name="Google Shape;304;p44"/>
          <p:cNvSpPr txBox="1"/>
          <p:nvPr>
            <p:ph idx="1" type="body"/>
          </p:nvPr>
        </p:nvSpPr>
        <p:spPr>
          <a:xfrm>
            <a:off x="762000" y="2133600"/>
            <a:ext cx="7543800" cy="3962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Use separate IFB # for Haz Mat for file retention purposes.( 10 years )</a:t>
            </a:r>
            <a:endParaRPr/>
          </a:p>
          <a:p>
            <a:pPr indent="-279400" lvl="0" marL="342900" rtl="0" algn="l">
              <a:spcBef>
                <a:spcPts val="200"/>
              </a:spcBef>
              <a:spcAft>
                <a:spcPts val="0"/>
              </a:spcAft>
              <a:buClr>
                <a:srgbClr val="013C88"/>
              </a:buClr>
              <a:buSzPts val="1000"/>
              <a:buNone/>
            </a:pPr>
            <a:r>
              <a:t/>
            </a:r>
            <a:endParaRPr sz="1000"/>
          </a:p>
          <a:p>
            <a:pPr indent="-342900" lvl="0" marL="342900" rtl="0" algn="l">
              <a:spcBef>
                <a:spcPts val="480"/>
              </a:spcBef>
              <a:spcAft>
                <a:spcPts val="0"/>
              </a:spcAft>
              <a:buClr>
                <a:srgbClr val="013C88"/>
              </a:buClr>
              <a:buSzPts val="2400"/>
              <a:buChar char="⮚"/>
            </a:pPr>
            <a:r>
              <a:rPr lang="en-US"/>
              <a:t>Only lot compatible property in the same sale lot </a:t>
            </a:r>
            <a:br>
              <a:rPr lang="en-US"/>
            </a:br>
            <a:r>
              <a:rPr lang="en-US"/>
              <a:t>( only one FSG ).</a:t>
            </a:r>
            <a:endParaRPr/>
          </a:p>
          <a:p>
            <a:pPr indent="-279400" lvl="0" marL="342900" rtl="0" algn="l">
              <a:spcBef>
                <a:spcPts val="200"/>
              </a:spcBef>
              <a:spcAft>
                <a:spcPts val="0"/>
              </a:spcAft>
              <a:buClr>
                <a:srgbClr val="013C88"/>
              </a:buClr>
              <a:buSzPts val="1000"/>
              <a:buNone/>
            </a:pPr>
            <a:r>
              <a:t/>
            </a:r>
            <a:endParaRPr sz="1000"/>
          </a:p>
          <a:p>
            <a:pPr indent="-342900" lvl="0" marL="342900" rtl="0" algn="l">
              <a:spcBef>
                <a:spcPts val="480"/>
              </a:spcBef>
              <a:spcAft>
                <a:spcPts val="0"/>
              </a:spcAft>
              <a:buClr>
                <a:srgbClr val="013C88"/>
              </a:buClr>
              <a:buSzPts val="2400"/>
              <a:buChar char="⮚"/>
            </a:pPr>
            <a:r>
              <a:rPr lang="en-US"/>
              <a:t>Limit lot size to consumer quantities.</a:t>
            </a:r>
            <a:endParaRPr/>
          </a:p>
          <a:p>
            <a:pPr indent="-279400" lvl="0" marL="342900" rtl="0" algn="l">
              <a:spcBef>
                <a:spcPts val="200"/>
              </a:spcBef>
              <a:spcAft>
                <a:spcPts val="0"/>
              </a:spcAft>
              <a:buClr>
                <a:srgbClr val="013C88"/>
              </a:buClr>
              <a:buSzPts val="1000"/>
              <a:buNone/>
            </a:pPr>
            <a:r>
              <a:t/>
            </a:r>
            <a:endParaRPr sz="1000"/>
          </a:p>
          <a:p>
            <a:pPr indent="-342900" lvl="0" marL="342900" rtl="0" algn="l">
              <a:spcBef>
                <a:spcPts val="480"/>
              </a:spcBef>
              <a:spcAft>
                <a:spcPts val="0"/>
              </a:spcAft>
              <a:buClr>
                <a:srgbClr val="013C88"/>
              </a:buClr>
              <a:buSzPts val="2400"/>
              <a:buChar char="⮚"/>
            </a:pPr>
            <a:r>
              <a:rPr lang="en-US"/>
              <a:t>Prequalify bidders for lots containing large quantities with Statement of Intent.</a:t>
            </a:r>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5"/>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Sales: Item Descriptions</a:t>
            </a:r>
            <a:endParaRPr/>
          </a:p>
        </p:txBody>
      </p:sp>
      <p:sp>
        <p:nvSpPr>
          <p:cNvPr id="311" name="Google Shape;311;p45"/>
          <p:cNvSpPr txBox="1"/>
          <p:nvPr>
            <p:ph idx="1" type="body"/>
          </p:nvPr>
        </p:nvSpPr>
        <p:spPr>
          <a:xfrm>
            <a:off x="762000" y="2514600"/>
            <a:ext cx="7391400" cy="3124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Provide detailed information from the MSDS.</a:t>
            </a:r>
            <a:endParaRPr/>
          </a:p>
          <a:p>
            <a:pPr indent="-279400" lvl="0" marL="342900" rtl="0" algn="l">
              <a:spcBef>
                <a:spcPts val="200"/>
              </a:spcBef>
              <a:spcAft>
                <a:spcPts val="0"/>
              </a:spcAft>
              <a:buClr>
                <a:srgbClr val="013C88"/>
              </a:buClr>
              <a:buSzPts val="1000"/>
              <a:buNone/>
            </a:pPr>
            <a:r>
              <a:t/>
            </a:r>
            <a:endParaRPr sz="1000"/>
          </a:p>
          <a:p>
            <a:pPr indent="-342900" lvl="0" marL="342900" rtl="0" algn="l">
              <a:spcBef>
                <a:spcPts val="480"/>
              </a:spcBef>
              <a:spcAft>
                <a:spcPts val="0"/>
              </a:spcAft>
              <a:buClr>
                <a:srgbClr val="013C88"/>
              </a:buClr>
              <a:buSzPts val="2400"/>
              <a:buChar char="⮚"/>
            </a:pPr>
            <a:r>
              <a:rPr lang="en-US"/>
              <a:t>Reference the online special terms &amp; conditions relative to Haz Mat.</a:t>
            </a:r>
            <a:endParaRPr/>
          </a:p>
          <a:p>
            <a:pPr indent="-279400" lvl="0" marL="342900" rtl="0" algn="l">
              <a:spcBef>
                <a:spcPts val="200"/>
              </a:spcBef>
              <a:spcAft>
                <a:spcPts val="0"/>
              </a:spcAft>
              <a:buClr>
                <a:srgbClr val="013C88"/>
              </a:buClr>
              <a:buSzPts val="1000"/>
              <a:buNone/>
            </a:pPr>
            <a:r>
              <a:t/>
            </a:r>
            <a:endParaRPr sz="1000"/>
          </a:p>
          <a:p>
            <a:pPr indent="-342900" lvl="0" marL="342900" rtl="0" algn="l">
              <a:spcBef>
                <a:spcPts val="480"/>
              </a:spcBef>
              <a:spcAft>
                <a:spcPts val="0"/>
              </a:spcAft>
              <a:buClr>
                <a:srgbClr val="013C88"/>
              </a:buClr>
              <a:buSzPts val="2400"/>
              <a:buChar char="⮚"/>
            </a:pPr>
            <a:r>
              <a:rPr lang="en-US"/>
              <a:t>The successful bidder must sign the hold harmless clause, prior to receiving the purchasers receipt.</a:t>
            </a:r>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6"/>
          <p:cNvSpPr txBox="1"/>
          <p:nvPr>
            <p:ph type="title"/>
          </p:nvPr>
        </p:nvSpPr>
        <p:spPr>
          <a:xfrm>
            <a:off x="152400" y="1325563"/>
            <a:ext cx="8991600" cy="95410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A&amp;D (Abandonment/Destruction) of  Hazardous Materials </a:t>
            </a:r>
            <a:endParaRPr/>
          </a:p>
        </p:txBody>
      </p:sp>
      <p:sp>
        <p:nvSpPr>
          <p:cNvPr id="318" name="Google Shape;318;p46"/>
          <p:cNvSpPr txBox="1"/>
          <p:nvPr>
            <p:ph idx="1" type="body"/>
          </p:nvPr>
        </p:nvSpPr>
        <p:spPr>
          <a:xfrm>
            <a:off x="609600" y="2819400"/>
            <a:ext cx="7769225" cy="2895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Property unsuitable for U &amp; D or Sales.</a:t>
            </a:r>
            <a:endParaRPr/>
          </a:p>
          <a:p>
            <a:pPr indent="-220662" lvl="1" marL="742950" rtl="0" algn="l">
              <a:spcBef>
                <a:spcPts val="480"/>
              </a:spcBef>
              <a:spcAft>
                <a:spcPts val="0"/>
              </a:spcAft>
              <a:buSzPts val="2400"/>
              <a:buChar char="•"/>
            </a:pPr>
            <a:r>
              <a:rPr lang="en-US"/>
              <a:t>Expired shelf life</a:t>
            </a:r>
            <a:endParaRPr/>
          </a:p>
          <a:p>
            <a:pPr indent="-220662" lvl="1" marL="742950" rtl="0" algn="l">
              <a:spcBef>
                <a:spcPts val="480"/>
              </a:spcBef>
              <a:spcAft>
                <a:spcPts val="0"/>
              </a:spcAft>
              <a:buSzPts val="2400"/>
              <a:buChar char="•"/>
            </a:pPr>
            <a:r>
              <a:rPr lang="en-US"/>
              <a:t>Opened, partially used containers</a:t>
            </a:r>
            <a:endParaRPr/>
          </a:p>
          <a:p>
            <a:pPr indent="-220662" lvl="1" marL="742950" rtl="0" algn="l">
              <a:spcBef>
                <a:spcPts val="480"/>
              </a:spcBef>
              <a:spcAft>
                <a:spcPts val="0"/>
              </a:spcAft>
              <a:buSzPts val="2400"/>
              <a:buChar char="•"/>
            </a:pPr>
            <a:r>
              <a:rPr lang="en-US"/>
              <a:t>Hazardous Mmaterial that survives RTD/Sales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7"/>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Methods of Abandonment &amp; Destruction</a:t>
            </a:r>
            <a:endParaRPr sz="2800"/>
          </a:p>
        </p:txBody>
      </p:sp>
      <p:sp>
        <p:nvSpPr>
          <p:cNvPr id="325" name="Google Shape;325;p47"/>
          <p:cNvSpPr txBox="1"/>
          <p:nvPr>
            <p:ph idx="1" type="body"/>
          </p:nvPr>
        </p:nvSpPr>
        <p:spPr>
          <a:xfrm>
            <a:off x="762000" y="2438400"/>
            <a:ext cx="7162800" cy="2743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Services Requirements Contract to an EPA licensed vendor for the ultimate packaging, manifesting, treatment and disposal in accordance with all Federal, State and local Hazardous Waste standards.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48"/>
          <p:cNvSpPr txBox="1"/>
          <p:nvPr>
            <p:ph type="title"/>
          </p:nvPr>
        </p:nvSpPr>
        <p:spPr>
          <a:xfrm>
            <a:off x="533400" y="1325563"/>
            <a:ext cx="7769225" cy="5794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200"/>
              <a:t>Locating Vendors</a:t>
            </a:r>
            <a:endParaRPr/>
          </a:p>
        </p:txBody>
      </p:sp>
      <p:sp>
        <p:nvSpPr>
          <p:cNvPr id="332" name="Google Shape;332;p48"/>
          <p:cNvSpPr txBox="1"/>
          <p:nvPr>
            <p:ph idx="1" type="body"/>
          </p:nvPr>
        </p:nvSpPr>
        <p:spPr>
          <a:xfrm>
            <a:off x="762000" y="2209800"/>
            <a:ext cx="7086600"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GSA’s  Schedules e-Library currently has 384 vendors available to provide Hazardous Waste disposal services.</a:t>
            </a:r>
            <a:endParaRPr/>
          </a:p>
        </p:txBody>
      </p:sp>
      <p:sp>
        <p:nvSpPr>
          <p:cNvPr id="333" name="Google Shape;333;p48"/>
          <p:cNvSpPr txBox="1"/>
          <p:nvPr/>
        </p:nvSpPr>
        <p:spPr>
          <a:xfrm>
            <a:off x="1981200" y="4191000"/>
            <a:ext cx="431675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u="sng">
                <a:solidFill>
                  <a:srgbClr val="013C88"/>
                </a:solidFill>
                <a:latin typeface="Times New Roman"/>
                <a:ea typeface="Times New Roman"/>
                <a:cs typeface="Times New Roman"/>
                <a:sym typeface="Times New Roman"/>
              </a:rPr>
              <a:t>www.gsaelibrary.gsa.gov</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49"/>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id="339" name="Google Shape;339;p49"/>
          <p:cNvPicPr preferRelativeResize="0"/>
          <p:nvPr>
            <p:ph idx="1" type="body"/>
          </p:nvPr>
        </p:nvPicPr>
        <p:blipFill rotWithShape="1">
          <a:blip r:embed="rId3">
            <a:alphaModFix/>
          </a:blip>
          <a:srcRect b="0" l="0" r="0" t="0"/>
          <a:stretch/>
        </p:blipFill>
        <p:spPr>
          <a:xfrm>
            <a:off x="0" y="1066800"/>
            <a:ext cx="8915399" cy="5791200"/>
          </a:xfrm>
          <a:prstGeom prst="rect">
            <a:avLst/>
          </a:prstGeom>
          <a:noFill/>
          <a:ln>
            <a:noFill/>
          </a:ln>
        </p:spPr>
      </p:pic>
      <p:sp>
        <p:nvSpPr>
          <p:cNvPr id="340" name="Google Shape;340;p49"/>
          <p:cNvSpPr/>
          <p:nvPr/>
        </p:nvSpPr>
        <p:spPr>
          <a:xfrm rot="-7796629">
            <a:off x="2046605" y="3081922"/>
            <a:ext cx="1447800" cy="763659"/>
          </a:xfrm>
          <a:prstGeom prst="righ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1" name="Google Shape;341;p49"/>
          <p:cNvSpPr/>
          <p:nvPr/>
        </p:nvSpPr>
        <p:spPr>
          <a:xfrm>
            <a:off x="3276600" y="4267200"/>
            <a:ext cx="2971800" cy="1295400"/>
          </a:xfrm>
          <a:prstGeom prst="roundRect">
            <a:avLst>
              <a:gd fmla="val 16667" name="adj"/>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Search for Hazardous Waste Disposal Services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50"/>
          <p:cNvSpPr txBox="1"/>
          <p:nvPr>
            <p:ph type="title"/>
          </p:nvPr>
        </p:nvSpPr>
        <p:spPr>
          <a:xfrm>
            <a:off x="0" y="1219200"/>
            <a:ext cx="91440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2800"/>
          </a:p>
        </p:txBody>
      </p:sp>
      <p:pic>
        <p:nvPicPr>
          <p:cNvPr id="347" name="Google Shape;347;p50"/>
          <p:cNvPicPr preferRelativeResize="0"/>
          <p:nvPr>
            <p:ph idx="1" type="body"/>
          </p:nvPr>
        </p:nvPicPr>
        <p:blipFill rotWithShape="1">
          <a:blip r:embed="rId3">
            <a:alphaModFix/>
          </a:blip>
          <a:srcRect b="0" l="0" r="0" t="0"/>
          <a:stretch/>
        </p:blipFill>
        <p:spPr>
          <a:xfrm>
            <a:off x="152400" y="1295400"/>
            <a:ext cx="8686801" cy="5257800"/>
          </a:xfrm>
          <a:prstGeom prst="rect">
            <a:avLst/>
          </a:prstGeom>
          <a:noFill/>
          <a:ln>
            <a:noFill/>
          </a:ln>
        </p:spPr>
      </p:pic>
      <p:sp>
        <p:nvSpPr>
          <p:cNvPr id="348" name="Google Shape;348;p50"/>
          <p:cNvSpPr/>
          <p:nvPr/>
        </p:nvSpPr>
        <p:spPr>
          <a:xfrm rot="-1602824">
            <a:off x="1468835" y="4152497"/>
            <a:ext cx="457200" cy="1219200"/>
          </a:xfrm>
          <a:prstGeom prst="down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51"/>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id="354" name="Google Shape;354;p51"/>
          <p:cNvPicPr preferRelativeResize="0"/>
          <p:nvPr>
            <p:ph idx="1" type="body"/>
          </p:nvPr>
        </p:nvPicPr>
        <p:blipFill rotWithShape="1">
          <a:blip r:embed="rId3">
            <a:alphaModFix/>
          </a:blip>
          <a:srcRect b="0" l="0" r="0" t="0"/>
          <a:stretch/>
        </p:blipFill>
        <p:spPr>
          <a:xfrm>
            <a:off x="313246" y="990600"/>
            <a:ext cx="8543652" cy="5454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ph type="title"/>
          </p:nvPr>
        </p:nvSpPr>
        <p:spPr>
          <a:xfrm>
            <a:off x="0" y="1371600"/>
            <a:ext cx="91440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 Property Requiring Special Handling </a:t>
            </a:r>
            <a:endParaRPr/>
          </a:p>
        </p:txBody>
      </p:sp>
      <p:sp>
        <p:nvSpPr>
          <p:cNvPr id="91" name="Google Shape;91;p16"/>
          <p:cNvSpPr txBox="1"/>
          <p:nvPr/>
        </p:nvSpPr>
        <p:spPr>
          <a:xfrm>
            <a:off x="457200" y="2286000"/>
            <a:ext cx="8077200" cy="3397853"/>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rgbClr val="002060"/>
              </a:buClr>
              <a:buSzPts val="2400"/>
              <a:buFont typeface="Noto Sans Symbols"/>
              <a:buChar char="⮚"/>
            </a:pPr>
            <a:r>
              <a:rPr b="1" lang="en-US" sz="2400">
                <a:solidFill>
                  <a:srgbClr val="013C88"/>
                </a:solidFill>
                <a:latin typeface="Arial"/>
                <a:ea typeface="Arial"/>
                <a:cs typeface="Arial"/>
                <a:sym typeface="Arial"/>
              </a:rPr>
              <a:t> FPMR 101-42</a:t>
            </a:r>
            <a:endParaRPr/>
          </a:p>
          <a:p>
            <a:pPr indent="-152400" lvl="1" marL="457200" marR="0" rtl="0" algn="l">
              <a:spcBef>
                <a:spcPts val="1200"/>
              </a:spcBef>
              <a:spcAft>
                <a:spcPts val="0"/>
              </a:spcAft>
              <a:buClr>
                <a:srgbClr val="002060"/>
              </a:buClr>
              <a:buSzPts val="2400"/>
              <a:buFont typeface="Arial"/>
              <a:buChar char="•"/>
            </a:pPr>
            <a:r>
              <a:rPr b="0" i="0" lang="en-US" sz="2400" u="none" cap="none" strike="noStrike">
                <a:solidFill>
                  <a:srgbClr val="013C88"/>
                </a:solidFill>
                <a:latin typeface="Arial"/>
                <a:ea typeface="Arial"/>
                <a:cs typeface="Arial"/>
                <a:sym typeface="Arial"/>
              </a:rPr>
              <a:t>  Utilization and Disposal of Hazardous Materials and Certain Categories of Property</a:t>
            </a:r>
            <a:endParaRPr/>
          </a:p>
          <a:p>
            <a:pPr indent="-152400" lvl="0" marL="0" marR="0" rtl="0" algn="l">
              <a:spcBef>
                <a:spcPts val="1200"/>
              </a:spcBef>
              <a:spcAft>
                <a:spcPts val="0"/>
              </a:spcAft>
              <a:buClr>
                <a:srgbClr val="002060"/>
              </a:buClr>
              <a:buSzPts val="2400"/>
              <a:buFont typeface="Noto Sans Symbols"/>
              <a:buChar char="⮚"/>
            </a:pPr>
            <a:r>
              <a:rPr lang="en-US" sz="2400">
                <a:solidFill>
                  <a:srgbClr val="013C88"/>
                </a:solidFill>
                <a:latin typeface="Arial"/>
                <a:ea typeface="Arial"/>
                <a:cs typeface="Arial"/>
                <a:sym typeface="Arial"/>
              </a:rPr>
              <a:t> </a:t>
            </a:r>
            <a:r>
              <a:rPr b="1" lang="en-US" sz="2400">
                <a:solidFill>
                  <a:srgbClr val="013C88"/>
                </a:solidFill>
                <a:latin typeface="Arial"/>
                <a:ea typeface="Arial"/>
                <a:cs typeface="Arial"/>
                <a:sym typeface="Arial"/>
              </a:rPr>
              <a:t>FMR 102-40 (DRAFT)</a:t>
            </a:r>
            <a:endParaRPr/>
          </a:p>
          <a:p>
            <a:pPr indent="-152400" lvl="1" marL="457200" marR="0" rtl="0" algn="l">
              <a:spcBef>
                <a:spcPts val="480"/>
              </a:spcBef>
              <a:spcAft>
                <a:spcPts val="0"/>
              </a:spcAft>
              <a:buClr>
                <a:srgbClr val="002060"/>
              </a:buClr>
              <a:buSzPts val="2400"/>
              <a:buFont typeface="Arial"/>
              <a:buChar char="•"/>
            </a:pPr>
            <a:r>
              <a:rPr b="0" i="0" lang="en-US" sz="2400" u="none" cap="none" strike="noStrike">
                <a:solidFill>
                  <a:srgbClr val="013C88"/>
                </a:solidFill>
                <a:latin typeface="Arial"/>
                <a:ea typeface="Arial"/>
                <a:cs typeface="Arial"/>
                <a:sym typeface="Arial"/>
              </a:rPr>
              <a:t>  Disposition of Personal Property with Special Handling Requirements</a:t>
            </a:r>
            <a:endParaRPr/>
          </a:p>
          <a:p>
            <a:pPr indent="0" lvl="0" marL="0" marR="0" rtl="0" algn="l">
              <a:spcBef>
                <a:spcPts val="120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52"/>
          <p:cNvSpPr txBox="1"/>
          <p:nvPr>
            <p:ph type="title"/>
          </p:nvPr>
        </p:nvSpPr>
        <p:spPr>
          <a:xfrm>
            <a:off x="152400" y="1295400"/>
            <a:ext cx="89916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Responsible Decisions</a:t>
            </a:r>
            <a:endParaRPr/>
          </a:p>
        </p:txBody>
      </p:sp>
      <p:sp>
        <p:nvSpPr>
          <p:cNvPr id="361" name="Google Shape;361;p52"/>
          <p:cNvSpPr txBox="1"/>
          <p:nvPr>
            <p:ph idx="1" type="body"/>
          </p:nvPr>
        </p:nvSpPr>
        <p:spPr>
          <a:xfrm>
            <a:off x="762000" y="2209800"/>
            <a:ext cx="7467600"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We as government employees have a stewardship to make responsible decisions that ensures compliance with all Federal, State and Local regulations.</a:t>
            </a:r>
            <a:endParaRPr/>
          </a:p>
          <a:p>
            <a:pPr indent="-342900" lvl="0" marL="342900" rtl="0" algn="l">
              <a:spcBef>
                <a:spcPts val="480"/>
              </a:spcBef>
              <a:spcAft>
                <a:spcPts val="0"/>
              </a:spcAft>
              <a:buClr>
                <a:srgbClr val="013C88"/>
              </a:buClr>
              <a:buSzPts val="2400"/>
              <a:buChar char="⮚"/>
            </a:pPr>
            <a:r>
              <a:rPr lang="en-US"/>
              <a:t>Minimize Future Liability: Under CERCLA, EPA has the authority to recover the cost of disposing of abandoned HM/HW from deep pockets.</a:t>
            </a:r>
            <a:endParaRPr/>
          </a:p>
          <a:p>
            <a:pPr indent="-342900" lvl="0" marL="342900" rtl="0" algn="l">
              <a:spcBef>
                <a:spcPts val="480"/>
              </a:spcBef>
              <a:spcAft>
                <a:spcPts val="0"/>
              </a:spcAft>
              <a:buClr>
                <a:srgbClr val="013C88"/>
              </a:buClr>
              <a:buSzPts val="2400"/>
              <a:buChar char="⮚"/>
            </a:pPr>
            <a:r>
              <a:rPr lang="en-US"/>
              <a:t>State EPA’s also have the authority to assess fines and penalties to federal agencies.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53"/>
          <p:cNvSpPr txBox="1"/>
          <p:nvPr>
            <p:ph type="title"/>
          </p:nvPr>
        </p:nvSpPr>
        <p:spPr>
          <a:xfrm>
            <a:off x="609600" y="1447800"/>
            <a:ext cx="7924800" cy="20621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who is liable for the proper identification and disposal of hazardous materials?</a:t>
            </a:r>
            <a:endParaRPr/>
          </a:p>
        </p:txBody>
      </p:sp>
      <p:sp>
        <p:nvSpPr>
          <p:cNvPr id="367" name="Google Shape;367;p53"/>
          <p:cNvSpPr txBox="1"/>
          <p:nvPr>
            <p:ph idx="1" type="body"/>
          </p:nvPr>
        </p:nvSpPr>
        <p:spPr>
          <a:xfrm>
            <a:off x="685800" y="3200400"/>
            <a:ext cx="7769225" cy="2819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800"/>
              <a:buChar char="⮚"/>
            </a:pPr>
            <a:r>
              <a:rPr lang="en-US" sz="2800"/>
              <a:t> </a:t>
            </a:r>
            <a:r>
              <a:rPr b="1" lang="en-US" sz="2800"/>
              <a:t>You</a:t>
            </a:r>
            <a:r>
              <a:rPr lang="en-US" sz="2800"/>
              <a:t>, the reporting agency!</a:t>
            </a:r>
            <a:endParaRPr/>
          </a:p>
          <a:p>
            <a:pPr indent="-220662" lvl="1" marL="742950" rtl="0" algn="l">
              <a:spcBef>
                <a:spcPts val="240"/>
              </a:spcBef>
              <a:spcAft>
                <a:spcPts val="0"/>
              </a:spcAft>
              <a:buSzPts val="1200"/>
              <a:buNone/>
            </a:pPr>
            <a:r>
              <a:t/>
            </a:r>
            <a:endParaRPr sz="1200"/>
          </a:p>
          <a:p>
            <a:pPr indent="-220662" lvl="1" marL="742950" rtl="0" algn="l">
              <a:spcBef>
                <a:spcPts val="480"/>
              </a:spcBef>
              <a:spcAft>
                <a:spcPts val="0"/>
              </a:spcAft>
              <a:buSzPts val="2400"/>
              <a:buChar char="•"/>
            </a:pPr>
            <a:r>
              <a:rPr lang="en-US"/>
              <a:t>Contact your local GSA APO </a:t>
            </a:r>
            <a:endParaRPr/>
          </a:p>
          <a:p>
            <a:pPr indent="-220662" lvl="1" marL="742950" rtl="0" algn="l">
              <a:spcBef>
                <a:spcPts val="480"/>
              </a:spcBef>
              <a:spcAft>
                <a:spcPts val="0"/>
              </a:spcAft>
              <a:buSzPts val="2400"/>
              <a:buNone/>
            </a:pPr>
            <a:r>
              <a:rPr lang="en-US"/>
              <a:t>	for support</a:t>
            </a:r>
            <a:endParaRPr/>
          </a:p>
          <a:p>
            <a:pPr indent="-220662" lvl="1" marL="742950" rtl="0" algn="l">
              <a:spcBef>
                <a:spcPts val="480"/>
              </a:spcBef>
              <a:spcAft>
                <a:spcPts val="0"/>
              </a:spcAft>
              <a:buSzPts val="2400"/>
              <a:buChar char="•"/>
            </a:pPr>
            <a:r>
              <a:rPr lang="en-US" u="sng"/>
              <a:t>http://gsa.gov/apo</a:t>
            </a:r>
            <a:endParaRPr/>
          </a:p>
        </p:txBody>
      </p:sp>
      <p:pic>
        <p:nvPicPr>
          <p:cNvPr descr="Decorative Image" id="368" name="Google Shape;368;p53"/>
          <p:cNvPicPr preferRelativeResize="0"/>
          <p:nvPr/>
        </p:nvPicPr>
        <p:blipFill rotWithShape="1">
          <a:blip r:embed="rId3">
            <a:alphaModFix/>
          </a:blip>
          <a:srcRect b="0" l="0" r="0" t="0"/>
          <a:stretch/>
        </p:blipFill>
        <p:spPr>
          <a:xfrm>
            <a:off x="5943600" y="2971800"/>
            <a:ext cx="2155754" cy="2895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pic>
        <p:nvPicPr>
          <p:cNvPr descr="Presenter asking questions_hands raised" id="374" name="Google Shape;374;p54"/>
          <p:cNvPicPr preferRelativeResize="0"/>
          <p:nvPr/>
        </p:nvPicPr>
        <p:blipFill rotWithShape="1">
          <a:blip r:embed="rId3">
            <a:alphaModFix/>
          </a:blip>
          <a:srcRect b="0" l="0" r="0" t="0"/>
          <a:stretch/>
        </p:blipFill>
        <p:spPr>
          <a:xfrm>
            <a:off x="4343400" y="1905000"/>
            <a:ext cx="3505200" cy="4038600"/>
          </a:xfrm>
          <a:prstGeom prst="rect">
            <a:avLst/>
          </a:prstGeom>
          <a:noFill/>
          <a:ln>
            <a:noFill/>
          </a:ln>
        </p:spPr>
      </p:pic>
      <p:sp>
        <p:nvSpPr>
          <p:cNvPr id="375" name="Google Shape;375;p54"/>
          <p:cNvSpPr txBox="1"/>
          <p:nvPr>
            <p:ph type="title"/>
          </p:nvPr>
        </p:nvSpPr>
        <p:spPr>
          <a:xfrm>
            <a:off x="914400" y="3048000"/>
            <a:ext cx="2667000" cy="5847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3200">
                <a:solidFill>
                  <a:srgbClr val="013C88"/>
                </a:solidFill>
                <a:latin typeface="Arial"/>
                <a:ea typeface="Arial"/>
                <a:cs typeface="Arial"/>
                <a:sym typeface="Arial"/>
              </a:rPr>
              <a:t>Questions?</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type="title"/>
          </p:nvPr>
        </p:nvSpPr>
        <p:spPr>
          <a:xfrm>
            <a:off x="0" y="1371600"/>
            <a:ext cx="91440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 Property Requiring Special Handling </a:t>
            </a:r>
            <a:endParaRPr/>
          </a:p>
        </p:txBody>
      </p:sp>
      <p:sp>
        <p:nvSpPr>
          <p:cNvPr id="98" name="Google Shape;98;p17"/>
          <p:cNvSpPr/>
          <p:nvPr/>
        </p:nvSpPr>
        <p:spPr>
          <a:xfrm>
            <a:off x="533400" y="2149019"/>
            <a:ext cx="8305800" cy="4708981"/>
          </a:xfrm>
          <a:prstGeom prst="rect">
            <a:avLst/>
          </a:prstGeom>
          <a:noFill/>
          <a:ln>
            <a:noFill/>
          </a:ln>
        </p:spPr>
        <p:txBody>
          <a:bodyPr anchorCtr="0" anchor="t" bIns="45700" lIns="91425" spcFirstLastPara="1" rIns="91425" wrap="square" tIns="45700">
            <a:noAutofit/>
          </a:bodyPr>
          <a:lstStyle/>
          <a:p>
            <a:pPr indent="-148590" lvl="0" marL="0" marR="0" rtl="0" algn="l">
              <a:spcBef>
                <a:spcPts val="0"/>
              </a:spcBef>
              <a:spcAft>
                <a:spcPts val="0"/>
              </a:spcAft>
              <a:buClr>
                <a:srgbClr val="013C88"/>
              </a:buClr>
              <a:buSzPts val="2340"/>
              <a:buFont typeface="Noto Sans Symbols"/>
              <a:buChar char="⮚"/>
            </a:pPr>
            <a:r>
              <a:rPr lang="en-US" sz="1800">
                <a:solidFill>
                  <a:srgbClr val="013C88"/>
                </a:solidFill>
                <a:latin typeface="Arial"/>
                <a:ea typeface="Arial"/>
                <a:cs typeface="Arial"/>
                <a:sym typeface="Arial"/>
              </a:rPr>
              <a:t>  </a:t>
            </a:r>
            <a:r>
              <a:rPr lang="en-US" sz="2800">
                <a:solidFill>
                  <a:srgbClr val="013C88"/>
                </a:solidFill>
                <a:latin typeface="Arial"/>
                <a:ea typeface="Arial"/>
                <a:cs typeface="Arial"/>
                <a:sym typeface="Arial"/>
              </a:rPr>
              <a:t>Status of 102-40 (Draft)</a:t>
            </a:r>
            <a:endParaRPr/>
          </a:p>
          <a:p>
            <a:pPr indent="0" lvl="0" marL="0" marR="0" rtl="0" algn="l">
              <a:spcBef>
                <a:spcPts val="0"/>
              </a:spcBef>
              <a:spcAft>
                <a:spcPts val="0"/>
              </a:spcAft>
              <a:buNone/>
            </a:pPr>
            <a:r>
              <a:t/>
            </a:r>
            <a:endParaRPr b="1" sz="1200">
              <a:solidFill>
                <a:srgbClr val="013C88"/>
              </a:solidFill>
              <a:latin typeface="Arial"/>
              <a:ea typeface="Arial"/>
              <a:cs typeface="Arial"/>
              <a:sym typeface="Arial"/>
            </a:endParaRPr>
          </a:p>
          <a:p>
            <a:pPr indent="-177800" lvl="1" marL="457200" marR="0" rtl="0" algn="l">
              <a:spcBef>
                <a:spcPts val="0"/>
              </a:spcBef>
              <a:spcAft>
                <a:spcPts val="0"/>
              </a:spcAft>
              <a:buClr>
                <a:srgbClr val="013C88"/>
              </a:buClr>
              <a:buSzPts val="2800"/>
              <a:buFont typeface="Arial"/>
              <a:buChar char="•"/>
            </a:pPr>
            <a:r>
              <a:rPr b="1" i="0" lang="en-US" sz="2800" u="none" cap="none" strike="noStrike">
                <a:solidFill>
                  <a:srgbClr val="013C88"/>
                </a:solidFill>
                <a:latin typeface="Arial"/>
                <a:ea typeface="Arial"/>
                <a:cs typeface="Arial"/>
                <a:sym typeface="Arial"/>
              </a:rPr>
              <a:t>  </a:t>
            </a:r>
            <a:r>
              <a:rPr b="1" i="0" lang="en-US" sz="2400" u="none" cap="none" strike="noStrike">
                <a:solidFill>
                  <a:srgbClr val="013C88"/>
                </a:solidFill>
                <a:latin typeface="Arial"/>
                <a:ea typeface="Arial"/>
                <a:cs typeface="Arial"/>
                <a:sym typeface="Arial"/>
              </a:rPr>
              <a:t>OGP has drafted as Final Rule</a:t>
            </a:r>
            <a:endParaRPr/>
          </a:p>
          <a:p>
            <a:pPr indent="0" lvl="2" marL="914400" marR="0" rtl="0" algn="l">
              <a:spcBef>
                <a:spcPts val="0"/>
              </a:spcBef>
              <a:spcAft>
                <a:spcPts val="0"/>
              </a:spcAft>
              <a:buNone/>
            </a:pPr>
            <a:r>
              <a:rPr b="0" i="0" lang="en-US" sz="2400" u="none" cap="none" strike="noStrike">
                <a:solidFill>
                  <a:srgbClr val="013C88"/>
                </a:solidFill>
                <a:latin typeface="Arial"/>
                <a:ea typeface="Arial"/>
                <a:cs typeface="Arial"/>
                <a:sym typeface="Arial"/>
              </a:rPr>
              <a:t>-  Still requires internal GSA approval by Office of  General Counsel </a:t>
            </a:r>
            <a:endParaRPr/>
          </a:p>
          <a:p>
            <a:pPr indent="0" lvl="2" marL="914400" marR="0" rtl="0" algn="l">
              <a:spcBef>
                <a:spcPts val="0"/>
              </a:spcBef>
              <a:spcAft>
                <a:spcPts val="0"/>
              </a:spcAft>
              <a:buNone/>
            </a:pPr>
            <a:r>
              <a:rPr b="0" i="0" lang="en-US" sz="2400" u="none" cap="none" strike="noStrike">
                <a:solidFill>
                  <a:srgbClr val="013C88"/>
                </a:solidFill>
                <a:latin typeface="Arial"/>
                <a:ea typeface="Arial"/>
                <a:cs typeface="Arial"/>
                <a:sym typeface="Arial"/>
              </a:rPr>
              <a:t>-  Then goes to Office of Management and Budget for final clearance</a:t>
            </a:r>
            <a:endParaRPr/>
          </a:p>
          <a:p>
            <a:pPr indent="0" lvl="2" marL="914400" marR="0" rtl="0" algn="l">
              <a:spcBef>
                <a:spcPts val="0"/>
              </a:spcBef>
              <a:spcAft>
                <a:spcPts val="0"/>
              </a:spcAft>
              <a:buClr>
                <a:schemeClr val="dk1"/>
              </a:buClr>
              <a:buSzPts val="1920"/>
              <a:buFont typeface="Noto Sans Symbols"/>
              <a:buNone/>
            </a:pPr>
            <a:r>
              <a:t/>
            </a:r>
            <a:endParaRPr b="1" i="0" sz="2400" u="none" cap="none" strike="noStrike">
              <a:solidFill>
                <a:srgbClr val="013C88"/>
              </a:solidFill>
              <a:latin typeface="Arial"/>
              <a:ea typeface="Arial"/>
              <a:cs typeface="Arial"/>
              <a:sym typeface="Arial"/>
            </a:endParaRPr>
          </a:p>
          <a:p>
            <a:pPr indent="-177800" lvl="1" marL="457200" marR="0" rtl="0" algn="l">
              <a:spcBef>
                <a:spcPts val="0"/>
              </a:spcBef>
              <a:spcAft>
                <a:spcPts val="0"/>
              </a:spcAft>
              <a:buClr>
                <a:srgbClr val="013C88"/>
              </a:buClr>
              <a:buSzPts val="2800"/>
              <a:buFont typeface="Arial"/>
              <a:buChar char="•"/>
            </a:pPr>
            <a:r>
              <a:rPr b="1" i="0" lang="en-US" sz="2800" u="none" cap="none" strike="noStrike">
                <a:solidFill>
                  <a:srgbClr val="013C88"/>
                </a:solidFill>
                <a:latin typeface="Arial"/>
                <a:ea typeface="Arial"/>
                <a:cs typeface="Arial"/>
                <a:sym typeface="Arial"/>
              </a:rPr>
              <a:t>  So, timeline uncertain</a:t>
            </a:r>
            <a:endParaRPr/>
          </a:p>
          <a:p>
            <a:pPr indent="0" lvl="2" marL="914400" marR="0" rtl="0" algn="l">
              <a:spcBef>
                <a:spcPts val="0"/>
              </a:spcBef>
              <a:spcAft>
                <a:spcPts val="0"/>
              </a:spcAft>
              <a:buNone/>
            </a:pPr>
            <a:r>
              <a:rPr b="0" i="0" lang="en-US" sz="2400" u="none" cap="none" strike="noStrike">
                <a:solidFill>
                  <a:srgbClr val="013C88"/>
                </a:solidFill>
                <a:latin typeface="Arial"/>
                <a:ea typeface="Arial"/>
                <a:cs typeface="Arial"/>
                <a:sym typeface="Arial"/>
              </a:rPr>
              <a:t>-  But we need to begin to posture our systems to support all certification and signature requirements</a:t>
            </a:r>
            <a:endParaRPr/>
          </a:p>
          <a:p>
            <a:pPr indent="0" lvl="2" marL="914400" marR="0" rtl="0" algn="l">
              <a:spcBef>
                <a:spcPts val="1200"/>
              </a:spcBef>
              <a:spcAft>
                <a:spcPts val="0"/>
              </a:spcAft>
              <a:buClr>
                <a:schemeClr val="accent2"/>
              </a:buClr>
              <a:buSzPts val="2400"/>
              <a:buFont typeface="Noto Sans Symbols"/>
              <a:buNone/>
            </a:pPr>
            <a:r>
              <a:t/>
            </a:r>
            <a:endParaRPr b="0" i="0" sz="2400" u="none" cap="none" strike="noStrike">
              <a:solidFill>
                <a:srgbClr val="013C88"/>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457200" y="1295400"/>
            <a:ext cx="7769225" cy="5847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300">
                <a:latin typeface="Arial"/>
                <a:ea typeface="Arial"/>
                <a:cs typeface="Arial"/>
                <a:sym typeface="Arial"/>
              </a:rPr>
              <a:t> </a:t>
            </a:r>
            <a:r>
              <a:rPr lang="en-US">
                <a:latin typeface="Arial"/>
                <a:ea typeface="Arial"/>
                <a:cs typeface="Arial"/>
                <a:sym typeface="Arial"/>
              </a:rPr>
              <a:t>FMR 102-40 (Draft) </a:t>
            </a:r>
            <a:endParaRPr sz="3200">
              <a:latin typeface="Arial"/>
              <a:ea typeface="Arial"/>
              <a:cs typeface="Arial"/>
              <a:sym typeface="Arial"/>
            </a:endParaRPr>
          </a:p>
        </p:txBody>
      </p:sp>
      <p:sp>
        <p:nvSpPr>
          <p:cNvPr id="105" name="Google Shape;105;p18"/>
          <p:cNvSpPr txBox="1"/>
          <p:nvPr>
            <p:ph idx="1" type="body"/>
          </p:nvPr>
        </p:nvSpPr>
        <p:spPr>
          <a:xfrm>
            <a:off x="304800" y="2057400"/>
            <a:ext cx="8610600" cy="4419600"/>
          </a:xfrm>
          <a:prstGeom prst="rect">
            <a:avLst/>
          </a:prstGeom>
          <a:noFill/>
          <a:ln>
            <a:noFill/>
          </a:ln>
        </p:spPr>
        <p:txBody>
          <a:bodyPr anchorCtr="0" anchor="t" bIns="45700" lIns="91425" spcFirstLastPara="1" rIns="91425" wrap="square" tIns="45700">
            <a:noAutofit/>
          </a:bodyPr>
          <a:lstStyle/>
          <a:p>
            <a:pPr indent="-220662" lvl="1" marL="742950" rtl="0" algn="l">
              <a:spcBef>
                <a:spcPts val="0"/>
              </a:spcBef>
              <a:spcAft>
                <a:spcPts val="0"/>
              </a:spcAft>
              <a:buClr>
                <a:srgbClr val="013C88"/>
              </a:buClr>
              <a:buSzPts val="2400"/>
              <a:buFont typeface="Noto Sans Symbols"/>
              <a:buChar char="⮚"/>
            </a:pPr>
            <a:r>
              <a:rPr lang="en-US"/>
              <a:t>  Revision of last remaining FPMR citations</a:t>
            </a:r>
            <a:endParaRPr sz="1200"/>
          </a:p>
          <a:p>
            <a:pPr indent="-228600" lvl="2" marL="1143000" rtl="0" algn="l">
              <a:spcBef>
                <a:spcPts val="480"/>
              </a:spcBef>
              <a:spcAft>
                <a:spcPts val="0"/>
              </a:spcAft>
              <a:buClr>
                <a:srgbClr val="013C88"/>
              </a:buClr>
              <a:buSzPts val="2400"/>
              <a:buFont typeface="Arial"/>
              <a:buChar char="•"/>
            </a:pPr>
            <a:r>
              <a:rPr b="1" lang="en-US" sz="2400"/>
              <a:t>PART 101-42</a:t>
            </a:r>
            <a:r>
              <a:rPr lang="en-US" sz="2400"/>
              <a:t> — </a:t>
            </a:r>
            <a:r>
              <a:rPr lang="en-US" sz="1800"/>
              <a:t>UTILIZATION AND DISPOSAL OF HAZARDOUS MATERIALS AND CERTAIN CATEGORIES OF PROPERTY</a:t>
            </a:r>
            <a:endParaRPr/>
          </a:p>
          <a:p>
            <a:pPr indent="-228600" lvl="2" marL="1143000" rtl="0" algn="l">
              <a:spcBef>
                <a:spcPts val="480"/>
              </a:spcBef>
              <a:spcAft>
                <a:spcPts val="0"/>
              </a:spcAft>
              <a:buClr>
                <a:srgbClr val="013C88"/>
              </a:buClr>
              <a:buSzPts val="2400"/>
              <a:buFont typeface="Arial"/>
              <a:buChar char="•"/>
            </a:pPr>
            <a:r>
              <a:rPr b="1" lang="en-US" sz="2400"/>
              <a:t>PART 101-45</a:t>
            </a:r>
            <a:r>
              <a:rPr lang="en-US" sz="2400"/>
              <a:t> — </a:t>
            </a:r>
            <a:r>
              <a:rPr lang="en-US" sz="1800"/>
              <a:t>SALE, ABANDONMENT, OR DESTRUCTION OF PERSONAL PROPERTY</a:t>
            </a:r>
            <a:endParaRPr sz="1800"/>
          </a:p>
          <a:p>
            <a:pPr indent="-228600" lvl="3" marL="1600200" rtl="0" algn="l">
              <a:spcBef>
                <a:spcPts val="480"/>
              </a:spcBef>
              <a:spcAft>
                <a:spcPts val="0"/>
              </a:spcAft>
              <a:buSzPts val="2400"/>
              <a:buChar char="▪"/>
            </a:pPr>
            <a:r>
              <a:rPr lang="en-US"/>
              <a:t>Section 101-45.001, “Demilitarization and decontamination”</a:t>
            </a:r>
            <a:endParaRPr/>
          </a:p>
          <a:p>
            <a:pPr indent="-228600" lvl="3" marL="1600200" rtl="0" algn="l">
              <a:spcBef>
                <a:spcPts val="480"/>
              </a:spcBef>
              <a:spcAft>
                <a:spcPts val="0"/>
              </a:spcAft>
              <a:buSzPts val="2400"/>
              <a:buChar char="▪"/>
            </a:pPr>
            <a:r>
              <a:rPr lang="en-US"/>
              <a:t>Section 101-45.002, “Gold”</a:t>
            </a:r>
            <a:endParaRPr/>
          </a:p>
          <a:p>
            <a:pPr indent="-228600" lvl="3" marL="1600200" rtl="0" algn="l">
              <a:spcBef>
                <a:spcPts val="480"/>
              </a:spcBef>
              <a:spcAft>
                <a:spcPts val="0"/>
              </a:spcAft>
              <a:buSzPts val="2400"/>
              <a:buChar char="▪"/>
            </a:pPr>
            <a:r>
              <a:rPr lang="en-US"/>
              <a:t>Section 101-45.004, “All terrain vehicles.”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0" y="1219200"/>
            <a:ext cx="91440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 Property Requiring Special Handling</a:t>
            </a:r>
            <a:endParaRPr/>
          </a:p>
        </p:txBody>
      </p:sp>
      <p:sp>
        <p:nvSpPr>
          <p:cNvPr id="112" name="Google Shape;112;p19"/>
          <p:cNvSpPr txBox="1"/>
          <p:nvPr>
            <p:ph idx="1" type="body"/>
          </p:nvPr>
        </p:nvSpPr>
        <p:spPr>
          <a:xfrm>
            <a:off x="228600" y="1676400"/>
            <a:ext cx="4572000" cy="5181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sz="2400"/>
              <a:t>Acid-contaminated and explosive-contaminated</a:t>
            </a:r>
            <a:endParaRPr/>
          </a:p>
          <a:p>
            <a:pPr indent="-342900" lvl="0" marL="342900" rtl="0" algn="l">
              <a:spcBef>
                <a:spcPts val="480"/>
              </a:spcBef>
              <a:spcAft>
                <a:spcPts val="0"/>
              </a:spcAft>
              <a:buClr>
                <a:srgbClr val="013C88"/>
              </a:buClr>
              <a:buSzPts val="2400"/>
              <a:buChar char="⮚"/>
            </a:pPr>
            <a:r>
              <a:rPr lang="en-US" sz="2400"/>
              <a:t>All-terrain vehicles</a:t>
            </a:r>
            <a:endParaRPr/>
          </a:p>
          <a:p>
            <a:pPr indent="-342900" lvl="0" marL="342900" rtl="0" algn="l">
              <a:spcBef>
                <a:spcPts val="480"/>
              </a:spcBef>
              <a:spcAft>
                <a:spcPts val="0"/>
              </a:spcAft>
              <a:buClr>
                <a:srgbClr val="013C88"/>
              </a:buClr>
              <a:buSzPts val="2400"/>
              <a:buChar char="⮚"/>
            </a:pPr>
            <a:r>
              <a:rPr lang="en-US" sz="2400"/>
              <a:t>Ammunition	</a:t>
            </a:r>
            <a:endParaRPr/>
          </a:p>
          <a:p>
            <a:pPr indent="-342900" lvl="0" marL="342900" rtl="0" algn="l">
              <a:spcBef>
                <a:spcPts val="480"/>
              </a:spcBef>
              <a:spcAft>
                <a:spcPts val="0"/>
              </a:spcAft>
              <a:buClr>
                <a:srgbClr val="013C88"/>
              </a:buClr>
              <a:buSzPts val="2400"/>
              <a:buChar char="⮚"/>
            </a:pPr>
            <a:r>
              <a:rPr lang="en-US" sz="2400"/>
              <a:t>Animals and Plants</a:t>
            </a:r>
            <a:endParaRPr/>
          </a:p>
          <a:p>
            <a:pPr indent="-342900" lvl="0" marL="342900" rtl="0" algn="l">
              <a:spcBef>
                <a:spcPts val="480"/>
              </a:spcBef>
              <a:spcAft>
                <a:spcPts val="0"/>
              </a:spcAft>
              <a:buClr>
                <a:srgbClr val="013C88"/>
              </a:buClr>
              <a:buSzPts val="2400"/>
              <a:buChar char="⮚"/>
            </a:pPr>
            <a:r>
              <a:rPr lang="en-US" sz="2400"/>
              <a:t>Asbestos</a:t>
            </a:r>
            <a:endParaRPr/>
          </a:p>
          <a:p>
            <a:pPr indent="-342900" lvl="0" marL="342900" rtl="0" algn="l">
              <a:spcBef>
                <a:spcPts val="480"/>
              </a:spcBef>
              <a:spcAft>
                <a:spcPts val="0"/>
              </a:spcAft>
              <a:buClr>
                <a:srgbClr val="013C88"/>
              </a:buClr>
              <a:buSzPts val="2400"/>
              <a:buChar char="⮚"/>
            </a:pPr>
            <a:r>
              <a:rPr lang="en-US" sz="2400"/>
              <a:t>Controlled substances</a:t>
            </a:r>
            <a:endParaRPr/>
          </a:p>
          <a:p>
            <a:pPr indent="-342900" lvl="0" marL="342900" rtl="0" algn="l">
              <a:spcBef>
                <a:spcPts val="480"/>
              </a:spcBef>
              <a:spcAft>
                <a:spcPts val="0"/>
              </a:spcAft>
              <a:buClr>
                <a:srgbClr val="013C88"/>
              </a:buClr>
              <a:buSzPts val="2400"/>
              <a:buChar char="⮚"/>
            </a:pPr>
            <a:r>
              <a:rPr lang="en-US" sz="2400"/>
              <a:t>Drugs, biologicals, and reagents</a:t>
            </a:r>
            <a:endParaRPr/>
          </a:p>
          <a:p>
            <a:pPr indent="-342900" lvl="0" marL="342900" rtl="0" algn="l">
              <a:spcBef>
                <a:spcPts val="480"/>
              </a:spcBef>
              <a:spcAft>
                <a:spcPts val="0"/>
              </a:spcAft>
              <a:buClr>
                <a:srgbClr val="013C88"/>
              </a:buClr>
              <a:buSzPts val="2400"/>
              <a:buChar char="⮚"/>
            </a:pPr>
            <a:r>
              <a:rPr lang="en-US" sz="2400"/>
              <a:t>Electronic products</a:t>
            </a:r>
            <a:endParaRPr/>
          </a:p>
          <a:p>
            <a:pPr indent="-215900" lvl="0" marL="342900" rtl="0" algn="l">
              <a:spcBef>
                <a:spcPts val="400"/>
              </a:spcBef>
              <a:spcAft>
                <a:spcPts val="0"/>
              </a:spcAft>
              <a:buSzPts val="2000"/>
              <a:buNone/>
            </a:pPr>
            <a:r>
              <a:t/>
            </a:r>
            <a:endParaRPr sz="2000"/>
          </a:p>
        </p:txBody>
      </p:sp>
      <p:sp>
        <p:nvSpPr>
          <p:cNvPr id="113" name="Google Shape;113;p19"/>
          <p:cNvSpPr txBox="1"/>
          <p:nvPr>
            <p:ph idx="2" type="body"/>
          </p:nvPr>
        </p:nvSpPr>
        <p:spPr>
          <a:xfrm>
            <a:off x="4038600" y="1752600"/>
            <a:ext cx="4876800" cy="3886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sz="2400"/>
              <a:t>Lead-containing paints &amp; items bearing lead-containing paints</a:t>
            </a:r>
            <a:endParaRPr/>
          </a:p>
          <a:p>
            <a:pPr indent="-342900" lvl="0" marL="342900" rtl="0" algn="l">
              <a:spcBef>
                <a:spcPts val="480"/>
              </a:spcBef>
              <a:spcAft>
                <a:spcPts val="0"/>
              </a:spcAft>
              <a:buClr>
                <a:srgbClr val="013C88"/>
              </a:buClr>
              <a:buSzPts val="2400"/>
              <a:buChar char="⮚"/>
            </a:pPr>
            <a:r>
              <a:rPr lang="en-US" sz="2400"/>
              <a:t>Medical devices</a:t>
            </a:r>
            <a:endParaRPr/>
          </a:p>
          <a:p>
            <a:pPr indent="-342900" lvl="0" marL="342900" rtl="0" algn="l">
              <a:spcBef>
                <a:spcPts val="480"/>
              </a:spcBef>
              <a:spcAft>
                <a:spcPts val="0"/>
              </a:spcAft>
              <a:buClr>
                <a:srgbClr val="013C88"/>
              </a:buClr>
              <a:buSzPts val="2400"/>
              <a:buChar char="⮚"/>
            </a:pPr>
            <a:r>
              <a:rPr lang="en-US" sz="2400"/>
              <a:t>National stockpile material</a:t>
            </a:r>
            <a:endParaRPr/>
          </a:p>
          <a:p>
            <a:pPr indent="-342900" lvl="0" marL="342900" rtl="0" algn="l">
              <a:spcBef>
                <a:spcPts val="480"/>
              </a:spcBef>
              <a:spcAft>
                <a:spcPts val="0"/>
              </a:spcAft>
              <a:buClr>
                <a:srgbClr val="013C88"/>
              </a:buClr>
              <a:buSzPts val="2400"/>
              <a:buChar char="⮚"/>
            </a:pPr>
            <a:r>
              <a:rPr lang="en-US" sz="2400"/>
              <a:t>NRC controlled materials</a:t>
            </a:r>
            <a:endParaRPr/>
          </a:p>
          <a:p>
            <a:pPr indent="-342900" lvl="0" marL="342900" rtl="0" algn="l">
              <a:spcBef>
                <a:spcPts val="480"/>
              </a:spcBef>
              <a:spcAft>
                <a:spcPts val="0"/>
              </a:spcAft>
              <a:buClr>
                <a:srgbClr val="013C88"/>
              </a:buClr>
              <a:buSzPts val="2400"/>
              <a:buChar char="⮚"/>
            </a:pPr>
            <a:r>
              <a:rPr lang="en-US" sz="2400"/>
              <a:t>Ozone depleting substances</a:t>
            </a:r>
            <a:endParaRPr/>
          </a:p>
          <a:p>
            <a:pPr indent="-342900" lvl="0" marL="342900" rtl="0" algn="l">
              <a:spcBef>
                <a:spcPts val="480"/>
              </a:spcBef>
              <a:spcAft>
                <a:spcPts val="0"/>
              </a:spcAft>
              <a:buClr>
                <a:srgbClr val="013C88"/>
              </a:buClr>
              <a:buSzPts val="2400"/>
              <a:buChar char="⮚"/>
            </a:pPr>
            <a:r>
              <a:rPr lang="en-US" sz="2400"/>
              <a:t>Polychlorinated biphenyls</a:t>
            </a:r>
            <a:endParaRPr/>
          </a:p>
          <a:p>
            <a:pPr indent="-342900" lvl="0" marL="342900" rtl="0" algn="l">
              <a:spcBef>
                <a:spcPts val="480"/>
              </a:spcBef>
              <a:spcAft>
                <a:spcPts val="0"/>
              </a:spcAft>
              <a:buClr>
                <a:srgbClr val="013C88"/>
              </a:buClr>
              <a:buSzPts val="2400"/>
              <a:buChar char="⮚"/>
            </a:pPr>
            <a:r>
              <a:rPr lang="en-US" sz="2400"/>
              <a:t>Precious metals </a:t>
            </a:r>
            <a:endParaRPr/>
          </a:p>
          <a:p>
            <a:pPr indent="-342900" lvl="0" marL="342900" rtl="0" algn="l">
              <a:spcBef>
                <a:spcPts val="480"/>
              </a:spcBef>
              <a:spcAft>
                <a:spcPts val="0"/>
              </a:spcAft>
              <a:buClr>
                <a:srgbClr val="013C88"/>
              </a:buClr>
              <a:buSzPts val="2400"/>
              <a:buChar char="⮚"/>
            </a:pPr>
            <a:r>
              <a:rPr lang="en-US" sz="2400"/>
              <a:t>Vehicles not suitable for highway use</a:t>
            </a:r>
            <a:endParaRPr/>
          </a:p>
        </p:txBody>
      </p:sp>
      <p:sp>
        <p:nvSpPr>
          <p:cNvPr id="114" name="Google Shape;114;p19"/>
          <p:cNvSpPr txBox="1"/>
          <p:nvPr/>
        </p:nvSpPr>
        <p:spPr>
          <a:xfrm>
            <a:off x="5029200" y="6019800"/>
            <a:ext cx="28194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13C88"/>
                </a:solidFill>
                <a:latin typeface="Times New Roman"/>
                <a:ea typeface="Times New Roman"/>
                <a:cs typeface="Times New Roman"/>
                <a:sym typeface="Times New Roman"/>
              </a:rPr>
              <a:t>FPMR 101-42</a:t>
            </a:r>
            <a:endParaRPr b="1" sz="2400">
              <a:solidFill>
                <a:srgbClr val="013C88"/>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81000" y="1219200"/>
            <a:ext cx="754380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13C88"/>
              </a:buClr>
              <a:buSzPts val="2300"/>
              <a:buFont typeface="Arial"/>
              <a:buNone/>
            </a:pPr>
            <a:r>
              <a:rPr lang="en-US" sz="2300">
                <a:latin typeface="Arial"/>
                <a:ea typeface="Arial"/>
                <a:cs typeface="Arial"/>
                <a:sym typeface="Arial"/>
              </a:rPr>
              <a:t> </a:t>
            </a:r>
            <a:r>
              <a:rPr b="1" lang="en-US" sz="3200">
                <a:solidFill>
                  <a:srgbClr val="013C88"/>
                </a:solidFill>
                <a:latin typeface="Arial"/>
                <a:ea typeface="Arial"/>
                <a:cs typeface="Arial"/>
                <a:sym typeface="Arial"/>
              </a:rPr>
              <a:t>FMR 102-40 (Draft)</a:t>
            </a:r>
            <a:endParaRPr>
              <a:latin typeface="Arial"/>
              <a:ea typeface="Arial"/>
              <a:cs typeface="Arial"/>
              <a:sym typeface="Arial"/>
            </a:endParaRPr>
          </a:p>
        </p:txBody>
      </p:sp>
      <p:sp>
        <p:nvSpPr>
          <p:cNvPr id="121" name="Google Shape;121;p20"/>
          <p:cNvSpPr txBox="1"/>
          <p:nvPr>
            <p:ph idx="1" type="body"/>
          </p:nvPr>
        </p:nvSpPr>
        <p:spPr>
          <a:xfrm>
            <a:off x="304800" y="1752600"/>
            <a:ext cx="7696200" cy="4343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b="1" lang="en-US" sz="2400"/>
              <a:t>Additional definitions</a:t>
            </a:r>
            <a:endParaRPr/>
          </a:p>
          <a:p>
            <a:pPr indent="-220662" lvl="1" marL="742950" rtl="0" algn="l">
              <a:spcBef>
                <a:spcPts val="480"/>
              </a:spcBef>
              <a:spcAft>
                <a:spcPts val="0"/>
              </a:spcAft>
              <a:buClr>
                <a:srgbClr val="013C88"/>
              </a:buClr>
              <a:buSzPts val="2400"/>
              <a:buFont typeface="Arial"/>
              <a:buChar char="•"/>
            </a:pPr>
            <a:r>
              <a:rPr lang="en-US"/>
              <a:t>Ammunition</a:t>
            </a:r>
            <a:endParaRPr/>
          </a:p>
          <a:p>
            <a:pPr indent="-220662" lvl="1" marL="742950" rtl="0" algn="l">
              <a:spcBef>
                <a:spcPts val="480"/>
              </a:spcBef>
              <a:spcAft>
                <a:spcPts val="0"/>
              </a:spcAft>
              <a:buClr>
                <a:srgbClr val="013C88"/>
              </a:buClr>
              <a:buSzPts val="2400"/>
              <a:buFont typeface="Arial"/>
              <a:buChar char="•"/>
            </a:pPr>
            <a:r>
              <a:rPr lang="en-US"/>
              <a:t>Commerce Control List Item (CCLI)</a:t>
            </a:r>
            <a:endParaRPr/>
          </a:p>
          <a:p>
            <a:pPr indent="-220662" lvl="1" marL="742950" rtl="0" algn="l">
              <a:spcBef>
                <a:spcPts val="480"/>
              </a:spcBef>
              <a:spcAft>
                <a:spcPts val="0"/>
              </a:spcAft>
              <a:buClr>
                <a:srgbClr val="013C88"/>
              </a:buClr>
              <a:buSzPts val="2400"/>
              <a:buFont typeface="Arial"/>
              <a:buChar char="•"/>
            </a:pPr>
            <a:r>
              <a:rPr lang="en-US"/>
              <a:t>Demilitarization</a:t>
            </a:r>
            <a:endParaRPr/>
          </a:p>
          <a:p>
            <a:pPr indent="-220662" lvl="1" marL="742950" rtl="0" algn="l">
              <a:spcBef>
                <a:spcPts val="480"/>
              </a:spcBef>
              <a:spcAft>
                <a:spcPts val="0"/>
              </a:spcAft>
              <a:buClr>
                <a:srgbClr val="013C88"/>
              </a:buClr>
              <a:buSzPts val="2400"/>
              <a:buFont typeface="Arial"/>
              <a:buChar char="•"/>
            </a:pPr>
            <a:r>
              <a:rPr lang="en-US"/>
              <a:t>Electronic Products</a:t>
            </a:r>
            <a:endParaRPr/>
          </a:p>
          <a:p>
            <a:pPr indent="-220662" lvl="1" marL="742950" rtl="0" algn="l">
              <a:spcBef>
                <a:spcPts val="480"/>
              </a:spcBef>
              <a:spcAft>
                <a:spcPts val="0"/>
              </a:spcAft>
              <a:buClr>
                <a:srgbClr val="013C88"/>
              </a:buClr>
              <a:buSzPts val="2400"/>
              <a:buFont typeface="Arial"/>
              <a:buChar char="•"/>
            </a:pPr>
            <a:r>
              <a:rPr lang="en-US"/>
              <a:t>Material Safety Data Sheet (MSDS)</a:t>
            </a:r>
            <a:endParaRPr/>
          </a:p>
          <a:p>
            <a:pPr indent="-220662" lvl="1" marL="742950" rtl="0" algn="l">
              <a:spcBef>
                <a:spcPts val="480"/>
              </a:spcBef>
              <a:spcAft>
                <a:spcPts val="0"/>
              </a:spcAft>
              <a:buClr>
                <a:srgbClr val="013C88"/>
              </a:buClr>
              <a:buSzPts val="2400"/>
              <a:buFont typeface="Arial"/>
              <a:buChar char="•"/>
            </a:pPr>
            <a:r>
              <a:rPr lang="en-US"/>
              <a:t>Medical devices</a:t>
            </a:r>
            <a:endParaRPr/>
          </a:p>
          <a:p>
            <a:pPr indent="-220662" lvl="1" marL="742950" rtl="0" algn="l">
              <a:spcBef>
                <a:spcPts val="480"/>
              </a:spcBef>
              <a:spcAft>
                <a:spcPts val="0"/>
              </a:spcAft>
              <a:buClr>
                <a:srgbClr val="013C88"/>
              </a:buClr>
              <a:buSzPts val="2400"/>
              <a:buFont typeface="Arial"/>
              <a:buChar char="•"/>
            </a:pPr>
            <a:r>
              <a:rPr lang="en-US"/>
              <a:t>Precious metals</a:t>
            </a:r>
            <a:endParaRPr/>
          </a:p>
          <a:p>
            <a:pPr indent="-342900" lvl="0" marL="342900" rtl="0" algn="l">
              <a:spcBef>
                <a:spcPts val="480"/>
              </a:spcBef>
              <a:spcAft>
                <a:spcPts val="0"/>
              </a:spcAft>
              <a:buClr>
                <a:srgbClr val="013C88"/>
              </a:buClr>
              <a:buSzPts val="2400"/>
              <a:buChar char="⮚"/>
            </a:pPr>
            <a:r>
              <a:rPr b="1" lang="en-US" sz="2400"/>
              <a:t> Revised definitions</a:t>
            </a:r>
            <a:endParaRPr/>
          </a:p>
          <a:p>
            <a:pPr indent="-220662" lvl="1" marL="742950" rtl="0" algn="l">
              <a:spcBef>
                <a:spcPts val="480"/>
              </a:spcBef>
              <a:spcAft>
                <a:spcPts val="0"/>
              </a:spcAft>
              <a:buClr>
                <a:srgbClr val="013C88"/>
              </a:buClr>
              <a:buSzPts val="2400"/>
              <a:buFont typeface="Arial"/>
              <a:buChar char="•"/>
            </a:pPr>
            <a:r>
              <a:rPr lang="en-US"/>
              <a:t>Firearms</a:t>
            </a:r>
            <a:endParaRPr/>
          </a:p>
          <a:p>
            <a:pPr indent="-220662" lvl="1" marL="742950" rtl="0" algn="l">
              <a:spcBef>
                <a:spcPts val="480"/>
              </a:spcBef>
              <a:spcAft>
                <a:spcPts val="0"/>
              </a:spcAft>
              <a:buClr>
                <a:srgbClr val="013C88"/>
              </a:buClr>
              <a:buSzPts val="2400"/>
              <a:buFont typeface="Arial"/>
              <a:buChar char="•"/>
            </a:pPr>
            <a:r>
              <a:rPr lang="en-US"/>
              <a:t>Perishables</a:t>
            </a:r>
            <a:endParaRPr/>
          </a:p>
        </p:txBody>
      </p:sp>
      <p:pic>
        <p:nvPicPr>
          <p:cNvPr descr="Example of firearms that have a revised definition of special handling required" id="122" name="Google Shape;122;p20"/>
          <p:cNvPicPr preferRelativeResize="0"/>
          <p:nvPr/>
        </p:nvPicPr>
        <p:blipFill rotWithShape="1">
          <a:blip r:embed="rId3">
            <a:alphaModFix/>
          </a:blip>
          <a:srcRect b="0" l="0" r="0" t="0"/>
          <a:stretch/>
        </p:blipFill>
        <p:spPr>
          <a:xfrm>
            <a:off x="5715000" y="4800600"/>
            <a:ext cx="2897188" cy="17033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304800" y="1066801"/>
            <a:ext cx="8610600" cy="52322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2800"/>
              <a:t> </a:t>
            </a:r>
            <a:r>
              <a:rPr b="1" lang="en-US" sz="2800">
                <a:solidFill>
                  <a:srgbClr val="013C88"/>
                </a:solidFill>
              </a:rPr>
              <a:t>Categories Requiring Special Handling</a:t>
            </a:r>
            <a:endParaRPr sz="2800"/>
          </a:p>
        </p:txBody>
      </p:sp>
      <p:sp>
        <p:nvSpPr>
          <p:cNvPr id="129" name="Google Shape;129;p21"/>
          <p:cNvSpPr txBox="1"/>
          <p:nvPr>
            <p:ph idx="1" type="body"/>
          </p:nvPr>
        </p:nvSpPr>
        <p:spPr>
          <a:xfrm>
            <a:off x="228600" y="1828800"/>
            <a:ext cx="4495800" cy="4648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13C88"/>
              </a:buClr>
              <a:buSzPts val="2200"/>
              <a:buChar char="⮚"/>
            </a:pPr>
            <a:r>
              <a:rPr lang="en-US" sz="2200"/>
              <a:t>Acid-contaminated and explosive-contaminated </a:t>
            </a:r>
            <a:endParaRPr/>
          </a:p>
          <a:p>
            <a:pPr indent="-342900" lvl="0" marL="342900" rtl="0" algn="l">
              <a:lnSpc>
                <a:spcPct val="90000"/>
              </a:lnSpc>
              <a:spcBef>
                <a:spcPts val="440"/>
              </a:spcBef>
              <a:spcAft>
                <a:spcPts val="0"/>
              </a:spcAft>
              <a:buClr>
                <a:srgbClr val="013C88"/>
              </a:buClr>
              <a:buSzPts val="2200"/>
              <a:buChar char="⮚"/>
            </a:pPr>
            <a:r>
              <a:rPr lang="en-US" sz="2200"/>
              <a:t>All-terrain vehicles</a:t>
            </a:r>
            <a:endParaRPr/>
          </a:p>
          <a:p>
            <a:pPr indent="-342900" lvl="0" marL="342900" rtl="0" algn="l">
              <a:lnSpc>
                <a:spcPct val="90000"/>
              </a:lnSpc>
              <a:spcBef>
                <a:spcPts val="440"/>
              </a:spcBef>
              <a:spcAft>
                <a:spcPts val="0"/>
              </a:spcAft>
              <a:buClr>
                <a:srgbClr val="013C88"/>
              </a:buClr>
              <a:buSzPts val="2200"/>
              <a:buChar char="⮚"/>
            </a:pPr>
            <a:r>
              <a:rPr b="1" lang="en-US" sz="2200"/>
              <a:t>Ammunition</a:t>
            </a:r>
            <a:endParaRPr/>
          </a:p>
          <a:p>
            <a:pPr indent="-342900" lvl="0" marL="342900" rtl="0" algn="l">
              <a:lnSpc>
                <a:spcPct val="90000"/>
              </a:lnSpc>
              <a:spcBef>
                <a:spcPts val="440"/>
              </a:spcBef>
              <a:spcAft>
                <a:spcPts val="0"/>
              </a:spcAft>
              <a:buClr>
                <a:srgbClr val="013C88"/>
              </a:buClr>
              <a:buSzPts val="2200"/>
              <a:buChar char="⮚"/>
            </a:pPr>
            <a:r>
              <a:rPr lang="en-US" sz="2200"/>
              <a:t>Animals and plants</a:t>
            </a:r>
            <a:endParaRPr/>
          </a:p>
          <a:p>
            <a:pPr indent="-342900" lvl="0" marL="342900" rtl="0" algn="l">
              <a:lnSpc>
                <a:spcPct val="90000"/>
              </a:lnSpc>
              <a:spcBef>
                <a:spcPts val="440"/>
              </a:spcBef>
              <a:spcAft>
                <a:spcPts val="0"/>
              </a:spcAft>
              <a:buClr>
                <a:srgbClr val="013C88"/>
              </a:buClr>
              <a:buSzPts val="2200"/>
              <a:buChar char="⮚"/>
            </a:pPr>
            <a:r>
              <a:rPr lang="en-US" sz="2200"/>
              <a:t>Asbestos</a:t>
            </a:r>
            <a:endParaRPr/>
          </a:p>
          <a:p>
            <a:pPr indent="-342900" lvl="0" marL="342900" rtl="0" algn="l">
              <a:lnSpc>
                <a:spcPct val="90000"/>
              </a:lnSpc>
              <a:spcBef>
                <a:spcPts val="440"/>
              </a:spcBef>
              <a:spcAft>
                <a:spcPts val="0"/>
              </a:spcAft>
              <a:buClr>
                <a:srgbClr val="013C88"/>
              </a:buClr>
              <a:buSzPts val="2200"/>
              <a:buChar char="⮚"/>
            </a:pPr>
            <a:r>
              <a:rPr lang="en-US" sz="2200"/>
              <a:t>Controlled substances</a:t>
            </a:r>
            <a:endParaRPr/>
          </a:p>
          <a:p>
            <a:pPr indent="-342900" lvl="0" marL="342900" rtl="0" algn="l">
              <a:lnSpc>
                <a:spcPct val="90000"/>
              </a:lnSpc>
              <a:spcBef>
                <a:spcPts val="440"/>
              </a:spcBef>
              <a:spcAft>
                <a:spcPts val="0"/>
              </a:spcAft>
              <a:buClr>
                <a:srgbClr val="013C88"/>
              </a:buClr>
              <a:buSzPts val="2200"/>
              <a:buChar char="⮚"/>
            </a:pPr>
            <a:r>
              <a:rPr lang="en-US" sz="2200"/>
              <a:t>Drugs, biologicals, and reagents</a:t>
            </a:r>
            <a:endParaRPr/>
          </a:p>
          <a:p>
            <a:pPr indent="-342900" lvl="0" marL="342900" rtl="0" algn="l">
              <a:lnSpc>
                <a:spcPct val="90000"/>
              </a:lnSpc>
              <a:spcBef>
                <a:spcPts val="440"/>
              </a:spcBef>
              <a:spcAft>
                <a:spcPts val="0"/>
              </a:spcAft>
              <a:buClr>
                <a:srgbClr val="013C88"/>
              </a:buClr>
              <a:buSzPts val="2200"/>
              <a:buChar char="⮚"/>
            </a:pPr>
            <a:r>
              <a:rPr b="1" lang="en-US" sz="2200"/>
              <a:t>Electronic products</a:t>
            </a:r>
            <a:endParaRPr/>
          </a:p>
          <a:p>
            <a:pPr indent="-342900" lvl="0" marL="342900" rtl="0" algn="l">
              <a:lnSpc>
                <a:spcPct val="90000"/>
              </a:lnSpc>
              <a:spcBef>
                <a:spcPts val="440"/>
              </a:spcBef>
              <a:spcAft>
                <a:spcPts val="0"/>
              </a:spcAft>
              <a:buClr>
                <a:srgbClr val="013C88"/>
              </a:buClr>
              <a:buSzPts val="2200"/>
              <a:buChar char="⮚"/>
            </a:pPr>
            <a:r>
              <a:rPr b="1" lang="en-US" sz="2200"/>
              <a:t>Firearms</a:t>
            </a:r>
            <a:endParaRPr/>
          </a:p>
          <a:p>
            <a:pPr indent="-342900" lvl="0" marL="342900" rtl="0" algn="l">
              <a:lnSpc>
                <a:spcPct val="90000"/>
              </a:lnSpc>
              <a:spcBef>
                <a:spcPts val="440"/>
              </a:spcBef>
              <a:spcAft>
                <a:spcPts val="0"/>
              </a:spcAft>
              <a:buClr>
                <a:srgbClr val="013C88"/>
              </a:buClr>
              <a:buSzPts val="2200"/>
              <a:buChar char="⮚"/>
            </a:pPr>
            <a:r>
              <a:rPr b="1" lang="en-US" sz="2200"/>
              <a:t>Hazardous materials (MSDS)</a:t>
            </a:r>
            <a:endParaRPr b="1" sz="2200"/>
          </a:p>
        </p:txBody>
      </p:sp>
      <p:sp>
        <p:nvSpPr>
          <p:cNvPr id="130" name="Google Shape;130;p21"/>
          <p:cNvSpPr/>
          <p:nvPr/>
        </p:nvSpPr>
        <p:spPr>
          <a:xfrm>
            <a:off x="4648200" y="1752600"/>
            <a:ext cx="4495800" cy="4493538"/>
          </a:xfrm>
          <a:prstGeom prst="rect">
            <a:avLst/>
          </a:prstGeom>
          <a:noFill/>
          <a:ln>
            <a:noFill/>
          </a:ln>
        </p:spPr>
        <p:txBody>
          <a:bodyPr anchorCtr="0" anchor="t" bIns="45700" lIns="91425" spcFirstLastPara="1" rIns="91425" wrap="square" tIns="45700">
            <a:noAutofit/>
          </a:bodyPr>
          <a:lstStyle/>
          <a:p>
            <a:pPr indent="-139700" lvl="0" marL="0" marR="0" rtl="0" algn="l">
              <a:spcBef>
                <a:spcPts val="0"/>
              </a:spcBef>
              <a:spcAft>
                <a:spcPts val="0"/>
              </a:spcAft>
              <a:buClr>
                <a:srgbClr val="013C88"/>
              </a:buClr>
              <a:buSzPts val="2200"/>
              <a:buFont typeface="Noto Sans Symbols"/>
              <a:buChar char="⮚"/>
            </a:pPr>
            <a:r>
              <a:rPr b="1" lang="en-US" sz="2200">
                <a:solidFill>
                  <a:srgbClr val="013C88"/>
                </a:solidFill>
                <a:latin typeface="Arial"/>
                <a:ea typeface="Arial"/>
                <a:cs typeface="Arial"/>
                <a:sym typeface="Arial"/>
              </a:rPr>
              <a:t>Perishables</a:t>
            </a:r>
            <a:endParaRPr b="1" sz="2200">
              <a:solidFill>
                <a:srgbClr val="013C88"/>
              </a:solidFill>
              <a:latin typeface="Arial"/>
              <a:ea typeface="Arial"/>
              <a:cs typeface="Arial"/>
              <a:sym typeface="Arial"/>
            </a:endParaRPr>
          </a:p>
          <a:p>
            <a:pPr indent="-139700" lvl="0" marL="0" marR="0" rtl="0" algn="l">
              <a:spcBef>
                <a:spcPts val="0"/>
              </a:spcBef>
              <a:spcAft>
                <a:spcPts val="0"/>
              </a:spcAft>
              <a:buClr>
                <a:srgbClr val="013C88"/>
              </a:buClr>
              <a:buSzPts val="2200"/>
              <a:buFont typeface="Noto Sans Symbols"/>
              <a:buChar char="⮚"/>
            </a:pPr>
            <a:r>
              <a:rPr lang="en-US" sz="2200">
                <a:solidFill>
                  <a:srgbClr val="013C88"/>
                </a:solidFill>
                <a:latin typeface="Arial"/>
                <a:ea typeface="Arial"/>
                <a:cs typeface="Arial"/>
                <a:sym typeface="Arial"/>
              </a:rPr>
              <a:t>Lead-containing paints &amp; items</a:t>
            </a:r>
            <a:br>
              <a:rPr lang="en-US" sz="2200">
                <a:solidFill>
                  <a:srgbClr val="013C88"/>
                </a:solidFill>
                <a:latin typeface="Arial"/>
                <a:ea typeface="Arial"/>
                <a:cs typeface="Arial"/>
                <a:sym typeface="Arial"/>
              </a:rPr>
            </a:br>
            <a:r>
              <a:rPr lang="en-US" sz="2200">
                <a:solidFill>
                  <a:srgbClr val="013C88"/>
                </a:solidFill>
                <a:latin typeface="Arial"/>
                <a:ea typeface="Arial"/>
                <a:cs typeface="Arial"/>
                <a:sym typeface="Arial"/>
              </a:rPr>
              <a:t>   bearing lead-containing paint </a:t>
            </a:r>
            <a:endParaRPr/>
          </a:p>
          <a:p>
            <a:pPr indent="-139700" lvl="0" marL="0" marR="0" rtl="0" algn="l">
              <a:spcBef>
                <a:spcPts val="0"/>
              </a:spcBef>
              <a:spcAft>
                <a:spcPts val="0"/>
              </a:spcAft>
              <a:buClr>
                <a:srgbClr val="013C88"/>
              </a:buClr>
              <a:buSzPts val="2200"/>
              <a:buFont typeface="Noto Sans Symbols"/>
              <a:buChar char="⮚"/>
            </a:pPr>
            <a:r>
              <a:rPr lang="en-US" sz="2200">
                <a:solidFill>
                  <a:srgbClr val="013C88"/>
                </a:solidFill>
                <a:latin typeface="Arial"/>
                <a:ea typeface="Arial"/>
                <a:cs typeface="Arial"/>
                <a:sym typeface="Arial"/>
              </a:rPr>
              <a:t> </a:t>
            </a:r>
            <a:r>
              <a:rPr b="1" lang="en-US" sz="2200">
                <a:solidFill>
                  <a:srgbClr val="013C88"/>
                </a:solidFill>
                <a:latin typeface="Arial"/>
                <a:ea typeface="Arial"/>
                <a:cs typeface="Arial"/>
                <a:sym typeface="Arial"/>
              </a:rPr>
              <a:t>Medical devices</a:t>
            </a:r>
            <a:endParaRPr/>
          </a:p>
          <a:p>
            <a:pPr indent="-139700" lvl="0" marL="0" marR="0" rtl="0" algn="l">
              <a:spcBef>
                <a:spcPts val="0"/>
              </a:spcBef>
              <a:spcAft>
                <a:spcPts val="0"/>
              </a:spcAft>
              <a:buClr>
                <a:srgbClr val="013C88"/>
              </a:buClr>
              <a:buSzPts val="2200"/>
              <a:buFont typeface="Noto Sans Symbols"/>
              <a:buChar char="⮚"/>
            </a:pPr>
            <a:r>
              <a:rPr lang="en-US" sz="2200">
                <a:solidFill>
                  <a:srgbClr val="013C88"/>
                </a:solidFill>
                <a:latin typeface="Arial"/>
                <a:ea typeface="Arial"/>
                <a:cs typeface="Arial"/>
                <a:sym typeface="Arial"/>
              </a:rPr>
              <a:t> </a:t>
            </a:r>
            <a:r>
              <a:rPr b="1" lang="en-US" sz="2200">
                <a:solidFill>
                  <a:srgbClr val="013C88"/>
                </a:solidFill>
                <a:latin typeface="Arial"/>
                <a:ea typeface="Arial"/>
                <a:cs typeface="Arial"/>
                <a:sym typeface="Arial"/>
              </a:rPr>
              <a:t>Munitions List Items (MLIs)</a:t>
            </a:r>
            <a:endParaRPr/>
          </a:p>
          <a:p>
            <a:pPr indent="-139700" lvl="0" marL="0" marR="0" rtl="0" algn="l">
              <a:spcBef>
                <a:spcPts val="0"/>
              </a:spcBef>
              <a:spcAft>
                <a:spcPts val="0"/>
              </a:spcAft>
              <a:buClr>
                <a:srgbClr val="013C88"/>
              </a:buClr>
              <a:buSzPts val="2200"/>
              <a:buFont typeface="Noto Sans Symbols"/>
              <a:buChar char="⮚"/>
            </a:pPr>
            <a:r>
              <a:rPr lang="en-US" sz="2200">
                <a:solidFill>
                  <a:srgbClr val="013C88"/>
                </a:solidFill>
                <a:latin typeface="Arial"/>
                <a:ea typeface="Arial"/>
                <a:cs typeface="Arial"/>
                <a:sym typeface="Arial"/>
              </a:rPr>
              <a:t> </a:t>
            </a:r>
            <a:r>
              <a:rPr b="1" lang="en-US" sz="2200">
                <a:solidFill>
                  <a:srgbClr val="013C88"/>
                </a:solidFill>
                <a:latin typeface="Arial"/>
                <a:ea typeface="Arial"/>
                <a:cs typeface="Arial"/>
                <a:sym typeface="Arial"/>
              </a:rPr>
              <a:t>Commerce Control List Items </a:t>
            </a:r>
            <a:endParaRPr/>
          </a:p>
          <a:p>
            <a:pPr indent="-139700" lvl="0" marL="0" marR="0" rtl="0" algn="l">
              <a:spcBef>
                <a:spcPts val="0"/>
              </a:spcBef>
              <a:spcAft>
                <a:spcPts val="0"/>
              </a:spcAft>
              <a:buClr>
                <a:srgbClr val="013C88"/>
              </a:buClr>
              <a:buSzPts val="2200"/>
              <a:buFont typeface="Noto Sans Symbols"/>
              <a:buChar char="⮚"/>
            </a:pPr>
            <a:r>
              <a:rPr lang="en-US" sz="2200">
                <a:solidFill>
                  <a:srgbClr val="013C88"/>
                </a:solidFill>
                <a:latin typeface="Arial"/>
                <a:ea typeface="Arial"/>
                <a:cs typeface="Arial"/>
                <a:sym typeface="Arial"/>
              </a:rPr>
              <a:t> National stockpile material</a:t>
            </a:r>
            <a:endParaRPr/>
          </a:p>
          <a:p>
            <a:pPr indent="-139700" lvl="0" marL="0" marR="0" rtl="0" algn="l">
              <a:spcBef>
                <a:spcPts val="0"/>
              </a:spcBef>
              <a:spcAft>
                <a:spcPts val="0"/>
              </a:spcAft>
              <a:buClr>
                <a:srgbClr val="013C88"/>
              </a:buClr>
              <a:buSzPts val="2200"/>
              <a:buFont typeface="Noto Sans Symbols"/>
              <a:buChar char="⮚"/>
            </a:pPr>
            <a:r>
              <a:rPr lang="en-US" sz="2200">
                <a:solidFill>
                  <a:srgbClr val="013C88"/>
                </a:solidFill>
                <a:latin typeface="Arial"/>
                <a:ea typeface="Arial"/>
                <a:cs typeface="Arial"/>
                <a:sym typeface="Arial"/>
              </a:rPr>
              <a:t> NRC controlled materials</a:t>
            </a:r>
            <a:endParaRPr/>
          </a:p>
          <a:p>
            <a:pPr indent="-139700" lvl="0" marL="0" marR="0" rtl="0" algn="l">
              <a:spcBef>
                <a:spcPts val="0"/>
              </a:spcBef>
              <a:spcAft>
                <a:spcPts val="0"/>
              </a:spcAft>
              <a:buClr>
                <a:srgbClr val="013C88"/>
              </a:buClr>
              <a:buSzPts val="2200"/>
              <a:buFont typeface="Noto Sans Symbols"/>
              <a:buChar char="⮚"/>
            </a:pPr>
            <a:r>
              <a:rPr lang="en-US" sz="2200">
                <a:solidFill>
                  <a:srgbClr val="013C88"/>
                </a:solidFill>
                <a:latin typeface="Arial"/>
                <a:ea typeface="Arial"/>
                <a:cs typeface="Arial"/>
                <a:sym typeface="Arial"/>
              </a:rPr>
              <a:t> Ozone depleting substances</a:t>
            </a:r>
            <a:endParaRPr/>
          </a:p>
          <a:p>
            <a:pPr indent="-139700" lvl="0" marL="0" marR="0" rtl="0" algn="l">
              <a:spcBef>
                <a:spcPts val="0"/>
              </a:spcBef>
              <a:spcAft>
                <a:spcPts val="0"/>
              </a:spcAft>
              <a:buClr>
                <a:srgbClr val="013C88"/>
              </a:buClr>
              <a:buSzPts val="2200"/>
              <a:buFont typeface="Noto Sans Symbols"/>
              <a:buChar char="⮚"/>
            </a:pPr>
            <a:r>
              <a:rPr lang="en-US" sz="2200">
                <a:solidFill>
                  <a:srgbClr val="013C88"/>
                </a:solidFill>
                <a:latin typeface="Arial"/>
                <a:ea typeface="Arial"/>
                <a:cs typeface="Arial"/>
                <a:sym typeface="Arial"/>
              </a:rPr>
              <a:t> Polychlorinated biphenyls PCB</a:t>
            </a:r>
            <a:endParaRPr sz="2200">
              <a:solidFill>
                <a:srgbClr val="013C88"/>
              </a:solidFill>
              <a:latin typeface="Arial"/>
              <a:ea typeface="Arial"/>
              <a:cs typeface="Arial"/>
              <a:sym typeface="Arial"/>
            </a:endParaRPr>
          </a:p>
          <a:p>
            <a:pPr indent="-139700" lvl="0" marL="0" marR="0" rtl="0" algn="l">
              <a:spcBef>
                <a:spcPts val="0"/>
              </a:spcBef>
              <a:spcAft>
                <a:spcPts val="0"/>
              </a:spcAft>
              <a:buClr>
                <a:srgbClr val="013C88"/>
              </a:buClr>
              <a:buSzPts val="2200"/>
              <a:buFont typeface="Noto Sans Symbols"/>
              <a:buChar char="⮚"/>
            </a:pPr>
            <a:r>
              <a:rPr lang="en-US" sz="2200">
                <a:solidFill>
                  <a:srgbClr val="013C88"/>
                </a:solidFill>
                <a:latin typeface="Arial"/>
                <a:ea typeface="Arial"/>
                <a:cs typeface="Arial"/>
                <a:sym typeface="Arial"/>
              </a:rPr>
              <a:t> </a:t>
            </a:r>
            <a:r>
              <a:rPr b="1" lang="en-US" sz="2200">
                <a:solidFill>
                  <a:srgbClr val="013C88"/>
                </a:solidFill>
                <a:latin typeface="Arial"/>
                <a:ea typeface="Arial"/>
                <a:cs typeface="Arial"/>
                <a:sym typeface="Arial"/>
              </a:rPr>
              <a:t>Precious metals</a:t>
            </a:r>
            <a:endParaRPr/>
          </a:p>
          <a:p>
            <a:pPr indent="-139700" lvl="0" marL="0" marR="0" rtl="0" algn="l">
              <a:spcBef>
                <a:spcPts val="0"/>
              </a:spcBef>
              <a:spcAft>
                <a:spcPts val="0"/>
              </a:spcAft>
              <a:buClr>
                <a:srgbClr val="013C88"/>
              </a:buClr>
              <a:buSzPts val="2200"/>
              <a:buFont typeface="Noto Sans Symbols"/>
              <a:buChar char="⮚"/>
            </a:pPr>
            <a:r>
              <a:rPr lang="en-US" sz="2200">
                <a:solidFill>
                  <a:srgbClr val="013C88"/>
                </a:solidFill>
                <a:latin typeface="Arial"/>
                <a:ea typeface="Arial"/>
                <a:cs typeface="Arial"/>
                <a:sym typeface="Arial"/>
              </a:rPr>
              <a:t> Vehicles not suitable for  </a:t>
            </a:r>
            <a:endParaRPr/>
          </a:p>
          <a:p>
            <a:pPr indent="0" lvl="0" marL="0" marR="0" rtl="0" algn="l">
              <a:spcBef>
                <a:spcPts val="0"/>
              </a:spcBef>
              <a:spcAft>
                <a:spcPts val="0"/>
              </a:spcAft>
              <a:buNone/>
            </a:pPr>
            <a:r>
              <a:rPr lang="en-US" sz="2200">
                <a:solidFill>
                  <a:srgbClr val="013C88"/>
                </a:solidFill>
                <a:latin typeface="Arial"/>
                <a:ea typeface="Arial"/>
                <a:cs typeface="Arial"/>
                <a:sym typeface="Arial"/>
              </a:rPr>
              <a:t>     highway use</a:t>
            </a:r>
            <a:endParaRPr sz="2200">
              <a:solidFill>
                <a:srgbClr val="013C88"/>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