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9144000"/>
  <p:notesSz cx="7010400" cy="9296400"/>
  <p:embeddedFontLst>
    <p:embeddedFont>
      <p:font typeface="Libre Franklin Medium"/>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92">
          <p15:clr>
            <a:srgbClr val="000000"/>
          </p15:clr>
        </p15:guide>
        <p15:guide id="2" pos="516">
          <p15:clr>
            <a:srgbClr val="000000"/>
          </p15:clr>
        </p15:guide>
      </p15:sldGuideLst>
    </p:ext>
    <p:ext uri="{2D200454-40CA-4A62-9FC3-DE9A4176ACB9}">
      <p15:notesGuideLst>
        <p15:guide id="1" orient="horz" pos="2928">
          <p15:clr>
            <a:srgbClr val="000000"/>
          </p15:clr>
        </p15:guide>
        <p15:guide id="2" pos="2208">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092" orient="horz"/>
        <p:guide pos="516"/>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Medium-regular.fntdata"/><Relationship Id="rId20" Type="http://schemas.openxmlformats.org/officeDocument/2006/relationships/slide" Target="slides/slide14.xml"/><Relationship Id="rId42" Type="http://schemas.openxmlformats.org/officeDocument/2006/relationships/font" Target="fonts/LibreFranklinMedium-italic.fntdata"/><Relationship Id="rId41" Type="http://schemas.openxmlformats.org/officeDocument/2006/relationships/font" Target="fonts/LibreFranklinMedium-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LibreFranklinMedium-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9-13T21:07:50.952">
    <p:pos x="6000" y="0"/>
    <p:text>FM is no longer requiring the Star Mark/Flag banner on the top of each slide.  So please delete accordingly.
Reason:  Slides 5, 8, 9, 19, and 31 do not have this banner and this will allow the presentation to stay consistent throughtout.
-MargueriteJCurry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579" cy="464820"/>
          </a:xfrm>
          <a:prstGeom prst="rect">
            <a:avLst/>
          </a:prstGeom>
          <a:noFill/>
          <a:ln>
            <a:noFill/>
          </a:ln>
        </p:spPr>
        <p:txBody>
          <a:bodyPr anchorCtr="0" anchor="t" bIns="46500" lIns="93000" spcFirstLastPara="1" rIns="93000" wrap="square" tIns="465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1823" y="0"/>
            <a:ext cx="3038578" cy="464820"/>
          </a:xfrm>
          <a:prstGeom prst="rect">
            <a:avLst/>
          </a:prstGeom>
          <a:noFill/>
          <a:ln>
            <a:noFill/>
          </a:ln>
        </p:spPr>
        <p:txBody>
          <a:bodyPr anchorCtr="0" anchor="t" bIns="46500" lIns="93000" spcFirstLastPara="1" rIns="93000" wrap="square" tIns="46500">
            <a:noAutofit/>
          </a:bodyPr>
          <a:lstStyle>
            <a:lvl1pPr lvl="0" marR="0" rtl="0" algn="r">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3pPr>
            <a:lvl4pPr indent="-228600" lvl="3" marL="18288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4pPr>
            <a:lvl5pPr indent="-228600" lvl="4" marL="22860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31580"/>
            <a:ext cx="3038579" cy="464820"/>
          </a:xfrm>
          <a:prstGeom prst="rect">
            <a:avLst/>
          </a:prstGeom>
          <a:noFill/>
          <a:ln>
            <a:noFill/>
          </a:ln>
        </p:spPr>
        <p:txBody>
          <a:bodyPr anchorCtr="0" anchor="b" bIns="46500" lIns="93000" spcFirstLastPara="1" rIns="93000" wrap="square" tIns="465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sa.gov/property" TargetMode="External"/><Relationship Id="rId3" Type="http://schemas.openxmlformats.org/officeDocument/2006/relationships/hyperlink" Target="http://www.computersforlearning.gov/" TargetMode="External"/><Relationship Id="rId4" Type="http://schemas.openxmlformats.org/officeDocument/2006/relationships/hyperlink" Target="http://www.gsaxcess.gov/" TargetMode="External"/><Relationship Id="rId5" Type="http://schemas.openxmlformats.org/officeDocument/2006/relationships/hyperlink" Target="http://www.gsa.gov/apo"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1: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66" name="Google Shape;66;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 name="Google Shape;67;p1:notes"/>
          <p:cNvSpPr txBox="1"/>
          <p:nvPr>
            <p:ph idx="1" type="body"/>
          </p:nvPr>
        </p:nvSpPr>
        <p:spPr>
          <a:xfrm>
            <a:off x="935039" y="4414838"/>
            <a:ext cx="5140325" cy="4184650"/>
          </a:xfrm>
          <a:prstGeom prst="rect">
            <a:avLst/>
          </a:prstGeom>
          <a:noFill/>
          <a:ln>
            <a:noFill/>
          </a:ln>
        </p:spPr>
        <p:txBody>
          <a:bodyPr anchorCtr="0" anchor="t" bIns="46500" lIns="93000" spcFirstLastPara="1" rIns="93000" wrap="square" tIns="46500">
            <a:noAutofit/>
          </a:bodyPr>
          <a:lstStyle/>
          <a:p>
            <a:pPr indent="0" lvl="0" marL="0" marR="0" rtl="0" algn="l">
              <a:lnSpc>
                <a:spcPct val="100000"/>
              </a:lnSpc>
              <a:spcBef>
                <a:spcPts val="0"/>
              </a:spcBef>
              <a:spcAft>
                <a:spcPts val="0"/>
              </a:spcAft>
              <a:buClr>
                <a:schemeClr val="dk1"/>
              </a:buClr>
              <a:buSzPts val="1200"/>
              <a:buFont typeface="Times"/>
              <a:buNone/>
            </a:pPr>
            <a:r>
              <a:rPr lang="en-US"/>
              <a:t>GSA has set an agency wide goal for achieving “zero environmental footprint”.  Personal property plays an important role and has been a leader in the reuse of property since the inception of GSA in 1949.  Personal property is often referred to as the “original green program” and accordingly has adopted the “Reuse is Recycling” green theme for Personal Property.</a:t>
            </a:r>
            <a:endParaRPr/>
          </a:p>
          <a:p>
            <a:pPr indent="0" lvl="0" marL="0" rtl="0" algn="l">
              <a:spcBef>
                <a:spcPts val="360"/>
              </a:spcBef>
              <a:spcAft>
                <a:spcPts val="0"/>
              </a:spcAft>
              <a:buNone/>
            </a:pPr>
            <a:r>
              <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0: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35" name="Google Shape;135;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10: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rPr lang="en-US">
                <a:latin typeface="Arial"/>
                <a:ea typeface="Arial"/>
                <a:cs typeface="Arial"/>
                <a:sym typeface="Arial"/>
              </a:rPr>
              <a:t>Basic steps for disposal of excess computer equipment.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11:notes"/>
          <p:cNvSpPr txBox="1"/>
          <p:nvPr>
            <p:ph idx="1" type="body"/>
          </p:nvPr>
        </p:nvSpPr>
        <p:spPr>
          <a:xfrm>
            <a:off x="701041" y="4415790"/>
            <a:ext cx="5608319" cy="648043"/>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Clr>
                <a:schemeClr val="dk1"/>
              </a:buClr>
              <a:buSzPts val="1800"/>
              <a:buFont typeface="Times"/>
              <a:buNone/>
            </a:pPr>
            <a:r>
              <a:rPr lang="en-US" sz="1800"/>
              <a:t>This authority can be used by Federal agencies directly without approval from GSA.</a:t>
            </a:r>
            <a:endParaRPr/>
          </a:p>
        </p:txBody>
      </p:sp>
      <p:sp>
        <p:nvSpPr>
          <p:cNvPr id="144" name="Google Shape;144;p11:notes"/>
          <p:cNvSpPr txBox="1"/>
          <p:nvPr>
            <p:ph idx="12" type="sldNum"/>
          </p:nvPr>
        </p:nvSpPr>
        <p:spPr>
          <a:xfrm>
            <a:off x="3970937" y="9016076"/>
            <a:ext cx="3037839" cy="278711"/>
          </a:xfrm>
          <a:prstGeom prst="rect">
            <a:avLst/>
          </a:prstGeom>
          <a:noFill/>
          <a:ln>
            <a:noFill/>
          </a:ln>
        </p:spPr>
        <p:txBody>
          <a:bodyPr anchorCtr="0" anchor="b" bIns="46550" lIns="93150" spcFirstLastPara="1" rIns="93150" wrap="square" tIns="46550">
            <a:noAutofit/>
          </a:bodyPr>
          <a:lstStyle/>
          <a:p>
            <a:pPr indent="0" lvl="0" marL="0" rtl="0" algn="r">
              <a:spcBef>
                <a:spcPts val="0"/>
              </a:spcBef>
              <a:spcAft>
                <a:spcPts val="0"/>
              </a:spcAft>
              <a:buNone/>
            </a:pPr>
            <a:r>
              <a:rPr lang="en-US"/>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2:notes"/>
          <p:cNvSpPr txBox="1"/>
          <p:nvPr>
            <p:ph idx="1" type="body"/>
          </p:nvPr>
        </p:nvSpPr>
        <p:spPr>
          <a:xfrm>
            <a:off x="701041" y="4415790"/>
            <a:ext cx="5608319" cy="1562140"/>
          </a:xfrm>
          <a:prstGeom prst="rect">
            <a:avLst/>
          </a:prstGeom>
          <a:noFill/>
          <a:ln>
            <a:noFill/>
          </a:ln>
        </p:spPr>
        <p:txBody>
          <a:bodyPr anchorCtr="0" anchor="t" bIns="46550" lIns="93150" spcFirstLastPara="1" rIns="93150" wrap="square" tIns="46550">
            <a:noAutofit/>
          </a:bodyPr>
          <a:lstStyle/>
          <a:p>
            <a:pPr indent="0" lvl="1" marL="0" rtl="0" algn="l">
              <a:spcBef>
                <a:spcPts val="0"/>
              </a:spcBef>
              <a:spcAft>
                <a:spcPts val="0"/>
              </a:spcAft>
              <a:buNone/>
            </a:pPr>
            <a:r>
              <a:rPr lang="en-US" sz="1800"/>
              <a:t>The EO streamlines the transfer of excess Federal computer equipment to the nation’s classrooms for the purpose of making modern computer technology an integral part of every classroom.</a:t>
            </a:r>
            <a:endParaRPr/>
          </a:p>
          <a:p>
            <a:pPr indent="0" lvl="0" marL="0" rtl="0" algn="l">
              <a:spcBef>
                <a:spcPts val="540"/>
              </a:spcBef>
              <a:spcAft>
                <a:spcPts val="0"/>
              </a:spcAft>
              <a:buNone/>
            </a:pPr>
            <a:r>
              <a:t/>
            </a:r>
            <a:endParaRPr sz="1800"/>
          </a:p>
        </p:txBody>
      </p:sp>
      <p:sp>
        <p:nvSpPr>
          <p:cNvPr id="153" name="Google Shape;153;p12:notes"/>
          <p:cNvSpPr txBox="1"/>
          <p:nvPr>
            <p:ph idx="12" type="sldNum"/>
          </p:nvPr>
        </p:nvSpPr>
        <p:spPr>
          <a:xfrm>
            <a:off x="3970937" y="9016076"/>
            <a:ext cx="3037839" cy="278711"/>
          </a:xfrm>
          <a:prstGeom prst="rect">
            <a:avLst/>
          </a:prstGeom>
          <a:noFill/>
          <a:ln>
            <a:noFill/>
          </a:ln>
        </p:spPr>
        <p:txBody>
          <a:bodyPr anchorCtr="0" anchor="b" bIns="46550" lIns="93150" spcFirstLastPara="1" rIns="93150" wrap="square" tIns="46550">
            <a:noAutofit/>
          </a:bodyPr>
          <a:lstStyle/>
          <a:p>
            <a:pPr indent="0" lvl="0" marL="0" rtl="0" algn="r">
              <a:spcBef>
                <a:spcPts val="0"/>
              </a:spcBef>
              <a:spcAft>
                <a:spcPts val="0"/>
              </a:spcAft>
              <a:buNone/>
            </a:pP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1" name="Google Shape;161;p13: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t/>
            </a:r>
            <a:endParaRPr/>
          </a:p>
        </p:txBody>
      </p:sp>
      <p:sp>
        <p:nvSpPr>
          <p:cNvPr id="162" name="Google Shape;162;p13: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934826" y="4415791"/>
            <a:ext cx="5140749" cy="418338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168" name="Google Shape;168;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5:notes"/>
          <p:cNvSpPr txBox="1"/>
          <p:nvPr>
            <p:ph idx="1" type="body"/>
          </p:nvPr>
        </p:nvSpPr>
        <p:spPr>
          <a:xfrm>
            <a:off x="934826" y="4415791"/>
            <a:ext cx="5140749" cy="418338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175" name="Google Shape;175;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6:notes"/>
          <p:cNvSpPr txBox="1"/>
          <p:nvPr>
            <p:ph idx="1" type="body"/>
          </p:nvPr>
        </p:nvSpPr>
        <p:spPr>
          <a:xfrm>
            <a:off x="934826" y="4415791"/>
            <a:ext cx="5140749" cy="418338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182" name="Google Shape;182;p1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7: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89" name="Google Shape;189;p1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p17: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8: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97" name="Google Shape;197;p1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18: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Clr>
                <a:schemeClr val="dk1"/>
              </a:buClr>
              <a:buSzPts val="1200"/>
              <a:buFont typeface="Times"/>
              <a:buNone/>
            </a:pPr>
            <a:r>
              <a:rPr b="0" i="0" lang="en-US" sz="1200" u="none" cap="none" strike="noStrike"/>
              <a:t>This is a graphic portrayal of the current disposition process.  The chart shows the distinction of excess and surplus property as well as highlighting the overall screening period and the systems that GSA offers to support these functions.Internal agency screening is the first step and we offer AAMS to support agencies in this effort.  Second, is the simultaneous screening for Federal and donation customers and federal removal.  Listed are the major categories of eligible activities.Next, the 5 day notification period allows GSA’s allocating regions to make proper allocation of property to donation customers.  After that, property is available for public sale, by GSA or another approved Sales Center.  </a:t>
            </a:r>
            <a:endParaRPr/>
          </a:p>
          <a:p>
            <a:pPr indent="0" lvl="0" marL="0" rtl="0" algn="l">
              <a:spcBef>
                <a:spcPts val="360"/>
              </a:spcBef>
              <a:spcAft>
                <a:spcPts val="0"/>
              </a:spcAft>
              <a:buNone/>
            </a:pPr>
            <a:r>
              <a:t/>
            </a:r>
            <a:endParaRPr b="0" i="0" sz="1200" u="none" cap="none" strike="noStrike"/>
          </a:p>
          <a:p>
            <a:pPr indent="0" lvl="0" marL="0" rtl="0" algn="l">
              <a:spcBef>
                <a:spcPts val="360"/>
              </a:spcBef>
              <a:spcAft>
                <a:spcPts val="0"/>
              </a:spcAft>
              <a:buNone/>
            </a:pPr>
            <a:r>
              <a:t/>
            </a: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5" name="Google Shape;205;p19: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rPr lang="en-US"/>
              <a:t>Explain the condition codes: Code 4 sold as a lot. Code 7 has to be sold individually.  Code x and s has to be sold  to recyclers.</a:t>
            </a:r>
            <a:endParaRPr/>
          </a:p>
        </p:txBody>
      </p:sp>
      <p:sp>
        <p:nvSpPr>
          <p:cNvPr id="206" name="Google Shape;206;p19: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5" name="Google Shape;75;p2: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marR="0" rtl="0" algn="l">
              <a:lnSpc>
                <a:spcPct val="100000"/>
              </a:lnSpc>
              <a:spcBef>
                <a:spcPts val="0"/>
              </a:spcBef>
              <a:spcAft>
                <a:spcPts val="0"/>
              </a:spcAft>
              <a:buClr>
                <a:schemeClr val="dk1"/>
              </a:buClr>
              <a:buSzPts val="1200"/>
              <a:buFont typeface="Times"/>
              <a:buNone/>
            </a:pPr>
            <a:r>
              <a:rPr b="0" i="0" lang="en-US" sz="1200" u="none" cap="none" strike="noStrike"/>
              <a:t>http://www.epa.gov/osw/conserve/materials/ecycling/manage.htm</a:t>
            </a:r>
            <a:endParaRPr/>
          </a:p>
          <a:p>
            <a:pPr indent="0" lvl="0" marL="0" rtl="0" algn="l">
              <a:spcBef>
                <a:spcPts val="360"/>
              </a:spcBef>
              <a:spcAft>
                <a:spcPts val="0"/>
              </a:spcAft>
              <a:buNone/>
            </a:pPr>
            <a:r>
              <a:t/>
            </a:r>
            <a:endParaRPr/>
          </a:p>
        </p:txBody>
      </p:sp>
      <p:sp>
        <p:nvSpPr>
          <p:cNvPr id="76" name="Google Shape;76;p2: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20:notes"/>
          <p:cNvSpPr txBox="1"/>
          <p:nvPr>
            <p:ph idx="1" type="body"/>
          </p:nvPr>
        </p:nvSpPr>
        <p:spPr>
          <a:xfrm>
            <a:off x="934826" y="4415791"/>
            <a:ext cx="5140749" cy="418338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213" name="Google Shape;213;p2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2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 name="Google Shape;220;p21: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rPr lang="en-US">
                <a:latin typeface="Arial"/>
                <a:ea typeface="Arial"/>
                <a:cs typeface="Arial"/>
                <a:sym typeface="Arial"/>
              </a:rPr>
              <a:t>A review of information and step-by-step process …….</a:t>
            </a:r>
            <a:endParaRPr/>
          </a:p>
          <a:p>
            <a:pPr indent="0" lvl="0" marL="0" rtl="0" algn="l">
              <a:spcBef>
                <a:spcPts val="360"/>
              </a:spcBef>
              <a:spcAft>
                <a:spcPts val="0"/>
              </a:spcAft>
              <a:buNone/>
            </a:pPr>
            <a:r>
              <a:t/>
            </a:r>
            <a:endParaRPr/>
          </a:p>
        </p:txBody>
      </p:sp>
      <p:sp>
        <p:nvSpPr>
          <p:cNvPr id="221" name="Google Shape;221;p21: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7" name="Google Shape;227;p22: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rPr lang="en-US"/>
              <a:t>Note bulltent in packet</a:t>
            </a:r>
            <a:endParaRPr/>
          </a:p>
        </p:txBody>
      </p:sp>
      <p:sp>
        <p:nvSpPr>
          <p:cNvPr id="228" name="Google Shape;228;p22: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3:notes"/>
          <p:cNvSpPr txBox="1"/>
          <p:nvPr>
            <p:ph idx="1" type="body"/>
          </p:nvPr>
        </p:nvSpPr>
        <p:spPr>
          <a:xfrm>
            <a:off x="934826" y="4415791"/>
            <a:ext cx="5140749" cy="418338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235" name="Google Shape;235;p2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2" name="Google Shape;242;p24: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Clr>
                <a:schemeClr val="dk1"/>
              </a:buClr>
              <a:buSzPts val="1200"/>
              <a:buFont typeface="Arial"/>
              <a:buNone/>
            </a:pPr>
            <a:r>
              <a:rPr b="0" i="0" lang="en-US" sz="1200" u="none" cap="none" strike="noStrike">
                <a:latin typeface="Arial"/>
                <a:ea typeface="Arial"/>
                <a:cs typeface="Arial"/>
                <a:sym typeface="Arial"/>
              </a:rPr>
              <a:t>Federal Management Regulation 102-36.310</a:t>
            </a:r>
            <a:endParaRPr/>
          </a:p>
          <a:p>
            <a:pPr indent="0" lvl="0" marL="0" rtl="0" algn="l">
              <a:spcBef>
                <a:spcPts val="360"/>
              </a:spcBef>
              <a:spcAft>
                <a:spcPts val="0"/>
              </a:spcAft>
              <a:buNone/>
            </a:pPr>
            <a:r>
              <a:t/>
            </a:r>
            <a:endParaRPr b="0" i="0" sz="1200" u="none" cap="none" strike="noStrike">
              <a:latin typeface="Arial"/>
              <a:ea typeface="Arial"/>
              <a:cs typeface="Arial"/>
              <a:sym typeface="Arial"/>
            </a:endParaRPr>
          </a:p>
          <a:p>
            <a:pPr indent="0" lvl="0" marL="0" rtl="0" algn="l">
              <a:spcBef>
                <a:spcPts val="360"/>
              </a:spcBef>
              <a:spcAft>
                <a:spcPts val="0"/>
              </a:spcAft>
              <a:buNone/>
            </a:pPr>
            <a:r>
              <a:t/>
            </a:r>
            <a:endParaRPr/>
          </a:p>
        </p:txBody>
      </p:sp>
      <p:sp>
        <p:nvSpPr>
          <p:cNvPr id="243" name="Google Shape;243;p24: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1" name="Google Shape;251;p25: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Clr>
                <a:schemeClr val="dk1"/>
              </a:buClr>
              <a:buSzPts val="1200"/>
              <a:buFont typeface="Times"/>
              <a:buNone/>
            </a:pPr>
            <a:r>
              <a:rPr b="0" i="0" lang="en-US" sz="1200" u="none" cap="none" strike="noStrike"/>
              <a:t>Public notice can include publishing a notice in a local newspaper, posting of signs in common use facilities available to the public, or providing bulletins on your website through the internet.</a:t>
            </a:r>
            <a:endParaRPr/>
          </a:p>
          <a:p>
            <a:pPr indent="0" lvl="0" marL="0" rtl="0" algn="l">
              <a:spcBef>
                <a:spcPts val="360"/>
              </a:spcBef>
              <a:spcAft>
                <a:spcPts val="0"/>
              </a:spcAft>
              <a:buNone/>
            </a:pPr>
            <a:r>
              <a:t/>
            </a:r>
            <a:endParaRPr b="0" i="0" sz="1200" u="none" cap="none" strike="noStrike"/>
          </a:p>
          <a:p>
            <a:pPr indent="0" lvl="0" marL="0" rtl="0" algn="l">
              <a:spcBef>
                <a:spcPts val="360"/>
              </a:spcBef>
              <a:spcAft>
                <a:spcPts val="0"/>
              </a:spcAft>
              <a:buNone/>
            </a:pPr>
            <a:r>
              <a:t/>
            </a:r>
            <a:endParaRPr/>
          </a:p>
        </p:txBody>
      </p:sp>
      <p:sp>
        <p:nvSpPr>
          <p:cNvPr id="252" name="Google Shape;252;p25: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6:notes"/>
          <p:cNvSpPr txBox="1"/>
          <p:nvPr>
            <p:ph idx="1" type="body"/>
          </p:nvPr>
        </p:nvSpPr>
        <p:spPr>
          <a:xfrm>
            <a:off x="934826" y="4415791"/>
            <a:ext cx="5140749" cy="418338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259" name="Google Shape;259;p2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27:notes"/>
          <p:cNvSpPr txBox="1"/>
          <p:nvPr>
            <p:ph idx="1" type="body"/>
          </p:nvPr>
        </p:nvSpPr>
        <p:spPr>
          <a:xfrm>
            <a:off x="701041" y="6321075"/>
            <a:ext cx="5608319" cy="372810"/>
          </a:xfrm>
          <a:prstGeom prst="rect">
            <a:avLst/>
          </a:prstGeom>
          <a:noFill/>
          <a:ln>
            <a:noFill/>
          </a:ln>
        </p:spPr>
        <p:txBody>
          <a:bodyPr anchorCtr="0" anchor="ctr" bIns="93150" lIns="93150" spcFirstLastPara="1" rIns="93150" wrap="square" tIns="93150">
            <a:noAutofit/>
          </a:bodyPr>
          <a:lstStyle/>
          <a:p>
            <a:pPr indent="0" lvl="0" marL="0" rtl="0" algn="l">
              <a:spcBef>
                <a:spcPts val="0"/>
              </a:spcBef>
              <a:spcAft>
                <a:spcPts val="0"/>
              </a:spcAft>
              <a:buNone/>
            </a:pPr>
            <a:r>
              <a:t/>
            </a:r>
            <a:endParaRPr/>
          </a:p>
        </p:txBody>
      </p:sp>
      <p:sp>
        <p:nvSpPr>
          <p:cNvPr id="266" name="Google Shape;266;p27:notes"/>
          <p:cNvSpPr/>
          <p:nvPr>
            <p:ph idx="2" type="sldImg"/>
          </p:nvPr>
        </p:nvSpPr>
        <p:spPr>
          <a:xfrm>
            <a:off x="1168400" y="697230"/>
            <a:ext cx="4673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2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3" name="Google Shape;273;p28: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rPr lang="en-US"/>
              <a:t>Another good source to use to locate recycling companies.</a:t>
            </a:r>
            <a:endParaRPr/>
          </a:p>
          <a:p>
            <a:pPr indent="0" lvl="0" marL="0" rtl="0" algn="l">
              <a:spcBef>
                <a:spcPts val="360"/>
              </a:spcBef>
              <a:spcAft>
                <a:spcPts val="0"/>
              </a:spcAft>
              <a:buNone/>
            </a:pPr>
            <a:r>
              <a:t/>
            </a:r>
            <a:endParaRPr/>
          </a:p>
        </p:txBody>
      </p:sp>
      <p:sp>
        <p:nvSpPr>
          <p:cNvPr id="274" name="Google Shape;274;p28: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2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2" name="Google Shape;282;p29: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rPr lang="en-US"/>
              <a:t>The only certification programs currently recognized for disposal of FEA are the Responsible Recycling (R2) program and the e-Stewards program.  FEA should not be disposed of in landfill or incinerators.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283" name="Google Shape;283;p29: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3: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83" name="Google Shape;83;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 name="Google Shape;84;p3: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30:notes"/>
          <p:cNvSpPr txBox="1"/>
          <p:nvPr>
            <p:ph idx="1" type="body"/>
          </p:nvPr>
        </p:nvSpPr>
        <p:spPr>
          <a:xfrm>
            <a:off x="934826" y="4415791"/>
            <a:ext cx="5140749" cy="418338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291" name="Google Shape;291;p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3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8" name="Google Shape;298;p31: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ctr">
              <a:spcBef>
                <a:spcPts val="0"/>
              </a:spcBef>
              <a:spcAft>
                <a:spcPts val="0"/>
              </a:spcAft>
              <a:buClr>
                <a:schemeClr val="lt1"/>
              </a:buClr>
              <a:buSzPts val="1200"/>
              <a:buFont typeface="Times"/>
              <a:buNone/>
            </a:pPr>
            <a:r>
              <a:rPr b="1" lang="en-US" sz="1200" u="sng">
                <a:solidFill>
                  <a:schemeClr val="hlink"/>
                </a:solidFill>
                <a:latin typeface="Times"/>
                <a:ea typeface="Times"/>
                <a:cs typeface="Times"/>
                <a:sym typeface="Times"/>
                <a:hlinkClick r:id="rId2"/>
              </a:rPr>
              <a:t>http://www.gsa.gov/property</a:t>
            </a:r>
            <a:endParaRPr b="1" sz="1200">
              <a:solidFill>
                <a:schemeClr val="lt1"/>
              </a:solidFill>
              <a:latin typeface="Times"/>
              <a:ea typeface="Times"/>
              <a:cs typeface="Times"/>
              <a:sym typeface="Times"/>
            </a:endParaRPr>
          </a:p>
          <a:p>
            <a:pPr indent="0" lvl="0" marL="0" rtl="0" algn="ctr">
              <a:spcBef>
                <a:spcPts val="360"/>
              </a:spcBef>
              <a:spcAft>
                <a:spcPts val="0"/>
              </a:spcAft>
              <a:buClr>
                <a:schemeClr val="lt1"/>
              </a:buClr>
              <a:buSzPts val="1200"/>
              <a:buFont typeface="Times"/>
              <a:buNone/>
            </a:pPr>
            <a:r>
              <a:rPr b="1" lang="en-US" sz="1200" u="sng">
                <a:solidFill>
                  <a:schemeClr val="hlink"/>
                </a:solidFill>
                <a:latin typeface="Times"/>
                <a:ea typeface="Times"/>
                <a:cs typeface="Times"/>
                <a:sym typeface="Times"/>
                <a:hlinkClick r:id="rId3"/>
              </a:rPr>
              <a:t>http://www.computersforlearning.gov</a:t>
            </a:r>
            <a:endParaRPr b="1" sz="1200">
              <a:solidFill>
                <a:schemeClr val="lt1"/>
              </a:solidFill>
              <a:latin typeface="Times"/>
              <a:ea typeface="Times"/>
              <a:cs typeface="Times"/>
              <a:sym typeface="Times"/>
            </a:endParaRPr>
          </a:p>
          <a:p>
            <a:pPr indent="0" lvl="0" marL="0" rtl="0" algn="ctr">
              <a:spcBef>
                <a:spcPts val="360"/>
              </a:spcBef>
              <a:spcAft>
                <a:spcPts val="0"/>
              </a:spcAft>
              <a:buClr>
                <a:schemeClr val="lt1"/>
              </a:buClr>
              <a:buSzPts val="1200"/>
              <a:buFont typeface="Times"/>
              <a:buNone/>
            </a:pPr>
            <a:r>
              <a:rPr b="1" lang="en-US" sz="1200" u="sng">
                <a:solidFill>
                  <a:schemeClr val="hlink"/>
                </a:solidFill>
                <a:latin typeface="Times"/>
                <a:ea typeface="Times"/>
                <a:cs typeface="Times"/>
                <a:sym typeface="Times"/>
                <a:hlinkClick r:id="rId4"/>
              </a:rPr>
              <a:t>http://www.gsaxcess.gov</a:t>
            </a:r>
            <a:endParaRPr b="1" sz="1200">
              <a:solidFill>
                <a:schemeClr val="lt1"/>
              </a:solidFill>
              <a:latin typeface="Times"/>
              <a:ea typeface="Times"/>
              <a:cs typeface="Times"/>
              <a:sym typeface="Times"/>
            </a:endParaRPr>
          </a:p>
          <a:p>
            <a:pPr indent="0" lvl="0" marL="0" rtl="0" algn="ctr">
              <a:spcBef>
                <a:spcPts val="360"/>
              </a:spcBef>
              <a:spcAft>
                <a:spcPts val="0"/>
              </a:spcAft>
              <a:buClr>
                <a:schemeClr val="lt1"/>
              </a:buClr>
              <a:buSzPts val="1200"/>
              <a:buFont typeface="Times"/>
              <a:buNone/>
            </a:pPr>
            <a:r>
              <a:rPr b="1" lang="en-US" sz="1200" u="sng">
                <a:solidFill>
                  <a:schemeClr val="hlink"/>
                </a:solidFill>
                <a:latin typeface="Times"/>
                <a:ea typeface="Times"/>
                <a:cs typeface="Times"/>
                <a:sym typeface="Times"/>
                <a:hlinkClick r:id="rId5"/>
              </a:rPr>
              <a:t>http://www.gsa.gov/apo</a:t>
            </a:r>
            <a:endParaRPr b="1" sz="1200">
              <a:solidFill>
                <a:schemeClr val="lt1"/>
              </a:solidFill>
              <a:latin typeface="Times"/>
              <a:ea typeface="Times"/>
              <a:cs typeface="Times"/>
              <a:sym typeface="Times"/>
            </a:endParaRPr>
          </a:p>
          <a:p>
            <a:pPr indent="0" lvl="0" marL="0" rtl="0" algn="l">
              <a:spcBef>
                <a:spcPts val="360"/>
              </a:spcBef>
              <a:spcAft>
                <a:spcPts val="0"/>
              </a:spcAft>
              <a:buNone/>
            </a:pPr>
            <a:r>
              <a:t/>
            </a:r>
            <a:endParaRPr>
              <a:solidFill>
                <a:schemeClr val="dk2"/>
              </a:solidFill>
            </a:endParaRPr>
          </a:p>
          <a:p>
            <a:pPr indent="0" lvl="0" marL="0" rtl="0" algn="l">
              <a:spcBef>
                <a:spcPts val="360"/>
              </a:spcBef>
              <a:spcAft>
                <a:spcPts val="0"/>
              </a:spcAft>
              <a:buNone/>
            </a:pPr>
            <a:r>
              <a:t/>
            </a:r>
            <a:endParaRPr/>
          </a:p>
        </p:txBody>
      </p:sp>
      <p:sp>
        <p:nvSpPr>
          <p:cNvPr id="299" name="Google Shape;299;p31: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32:notes"/>
          <p:cNvSpPr txBox="1"/>
          <p:nvPr>
            <p:ph idx="1" type="body"/>
          </p:nvPr>
        </p:nvSpPr>
        <p:spPr>
          <a:xfrm>
            <a:off x="934826" y="4415791"/>
            <a:ext cx="5140749" cy="418338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307" name="Google Shape;307;p3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33: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
        <p:nvSpPr>
          <p:cNvPr id="314" name="Google Shape;314;p33:notes"/>
          <p:cNvSpPr/>
          <p:nvPr>
            <p:ph idx="2" type="sldImg"/>
          </p:nvPr>
        </p:nvSpPr>
        <p:spPr>
          <a:xfrm>
            <a:off x="1182688" y="696913"/>
            <a:ext cx="4649787"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 name="Google Shape;315;p33:notes"/>
          <p:cNvSpPr txBox="1"/>
          <p:nvPr>
            <p:ph idx="1" type="body"/>
          </p:nvPr>
        </p:nvSpPr>
        <p:spPr>
          <a:xfrm>
            <a:off x="934721" y="4415911"/>
            <a:ext cx="5140960" cy="4182817"/>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rPr lang="en-US"/>
              <a:t>Questions and Answers?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4: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91" name="Google Shape;91;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p4: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5: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98" name="Google Shape;98;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 name="Google Shape;99;p5: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marR="0" rtl="0" algn="l">
              <a:lnSpc>
                <a:spcPct val="100000"/>
              </a:lnSpc>
              <a:spcBef>
                <a:spcPts val="0"/>
              </a:spcBef>
              <a:spcAft>
                <a:spcPts val="0"/>
              </a:spcAft>
              <a:buClr>
                <a:schemeClr val="dk1"/>
              </a:buClr>
              <a:buSzPts val="1200"/>
              <a:buFont typeface="Times"/>
              <a:buNone/>
            </a:pPr>
            <a:r>
              <a:rPr lang="en-US"/>
              <a:t>-to “create a clean energy economy that will increase the nation’s prosperity, promote energy security, protect the interest of the taxpayers, and safeguard the health of our environment.”</a:t>
            </a:r>
            <a:endParaRPr/>
          </a:p>
          <a:p>
            <a:pPr indent="0" lvl="0" marL="0" rtl="0" algn="l">
              <a:spcBef>
                <a:spcPts val="36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6: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05" name="Google Shape;105;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 name="Google Shape;106;p6: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2" name="Google Shape;112;p7: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marR="0" rtl="0" algn="l">
              <a:lnSpc>
                <a:spcPct val="100000"/>
              </a:lnSpc>
              <a:spcBef>
                <a:spcPts val="0"/>
              </a:spcBef>
              <a:spcAft>
                <a:spcPts val="0"/>
              </a:spcAft>
              <a:buClr>
                <a:srgbClr val="16165C"/>
              </a:buClr>
              <a:buSzPts val="1200"/>
              <a:buFont typeface="Times"/>
              <a:buNone/>
            </a:pPr>
            <a:r>
              <a:rPr lang="en-US" sz="1200">
                <a:solidFill>
                  <a:srgbClr val="16165C"/>
                </a:solidFill>
              </a:rPr>
              <a:t>The following guidance is being provided to protect the interests of taxpayers, protect human health and the environment from the potentially harmful effects associated with the unsafe disposal of Federal Electronic Assets (FEA). </a:t>
            </a:r>
            <a:endParaRPr/>
          </a:p>
          <a:p>
            <a:pPr indent="0" lvl="0" marL="0" rtl="0" algn="l">
              <a:spcBef>
                <a:spcPts val="360"/>
              </a:spcBef>
              <a:spcAft>
                <a:spcPts val="0"/>
              </a:spcAft>
              <a:buNone/>
            </a:pPr>
            <a:r>
              <a:t/>
            </a:r>
            <a:endParaRPr/>
          </a:p>
        </p:txBody>
      </p:sp>
      <p:sp>
        <p:nvSpPr>
          <p:cNvPr id="113" name="Google Shape;113;p7: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8: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20" name="Google Shape;120;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8: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rPr lang="en-US">
                <a:latin typeface="Arial"/>
                <a:ea typeface="Arial"/>
                <a:cs typeface="Arial"/>
                <a:sym typeface="Arial"/>
              </a:rPr>
              <a:t>Based on security and sensitivity issues, agencies use various methods for protecting information on computers being disposed of.  </a:t>
            </a:r>
            <a:endParaRPr/>
          </a:p>
          <a:p>
            <a:pPr indent="0" lvl="1" marL="457200" rtl="0" algn="l">
              <a:spcBef>
                <a:spcPts val="360"/>
              </a:spcBef>
              <a:spcAft>
                <a:spcPts val="0"/>
              </a:spcAft>
              <a:buClr>
                <a:srgbClr val="002060"/>
              </a:buClr>
              <a:buSzPts val="1200"/>
              <a:buFont typeface="Times"/>
              <a:buNone/>
            </a:pPr>
            <a:r>
              <a:rPr lang="en-US"/>
              <a:t>Some agencies physically destroy hard drives to secure them- others have hard drives wiped clean</a:t>
            </a:r>
            <a:endParaRPr/>
          </a:p>
          <a:p>
            <a:pPr indent="0" lvl="1" marL="0" marR="0" rtl="0" algn="l">
              <a:lnSpc>
                <a:spcPct val="100000"/>
              </a:lnSpc>
              <a:spcBef>
                <a:spcPts val="360"/>
              </a:spcBef>
              <a:spcAft>
                <a:spcPts val="0"/>
              </a:spcAft>
              <a:buClr>
                <a:schemeClr val="dk1"/>
              </a:buClr>
              <a:buSzPts val="1200"/>
              <a:buFont typeface="Times"/>
              <a:buNone/>
            </a:pPr>
            <a:r>
              <a:rPr lang="en-US"/>
              <a:t>	Clear/delete numbers and address book information </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9:notes"/>
          <p:cNvSpPr txBox="1"/>
          <p:nvPr>
            <p:ph idx="12" type="sldNum"/>
          </p:nvPr>
        </p:nvSpPr>
        <p:spPr>
          <a:xfrm>
            <a:off x="3971823" y="8831580"/>
            <a:ext cx="3038578" cy="464820"/>
          </a:xfrm>
          <a:prstGeom prst="rect">
            <a:avLst/>
          </a:prstGeom>
          <a:noFill/>
          <a:ln>
            <a:noFill/>
          </a:ln>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28" name="Google Shape;128;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p9:notes"/>
          <p:cNvSpPr txBox="1"/>
          <p:nvPr>
            <p:ph idx="1" type="body"/>
          </p:nvPr>
        </p:nvSpPr>
        <p:spPr>
          <a:xfrm>
            <a:off x="934826" y="4415791"/>
            <a:ext cx="5140749" cy="4183380"/>
          </a:xfrm>
          <a:prstGeom prst="rect">
            <a:avLst/>
          </a:prstGeom>
          <a:noFill/>
          <a:ln>
            <a:noFill/>
          </a:ln>
        </p:spPr>
        <p:txBody>
          <a:bodyPr anchorCtr="0" anchor="t" bIns="46500" lIns="93000" spcFirstLastPara="1" rIns="93000" wrap="square" tIns="465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5" name="Shape 15"/>
        <p:cNvGrpSpPr/>
        <p:nvPr/>
      </p:nvGrpSpPr>
      <p:grpSpPr>
        <a:xfrm>
          <a:off x="0" y="0"/>
          <a:ext cx="0" cy="0"/>
          <a:chOff x="0" y="0"/>
          <a:chExt cx="0" cy="0"/>
        </a:xfrm>
      </p:grpSpPr>
      <p:pic>
        <p:nvPicPr>
          <p:cNvPr descr="Flag_more_blue" id="16" name="Google Shape;16;p2"/>
          <p:cNvPicPr preferRelativeResize="0"/>
          <p:nvPr/>
        </p:nvPicPr>
        <p:blipFill rotWithShape="1">
          <a:blip r:embed="rId2">
            <a:alphaModFix/>
          </a:blip>
          <a:srcRect b="0" l="0" r="15492" t="0"/>
          <a:stretch/>
        </p:blipFill>
        <p:spPr>
          <a:xfrm>
            <a:off x="0" y="2722563"/>
            <a:ext cx="9144000" cy="4135437"/>
          </a:xfrm>
          <a:prstGeom prst="rect">
            <a:avLst/>
          </a:prstGeom>
          <a:noFill/>
          <a:ln>
            <a:noFill/>
          </a:ln>
        </p:spPr>
      </p:pic>
      <p:sp>
        <p:nvSpPr>
          <p:cNvPr id="17" name="Google Shape;17;p2"/>
          <p:cNvSpPr/>
          <p:nvPr/>
        </p:nvSpPr>
        <p:spPr>
          <a:xfrm>
            <a:off x="0" y="2514600"/>
            <a:ext cx="9144000" cy="420688"/>
          </a:xfrm>
          <a:prstGeom prst="rect">
            <a:avLst/>
          </a:prstGeom>
          <a:solidFill>
            <a:srgbClr val="013C8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 name="Google Shape;18;p2"/>
          <p:cNvSpPr/>
          <p:nvPr/>
        </p:nvSpPr>
        <p:spPr>
          <a:xfrm>
            <a:off x="0" y="1708150"/>
            <a:ext cx="9144000" cy="850900"/>
          </a:xfrm>
          <a:prstGeom prst="rect">
            <a:avLst/>
          </a:prstGeom>
          <a:solidFill>
            <a:srgbClr val="A50021"/>
          </a:solidFill>
          <a:ln>
            <a:noFill/>
          </a:ln>
        </p:spPr>
        <p:txBody>
          <a:bodyPr anchorCtr="0" anchor="ctr" bIns="45700" lIns="91425" spcFirstLastPara="1" rIns="91425" wrap="square" tIns="45700">
            <a:noAutofit/>
          </a:bodyPr>
          <a:lstStyle/>
          <a:p>
            <a:pPr indent="0" lvl="0" marL="404813" marR="0" rtl="0" algn="l">
              <a:spcBef>
                <a:spcPts val="0"/>
              </a:spcBef>
              <a:spcAft>
                <a:spcPts val="0"/>
              </a:spcAft>
              <a:buNone/>
            </a:pPr>
            <a:r>
              <a:t/>
            </a:r>
            <a:endParaRPr sz="3600">
              <a:solidFill>
                <a:schemeClr val="lt1"/>
              </a:solidFill>
              <a:latin typeface="Arial"/>
              <a:ea typeface="Arial"/>
              <a:cs typeface="Arial"/>
              <a:sym typeface="Arial"/>
            </a:endParaRPr>
          </a:p>
        </p:txBody>
      </p:sp>
      <p:pic>
        <p:nvPicPr>
          <p:cNvPr id="19" name="Google Shape;19;p2"/>
          <p:cNvPicPr preferRelativeResize="0"/>
          <p:nvPr/>
        </p:nvPicPr>
        <p:blipFill rotWithShape="1">
          <a:blip r:embed="rId3">
            <a:alphaModFix/>
          </a:blip>
          <a:srcRect b="0" l="0" r="0" t="0"/>
          <a:stretch/>
        </p:blipFill>
        <p:spPr>
          <a:xfrm>
            <a:off x="455613" y="455613"/>
            <a:ext cx="850900" cy="854075"/>
          </a:xfrm>
          <a:prstGeom prst="rect">
            <a:avLst/>
          </a:prstGeom>
          <a:noFill/>
          <a:ln>
            <a:noFill/>
          </a:ln>
        </p:spPr>
      </p:pic>
      <p:sp>
        <p:nvSpPr>
          <p:cNvPr id="20" name="Google Shape;20;p2"/>
          <p:cNvSpPr txBox="1"/>
          <p:nvPr/>
        </p:nvSpPr>
        <p:spPr>
          <a:xfrm>
            <a:off x="4114800" y="1066800"/>
            <a:ext cx="4445000" cy="3048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rPr b="1" lang="en-US" sz="1400">
                <a:solidFill>
                  <a:srgbClr val="4C4C4C"/>
                </a:solidFill>
                <a:latin typeface="Arial"/>
                <a:ea typeface="Arial"/>
                <a:cs typeface="Arial"/>
                <a:sym typeface="Arial"/>
              </a:rPr>
              <a:t>U.S. General Services Administration</a:t>
            </a:r>
            <a:endParaRPr sz="2400">
              <a:solidFill>
                <a:schemeClr val="dk1"/>
              </a:solidFill>
              <a:latin typeface="Libre Franklin Medium"/>
              <a:ea typeface="Libre Franklin Medium"/>
              <a:cs typeface="Libre Franklin Medium"/>
              <a:sym typeface="Libre Franklin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6" name="Shape 56"/>
        <p:cNvGrpSpPr/>
        <p:nvPr/>
      </p:nvGrpSpPr>
      <p:grpSpPr>
        <a:xfrm>
          <a:off x="0" y="0"/>
          <a:ext cx="0" cy="0"/>
          <a:chOff x="0" y="0"/>
          <a:chExt cx="0" cy="0"/>
        </a:xfrm>
      </p:grpSpPr>
      <p:sp>
        <p:nvSpPr>
          <p:cNvPr id="57" name="Google Shape;57;p11"/>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1"/>
          <p:cNvSpPr txBox="1"/>
          <p:nvPr>
            <p:ph idx="1" type="body"/>
          </p:nvPr>
        </p:nvSpPr>
        <p:spPr>
          <a:xfrm rot="5400000">
            <a:off x="2816226" y="33337"/>
            <a:ext cx="3048000" cy="77692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9" name="Google Shape;59;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60" name="Shape 60"/>
        <p:cNvGrpSpPr/>
        <p:nvPr/>
      </p:nvGrpSpPr>
      <p:grpSpPr>
        <a:xfrm>
          <a:off x="0" y="0"/>
          <a:ext cx="0" cy="0"/>
          <a:chOff x="0" y="0"/>
          <a:chExt cx="0" cy="0"/>
        </a:xfrm>
      </p:grpSpPr>
      <p:sp>
        <p:nvSpPr>
          <p:cNvPr id="61" name="Google Shape;61;p12"/>
          <p:cNvSpPr txBox="1"/>
          <p:nvPr>
            <p:ph type="title"/>
          </p:nvPr>
        </p:nvSpPr>
        <p:spPr>
          <a:xfrm rot="5400000">
            <a:off x="5274469" y="2489994"/>
            <a:ext cx="3962400" cy="19415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2"/>
          <p:cNvSpPr txBox="1"/>
          <p:nvPr>
            <p:ph idx="1" type="body"/>
          </p:nvPr>
        </p:nvSpPr>
        <p:spPr>
          <a:xfrm rot="5400000">
            <a:off x="1312863" y="622300"/>
            <a:ext cx="3962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3" name="Google Shape;6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013C88"/>
              </a:buClr>
              <a:buSzPts val="2400"/>
              <a:buChar char="⮚"/>
              <a:defRPr/>
            </a:lvl1pPr>
            <a:lvl2pPr indent="-381000" lvl="1" marL="914400" algn="l">
              <a:spcBef>
                <a:spcPts val="480"/>
              </a:spcBef>
              <a:spcAft>
                <a:spcPts val="0"/>
              </a:spcAft>
              <a:buClr>
                <a:srgbClr val="013C88"/>
              </a:buClr>
              <a:buSzPts val="2400"/>
              <a:buChar char="•"/>
              <a:defRPr/>
            </a:lvl2pPr>
            <a:lvl3pPr indent="-381000" lvl="2" marL="1371600" algn="l">
              <a:spcBef>
                <a:spcPts val="480"/>
              </a:spcBef>
              <a:spcAft>
                <a:spcPts val="0"/>
              </a:spcAft>
              <a:buClr>
                <a:srgbClr val="013C88"/>
              </a:buClr>
              <a:buSzPts val="2400"/>
              <a:buChar char="–"/>
              <a:defRPr/>
            </a:lvl3pPr>
            <a:lvl4pPr indent="-381000" lvl="3" marL="1828800" algn="l">
              <a:spcBef>
                <a:spcPts val="480"/>
              </a:spcBef>
              <a:spcAft>
                <a:spcPts val="0"/>
              </a:spcAft>
              <a:buClr>
                <a:srgbClr val="013C88"/>
              </a:buClr>
              <a:buSzPts val="2400"/>
              <a:buChar char="▪"/>
              <a:defRPr/>
            </a:lvl4pPr>
            <a:lvl5pPr indent="-381000" lvl="4" marL="2286000" algn="l">
              <a:spcBef>
                <a:spcPts val="480"/>
              </a:spcBef>
              <a:spcAft>
                <a:spcPts val="0"/>
              </a:spcAft>
              <a:buClr>
                <a:srgbClr val="013C88"/>
              </a:buClr>
              <a:buSzPts val="24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5" name="Shape 25"/>
        <p:cNvGrpSpPr/>
        <p:nvPr/>
      </p:nvGrpSpPr>
      <p:grpSpPr>
        <a:xfrm>
          <a:off x="0" y="0"/>
          <a:ext cx="0" cy="0"/>
          <a:chOff x="0" y="0"/>
          <a:chExt cx="0" cy="0"/>
        </a:xfrm>
      </p:grpSpPr>
      <p:sp>
        <p:nvSpPr>
          <p:cNvPr id="26" name="Google Shape;26;p4"/>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 type="body"/>
          </p:nvPr>
        </p:nvSpPr>
        <p:spPr>
          <a:xfrm>
            <a:off x="455613" y="2393950"/>
            <a:ext cx="3808412" cy="30480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28" name="Google Shape;28;p4"/>
          <p:cNvSpPr txBox="1"/>
          <p:nvPr>
            <p:ph idx="2" type="body"/>
          </p:nvPr>
        </p:nvSpPr>
        <p:spPr>
          <a:xfrm>
            <a:off x="4416425" y="2393950"/>
            <a:ext cx="3808413" cy="30480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29" name="Google Shape;29;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5"/>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3" name="Shape 33"/>
        <p:cNvGrpSpPr/>
        <p:nvPr/>
      </p:nvGrpSpPr>
      <p:grpSpPr>
        <a:xfrm>
          <a:off x="0" y="0"/>
          <a:ext cx="0" cy="0"/>
          <a:chOff x="0" y="0"/>
          <a:chExt cx="0" cy="0"/>
        </a:xfrm>
      </p:grpSpPr>
      <p:sp>
        <p:nvSpPr>
          <p:cNvPr id="34" name="Google Shape;34;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None/>
              <a:defRPr sz="1600"/>
            </a:lvl3pPr>
            <a:lvl4pPr indent="-228600" lvl="3" marL="1828800" algn="l">
              <a:spcBef>
                <a:spcPts val="280"/>
              </a:spcBef>
              <a:spcAft>
                <a:spcPts val="0"/>
              </a:spcAft>
              <a:buSzPts val="140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36" name="Google Shape;36;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7" name="Shape 37"/>
        <p:cNvGrpSpPr/>
        <p:nvPr/>
      </p:nvGrpSpPr>
      <p:grpSpPr>
        <a:xfrm>
          <a:off x="0" y="0"/>
          <a:ext cx="0" cy="0"/>
          <a:chOff x="0" y="0"/>
          <a:chExt cx="0" cy="0"/>
        </a:xfrm>
      </p:grpSpPr>
      <p:sp>
        <p:nvSpPr>
          <p:cNvPr id="38" name="Google Shape;38;p7"/>
          <p:cNvSpPr txBox="1"/>
          <p:nvPr>
            <p:ph type="title"/>
          </p:nvPr>
        </p:nvSpPr>
        <p:spPr>
          <a:xfrm>
            <a:off x="457200" y="1143000"/>
            <a:ext cx="8229600" cy="5847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 type="body"/>
          </p:nvPr>
        </p:nvSpPr>
        <p:spPr>
          <a:xfrm>
            <a:off x="457200" y="1828800"/>
            <a:ext cx="4040188" cy="838200"/>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0" name="Google Shape;40;p7"/>
          <p:cNvSpPr txBox="1"/>
          <p:nvPr>
            <p:ph idx="2" type="body"/>
          </p:nvPr>
        </p:nvSpPr>
        <p:spPr>
          <a:xfrm>
            <a:off x="457200" y="2743200"/>
            <a:ext cx="4040188" cy="3382962"/>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1" name="Google Shape;41;p7"/>
          <p:cNvSpPr txBox="1"/>
          <p:nvPr>
            <p:ph idx="3" type="body"/>
          </p:nvPr>
        </p:nvSpPr>
        <p:spPr>
          <a:xfrm>
            <a:off x="4648200" y="1828800"/>
            <a:ext cx="4041775" cy="838200"/>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2" name="Google Shape;42;p7"/>
          <p:cNvSpPr txBox="1"/>
          <p:nvPr>
            <p:ph idx="4" type="body"/>
          </p:nvPr>
        </p:nvSpPr>
        <p:spPr>
          <a:xfrm>
            <a:off x="4645025" y="2743200"/>
            <a:ext cx="4041775" cy="3382962"/>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3" name="Google Shape;43;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4" name="Shape 44"/>
        <p:cNvGrpSpPr/>
        <p:nvPr/>
      </p:nvGrpSpPr>
      <p:grpSpPr>
        <a:xfrm>
          <a:off x="0" y="0"/>
          <a:ext cx="0" cy="0"/>
          <a:chOff x="0" y="0"/>
          <a:chExt cx="0" cy="0"/>
        </a:xfrm>
      </p:grpSpPr>
      <p:sp>
        <p:nvSpPr>
          <p:cNvPr id="45" name="Google Shape;45;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6" name="Shape 46"/>
        <p:cNvGrpSpPr/>
        <p:nvPr/>
      </p:nvGrpSpPr>
      <p:grpSpPr>
        <a:xfrm>
          <a:off x="0" y="0"/>
          <a:ext cx="0" cy="0"/>
          <a:chOff x="0" y="0"/>
          <a:chExt cx="0" cy="0"/>
        </a:xfrm>
      </p:grpSpPr>
      <p:sp>
        <p:nvSpPr>
          <p:cNvPr id="47" name="Google Shape;47;p9"/>
          <p:cNvSpPr txBox="1"/>
          <p:nvPr>
            <p:ph type="title"/>
          </p:nvPr>
        </p:nvSpPr>
        <p:spPr>
          <a:xfrm>
            <a:off x="457200" y="1219200"/>
            <a:ext cx="3008313" cy="7078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 type="body"/>
          </p:nvPr>
        </p:nvSpPr>
        <p:spPr>
          <a:xfrm>
            <a:off x="3575050" y="1219200"/>
            <a:ext cx="5111750" cy="4906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49" name="Google Shape;49;p9"/>
          <p:cNvSpPr txBox="1"/>
          <p:nvPr>
            <p:ph idx="2" type="body"/>
          </p:nvPr>
        </p:nvSpPr>
        <p:spPr>
          <a:xfrm>
            <a:off x="457200" y="2057400"/>
            <a:ext cx="3008313" cy="40687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50" name="Google Shape;50;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1" name="Shape 51"/>
        <p:cNvGrpSpPr/>
        <p:nvPr/>
      </p:nvGrpSpPr>
      <p:grpSpPr>
        <a:xfrm>
          <a:off x="0" y="0"/>
          <a:ext cx="0" cy="0"/>
          <a:chOff x="0" y="0"/>
          <a:chExt cx="0" cy="0"/>
        </a:xfrm>
      </p:grpSpPr>
      <p:sp>
        <p:nvSpPr>
          <p:cNvPr id="52" name="Google Shape;5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p:nvPr>
            <p:ph idx="2" type="pic"/>
          </p:nvPr>
        </p:nvSpPr>
        <p:spPr>
          <a:xfrm>
            <a:off x="1792288" y="1219200"/>
            <a:ext cx="5486400" cy="3508374"/>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lt1"/>
              </a:buClr>
              <a:buSzPts val="3200"/>
              <a:buFont typeface="Noto Sans Symbols"/>
              <a:buNone/>
              <a:defRPr b="0" i="0" sz="3200" u="none" cap="none" strike="noStrike">
                <a:solidFill>
                  <a:srgbClr val="013C88"/>
                </a:solidFill>
                <a:latin typeface="Times New Roman"/>
                <a:ea typeface="Times New Roman"/>
                <a:cs typeface="Times New Roman"/>
                <a:sym typeface="Times New Roman"/>
              </a:defRPr>
            </a:lvl1pPr>
            <a:lvl2pPr lvl="1" marR="0" rtl="0" algn="l">
              <a:spcBef>
                <a:spcPts val="560"/>
              </a:spcBef>
              <a:spcAft>
                <a:spcPts val="0"/>
              </a:spcAft>
              <a:buClr>
                <a:schemeClr val="lt1"/>
              </a:buClr>
              <a:buSzPts val="2800"/>
              <a:buFont typeface="Noto Sans Symbols"/>
              <a:buNone/>
              <a:defRPr b="0" i="0" sz="2800" u="none" cap="none" strike="noStrike">
                <a:solidFill>
                  <a:srgbClr val="013C88"/>
                </a:solidFill>
                <a:latin typeface="Times New Roman"/>
                <a:ea typeface="Times New Roman"/>
                <a:cs typeface="Times New Roman"/>
                <a:sym typeface="Times New Roman"/>
              </a:defRPr>
            </a:lvl2pPr>
            <a:lvl3pPr lvl="2" marR="0" rtl="0" algn="l">
              <a:spcBef>
                <a:spcPts val="480"/>
              </a:spcBef>
              <a:spcAft>
                <a:spcPts val="0"/>
              </a:spcAft>
              <a:buClr>
                <a:schemeClr val="lt1"/>
              </a:buClr>
              <a:buSzPts val="2400"/>
              <a:buFont typeface="Arial"/>
              <a:buNone/>
              <a:defRPr b="0" i="0" sz="2400" u="none" cap="none" strike="noStrike">
                <a:solidFill>
                  <a:srgbClr val="013C88"/>
                </a:solidFill>
                <a:latin typeface="Times New Roman"/>
                <a:ea typeface="Times New Roman"/>
                <a:cs typeface="Times New Roman"/>
                <a:sym typeface="Times New Roman"/>
              </a:defRPr>
            </a:lvl3pPr>
            <a:lvl4pPr lvl="3"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4pPr>
            <a:lvl5pPr lvl="4"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5pPr>
            <a:lvl6pPr lvl="5"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6pPr>
            <a:lvl7pPr lvl="6"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7pPr>
            <a:lvl8pPr lvl="7"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8pPr>
            <a:lvl9pPr lvl="8"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9pPr>
          </a:lstStyle>
          <a:p/>
        </p:txBody>
      </p:sp>
      <p:sp>
        <p:nvSpPr>
          <p:cNvPr id="54" name="Google Shape;5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55" name="Google Shape;55;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rgbClr val="013C88"/>
                </a:solidFill>
                <a:latin typeface="Times New Roman"/>
                <a:ea typeface="Times New Roman"/>
                <a:cs typeface="Times New Roman"/>
                <a:sym typeface="Times New Roman"/>
              </a:defRPr>
            </a:lvl3pPr>
            <a:lvl4pPr indent="-381000" lvl="3" marL="18288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4pPr>
            <a:lvl5pPr indent="-381000" lvl="4" marL="22860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5pPr>
            <a:lvl6pPr indent="-381000" lvl="5" marL="27432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6pPr>
            <a:lvl7pPr indent="-381000" lvl="6" marL="32004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7pPr>
            <a:lvl8pPr indent="-381000" lvl="7" marL="36576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8pPr>
            <a:lvl9pPr indent="-381000" lvl="8" marL="41148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9pPr>
          </a:lstStyle>
          <a:p/>
        </p:txBody>
      </p:sp>
      <p:sp>
        <p:nvSpPr>
          <p:cNvPr id="11" name="Google Shape;11;p1"/>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3200" u="none" cap="none" strike="noStrike">
                <a:solidFill>
                  <a:srgbClr val="013C88"/>
                </a:solidFill>
                <a:latin typeface="Times New Roman"/>
                <a:ea typeface="Times New Roman"/>
                <a:cs typeface="Times New Roman"/>
                <a:sym typeface="Times New Roman"/>
              </a:defRPr>
            </a:lvl1pPr>
            <a:lvl2pPr lvl="1"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2pPr>
            <a:lvl3pPr lvl="2"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3pPr>
            <a:lvl4pPr lvl="3"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4pPr>
            <a:lvl5pPr lvl="4"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5pPr>
            <a:lvl6pPr lvl="5"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6pPr>
            <a:lvl7pPr lvl="6"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7pPr>
            <a:lvl8pPr lvl="7"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8pPr>
            <a:lvl9pPr lvl="8"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9pPr>
          </a:lstStyle>
          <a:p/>
        </p:txBody>
      </p:sp>
      <p:sp>
        <p:nvSpPr>
          <p:cNvPr id="12" name="Google Shape;12;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1" i="0" sz="1400" u="none" cap="none" strike="noStrike">
                <a:solidFill>
                  <a:srgbClr val="013C88"/>
                </a:solidFill>
                <a:latin typeface="Arial"/>
                <a:ea typeface="Arial"/>
                <a:cs typeface="Arial"/>
                <a:sym typeface="Arial"/>
              </a:defRPr>
            </a:lvl1pPr>
            <a:lvl2pPr indent="0" lvl="1" marL="0" marR="0" rtl="0" algn="r">
              <a:spcBef>
                <a:spcPts val="0"/>
              </a:spcBef>
              <a:spcAft>
                <a:spcPts val="0"/>
              </a:spcAft>
              <a:buNone/>
              <a:defRPr b="1" i="0" sz="1400" u="none" cap="none" strike="noStrike">
                <a:solidFill>
                  <a:srgbClr val="013C88"/>
                </a:solidFill>
                <a:latin typeface="Arial"/>
                <a:ea typeface="Arial"/>
                <a:cs typeface="Arial"/>
                <a:sym typeface="Arial"/>
              </a:defRPr>
            </a:lvl2pPr>
            <a:lvl3pPr indent="0" lvl="2" marL="0" marR="0" rtl="0" algn="r">
              <a:spcBef>
                <a:spcPts val="0"/>
              </a:spcBef>
              <a:spcAft>
                <a:spcPts val="0"/>
              </a:spcAft>
              <a:buNone/>
              <a:defRPr b="1" i="0" sz="1400" u="none" cap="none" strike="noStrike">
                <a:solidFill>
                  <a:srgbClr val="013C88"/>
                </a:solidFill>
                <a:latin typeface="Arial"/>
                <a:ea typeface="Arial"/>
                <a:cs typeface="Arial"/>
                <a:sym typeface="Arial"/>
              </a:defRPr>
            </a:lvl3pPr>
            <a:lvl4pPr indent="0" lvl="3" marL="0" marR="0" rtl="0" algn="r">
              <a:spcBef>
                <a:spcPts val="0"/>
              </a:spcBef>
              <a:spcAft>
                <a:spcPts val="0"/>
              </a:spcAft>
              <a:buNone/>
              <a:defRPr b="1" i="0" sz="1400" u="none" cap="none" strike="noStrike">
                <a:solidFill>
                  <a:srgbClr val="013C88"/>
                </a:solidFill>
                <a:latin typeface="Arial"/>
                <a:ea typeface="Arial"/>
                <a:cs typeface="Arial"/>
                <a:sym typeface="Arial"/>
              </a:defRPr>
            </a:lvl4pPr>
            <a:lvl5pPr indent="0" lvl="4" marL="0" marR="0" rtl="0" algn="r">
              <a:spcBef>
                <a:spcPts val="0"/>
              </a:spcBef>
              <a:spcAft>
                <a:spcPts val="0"/>
              </a:spcAft>
              <a:buNone/>
              <a:defRPr b="1" i="0" sz="1400" u="none" cap="none" strike="noStrike">
                <a:solidFill>
                  <a:srgbClr val="013C88"/>
                </a:solidFill>
                <a:latin typeface="Arial"/>
                <a:ea typeface="Arial"/>
                <a:cs typeface="Arial"/>
                <a:sym typeface="Arial"/>
              </a:defRPr>
            </a:lvl5pPr>
            <a:lvl6pPr indent="0" lvl="5" marL="0" marR="0" rtl="0" algn="r">
              <a:spcBef>
                <a:spcPts val="0"/>
              </a:spcBef>
              <a:spcAft>
                <a:spcPts val="0"/>
              </a:spcAft>
              <a:buNone/>
              <a:defRPr b="1" i="0" sz="1400" u="none" cap="none" strike="noStrike">
                <a:solidFill>
                  <a:srgbClr val="013C88"/>
                </a:solidFill>
                <a:latin typeface="Arial"/>
                <a:ea typeface="Arial"/>
                <a:cs typeface="Arial"/>
                <a:sym typeface="Arial"/>
              </a:defRPr>
            </a:lvl6pPr>
            <a:lvl7pPr indent="0" lvl="6" marL="0" marR="0" rtl="0" algn="r">
              <a:spcBef>
                <a:spcPts val="0"/>
              </a:spcBef>
              <a:spcAft>
                <a:spcPts val="0"/>
              </a:spcAft>
              <a:buNone/>
              <a:defRPr b="1" i="0" sz="1400" u="none" cap="none" strike="noStrike">
                <a:solidFill>
                  <a:srgbClr val="013C88"/>
                </a:solidFill>
                <a:latin typeface="Arial"/>
                <a:ea typeface="Arial"/>
                <a:cs typeface="Arial"/>
                <a:sym typeface="Arial"/>
              </a:defRPr>
            </a:lvl7pPr>
            <a:lvl8pPr indent="0" lvl="7" marL="0" marR="0" rtl="0" algn="r">
              <a:spcBef>
                <a:spcPts val="0"/>
              </a:spcBef>
              <a:spcAft>
                <a:spcPts val="0"/>
              </a:spcAft>
              <a:buNone/>
              <a:defRPr b="1" i="0" sz="1400" u="none" cap="none" strike="noStrike">
                <a:solidFill>
                  <a:srgbClr val="013C88"/>
                </a:solidFill>
                <a:latin typeface="Arial"/>
                <a:ea typeface="Arial"/>
                <a:cs typeface="Arial"/>
                <a:sym typeface="Arial"/>
              </a:defRPr>
            </a:lvl8pPr>
            <a:lvl9pPr indent="0" lvl="8" marL="0" marR="0" rtl="0" algn="r">
              <a:spcBef>
                <a:spcPts val="0"/>
              </a:spcBef>
              <a:spcAft>
                <a:spcPts val="0"/>
              </a:spcAft>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p:nvPr/>
        </p:nvSpPr>
        <p:spPr>
          <a:xfrm>
            <a:off x="0" y="685800"/>
            <a:ext cx="9144000" cy="420688"/>
          </a:xfrm>
          <a:prstGeom prst="rect">
            <a:avLst/>
          </a:prstGeom>
          <a:solidFill>
            <a:srgbClr val="A50021"/>
          </a:solidFill>
          <a:ln>
            <a:noFill/>
          </a:ln>
        </p:spPr>
        <p:txBody>
          <a:bodyPr anchorCtr="0" anchor="ctr" bIns="45700" lIns="91425" spcFirstLastPara="1" rIns="91425" wrap="square" tIns="45700">
            <a:noAutofit/>
          </a:bodyPr>
          <a:lstStyle/>
          <a:p>
            <a:pPr indent="0" lvl="0" marL="347663" marR="0" rtl="0" algn="l">
              <a:spcBef>
                <a:spcPts val="0"/>
              </a:spcBef>
              <a:spcAft>
                <a:spcPts val="0"/>
              </a:spcAft>
              <a:buNone/>
            </a:pPr>
            <a:r>
              <a:t/>
            </a:r>
            <a:endParaRPr b="0" i="0" sz="2000" u="none" cap="none" strike="noStrike">
              <a:solidFill>
                <a:schemeClr val="dk1"/>
              </a:solidFill>
              <a:latin typeface="Libre Franklin Medium"/>
              <a:ea typeface="Libre Franklin Medium"/>
              <a:cs typeface="Libre Franklin Medium"/>
              <a:sym typeface="Libre Franklin Medium"/>
            </a:endParaRPr>
          </a:p>
        </p:txBody>
      </p:sp>
      <p:pic>
        <p:nvPicPr>
          <p:cNvPr descr="1239" id="14" name="Google Shape;14;p1"/>
          <p:cNvPicPr preferRelativeResize="0"/>
          <p:nvPr/>
        </p:nvPicPr>
        <p:blipFill rotWithShape="1">
          <a:blip r:embed="rId1">
            <a:alphaModFix/>
          </a:blip>
          <a:srcRect b="0" l="0" r="0" t="43367"/>
          <a:stretch/>
        </p:blipFill>
        <p:spPr>
          <a:xfrm>
            <a:off x="0" y="0"/>
            <a:ext cx="9144000" cy="704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3"/>
          <p:cNvSpPr/>
          <p:nvPr/>
        </p:nvSpPr>
        <p:spPr>
          <a:xfrm>
            <a:off x="457200" y="4267200"/>
            <a:ext cx="7827963" cy="1600200"/>
          </a:xfrm>
          <a:prstGeom prst="rect">
            <a:avLst/>
          </a:prstGeom>
          <a:noFill/>
          <a:ln>
            <a:noFill/>
          </a:ln>
          <a:effectLst>
            <a:outerShdw rotWithShape="0" algn="ctr" dir="2700000" dist="35921">
              <a:schemeClr val="dk2"/>
            </a:outerShdw>
          </a:effectLst>
        </p:spPr>
        <p:txBody>
          <a:bodyPr anchorCtr="0" anchor="t" bIns="0" lIns="0" spcFirstLastPara="1" rIns="0" wrap="square" tIns="0">
            <a:noAutofit/>
          </a:bodyPr>
          <a:lstStyle/>
          <a:p>
            <a:pPr indent="0" lvl="0" marL="0" marR="0" rtl="0" algn="l">
              <a:lnSpc>
                <a:spcPct val="105000"/>
              </a:lnSpc>
              <a:spcBef>
                <a:spcPts val="0"/>
              </a:spcBef>
              <a:spcAft>
                <a:spcPts val="0"/>
              </a:spcAft>
              <a:buNone/>
            </a:pPr>
            <a:r>
              <a:t/>
            </a:r>
            <a:endParaRPr b="1" sz="2400">
              <a:solidFill>
                <a:schemeClr val="lt1"/>
              </a:solidFill>
              <a:latin typeface="Times New Roman"/>
              <a:ea typeface="Times New Roman"/>
              <a:cs typeface="Times New Roman"/>
              <a:sym typeface="Times New Roman"/>
            </a:endParaRPr>
          </a:p>
        </p:txBody>
      </p:sp>
      <p:sp>
        <p:nvSpPr>
          <p:cNvPr id="70" name="Google Shape;70;p13"/>
          <p:cNvSpPr/>
          <p:nvPr/>
        </p:nvSpPr>
        <p:spPr>
          <a:xfrm>
            <a:off x="457200" y="5978769"/>
            <a:ext cx="7827963" cy="457200"/>
          </a:xfrm>
          <a:prstGeom prst="rect">
            <a:avLst/>
          </a:prstGeom>
          <a:noFill/>
          <a:ln>
            <a:noFill/>
          </a:ln>
          <a:effectLst>
            <a:outerShdw rotWithShape="0" algn="ctr" dir="2700000" dist="35921">
              <a:schemeClr val="dk2"/>
            </a:outerShdw>
          </a:effectLst>
        </p:spPr>
        <p:txBody>
          <a:bodyPr anchorCtr="0" anchor="b" bIns="0" lIns="0" spcFirstLastPara="1" rIns="0" wrap="square" tIns="0">
            <a:noAutofit/>
          </a:bodyPr>
          <a:lstStyle/>
          <a:p>
            <a:pPr indent="0" lvl="0" marL="0" marR="0" rtl="0" algn="l">
              <a:spcBef>
                <a:spcPts val="0"/>
              </a:spcBef>
              <a:spcAft>
                <a:spcPts val="0"/>
              </a:spcAft>
              <a:buNone/>
            </a:pPr>
            <a:r>
              <a:t/>
            </a:r>
            <a:endParaRPr b="1" sz="2400">
              <a:solidFill>
                <a:schemeClr val="lt1"/>
              </a:solidFill>
              <a:latin typeface="Arial"/>
              <a:ea typeface="Arial"/>
              <a:cs typeface="Arial"/>
              <a:sym typeface="Arial"/>
            </a:endParaRPr>
          </a:p>
        </p:txBody>
      </p:sp>
      <p:sp>
        <p:nvSpPr>
          <p:cNvPr id="71" name="Google Shape;71;p13"/>
          <p:cNvSpPr/>
          <p:nvPr/>
        </p:nvSpPr>
        <p:spPr>
          <a:xfrm>
            <a:off x="457200" y="2971800"/>
            <a:ext cx="8229600" cy="914400"/>
          </a:xfrm>
          <a:prstGeom prst="rect">
            <a:avLst/>
          </a:prstGeom>
          <a:noFill/>
          <a:ln>
            <a:noFill/>
          </a:ln>
          <a:effectLst>
            <a:outerShdw rotWithShape="0" algn="ctr" dir="2700000" dist="35921">
              <a:schemeClr val="dk2"/>
            </a:outerShdw>
          </a:effectLst>
        </p:spPr>
        <p:txBody>
          <a:bodyPr anchorCtr="0" anchor="t" bIns="0" lIns="0" spcFirstLastPara="1" rIns="0" wrap="square" tIns="0">
            <a:noAutofit/>
          </a:bodyPr>
          <a:lstStyle/>
          <a:p>
            <a:pPr indent="0" lvl="0" marL="0" marR="0" rtl="0" algn="ctr">
              <a:spcBef>
                <a:spcPts val="0"/>
              </a:spcBef>
              <a:spcAft>
                <a:spcPts val="0"/>
              </a:spcAft>
              <a:buNone/>
            </a:pPr>
            <a:r>
              <a:rPr lang="en-US" sz="3200">
                <a:solidFill>
                  <a:schemeClr val="lt1"/>
                </a:solidFill>
                <a:latin typeface="Arial"/>
                <a:ea typeface="Arial"/>
                <a:cs typeface="Arial"/>
                <a:sym typeface="Arial"/>
              </a:rPr>
              <a:t>Disposal of Computers, Electronics and Special Items</a:t>
            </a:r>
            <a:endParaRPr sz="3200">
              <a:solidFill>
                <a:srgbClr val="F5F5F5"/>
              </a:solidFill>
              <a:latin typeface="Arial"/>
              <a:ea typeface="Arial"/>
              <a:cs typeface="Arial"/>
              <a:sym typeface="Arial"/>
            </a:endParaRPr>
          </a:p>
        </p:txBody>
      </p:sp>
      <p:sp>
        <p:nvSpPr>
          <p:cNvPr id="72" name="Google Shape;72;p13"/>
          <p:cNvSpPr/>
          <p:nvPr/>
        </p:nvSpPr>
        <p:spPr>
          <a:xfrm>
            <a:off x="609600" y="6096000"/>
            <a:ext cx="7827963" cy="457200"/>
          </a:xfrm>
          <a:prstGeom prst="rect">
            <a:avLst/>
          </a:prstGeom>
          <a:noFill/>
          <a:ln>
            <a:noFill/>
          </a:ln>
          <a:effectLst>
            <a:outerShdw rotWithShape="0" algn="ctr" dir="2700000" dist="35921">
              <a:schemeClr val="dk2"/>
            </a:outerShdw>
          </a:effectLst>
        </p:spPr>
        <p:txBody>
          <a:bodyPr anchorCtr="0" anchor="b" bIns="0" lIns="0" spcFirstLastPara="1" rIns="0" wrap="square" tIns="0">
            <a:noAutofit/>
          </a:bodyPr>
          <a:lstStyle/>
          <a:p>
            <a:pPr indent="0" lvl="0" marL="0" marR="0" rtl="0" algn="l">
              <a:spcBef>
                <a:spcPts val="0"/>
              </a:spcBef>
              <a:spcAft>
                <a:spcPts val="0"/>
              </a:spcAft>
              <a:buNone/>
            </a:pPr>
            <a:r>
              <a:t/>
            </a:r>
            <a:endParaRPr b="1" sz="24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381000" y="1295400"/>
            <a:ext cx="7620000"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Internal Reuse</a:t>
            </a:r>
            <a:endParaRPr/>
          </a:p>
        </p:txBody>
      </p:sp>
      <p:sp>
        <p:nvSpPr>
          <p:cNvPr id="139" name="Google Shape;139;p22"/>
          <p:cNvSpPr txBox="1"/>
          <p:nvPr>
            <p:ph idx="1" type="body"/>
          </p:nvPr>
        </p:nvSpPr>
        <p:spPr>
          <a:xfrm>
            <a:off x="381000" y="2057400"/>
            <a:ext cx="8382000" cy="4191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3200"/>
              <a:buChar char="⮚"/>
            </a:pPr>
            <a:r>
              <a:rPr lang="en-US" sz="3200">
                <a:latin typeface="Arial"/>
                <a:ea typeface="Arial"/>
                <a:cs typeface="Arial"/>
                <a:sym typeface="Arial"/>
              </a:rPr>
              <a:t>Can the equipment be used by someone else in your office or within your Agency?</a:t>
            </a:r>
            <a:endParaRPr/>
          </a:p>
          <a:p>
            <a:pPr indent="-342900" lvl="0" marL="342900" rtl="0" algn="l">
              <a:lnSpc>
                <a:spcPct val="90000"/>
              </a:lnSpc>
              <a:spcBef>
                <a:spcPts val="480"/>
              </a:spcBef>
              <a:spcAft>
                <a:spcPts val="0"/>
              </a:spcAft>
              <a:buSzPts val="2400"/>
              <a:buNone/>
            </a:pPr>
            <a:r>
              <a:t/>
            </a:r>
            <a:endParaRPr/>
          </a:p>
        </p:txBody>
      </p:sp>
      <p:pic>
        <p:nvPicPr>
          <p:cNvPr descr="Image of printers and CPUs in storage." id="140" name="Google Shape;140;p22"/>
          <p:cNvPicPr preferRelativeResize="0"/>
          <p:nvPr/>
        </p:nvPicPr>
        <p:blipFill rotWithShape="1">
          <a:blip r:embed="rId3">
            <a:alphaModFix/>
          </a:blip>
          <a:srcRect b="0" l="0" r="0" t="0"/>
          <a:stretch/>
        </p:blipFill>
        <p:spPr>
          <a:xfrm>
            <a:off x="1981200" y="3124200"/>
            <a:ext cx="4648200" cy="31692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457200" y="1479550"/>
            <a:ext cx="7769225" cy="107717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13C88"/>
              </a:buClr>
              <a:buSzPts val="800"/>
              <a:buFont typeface="Arial"/>
              <a:buNone/>
            </a:pPr>
            <a:r>
              <a:rPr b="1" i="0" lang="en-US" sz="3200" u="none" cap="none" strike="noStrike">
                <a:solidFill>
                  <a:srgbClr val="013C88"/>
                </a:solidFill>
                <a:latin typeface="Arial"/>
                <a:ea typeface="Arial"/>
                <a:cs typeface="Arial"/>
                <a:sym typeface="Arial"/>
              </a:rPr>
              <a:t>Stevenson-Wydler Technology Innovation Act</a:t>
            </a:r>
            <a:endParaRPr/>
          </a:p>
        </p:txBody>
      </p:sp>
      <p:sp>
        <p:nvSpPr>
          <p:cNvPr id="147" name="Google Shape;147;p23"/>
          <p:cNvSpPr txBox="1"/>
          <p:nvPr>
            <p:ph idx="1" type="body"/>
          </p:nvPr>
        </p:nvSpPr>
        <p:spPr>
          <a:xfrm>
            <a:off x="457200" y="2514600"/>
            <a:ext cx="3808412" cy="41949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450"/>
              <a:buFont typeface="Times New Roman"/>
              <a:buNone/>
            </a:pPr>
            <a:r>
              <a:rPr b="1" i="0" lang="en-US" sz="1800" u="none" cap="none" strike="noStrike">
                <a:solidFill>
                  <a:srgbClr val="013C88"/>
                </a:solidFill>
                <a:latin typeface="Arial"/>
                <a:ea typeface="Arial"/>
                <a:cs typeface="Arial"/>
                <a:sym typeface="Arial"/>
              </a:rPr>
              <a:t>15 USC 3710(i) Research equipment</a:t>
            </a:r>
            <a:endParaRPr/>
          </a:p>
          <a:p>
            <a:pPr indent="0" lvl="1" marL="0" marR="0" rtl="0" algn="l">
              <a:spcBef>
                <a:spcPts val="600"/>
              </a:spcBef>
              <a:spcAft>
                <a:spcPts val="0"/>
              </a:spcAft>
              <a:buClr>
                <a:schemeClr val="lt1"/>
              </a:buClr>
              <a:buSzPts val="450"/>
              <a:buFont typeface="Times New Roman"/>
              <a:buNone/>
            </a:pPr>
            <a:r>
              <a:rPr b="0" i="0" lang="en-US" sz="1800" u="none" cap="none" strike="noStrike">
                <a:solidFill>
                  <a:srgbClr val="013C88"/>
                </a:solidFill>
                <a:latin typeface="Arial"/>
                <a:ea typeface="Arial"/>
                <a:cs typeface="Arial"/>
                <a:sym typeface="Arial"/>
              </a:rPr>
              <a:t>   … the head of any Federal agency or department, may loan, lease, or give research equipment that is excess to the needs of the laboratory, agency, or department to an educational institution or nonprofit organization for the conduct of technical and scientific education and research activities. </a:t>
            </a:r>
            <a:r>
              <a:rPr b="0" i="0" lang="en-US" sz="1800" u="sng" cap="none" strike="noStrike">
                <a:solidFill>
                  <a:srgbClr val="013C88"/>
                </a:solidFill>
                <a:latin typeface="Arial"/>
                <a:ea typeface="Arial"/>
                <a:cs typeface="Arial"/>
                <a:sym typeface="Arial"/>
              </a:rPr>
              <a:t>Title of ownership shall transfer with a gift under this section.</a:t>
            </a:r>
            <a:endParaRPr/>
          </a:p>
          <a:p>
            <a:pPr indent="-228600" lvl="0" marL="342900" rtl="0" algn="l">
              <a:spcBef>
                <a:spcPts val="360"/>
              </a:spcBef>
              <a:spcAft>
                <a:spcPts val="0"/>
              </a:spcAft>
              <a:buSzPts val="1800"/>
              <a:buNone/>
            </a:pPr>
            <a:r>
              <a:t/>
            </a:r>
            <a:endParaRPr b="0" i="0" sz="1800" u="sng" cap="none" strike="noStrike">
              <a:solidFill>
                <a:srgbClr val="013C88"/>
              </a:solidFill>
              <a:latin typeface="Times New Roman"/>
              <a:ea typeface="Times New Roman"/>
              <a:cs typeface="Times New Roman"/>
              <a:sym typeface="Times New Roman"/>
            </a:endParaRPr>
          </a:p>
        </p:txBody>
      </p:sp>
      <p:sp>
        <p:nvSpPr>
          <p:cNvPr id="148" name="Google Shape;148;p23"/>
          <p:cNvSpPr/>
          <p:nvPr/>
        </p:nvSpPr>
        <p:spPr>
          <a:xfrm>
            <a:off x="4796630" y="2907538"/>
            <a:ext cx="3047999" cy="2020823"/>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3"/>
          <p:cNvSpPr txBox="1"/>
          <p:nvPr>
            <p:ph idx="4294967295" type="sldNum"/>
          </p:nvPr>
        </p:nvSpPr>
        <p:spPr>
          <a:xfrm>
            <a:off x="6553200" y="6248400"/>
            <a:ext cx="1904999"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013C88"/>
              </a:buClr>
              <a:buSzPts val="350"/>
              <a:buFont typeface="Arial"/>
              <a:buNone/>
            </a:pPr>
            <a:r>
              <a:rPr lang="en-US"/>
              <a:t> </a:t>
            </a:r>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13C88"/>
              </a:buClr>
              <a:buSzPts val="800"/>
              <a:buFont typeface="Arial"/>
              <a:buNone/>
            </a:pPr>
            <a:r>
              <a:rPr b="1" i="0" lang="en-US" sz="3200" u="none" cap="none" strike="noStrike">
                <a:solidFill>
                  <a:srgbClr val="013C88"/>
                </a:solidFill>
                <a:latin typeface="Arial"/>
                <a:ea typeface="Arial"/>
                <a:cs typeface="Arial"/>
                <a:sym typeface="Arial"/>
              </a:rPr>
              <a:t>Computers For Learning (CFL)</a:t>
            </a:r>
            <a:endParaRPr/>
          </a:p>
        </p:txBody>
      </p:sp>
      <p:sp>
        <p:nvSpPr>
          <p:cNvPr id="156" name="Google Shape;156;p24"/>
          <p:cNvSpPr txBox="1"/>
          <p:nvPr>
            <p:ph idx="1" type="body"/>
          </p:nvPr>
        </p:nvSpPr>
        <p:spPr>
          <a:xfrm>
            <a:off x="228600" y="2590800"/>
            <a:ext cx="5029200" cy="2332906"/>
          </a:xfrm>
          <a:prstGeom prst="rect">
            <a:avLst/>
          </a:prstGeom>
          <a:noFill/>
          <a:ln>
            <a:noFill/>
          </a:ln>
        </p:spPr>
        <p:txBody>
          <a:bodyPr anchorCtr="0" anchor="t" bIns="45700" lIns="91425" spcFirstLastPara="1" rIns="91425" wrap="square" tIns="45700">
            <a:noAutofit/>
          </a:bodyPr>
          <a:lstStyle/>
          <a:p>
            <a:pPr indent="-177800" lvl="0" marL="0" rtl="0" algn="l">
              <a:spcBef>
                <a:spcPts val="0"/>
              </a:spcBef>
              <a:spcAft>
                <a:spcPts val="0"/>
              </a:spcAft>
              <a:buClr>
                <a:srgbClr val="003399"/>
              </a:buClr>
              <a:buSzPts val="2800"/>
              <a:buChar char="⮚"/>
            </a:pPr>
            <a:r>
              <a:rPr b="0" i="0" lang="en-US" sz="2800" u="none" cap="none" strike="noStrike">
                <a:solidFill>
                  <a:srgbClr val="013C88"/>
                </a:solidFill>
                <a:latin typeface="Arial"/>
                <a:ea typeface="Arial"/>
                <a:cs typeface="Arial"/>
                <a:sym typeface="Arial"/>
              </a:rPr>
              <a:t>Executive Order 12999</a:t>
            </a:r>
            <a:endParaRPr/>
          </a:p>
          <a:p>
            <a:pPr indent="-177800" lvl="1" marL="628650" rtl="0" algn="l">
              <a:spcBef>
                <a:spcPts val="560"/>
              </a:spcBef>
              <a:spcAft>
                <a:spcPts val="0"/>
              </a:spcAft>
              <a:buClr>
                <a:srgbClr val="003399"/>
              </a:buClr>
              <a:buSzPts val="2800"/>
              <a:buChar char="•"/>
            </a:pPr>
            <a:r>
              <a:rPr lang="en-US" sz="2800">
                <a:latin typeface="Arial"/>
                <a:ea typeface="Arial"/>
                <a:cs typeface="Arial"/>
                <a:sym typeface="Arial"/>
              </a:rPr>
              <a:t>Educational Technology: Ensuring Opportunity for All Children in the Next Century</a:t>
            </a:r>
            <a:endParaRPr b="0" i="0" sz="2800" u="none" cap="none" strike="noStrike">
              <a:solidFill>
                <a:srgbClr val="013C88"/>
              </a:solidFill>
              <a:latin typeface="Arial"/>
              <a:ea typeface="Arial"/>
              <a:cs typeface="Arial"/>
              <a:sym typeface="Arial"/>
            </a:endParaRPr>
          </a:p>
        </p:txBody>
      </p:sp>
      <p:sp>
        <p:nvSpPr>
          <p:cNvPr id="157" name="Google Shape;157;p24"/>
          <p:cNvSpPr txBox="1"/>
          <p:nvPr>
            <p:ph idx="4294967295" type="sldNum"/>
          </p:nvPr>
        </p:nvSpPr>
        <p:spPr>
          <a:xfrm>
            <a:off x="6553200" y="6248400"/>
            <a:ext cx="1904999"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013C88"/>
              </a:buClr>
              <a:buSzPts val="350"/>
              <a:buFont typeface="Arial"/>
              <a:buNone/>
            </a:pPr>
            <a:r>
              <a:rPr lang="en-US"/>
              <a:t> </a:t>
            </a:r>
            <a:endParaRPr/>
          </a:p>
        </p:txBody>
      </p:sp>
      <p:pic>
        <p:nvPicPr>
          <p:cNvPr id="158" name="Google Shape;158;p24"/>
          <p:cNvPicPr preferRelativeResize="0"/>
          <p:nvPr/>
        </p:nvPicPr>
        <p:blipFill rotWithShape="1">
          <a:blip r:embed="rId3">
            <a:alphaModFix/>
          </a:blip>
          <a:srcRect b="0" l="0" r="0" t="0"/>
          <a:stretch/>
        </p:blipFill>
        <p:spPr>
          <a:xfrm>
            <a:off x="5105400" y="3733800"/>
            <a:ext cx="3581400" cy="2667000"/>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457200" y="1371600"/>
            <a:ext cx="7769225" cy="15696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CFL: Executive Order 12999</a:t>
            </a:r>
            <a:br>
              <a:rPr lang="en-US"/>
            </a:br>
            <a:br>
              <a:rPr lang="en-US"/>
            </a:br>
            <a:endParaRPr/>
          </a:p>
        </p:txBody>
      </p:sp>
      <p:sp>
        <p:nvSpPr>
          <p:cNvPr id="165" name="Google Shape;165;p25"/>
          <p:cNvSpPr txBox="1"/>
          <p:nvPr>
            <p:ph idx="1" type="body"/>
          </p:nvPr>
        </p:nvSpPr>
        <p:spPr>
          <a:xfrm>
            <a:off x="0" y="2286000"/>
            <a:ext cx="8534401" cy="3733800"/>
          </a:xfrm>
          <a:prstGeom prst="rect">
            <a:avLst/>
          </a:prstGeom>
          <a:noFill/>
          <a:ln>
            <a:noFill/>
          </a:ln>
        </p:spPr>
        <p:txBody>
          <a:bodyPr anchorCtr="0" anchor="t" bIns="45700" lIns="91425" spcFirstLastPara="1" rIns="91425" wrap="square" tIns="45700">
            <a:noAutofit/>
          </a:bodyPr>
          <a:lstStyle/>
          <a:p>
            <a:pPr indent="-342900" lvl="1" marL="800100" rtl="0" algn="l">
              <a:spcBef>
                <a:spcPts val="0"/>
              </a:spcBef>
              <a:spcAft>
                <a:spcPts val="0"/>
              </a:spcAft>
              <a:buSzPts val="2800"/>
              <a:buFont typeface="Noto Sans Symbols"/>
              <a:buChar char="⮚"/>
            </a:pPr>
            <a:r>
              <a:rPr lang="en-US" sz="2800">
                <a:latin typeface="Arial"/>
                <a:ea typeface="Arial"/>
                <a:cs typeface="Arial"/>
                <a:sym typeface="Arial"/>
              </a:rPr>
              <a:t>Promotes the reuse of federal excess computers and peripheral devices among needy schools and educational nonprofit organizations</a:t>
            </a:r>
            <a:endParaRPr/>
          </a:p>
          <a:p>
            <a:pPr indent="-342900" lvl="1" marL="800100" rtl="0" algn="l">
              <a:spcBef>
                <a:spcPts val="560"/>
              </a:spcBef>
              <a:spcAft>
                <a:spcPts val="0"/>
              </a:spcAft>
              <a:buSzPts val="2800"/>
              <a:buFont typeface="Noto Sans Symbols"/>
              <a:buChar char="⮚"/>
            </a:pPr>
            <a:r>
              <a:rPr lang="en-US" sz="2800">
                <a:latin typeface="Arial"/>
                <a:ea typeface="Arial"/>
                <a:cs typeface="Arial"/>
                <a:sym typeface="Arial"/>
              </a:rPr>
              <a:t>Reduces the landfill disposal of toxic wastes</a:t>
            </a:r>
            <a:endParaRPr/>
          </a:p>
          <a:p>
            <a:pPr indent="-342900" lvl="1" marL="800100" rtl="0" algn="l">
              <a:spcBef>
                <a:spcPts val="560"/>
              </a:spcBef>
              <a:spcAft>
                <a:spcPts val="0"/>
              </a:spcAft>
              <a:buSzPts val="2800"/>
              <a:buFont typeface="Noto Sans Symbols"/>
              <a:buChar char="⮚"/>
            </a:pPr>
            <a:r>
              <a:rPr lang="en-US" sz="2800">
                <a:latin typeface="Arial"/>
                <a:ea typeface="Arial"/>
                <a:cs typeface="Arial"/>
                <a:sym typeface="Arial"/>
              </a:rPr>
              <a:t>Maximizes the taxpayer’s investment in computer equipment</a:t>
            </a:r>
            <a:endParaRPr/>
          </a:p>
          <a:p>
            <a:pPr indent="-220662" lvl="1" marL="742950" rtl="0" algn="l">
              <a:spcBef>
                <a:spcPts val="480"/>
              </a:spcBef>
              <a:spcAft>
                <a:spcPts val="0"/>
              </a:spcAft>
              <a:buClr>
                <a:srgbClr val="013C88"/>
              </a:buClr>
              <a:buSzPts val="2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457200" y="1479550"/>
            <a:ext cx="7769225" cy="10772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Public, Private Schools and Day Care Centers</a:t>
            </a:r>
            <a:endParaRPr>
              <a:latin typeface="Arial"/>
              <a:ea typeface="Arial"/>
              <a:cs typeface="Arial"/>
              <a:sym typeface="Arial"/>
            </a:endParaRPr>
          </a:p>
        </p:txBody>
      </p:sp>
      <p:sp>
        <p:nvSpPr>
          <p:cNvPr id="171" name="Google Shape;171;p26"/>
          <p:cNvSpPr txBox="1"/>
          <p:nvPr>
            <p:ph idx="1" type="body"/>
          </p:nvPr>
        </p:nvSpPr>
        <p:spPr>
          <a:xfrm>
            <a:off x="455613" y="2667000"/>
            <a:ext cx="7769225" cy="27749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800"/>
              <a:buChar char="⮚"/>
            </a:pPr>
            <a:r>
              <a:rPr lang="en-US" sz="2800">
                <a:latin typeface="Arial"/>
                <a:ea typeface="Arial"/>
                <a:cs typeface="Arial"/>
                <a:sym typeface="Arial"/>
              </a:rPr>
              <a:t>A school is eligible to receive donations through the Computers for Learning program if it is public, private, or parochial, serving pre-kindergarten through grade 12 students</a:t>
            </a:r>
            <a:endParaRPr/>
          </a:p>
          <a:p>
            <a:pPr indent="-342900" lvl="0" marL="342900" rtl="0" algn="l">
              <a:spcBef>
                <a:spcPts val="560"/>
              </a:spcBef>
              <a:spcAft>
                <a:spcPts val="0"/>
              </a:spcAft>
              <a:buClr>
                <a:srgbClr val="013C88"/>
              </a:buClr>
              <a:buSzPts val="2800"/>
              <a:buChar char="⮚"/>
            </a:pPr>
            <a:r>
              <a:rPr lang="en-US" sz="2800">
                <a:latin typeface="Arial"/>
                <a:ea typeface="Arial"/>
                <a:cs typeface="Arial"/>
                <a:sym typeface="Arial"/>
              </a:rPr>
              <a:t>Day care centers must provide a state approved preschool curriculum</a:t>
            </a:r>
            <a:endParaRPr/>
          </a:p>
        </p:txBody>
      </p:sp>
      <p:sp>
        <p:nvSpPr>
          <p:cNvPr id="172" name="Google Shape;172;p2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457200" y="1479550"/>
            <a:ext cx="7769225"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Educational Nonprofits</a:t>
            </a:r>
            <a:endParaRPr>
              <a:latin typeface="Arial"/>
              <a:ea typeface="Arial"/>
              <a:cs typeface="Arial"/>
              <a:sym typeface="Arial"/>
            </a:endParaRPr>
          </a:p>
        </p:txBody>
      </p:sp>
      <p:sp>
        <p:nvSpPr>
          <p:cNvPr id="178" name="Google Shape;178;p27"/>
          <p:cNvSpPr txBox="1"/>
          <p:nvPr>
            <p:ph idx="1" type="body"/>
          </p:nvPr>
        </p:nvSpPr>
        <p:spPr>
          <a:xfrm>
            <a:off x="455613" y="2209800"/>
            <a:ext cx="7769225" cy="4267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300"/>
              <a:buChar char="⮚"/>
            </a:pPr>
            <a:r>
              <a:rPr lang="en-US" sz="2300">
                <a:latin typeface="Arial"/>
                <a:ea typeface="Arial"/>
                <a:cs typeface="Arial"/>
                <a:sym typeface="Arial"/>
              </a:rPr>
              <a:t>An educational nonprofit is eligible if it is classified as tax-exempt under section 501(c) of the United States tax code and serves pre-kindergarten through grade 12 students </a:t>
            </a:r>
            <a:endParaRPr/>
          </a:p>
          <a:p>
            <a:pPr indent="-342900" lvl="0" marL="342900" rtl="0" algn="l">
              <a:spcBef>
                <a:spcPts val="460"/>
              </a:spcBef>
              <a:spcAft>
                <a:spcPts val="0"/>
              </a:spcAft>
              <a:buClr>
                <a:srgbClr val="013C88"/>
              </a:buClr>
              <a:buSzPts val="2300"/>
              <a:buChar char="⮚"/>
            </a:pPr>
            <a:r>
              <a:rPr lang="en-US" sz="2300">
                <a:latin typeface="Arial"/>
                <a:ea typeface="Arial"/>
                <a:cs typeface="Arial"/>
                <a:sym typeface="Arial"/>
              </a:rPr>
              <a:t>Must meet ALL of the following criteria to participate in the CFL program:</a:t>
            </a:r>
            <a:endParaRPr/>
          </a:p>
          <a:p>
            <a:pPr indent="-220662" lvl="1" marL="742950" rtl="0" algn="l">
              <a:spcBef>
                <a:spcPts val="460"/>
              </a:spcBef>
              <a:spcAft>
                <a:spcPts val="0"/>
              </a:spcAft>
              <a:buSzPts val="2300"/>
              <a:buChar char="•"/>
            </a:pPr>
            <a:r>
              <a:rPr lang="en-US" sz="2300">
                <a:latin typeface="Arial"/>
                <a:ea typeface="Arial"/>
                <a:cs typeface="Arial"/>
                <a:sym typeface="Arial"/>
              </a:rPr>
              <a:t>Be tax exempt under section 501(C) of the U.S. tax code</a:t>
            </a:r>
            <a:endParaRPr sz="2300">
              <a:latin typeface="Arial"/>
              <a:ea typeface="Arial"/>
              <a:cs typeface="Arial"/>
              <a:sym typeface="Arial"/>
            </a:endParaRPr>
          </a:p>
          <a:p>
            <a:pPr indent="-220662" lvl="1" marL="742950" rtl="0" algn="l">
              <a:spcBef>
                <a:spcPts val="460"/>
              </a:spcBef>
              <a:spcAft>
                <a:spcPts val="0"/>
              </a:spcAft>
              <a:buSzPts val="2300"/>
              <a:buChar char="•"/>
            </a:pPr>
            <a:r>
              <a:rPr lang="en-US" sz="2300">
                <a:latin typeface="Arial"/>
                <a:ea typeface="Arial"/>
                <a:cs typeface="Arial"/>
                <a:sym typeface="Arial"/>
              </a:rPr>
              <a:t>Serve some portion of the pre-kindergarten through grade 12 population</a:t>
            </a:r>
            <a:endParaRPr sz="2300">
              <a:latin typeface="Arial"/>
              <a:ea typeface="Arial"/>
              <a:cs typeface="Arial"/>
              <a:sym typeface="Arial"/>
            </a:endParaRPr>
          </a:p>
          <a:p>
            <a:pPr indent="-220662" lvl="1" marL="742950" rtl="0" algn="l">
              <a:spcBef>
                <a:spcPts val="460"/>
              </a:spcBef>
              <a:spcAft>
                <a:spcPts val="0"/>
              </a:spcAft>
              <a:buSzPts val="2300"/>
              <a:buChar char="•"/>
            </a:pPr>
            <a:r>
              <a:rPr lang="en-US" sz="2300">
                <a:latin typeface="Arial"/>
                <a:ea typeface="Arial"/>
                <a:cs typeface="Arial"/>
                <a:sym typeface="Arial"/>
              </a:rPr>
              <a:t>Operate primarily for the purpose of education</a:t>
            </a:r>
            <a:endParaRPr/>
          </a:p>
        </p:txBody>
      </p:sp>
      <p:sp>
        <p:nvSpPr>
          <p:cNvPr id="179" name="Google Shape;179;p2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Educational Nonprofits</a:t>
            </a:r>
            <a:endParaRPr>
              <a:latin typeface="Arial"/>
              <a:ea typeface="Arial"/>
              <a:cs typeface="Arial"/>
              <a:sym typeface="Arial"/>
            </a:endParaRPr>
          </a:p>
        </p:txBody>
      </p:sp>
      <p:sp>
        <p:nvSpPr>
          <p:cNvPr id="185" name="Google Shape;185;p28"/>
          <p:cNvSpPr txBox="1"/>
          <p:nvPr>
            <p:ph idx="1" type="body"/>
          </p:nvPr>
        </p:nvSpPr>
        <p:spPr>
          <a:xfrm>
            <a:off x="455613" y="2286000"/>
            <a:ext cx="7769225" cy="31559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800"/>
              <a:buChar char="⮚"/>
            </a:pPr>
            <a:r>
              <a:rPr lang="en-US" sz="2800">
                <a:latin typeface="Arial"/>
                <a:ea typeface="Arial"/>
                <a:cs typeface="Arial"/>
                <a:sym typeface="Arial"/>
              </a:rPr>
              <a:t>By completing the registration form, the organization is attesting that their educational nonprofit organization meets ALL of the eligibility requirements</a:t>
            </a:r>
            <a:endParaRPr/>
          </a:p>
          <a:p>
            <a:pPr indent="-342900" lvl="0" marL="342900" rtl="0" algn="l">
              <a:spcBef>
                <a:spcPts val="560"/>
              </a:spcBef>
              <a:spcAft>
                <a:spcPts val="0"/>
              </a:spcAft>
              <a:buClr>
                <a:srgbClr val="013C88"/>
              </a:buClr>
              <a:buSzPts val="2800"/>
              <a:buChar char="⮚"/>
            </a:pPr>
            <a:r>
              <a:rPr lang="en-US" sz="2800">
                <a:latin typeface="Arial"/>
                <a:ea typeface="Arial"/>
                <a:cs typeface="Arial"/>
                <a:sym typeface="Arial"/>
              </a:rPr>
              <a:t>Any federal agency that selects the educational nonprofit organization for donation will also ask to provide proof of eligibility (Agencies determine what this should be, so it may vary)</a:t>
            </a:r>
            <a:endParaRPr sz="2800">
              <a:latin typeface="Arial"/>
              <a:ea typeface="Arial"/>
              <a:cs typeface="Arial"/>
              <a:sym typeface="Arial"/>
            </a:endParaRPr>
          </a:p>
        </p:txBody>
      </p:sp>
      <p:sp>
        <p:nvSpPr>
          <p:cNvPr id="186" name="Google Shape;186;p2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457200" y="1479550"/>
            <a:ext cx="7769225" cy="10772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Option 2: Stevenson-Wydler Technology Innovation Act</a:t>
            </a:r>
            <a:endParaRPr/>
          </a:p>
        </p:txBody>
      </p:sp>
      <p:sp>
        <p:nvSpPr>
          <p:cNvPr id="193" name="Google Shape;193;p29"/>
          <p:cNvSpPr txBox="1"/>
          <p:nvPr>
            <p:ph idx="1" type="body"/>
          </p:nvPr>
        </p:nvSpPr>
        <p:spPr>
          <a:xfrm>
            <a:off x="533400" y="2438400"/>
            <a:ext cx="8307388" cy="393065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1600"/>
              <a:buFont typeface="Noto Sans Symbols"/>
              <a:buNone/>
            </a:pPr>
            <a:r>
              <a:t/>
            </a:r>
            <a:endParaRPr sz="1600"/>
          </a:p>
          <a:p>
            <a:pPr indent="-457200" lvl="0" marL="457200" rtl="0" algn="l">
              <a:spcBef>
                <a:spcPts val="320"/>
              </a:spcBef>
              <a:spcAft>
                <a:spcPts val="0"/>
              </a:spcAft>
              <a:buSzPts val="1600"/>
              <a:buFont typeface="Noto Sans Symbols"/>
              <a:buNone/>
            </a:pPr>
            <a:r>
              <a:t/>
            </a:r>
            <a:endParaRPr sz="1600"/>
          </a:p>
          <a:p>
            <a:pPr indent="-342900" lvl="0" marL="342900" rtl="0" algn="l">
              <a:spcBef>
                <a:spcPts val="400"/>
              </a:spcBef>
              <a:spcAft>
                <a:spcPts val="0"/>
              </a:spcAft>
              <a:buSzPts val="1800"/>
              <a:buNone/>
            </a:pPr>
            <a:r>
              <a:rPr lang="en-US" sz="1800"/>
              <a:t> </a:t>
            </a:r>
            <a:r>
              <a:rPr lang="en-US" sz="2000"/>
              <a:t>15 USC 3710 (i) Research equipment</a:t>
            </a:r>
            <a:endParaRPr/>
          </a:p>
          <a:p>
            <a:pPr indent="-342900" lvl="0" marL="342900" rtl="0" algn="l">
              <a:spcBef>
                <a:spcPts val="400"/>
              </a:spcBef>
              <a:spcAft>
                <a:spcPts val="0"/>
              </a:spcAft>
              <a:buSzPts val="2000"/>
              <a:buNone/>
            </a:pPr>
            <a:r>
              <a:t/>
            </a:r>
            <a:endParaRPr sz="2000"/>
          </a:p>
          <a:p>
            <a:pPr indent="-342900" lvl="0" marL="342900" rtl="0" algn="l">
              <a:spcBef>
                <a:spcPts val="400"/>
              </a:spcBef>
              <a:spcAft>
                <a:spcPts val="0"/>
              </a:spcAft>
              <a:buSzPts val="2000"/>
              <a:buNone/>
            </a:pPr>
            <a:r>
              <a:rPr lang="en-US" sz="2000"/>
              <a:t>The authority allows the head of any agency to loan, lease, or transfer research equipment to educational institutions or certain nonprofit organizations.</a:t>
            </a:r>
            <a:endParaRPr/>
          </a:p>
          <a:p>
            <a:pPr indent="-342900" lvl="0" marL="342900" rtl="0" algn="l">
              <a:spcBef>
                <a:spcPts val="400"/>
              </a:spcBef>
              <a:spcAft>
                <a:spcPts val="0"/>
              </a:spcAft>
              <a:buSzPts val="2000"/>
              <a:buNone/>
            </a:pPr>
            <a:r>
              <a:t/>
            </a:r>
            <a:endParaRPr sz="2000"/>
          </a:p>
          <a:p>
            <a:pPr indent="-342900" lvl="0" marL="342900" rtl="0" algn="l">
              <a:spcBef>
                <a:spcPts val="400"/>
              </a:spcBef>
              <a:spcAft>
                <a:spcPts val="0"/>
              </a:spcAft>
              <a:buSzPts val="2000"/>
              <a:buNone/>
            </a:pPr>
            <a:r>
              <a:t/>
            </a:r>
            <a:endParaRPr sz="2000"/>
          </a:p>
          <a:p>
            <a:pPr indent="-342900" lvl="0" marL="342900" rtl="0" algn="ctr">
              <a:spcBef>
                <a:spcPts val="400"/>
              </a:spcBef>
              <a:spcAft>
                <a:spcPts val="0"/>
              </a:spcAft>
              <a:buSzPts val="2000"/>
              <a:buNone/>
            </a:pPr>
            <a:r>
              <a:rPr lang="en-US" sz="2000"/>
              <a:t>   </a:t>
            </a:r>
            <a:r>
              <a:rPr b="1" lang="en-US" sz="2000" u="sng"/>
              <a:t>Title of ownership shall transfer with a gift under this section.</a:t>
            </a:r>
            <a:endParaRPr/>
          </a:p>
          <a:p>
            <a:pPr indent="-342900" lvl="0" marL="342900" rtl="0" algn="l">
              <a:spcBef>
                <a:spcPts val="400"/>
              </a:spcBef>
              <a:spcAft>
                <a:spcPts val="0"/>
              </a:spcAft>
              <a:buSzPts val="2000"/>
              <a:buFont typeface="Noto Sans Symbols"/>
              <a:buNone/>
            </a:pPr>
            <a:r>
              <a:t/>
            </a:r>
            <a:endParaRPr b="1" sz="2000"/>
          </a:p>
          <a:p>
            <a:pPr indent="-342900" lvl="0" marL="342900" rtl="0" algn="l">
              <a:spcBef>
                <a:spcPts val="400"/>
              </a:spcBef>
              <a:spcAft>
                <a:spcPts val="0"/>
              </a:spcAft>
              <a:buSzPts val="2000"/>
              <a:buFont typeface="Noto Sans Symbols"/>
              <a:buNone/>
            </a:pPr>
            <a:r>
              <a:rPr b="1" lang="en-US" sz="2000"/>
              <a:t>		</a:t>
            </a:r>
            <a:endParaRPr/>
          </a:p>
          <a:p>
            <a:pPr indent="-342900" lvl="0" marL="342900" rtl="0" algn="l">
              <a:spcBef>
                <a:spcPts val="480"/>
              </a:spcBef>
              <a:spcAft>
                <a:spcPts val="0"/>
              </a:spcAft>
              <a:buSzPts val="2400"/>
              <a:buFont typeface="Noto Sans Symbols"/>
              <a:buNone/>
            </a:pPr>
            <a:r>
              <a:t/>
            </a:r>
            <a:endParaRPr b="1"/>
          </a:p>
          <a:p>
            <a:pPr indent="-190500" lvl="0" marL="342900" rtl="0" algn="l">
              <a:spcBef>
                <a:spcPts val="480"/>
              </a:spcBef>
              <a:spcAft>
                <a:spcPts val="0"/>
              </a:spcAft>
              <a:buSzPts val="2400"/>
              <a:buNone/>
            </a:pPr>
            <a:r>
              <a:t/>
            </a:r>
            <a:endParaRPr/>
          </a:p>
        </p:txBody>
      </p:sp>
      <p:sp>
        <p:nvSpPr>
          <p:cNvPr id="194" name="Google Shape;194;p29"/>
          <p:cNvSpPr/>
          <p:nvPr/>
        </p:nvSpPr>
        <p:spPr>
          <a:xfrm>
            <a:off x="0" y="1066800"/>
            <a:ext cx="9144000" cy="75438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0"/>
          <p:cNvSpPr/>
          <p:nvPr/>
        </p:nvSpPr>
        <p:spPr>
          <a:xfrm>
            <a:off x="4495800" y="3733800"/>
            <a:ext cx="4267200" cy="28956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0"/>
          <p:cNvSpPr txBox="1"/>
          <p:nvPr>
            <p:ph type="title"/>
          </p:nvPr>
        </p:nvSpPr>
        <p:spPr>
          <a:xfrm>
            <a:off x="457200" y="137160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t>
            </a:r>
            <a:r>
              <a:rPr lang="en-US">
                <a:latin typeface="Arial"/>
                <a:ea typeface="Arial"/>
                <a:cs typeface="Arial"/>
                <a:sym typeface="Arial"/>
              </a:rPr>
              <a:t>Normal Disposal Process</a:t>
            </a:r>
            <a:endParaRPr/>
          </a:p>
        </p:txBody>
      </p:sp>
      <p:sp>
        <p:nvSpPr>
          <p:cNvPr id="202" name="Google Shape;202;p30"/>
          <p:cNvSpPr txBox="1"/>
          <p:nvPr>
            <p:ph idx="1" type="body"/>
          </p:nvPr>
        </p:nvSpPr>
        <p:spPr>
          <a:xfrm>
            <a:off x="457200" y="2133600"/>
            <a:ext cx="8231188" cy="4114800"/>
          </a:xfrm>
          <a:prstGeom prst="rect">
            <a:avLst/>
          </a:prstGeom>
          <a:noFill/>
          <a:ln>
            <a:noFill/>
          </a:ln>
        </p:spPr>
        <p:txBody>
          <a:bodyPr anchorCtr="0" anchor="t" bIns="45700" lIns="91425" spcFirstLastPara="1" rIns="91425" wrap="square" tIns="45700">
            <a:noAutofit/>
          </a:bodyPr>
          <a:lstStyle/>
          <a:p>
            <a:pPr indent="-190500" lvl="0" marL="342900" rtl="0" algn="l">
              <a:lnSpc>
                <a:spcPct val="80000"/>
              </a:lnSpc>
              <a:spcBef>
                <a:spcPts val="0"/>
              </a:spcBef>
              <a:spcAft>
                <a:spcPts val="0"/>
              </a:spcAft>
              <a:buSzPts val="2400"/>
              <a:buNone/>
            </a:pPr>
            <a:r>
              <a:t/>
            </a:r>
            <a:endParaRPr/>
          </a:p>
          <a:p>
            <a:pPr indent="-342900" lvl="0" marL="342900" rtl="0" algn="l">
              <a:spcBef>
                <a:spcPts val="560"/>
              </a:spcBef>
              <a:spcAft>
                <a:spcPts val="0"/>
              </a:spcAft>
              <a:buClr>
                <a:srgbClr val="003399"/>
              </a:buClr>
              <a:buSzPts val="2400"/>
              <a:buChar char="⮚"/>
            </a:pPr>
            <a:r>
              <a:rPr lang="en-US">
                <a:latin typeface="Arial"/>
                <a:ea typeface="Arial"/>
                <a:cs typeface="Arial"/>
                <a:sym typeface="Arial"/>
              </a:rPr>
              <a:t>Transfer property to other Federal agencies</a:t>
            </a:r>
            <a:endParaRPr/>
          </a:p>
          <a:p>
            <a:pPr indent="-342900" lvl="0" marL="342900" rtl="0" algn="l">
              <a:spcBef>
                <a:spcPts val="560"/>
              </a:spcBef>
              <a:spcAft>
                <a:spcPts val="0"/>
              </a:spcAft>
              <a:buClr>
                <a:srgbClr val="003399"/>
              </a:buClr>
              <a:buSzPts val="2400"/>
              <a:buChar char="⮚"/>
            </a:pPr>
            <a:r>
              <a:rPr lang="en-US">
                <a:latin typeface="Arial"/>
                <a:ea typeface="Arial"/>
                <a:cs typeface="Arial"/>
                <a:sym typeface="Arial"/>
              </a:rPr>
              <a:t>Donate property to eligible recipients through a State Agency for Surplus Property (SASP)</a:t>
            </a:r>
            <a:endParaRPr/>
          </a:p>
          <a:p>
            <a:pPr indent="-342900" lvl="0" marL="342900" rtl="0" algn="l">
              <a:spcBef>
                <a:spcPts val="560"/>
              </a:spcBef>
              <a:spcAft>
                <a:spcPts val="0"/>
              </a:spcAft>
              <a:buClr>
                <a:srgbClr val="003399"/>
              </a:buClr>
              <a:buSzPts val="2400"/>
              <a:buChar char="⮚"/>
            </a:pPr>
            <a:r>
              <a:rPr lang="en-US">
                <a:latin typeface="Arial"/>
                <a:ea typeface="Arial"/>
                <a:cs typeface="Arial"/>
                <a:sym typeface="Arial"/>
              </a:rPr>
              <a:t>Sales</a:t>
            </a:r>
            <a:endParaRPr>
              <a:latin typeface="Arial"/>
              <a:ea typeface="Arial"/>
              <a:cs typeface="Arial"/>
              <a:sym typeface="Arial"/>
            </a:endParaRPr>
          </a:p>
          <a:p>
            <a:pPr indent="-190500" lvl="0" marL="342900" rtl="0" algn="l">
              <a:lnSpc>
                <a:spcPct val="80000"/>
              </a:lnSpc>
              <a:spcBef>
                <a:spcPts val="480"/>
              </a:spcBef>
              <a:spcAft>
                <a:spcPts val="0"/>
              </a:spcAft>
              <a:buSzPts val="24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Condition Code Requirements	</a:t>
            </a:r>
            <a:endParaRPr>
              <a:latin typeface="Arial"/>
              <a:ea typeface="Arial"/>
              <a:cs typeface="Arial"/>
              <a:sym typeface="Arial"/>
            </a:endParaRPr>
          </a:p>
        </p:txBody>
      </p:sp>
      <p:sp>
        <p:nvSpPr>
          <p:cNvPr id="209" name="Google Shape;209;p31"/>
          <p:cNvSpPr txBox="1"/>
          <p:nvPr>
            <p:ph idx="1" type="body"/>
          </p:nvPr>
        </p:nvSpPr>
        <p:spPr>
          <a:xfrm>
            <a:off x="455613" y="2393950"/>
            <a:ext cx="8154987"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800"/>
              <a:buChar char="⮚"/>
            </a:pPr>
            <a:r>
              <a:rPr lang="en-US" sz="2800">
                <a:latin typeface="Arial"/>
                <a:ea typeface="Arial"/>
                <a:cs typeface="Arial"/>
                <a:sym typeface="Arial"/>
              </a:rPr>
              <a:t>Stevenson-Wydler Act, Computers for Learning, Transfers and Donations</a:t>
            </a:r>
            <a:endParaRPr/>
          </a:p>
          <a:p>
            <a:pPr indent="-220662" lvl="1" marL="742950" rtl="0" algn="l">
              <a:spcBef>
                <a:spcPts val="560"/>
              </a:spcBef>
              <a:spcAft>
                <a:spcPts val="0"/>
              </a:spcAft>
              <a:buSzPts val="2800"/>
              <a:buChar char="•"/>
            </a:pPr>
            <a:r>
              <a:rPr lang="en-US" sz="2800">
                <a:latin typeface="Arial"/>
                <a:ea typeface="Arial"/>
                <a:cs typeface="Arial"/>
                <a:sym typeface="Arial"/>
              </a:rPr>
              <a:t>Condition Code 1 </a:t>
            </a:r>
            <a:endParaRPr/>
          </a:p>
          <a:p>
            <a:pPr indent="-220662" lvl="1" marL="742950" rtl="0" algn="l">
              <a:spcBef>
                <a:spcPts val="560"/>
              </a:spcBef>
              <a:spcAft>
                <a:spcPts val="0"/>
              </a:spcAft>
              <a:buSzPts val="2800"/>
              <a:buChar char="•"/>
            </a:pPr>
            <a:r>
              <a:rPr lang="en-US" sz="2800">
                <a:latin typeface="Arial"/>
                <a:ea typeface="Arial"/>
                <a:cs typeface="Arial"/>
                <a:sym typeface="Arial"/>
              </a:rPr>
              <a:t>Condition Code 4</a:t>
            </a:r>
            <a:endParaRPr/>
          </a:p>
          <a:p>
            <a:pPr indent="-220662" lvl="1" marL="742950" rtl="0" algn="l">
              <a:spcBef>
                <a:spcPts val="560"/>
              </a:spcBef>
              <a:spcAft>
                <a:spcPts val="0"/>
              </a:spcAft>
              <a:buSzPts val="2800"/>
              <a:buChar char="•"/>
            </a:pPr>
            <a:r>
              <a:rPr lang="en-US" sz="2800">
                <a:latin typeface="Arial"/>
                <a:ea typeface="Arial"/>
                <a:cs typeface="Arial"/>
                <a:sym typeface="Arial"/>
              </a:rPr>
              <a:t>Condition Code 7</a:t>
            </a:r>
            <a:endParaRPr/>
          </a:p>
        </p:txBody>
      </p:sp>
      <p:sp>
        <p:nvSpPr>
          <p:cNvPr id="210" name="Google Shape;210;p3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4"/>
          <p:cNvSpPr txBox="1"/>
          <p:nvPr>
            <p:ph type="title"/>
          </p:nvPr>
        </p:nvSpPr>
        <p:spPr>
          <a:xfrm>
            <a:off x="381000" y="1371600"/>
            <a:ext cx="7769225" cy="57943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LET’S TALK TRASH</a:t>
            </a:r>
            <a:endParaRPr/>
          </a:p>
        </p:txBody>
      </p:sp>
      <p:sp>
        <p:nvSpPr>
          <p:cNvPr id="79" name="Google Shape;79;p14"/>
          <p:cNvSpPr txBox="1"/>
          <p:nvPr>
            <p:ph idx="1" type="body"/>
          </p:nvPr>
        </p:nvSpPr>
        <p:spPr>
          <a:xfrm>
            <a:off x="457200" y="2286000"/>
            <a:ext cx="8305800" cy="4191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4000"/>
              <a:buNone/>
            </a:pPr>
            <a:r>
              <a:t/>
            </a:r>
            <a:endParaRPr b="1" sz="4000">
              <a:solidFill>
                <a:srgbClr val="2B7D40"/>
              </a:solidFill>
              <a:latin typeface="Times New Roman"/>
              <a:ea typeface="Times New Roman"/>
              <a:cs typeface="Times New Roman"/>
              <a:sym typeface="Times New Roman"/>
            </a:endParaRPr>
          </a:p>
          <a:p>
            <a:pPr indent="-190500" lvl="0" marL="342900" rtl="0" algn="l">
              <a:spcBef>
                <a:spcPts val="480"/>
              </a:spcBef>
              <a:spcAft>
                <a:spcPts val="0"/>
              </a:spcAft>
              <a:buSzPts val="2400"/>
              <a:buNone/>
            </a:pPr>
            <a:r>
              <a:t/>
            </a:r>
            <a:endParaRPr/>
          </a:p>
          <a:p>
            <a:pPr indent="-190500" lvl="0" marL="342900" rtl="0" algn="l">
              <a:spcBef>
                <a:spcPts val="480"/>
              </a:spcBef>
              <a:spcAft>
                <a:spcPts val="0"/>
              </a:spcAft>
              <a:buSzPts val="2400"/>
              <a:buNone/>
            </a:pPr>
            <a:r>
              <a:t/>
            </a:r>
            <a:endParaRPr/>
          </a:p>
        </p:txBody>
      </p:sp>
      <p:sp>
        <p:nvSpPr>
          <p:cNvPr id="80" name="Google Shape;80;p14"/>
          <p:cNvSpPr txBox="1"/>
          <p:nvPr/>
        </p:nvSpPr>
        <p:spPr>
          <a:xfrm>
            <a:off x="457200" y="2133600"/>
            <a:ext cx="8305800" cy="4419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13C88"/>
              </a:buClr>
              <a:buSzPts val="2300"/>
              <a:buFont typeface="Noto Sans Symbols"/>
              <a:buChar char="⮚"/>
            </a:pPr>
            <a:r>
              <a:rPr lang="en-US" sz="2300">
                <a:solidFill>
                  <a:srgbClr val="013C88"/>
                </a:solidFill>
                <a:latin typeface="Arial"/>
                <a:ea typeface="Arial"/>
                <a:cs typeface="Arial"/>
                <a:sym typeface="Arial"/>
              </a:rPr>
              <a:t>According to the U.S. Environmental Protection Agency (EPA), an estimated 30 to 40 million PCs will be ready for "end-of-life management" in each of the next few years.</a:t>
            </a:r>
            <a:endParaRPr/>
          </a:p>
          <a:p>
            <a:pPr indent="-342900" lvl="0" marL="342900" marR="0" rtl="0" algn="l">
              <a:spcBef>
                <a:spcPts val="1200"/>
              </a:spcBef>
              <a:spcAft>
                <a:spcPts val="0"/>
              </a:spcAft>
              <a:buClr>
                <a:srgbClr val="013C88"/>
              </a:buClr>
              <a:buSzPts val="2300"/>
              <a:buFont typeface="Noto Sans Symbols"/>
              <a:buChar char="⮚"/>
            </a:pPr>
            <a:r>
              <a:rPr lang="en-US" sz="2300">
                <a:solidFill>
                  <a:srgbClr val="013C88"/>
                </a:solidFill>
                <a:latin typeface="Arial"/>
                <a:ea typeface="Arial"/>
                <a:cs typeface="Arial"/>
                <a:sym typeface="Arial"/>
              </a:rPr>
              <a:t>Worldwide PC shipments were projected to total 366.1 million units in 2010, a 19.7 percent increase from 305.8 million units shipped in 2009</a:t>
            </a:r>
            <a:endParaRPr sz="2300">
              <a:solidFill>
                <a:srgbClr val="013C88"/>
              </a:solidFill>
              <a:latin typeface="Arial"/>
              <a:ea typeface="Arial"/>
              <a:cs typeface="Arial"/>
              <a:sym typeface="Arial"/>
            </a:endParaRPr>
          </a:p>
          <a:p>
            <a:pPr indent="-342900" lvl="0" marL="342900" marR="0" rtl="0" algn="l">
              <a:lnSpc>
                <a:spcPct val="90000"/>
              </a:lnSpc>
              <a:spcBef>
                <a:spcPts val="1200"/>
              </a:spcBef>
              <a:spcAft>
                <a:spcPts val="0"/>
              </a:spcAft>
              <a:buClr>
                <a:srgbClr val="013C88"/>
              </a:buClr>
              <a:buSzPts val="2300"/>
              <a:buFont typeface="Noto Sans Symbols"/>
              <a:buChar char="⮚"/>
            </a:pPr>
            <a:r>
              <a:rPr lang="en-US" sz="2300">
                <a:solidFill>
                  <a:srgbClr val="013C88"/>
                </a:solidFill>
                <a:latin typeface="Arial"/>
                <a:ea typeface="Arial"/>
                <a:cs typeface="Arial"/>
                <a:sym typeface="Arial"/>
              </a:rPr>
              <a:t>According to the UN Environment Program, the worldwide total for e-waste could be as much as 50 million tons per year		 </a:t>
            </a:r>
            <a:endParaRPr sz="2300">
              <a:solidFill>
                <a:srgbClr val="013C88"/>
              </a:solidFill>
              <a:latin typeface="Arial"/>
              <a:ea typeface="Arial"/>
              <a:cs typeface="Arial"/>
              <a:sym typeface="Arial"/>
            </a:endParaRPr>
          </a:p>
          <a:p>
            <a:pPr indent="-342900" lvl="0" marL="342900" marR="0" rtl="0" algn="just">
              <a:lnSpc>
                <a:spcPct val="90000"/>
              </a:lnSpc>
              <a:spcBef>
                <a:spcPts val="1200"/>
              </a:spcBef>
              <a:spcAft>
                <a:spcPts val="0"/>
              </a:spcAft>
              <a:buClr>
                <a:srgbClr val="013C88"/>
              </a:buClr>
              <a:buSzPts val="575"/>
              <a:buFont typeface="Noto Sans Symbols"/>
              <a:buNone/>
            </a:pPr>
            <a:r>
              <a:rPr lang="en-US" sz="2300">
                <a:solidFill>
                  <a:srgbClr val="013C88"/>
                </a:solidFill>
                <a:latin typeface="Arial"/>
                <a:ea typeface="Arial"/>
                <a:cs typeface="Arial"/>
                <a:sym typeface="Arial"/>
              </a:rPr>
              <a:t>	</a:t>
            </a:r>
            <a:r>
              <a:rPr i="1" lang="en-US" sz="2300">
                <a:solidFill>
                  <a:srgbClr val="013C88"/>
                </a:solidFill>
                <a:latin typeface="Arial"/>
                <a:ea typeface="Arial"/>
                <a:cs typeface="Arial"/>
                <a:sym typeface="Arial"/>
              </a:rPr>
              <a:t>CPUs            	Fax Machines		Laptops         Scanners		Printers	           Cell Phones</a:t>
            </a:r>
            <a:endParaRPr/>
          </a:p>
          <a:p>
            <a:pPr indent="-342900" lvl="0" marL="342900" marR="0" rtl="0" algn="just">
              <a:spcBef>
                <a:spcPts val="1200"/>
              </a:spcBef>
              <a:spcAft>
                <a:spcPts val="0"/>
              </a:spcAft>
              <a:buClr>
                <a:srgbClr val="013C88"/>
              </a:buClr>
              <a:buSzPts val="600"/>
              <a:buFont typeface="Noto Sans Symbols"/>
              <a:buNone/>
            </a:pPr>
            <a:r>
              <a:t/>
            </a:r>
            <a:endParaRPr sz="2400">
              <a:solidFill>
                <a:srgbClr val="013C88"/>
              </a:solidFill>
              <a:latin typeface="Times New Roman"/>
              <a:ea typeface="Times New Roman"/>
              <a:cs typeface="Times New Roman"/>
              <a:sym typeface="Times New Roman"/>
            </a:endParaRPr>
          </a:p>
          <a:p>
            <a:pPr indent="-342900" lvl="0" marL="342900" marR="0" rtl="0" algn="l">
              <a:spcBef>
                <a:spcPts val="1200"/>
              </a:spcBef>
              <a:spcAft>
                <a:spcPts val="0"/>
              </a:spcAft>
              <a:buClr>
                <a:srgbClr val="013C88"/>
              </a:buClr>
              <a:buSzPts val="600"/>
              <a:buFont typeface="Noto Sans Symbols"/>
              <a:buNone/>
            </a:pPr>
            <a:r>
              <a:t/>
            </a:r>
            <a:endParaRPr sz="2400">
              <a:solidFill>
                <a:srgbClr val="013C88"/>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Condition Code Requirements</a:t>
            </a:r>
            <a:endParaRPr/>
          </a:p>
        </p:txBody>
      </p:sp>
      <p:sp>
        <p:nvSpPr>
          <p:cNvPr id="216" name="Google Shape;216;p32"/>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800"/>
              <a:buChar char="⮚"/>
            </a:pPr>
            <a:r>
              <a:rPr lang="en-US" sz="2800">
                <a:latin typeface="Arial"/>
                <a:ea typeface="Arial"/>
                <a:cs typeface="Arial"/>
                <a:sym typeface="Arial"/>
              </a:rPr>
              <a:t>Sales</a:t>
            </a:r>
            <a:endParaRPr/>
          </a:p>
          <a:p>
            <a:pPr indent="-220662" lvl="1" marL="742950" rtl="0" algn="l">
              <a:spcBef>
                <a:spcPts val="560"/>
              </a:spcBef>
              <a:spcAft>
                <a:spcPts val="0"/>
              </a:spcAft>
              <a:buSzPts val="2800"/>
              <a:buChar char="•"/>
            </a:pPr>
            <a:r>
              <a:rPr lang="en-US" sz="2800">
                <a:latin typeface="Arial"/>
                <a:ea typeface="Arial"/>
                <a:cs typeface="Arial"/>
                <a:sym typeface="Arial"/>
              </a:rPr>
              <a:t>Condition Code 1 and 4 can be sold individually or as a lot</a:t>
            </a:r>
            <a:endParaRPr/>
          </a:p>
          <a:p>
            <a:pPr indent="-220662" lvl="1" marL="742950" rtl="0" algn="l">
              <a:spcBef>
                <a:spcPts val="560"/>
              </a:spcBef>
              <a:spcAft>
                <a:spcPts val="0"/>
              </a:spcAft>
              <a:buSzPts val="2800"/>
              <a:buChar char="•"/>
            </a:pPr>
            <a:r>
              <a:rPr lang="en-US" sz="2800">
                <a:latin typeface="Arial"/>
                <a:ea typeface="Arial"/>
                <a:cs typeface="Arial"/>
                <a:sym typeface="Arial"/>
              </a:rPr>
              <a:t>Condition Code 7 must be sold individually</a:t>
            </a:r>
            <a:endParaRPr/>
          </a:p>
          <a:p>
            <a:pPr indent="-220662" lvl="1" marL="742950" rtl="0" algn="l">
              <a:spcBef>
                <a:spcPts val="560"/>
              </a:spcBef>
              <a:spcAft>
                <a:spcPts val="0"/>
              </a:spcAft>
              <a:buSzPts val="2800"/>
              <a:buChar char="•"/>
            </a:pPr>
            <a:r>
              <a:rPr lang="en-US" sz="2800">
                <a:latin typeface="Arial"/>
                <a:ea typeface="Arial"/>
                <a:cs typeface="Arial"/>
                <a:sym typeface="Arial"/>
              </a:rPr>
              <a:t>Condition Code X and S can only be sold to recyclers</a:t>
            </a:r>
            <a:endParaRPr/>
          </a:p>
        </p:txBody>
      </p:sp>
      <p:sp>
        <p:nvSpPr>
          <p:cNvPr id="217" name="Google Shape;217;p3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3"/>
          <p:cNvSpPr txBox="1"/>
          <p:nvPr>
            <p:ph type="title"/>
          </p:nvPr>
        </p:nvSpPr>
        <p:spPr>
          <a:xfrm>
            <a:off x="381000" y="1371600"/>
            <a:ext cx="7769225"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Abandonment/Destruction</a:t>
            </a:r>
            <a:endParaRPr/>
          </a:p>
        </p:txBody>
      </p:sp>
      <p:sp>
        <p:nvSpPr>
          <p:cNvPr id="224" name="Google Shape;224;p33"/>
          <p:cNvSpPr txBox="1"/>
          <p:nvPr>
            <p:ph idx="1" type="body"/>
          </p:nvPr>
        </p:nvSpPr>
        <p:spPr>
          <a:xfrm>
            <a:off x="381000" y="1905000"/>
            <a:ext cx="8229600" cy="4495800"/>
          </a:xfrm>
          <a:prstGeom prst="rect">
            <a:avLst/>
          </a:prstGeom>
          <a:noFill/>
          <a:ln>
            <a:noFill/>
          </a:ln>
        </p:spPr>
        <p:txBody>
          <a:bodyPr anchorCtr="0" anchor="t" bIns="45700" lIns="91425" spcFirstLastPara="1" rIns="91425" wrap="square" tIns="45700">
            <a:noAutofit/>
          </a:bodyPr>
          <a:lstStyle/>
          <a:p>
            <a:pPr indent="-220662" lvl="1" marL="742950" rtl="0" algn="l">
              <a:lnSpc>
                <a:spcPct val="80000"/>
              </a:lnSpc>
              <a:spcBef>
                <a:spcPts val="0"/>
              </a:spcBef>
              <a:spcAft>
                <a:spcPts val="0"/>
              </a:spcAft>
              <a:buSzPts val="2400"/>
              <a:buNone/>
            </a:pPr>
            <a:r>
              <a:t/>
            </a:r>
            <a:endParaRPr/>
          </a:p>
          <a:p>
            <a:pPr indent="-342900" lvl="0" marL="342900" rtl="0" algn="l">
              <a:lnSpc>
                <a:spcPct val="80000"/>
              </a:lnSpc>
              <a:spcBef>
                <a:spcPts val="560"/>
              </a:spcBef>
              <a:spcAft>
                <a:spcPts val="0"/>
              </a:spcAft>
              <a:buSzPts val="2800"/>
              <a:buChar char="⮚"/>
            </a:pPr>
            <a:r>
              <a:rPr lang="en-US" sz="2800">
                <a:latin typeface="Arial"/>
                <a:ea typeface="Arial"/>
                <a:cs typeface="Arial"/>
                <a:sym typeface="Arial"/>
              </a:rPr>
              <a:t>Must follow the regulations as outlined in FMR 102-36.305-330</a:t>
            </a:r>
            <a:endParaRPr/>
          </a:p>
          <a:p>
            <a:pPr indent="-342900" lvl="0" marL="342900" rtl="0" algn="l">
              <a:lnSpc>
                <a:spcPct val="90000"/>
              </a:lnSpc>
              <a:spcBef>
                <a:spcPts val="600"/>
              </a:spcBef>
              <a:spcAft>
                <a:spcPts val="0"/>
              </a:spcAft>
              <a:buClr>
                <a:srgbClr val="003399"/>
              </a:buClr>
              <a:buSzPts val="2800"/>
              <a:buChar char="⮚"/>
            </a:pPr>
            <a:r>
              <a:rPr lang="en-US" sz="2800">
                <a:latin typeface="Arial"/>
                <a:ea typeface="Arial"/>
                <a:cs typeface="Arial"/>
                <a:sym typeface="Arial"/>
              </a:rPr>
              <a:t>Determination can be made at any time during disposal</a:t>
            </a:r>
            <a:endParaRPr/>
          </a:p>
          <a:p>
            <a:pPr indent="-342900" lvl="0" marL="342900" rtl="0" algn="l">
              <a:lnSpc>
                <a:spcPct val="90000"/>
              </a:lnSpc>
              <a:spcBef>
                <a:spcPts val="600"/>
              </a:spcBef>
              <a:spcAft>
                <a:spcPts val="0"/>
              </a:spcAft>
              <a:buClr>
                <a:srgbClr val="003399"/>
              </a:buClr>
              <a:buSzPts val="2800"/>
              <a:buChar char="⮚"/>
            </a:pPr>
            <a:r>
              <a:rPr lang="en-US" sz="2800">
                <a:latin typeface="Arial"/>
                <a:ea typeface="Arial"/>
                <a:cs typeface="Arial"/>
                <a:sym typeface="Arial"/>
              </a:rPr>
              <a:t>Abandon/Destroy property has no commercial value or  the estimated cost of care and handling would exceed the expected proceeds from its sale</a:t>
            </a:r>
            <a:endParaRPr sz="2800">
              <a:latin typeface="Arial"/>
              <a:ea typeface="Arial"/>
              <a:cs typeface="Arial"/>
              <a:sym typeface="Arial"/>
            </a:endParaRPr>
          </a:p>
          <a:p>
            <a:pPr indent="-342900" lvl="0" marL="342900" rtl="0" algn="l">
              <a:lnSpc>
                <a:spcPct val="80000"/>
              </a:lnSpc>
              <a:spcBef>
                <a:spcPts val="480"/>
              </a:spcBef>
              <a:spcAft>
                <a:spcPts val="0"/>
              </a:spcAft>
              <a:buClr>
                <a:srgbClr val="003399"/>
              </a:buClr>
              <a:buSzPts val="2400"/>
              <a:buNone/>
            </a:pPr>
            <a:r>
              <a:rPr b="1" lang="en-US"/>
              <a:t>			</a:t>
            </a:r>
            <a:endParaRPr/>
          </a:p>
          <a:p>
            <a:pPr indent="-190500" lvl="0" marL="342900" rtl="0" algn="l">
              <a:lnSpc>
                <a:spcPct val="80000"/>
              </a:lnSpc>
              <a:spcBef>
                <a:spcPts val="480"/>
              </a:spcBef>
              <a:spcAft>
                <a:spcPts val="0"/>
              </a:spcAft>
              <a:buSzPts val="2400"/>
              <a:buNone/>
            </a:pPr>
            <a:r>
              <a:t/>
            </a:r>
            <a:endParaRPr b="1"/>
          </a:p>
          <a:p>
            <a:pPr indent="-342900" lvl="0" marL="342900" rtl="0" algn="ctr">
              <a:lnSpc>
                <a:spcPct val="80000"/>
              </a:lnSpc>
              <a:spcBef>
                <a:spcPts val="480"/>
              </a:spcBef>
              <a:spcAft>
                <a:spcPts val="0"/>
              </a:spcAft>
              <a:buSzPts val="2400"/>
              <a:buNone/>
            </a:pPr>
            <a:r>
              <a:t/>
            </a:r>
            <a:endParaRPr b="1"/>
          </a:p>
          <a:p>
            <a:pPr indent="-342900" lvl="0" marL="342900" rtl="0" algn="ctr">
              <a:lnSpc>
                <a:spcPct val="80000"/>
              </a:lnSpc>
              <a:spcBef>
                <a:spcPts val="480"/>
              </a:spcBef>
              <a:spcAft>
                <a:spcPts val="0"/>
              </a:spcAft>
              <a:buSzPts val="2400"/>
              <a:buNone/>
            </a:pPr>
            <a:r>
              <a:t/>
            </a:r>
            <a:endParaRPr/>
          </a:p>
          <a:p>
            <a:pPr indent="-220662" lvl="1" marL="742950" rtl="0" algn="l">
              <a:lnSpc>
                <a:spcPct val="80000"/>
              </a:lnSpc>
              <a:spcBef>
                <a:spcPts val="480"/>
              </a:spcBef>
              <a:spcAft>
                <a:spcPts val="0"/>
              </a:spcAft>
              <a:buSzPts val="2400"/>
              <a:buNone/>
            </a:pPr>
            <a:r>
              <a:rPr lang="en-US"/>
              <a:t>	</a:t>
            </a:r>
            <a:endParaRPr/>
          </a:p>
          <a:p>
            <a:pPr indent="-220662" lvl="1" marL="742950" rtl="0" algn="l">
              <a:lnSpc>
                <a:spcPct val="80000"/>
              </a:lnSpc>
              <a:spcBef>
                <a:spcPts val="320"/>
              </a:spcBef>
              <a:spcAft>
                <a:spcPts val="0"/>
              </a:spcAft>
              <a:buSzPts val="1600"/>
              <a:buFont typeface="Noto Sans Symbols"/>
              <a:buNone/>
            </a:pPr>
            <a:r>
              <a:t/>
            </a:r>
            <a:endParaRPr sz="1600"/>
          </a:p>
          <a:p>
            <a:pPr indent="-342900" lvl="0" marL="342900" rtl="0" algn="l">
              <a:lnSpc>
                <a:spcPct val="80000"/>
              </a:lnSpc>
              <a:spcBef>
                <a:spcPts val="320"/>
              </a:spcBef>
              <a:spcAft>
                <a:spcPts val="0"/>
              </a:spcAft>
              <a:buSzPts val="1600"/>
              <a:buFont typeface="Noto Sans Symbols"/>
              <a:buNone/>
            </a:pPr>
            <a:r>
              <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457200" y="1479550"/>
            <a:ext cx="8382000" cy="10772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Restrictions on Abandonment/Destruction</a:t>
            </a:r>
            <a:endParaRPr>
              <a:latin typeface="Arial"/>
              <a:ea typeface="Arial"/>
              <a:cs typeface="Arial"/>
              <a:sym typeface="Arial"/>
            </a:endParaRPr>
          </a:p>
        </p:txBody>
      </p:sp>
      <p:sp>
        <p:nvSpPr>
          <p:cNvPr id="231" name="Google Shape;231;p34"/>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285750" lvl="0" marL="342900" rtl="0" algn="l">
              <a:spcBef>
                <a:spcPts val="0"/>
              </a:spcBef>
              <a:spcAft>
                <a:spcPts val="0"/>
              </a:spcAft>
              <a:buClr>
                <a:srgbClr val="003399"/>
              </a:buClr>
              <a:buSzPts val="2800"/>
              <a:buChar char="⮚"/>
            </a:pPr>
            <a:r>
              <a:rPr lang="en-US" sz="2800">
                <a:latin typeface="Arial"/>
                <a:ea typeface="Arial"/>
                <a:cs typeface="Arial"/>
                <a:sym typeface="Arial"/>
              </a:rPr>
              <a:t>Must not abandon or destroy property in a manner which is detrimental or dangerous to public health or safety</a:t>
            </a:r>
            <a:endParaRPr sz="2800">
              <a:latin typeface="Arial"/>
              <a:ea typeface="Arial"/>
              <a:cs typeface="Arial"/>
              <a:sym typeface="Arial"/>
            </a:endParaRPr>
          </a:p>
          <a:p>
            <a:pPr indent="-342900" lvl="0" marL="342900" rtl="0" algn="l">
              <a:spcBef>
                <a:spcPts val="600"/>
              </a:spcBef>
              <a:spcAft>
                <a:spcPts val="0"/>
              </a:spcAft>
              <a:buClr>
                <a:srgbClr val="003399"/>
              </a:buClr>
              <a:buSzPts val="2800"/>
              <a:buChar char="⮚"/>
            </a:pPr>
            <a:r>
              <a:rPr lang="en-US" sz="2800">
                <a:latin typeface="Arial"/>
                <a:ea typeface="Arial"/>
                <a:cs typeface="Arial"/>
                <a:sym typeface="Arial"/>
              </a:rPr>
              <a:t>If you become aware of an interest from an entity in purchasing the property, you must implement sales procedures in lieu of abandonment/destruction</a:t>
            </a:r>
            <a:endParaRPr sz="2800">
              <a:latin typeface="Arial"/>
              <a:ea typeface="Arial"/>
              <a:cs typeface="Arial"/>
              <a:sym typeface="Arial"/>
            </a:endParaRPr>
          </a:p>
          <a:p>
            <a:pPr indent="-342900" lvl="0" marL="342900" rtl="0" algn="l">
              <a:spcBef>
                <a:spcPts val="600"/>
              </a:spcBef>
              <a:spcAft>
                <a:spcPts val="0"/>
              </a:spcAft>
              <a:buClr>
                <a:srgbClr val="003399"/>
              </a:buClr>
              <a:buSzPts val="2800"/>
              <a:buNone/>
            </a:pPr>
            <a:r>
              <a:t/>
            </a:r>
            <a:endParaRPr sz="2800">
              <a:latin typeface="Arial"/>
              <a:ea typeface="Arial"/>
              <a:cs typeface="Arial"/>
              <a:sym typeface="Arial"/>
            </a:endParaRPr>
          </a:p>
          <a:p>
            <a:pPr indent="-342900" lvl="0" marL="342900" rtl="0" algn="l">
              <a:spcBef>
                <a:spcPts val="600"/>
              </a:spcBef>
              <a:spcAft>
                <a:spcPts val="0"/>
              </a:spcAft>
              <a:buClr>
                <a:srgbClr val="003399"/>
              </a:buClr>
              <a:buSzPts val="2800"/>
              <a:buNone/>
            </a:pPr>
            <a:r>
              <a:rPr lang="en-US" sz="2800">
                <a:latin typeface="Arial"/>
                <a:ea typeface="Arial"/>
                <a:cs typeface="Arial"/>
                <a:sym typeface="Arial"/>
              </a:rPr>
              <a:t>FMR 102-36.315</a:t>
            </a:r>
            <a:endParaRPr sz="2800">
              <a:latin typeface="Arial"/>
              <a:ea typeface="Arial"/>
              <a:cs typeface="Arial"/>
              <a:sym typeface="Arial"/>
            </a:endParaRPr>
          </a:p>
        </p:txBody>
      </p:sp>
      <p:sp>
        <p:nvSpPr>
          <p:cNvPr id="232" name="Google Shape;232;p3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Additional Restrictions for A/D</a:t>
            </a:r>
            <a:endParaRPr>
              <a:latin typeface="Arial"/>
              <a:ea typeface="Arial"/>
              <a:cs typeface="Arial"/>
              <a:sym typeface="Arial"/>
            </a:endParaRPr>
          </a:p>
        </p:txBody>
      </p:sp>
      <p:sp>
        <p:nvSpPr>
          <p:cNvPr id="238" name="Google Shape;238;p35"/>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800"/>
              <a:buChar char="⮚"/>
            </a:pPr>
            <a:r>
              <a:rPr lang="en-US" sz="2800">
                <a:latin typeface="Arial"/>
                <a:ea typeface="Arial"/>
                <a:cs typeface="Arial"/>
                <a:sym typeface="Arial"/>
              </a:rPr>
              <a:t>Vendor take-back program that uses certified recyclers or refurbishers</a:t>
            </a:r>
            <a:endParaRPr sz="2800">
              <a:latin typeface="Arial"/>
              <a:ea typeface="Arial"/>
              <a:cs typeface="Arial"/>
              <a:sym typeface="Arial"/>
            </a:endParaRPr>
          </a:p>
          <a:p>
            <a:pPr indent="-342900" lvl="0" marL="342900" rtl="0" algn="l">
              <a:spcBef>
                <a:spcPts val="560"/>
              </a:spcBef>
              <a:spcAft>
                <a:spcPts val="0"/>
              </a:spcAft>
              <a:buClr>
                <a:srgbClr val="013C88"/>
              </a:buClr>
              <a:buSzPts val="2800"/>
              <a:buChar char="⮚"/>
            </a:pPr>
            <a:r>
              <a:rPr lang="en-US" sz="2800">
                <a:latin typeface="Arial"/>
                <a:ea typeface="Arial"/>
                <a:cs typeface="Arial"/>
                <a:sym typeface="Arial"/>
              </a:rPr>
              <a:t>Disposal using certified recyclers or refurbishers </a:t>
            </a:r>
            <a:endParaRPr/>
          </a:p>
          <a:p>
            <a:pPr indent="-107950" lvl="0" marL="285750" rtl="0" algn="l">
              <a:spcBef>
                <a:spcPts val="560"/>
              </a:spcBef>
              <a:spcAft>
                <a:spcPts val="0"/>
              </a:spcAft>
              <a:buSzPts val="2800"/>
              <a:buNone/>
            </a:pPr>
            <a:r>
              <a:t/>
            </a:r>
            <a:endParaRPr sz="2800">
              <a:latin typeface="Arial"/>
              <a:ea typeface="Arial"/>
              <a:cs typeface="Arial"/>
              <a:sym typeface="Arial"/>
            </a:endParaRPr>
          </a:p>
          <a:p>
            <a:pPr indent="-228600" lvl="0" marL="228600" rtl="0" algn="l">
              <a:spcBef>
                <a:spcPts val="560"/>
              </a:spcBef>
              <a:spcAft>
                <a:spcPts val="0"/>
              </a:spcAft>
              <a:buSzPts val="2800"/>
              <a:buNone/>
            </a:pPr>
            <a:r>
              <a:rPr lang="en-US" sz="2800">
                <a:latin typeface="Arial"/>
                <a:ea typeface="Arial"/>
                <a:cs typeface="Arial"/>
                <a:sym typeface="Arial"/>
              </a:rPr>
              <a:t>**Recyclers and refurbishers must be Responsible  Recyclers (R2) or e-Stewards certified </a:t>
            </a:r>
            <a:endParaRPr sz="2800">
              <a:latin typeface="Arial"/>
              <a:ea typeface="Arial"/>
              <a:cs typeface="Arial"/>
              <a:sym typeface="Arial"/>
            </a:endParaRPr>
          </a:p>
        </p:txBody>
      </p:sp>
      <p:sp>
        <p:nvSpPr>
          <p:cNvPr id="239" name="Google Shape;239;p3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6"/>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Who makes the determination to A/D?</a:t>
            </a:r>
            <a:endParaRPr>
              <a:latin typeface="Arial"/>
              <a:ea typeface="Arial"/>
              <a:cs typeface="Arial"/>
              <a:sym typeface="Arial"/>
            </a:endParaRPr>
          </a:p>
        </p:txBody>
      </p:sp>
      <p:sp>
        <p:nvSpPr>
          <p:cNvPr id="246" name="Google Shape;246;p36"/>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400050" lvl="0" marL="457200" rtl="0" algn="l">
              <a:spcBef>
                <a:spcPts val="0"/>
              </a:spcBef>
              <a:spcAft>
                <a:spcPts val="0"/>
              </a:spcAft>
              <a:buClr>
                <a:srgbClr val="003399"/>
              </a:buClr>
              <a:buSzPts val="2800"/>
              <a:buChar char="⮚"/>
            </a:pPr>
            <a:r>
              <a:rPr lang="en-US" sz="2800" u="sng">
                <a:latin typeface="Arial"/>
                <a:ea typeface="Arial"/>
                <a:cs typeface="Arial"/>
                <a:sym typeface="Arial"/>
              </a:rPr>
              <a:t>An authorized official from your agency</a:t>
            </a:r>
            <a:r>
              <a:rPr lang="en-US" sz="2800">
                <a:latin typeface="Arial"/>
                <a:ea typeface="Arial"/>
                <a:cs typeface="Arial"/>
                <a:sym typeface="Arial"/>
              </a:rPr>
              <a:t> submits a written finding that must be approved by a reviewing official who is not directly accountable for the property</a:t>
            </a:r>
            <a:endParaRPr sz="2800">
              <a:latin typeface="Arial"/>
              <a:ea typeface="Arial"/>
              <a:cs typeface="Arial"/>
              <a:sym typeface="Arial"/>
            </a:endParaRPr>
          </a:p>
          <a:p>
            <a:pPr indent="-133350" lvl="8" marL="342900" rtl="0" algn="l">
              <a:spcBef>
                <a:spcPts val="480"/>
              </a:spcBef>
              <a:spcAft>
                <a:spcPts val="0"/>
              </a:spcAft>
              <a:buSzPts val="2400"/>
              <a:buNone/>
            </a:pPr>
            <a:r>
              <a:t/>
            </a:r>
            <a:endParaRPr/>
          </a:p>
        </p:txBody>
      </p:sp>
      <p:sp>
        <p:nvSpPr>
          <p:cNvPr id="247" name="Google Shape;247;p3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8" name="Google Shape;248;p36"/>
          <p:cNvSpPr/>
          <p:nvPr/>
        </p:nvSpPr>
        <p:spPr>
          <a:xfrm>
            <a:off x="5715000" y="4191000"/>
            <a:ext cx="1905000" cy="1905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7"/>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Public Notice and A/D</a:t>
            </a:r>
            <a:endParaRPr>
              <a:latin typeface="Arial"/>
              <a:ea typeface="Arial"/>
              <a:cs typeface="Arial"/>
              <a:sym typeface="Arial"/>
            </a:endParaRPr>
          </a:p>
        </p:txBody>
      </p:sp>
      <p:sp>
        <p:nvSpPr>
          <p:cNvPr id="255" name="Google Shape;255;p37"/>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400050" lvl="0" marL="400050" rtl="0" algn="l">
              <a:spcBef>
                <a:spcPts val="0"/>
              </a:spcBef>
              <a:spcAft>
                <a:spcPts val="0"/>
              </a:spcAft>
              <a:buClr>
                <a:srgbClr val="003399"/>
              </a:buClr>
              <a:buSzPts val="2800"/>
              <a:buChar char="⮚"/>
            </a:pPr>
            <a:r>
              <a:rPr lang="en-US" sz="2800">
                <a:latin typeface="Arial"/>
                <a:ea typeface="Arial"/>
                <a:cs typeface="Arial"/>
                <a:sym typeface="Arial"/>
              </a:rPr>
              <a:t>You must provide public notice of intent to abandon or destroy excess personal property in a format and timeframe specified by your agency’s regulations</a:t>
            </a:r>
            <a:endParaRPr sz="2800">
              <a:latin typeface="Arial"/>
              <a:ea typeface="Arial"/>
              <a:cs typeface="Arial"/>
              <a:sym typeface="Arial"/>
            </a:endParaRPr>
          </a:p>
          <a:p>
            <a:pPr indent="-400050" lvl="0" marL="400050" rtl="0" algn="l">
              <a:spcBef>
                <a:spcPts val="480"/>
              </a:spcBef>
              <a:spcAft>
                <a:spcPts val="0"/>
              </a:spcAft>
              <a:buClr>
                <a:srgbClr val="003399"/>
              </a:buClr>
              <a:buSzPts val="2800"/>
              <a:buChar char="⮚"/>
            </a:pPr>
            <a:r>
              <a:rPr lang="en-US" sz="2800">
                <a:latin typeface="Arial"/>
                <a:ea typeface="Arial"/>
                <a:cs typeface="Arial"/>
                <a:sym typeface="Arial"/>
              </a:rPr>
              <a:t>There are occasions when public notice is not needed</a:t>
            </a:r>
            <a:endParaRPr sz="2800">
              <a:latin typeface="Arial"/>
              <a:ea typeface="Arial"/>
              <a:cs typeface="Arial"/>
              <a:sym typeface="Arial"/>
            </a:endParaRPr>
          </a:p>
        </p:txBody>
      </p:sp>
      <p:sp>
        <p:nvSpPr>
          <p:cNvPr id="256" name="Google Shape;256;p3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8"/>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Abandonment and Destruction Options</a:t>
            </a:r>
            <a:endParaRPr>
              <a:latin typeface="Arial"/>
              <a:ea typeface="Arial"/>
              <a:cs typeface="Arial"/>
              <a:sym typeface="Arial"/>
            </a:endParaRPr>
          </a:p>
        </p:txBody>
      </p:sp>
      <p:sp>
        <p:nvSpPr>
          <p:cNvPr id="262" name="Google Shape;262;p38"/>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3399"/>
              </a:buClr>
              <a:buSzPts val="2819"/>
              <a:buChar char="⮚"/>
            </a:pPr>
            <a:r>
              <a:rPr lang="en-US" sz="2800">
                <a:latin typeface="Arial"/>
                <a:ea typeface="Arial"/>
                <a:cs typeface="Arial"/>
                <a:sym typeface="Arial"/>
              </a:rPr>
              <a:t>FMR 102-36.320: Agencies may donate to a </a:t>
            </a:r>
            <a:r>
              <a:rPr b="1" i="1" lang="en-US" sz="2800">
                <a:latin typeface="Arial"/>
                <a:ea typeface="Arial"/>
                <a:cs typeface="Arial"/>
                <a:sym typeface="Arial"/>
              </a:rPr>
              <a:t>public body</a:t>
            </a:r>
            <a:r>
              <a:rPr lang="en-US" sz="2800">
                <a:latin typeface="Arial"/>
                <a:ea typeface="Arial"/>
                <a:cs typeface="Arial"/>
                <a:sym typeface="Arial"/>
              </a:rPr>
              <a:t> in lieu of abandonment </a:t>
            </a:r>
            <a:endParaRPr/>
          </a:p>
          <a:p>
            <a:pPr indent="-342900" lvl="0" marL="342900" rtl="0" algn="l">
              <a:spcBef>
                <a:spcPts val="480"/>
              </a:spcBef>
              <a:spcAft>
                <a:spcPts val="0"/>
              </a:spcAft>
              <a:buClr>
                <a:srgbClr val="003399"/>
              </a:buClr>
              <a:buSzPts val="2819"/>
              <a:buChar char="⮚"/>
            </a:pPr>
            <a:r>
              <a:rPr lang="en-US" sz="2800">
                <a:latin typeface="Arial"/>
                <a:ea typeface="Arial"/>
                <a:cs typeface="Arial"/>
                <a:sym typeface="Arial"/>
              </a:rPr>
              <a:t>Unicor (Federal Prison Industries) is a public body and has a computer/electronics recycling program</a:t>
            </a:r>
            <a:endParaRPr/>
          </a:p>
          <a:p>
            <a:pPr indent="-342900" lvl="0" marL="342900" rtl="0" algn="l">
              <a:spcBef>
                <a:spcPts val="480"/>
              </a:spcBef>
              <a:spcAft>
                <a:spcPts val="0"/>
              </a:spcAft>
              <a:buClr>
                <a:srgbClr val="003399"/>
              </a:buClr>
              <a:buSzPts val="2819"/>
              <a:buChar char="⮚"/>
            </a:pPr>
            <a:r>
              <a:rPr lang="en-US" sz="2800">
                <a:latin typeface="Arial"/>
                <a:ea typeface="Arial"/>
                <a:cs typeface="Arial"/>
                <a:sym typeface="Arial"/>
              </a:rPr>
              <a:t>Information on locations and contact:</a:t>
            </a:r>
            <a:endParaRPr sz="2800">
              <a:latin typeface="Arial"/>
              <a:ea typeface="Arial"/>
              <a:cs typeface="Arial"/>
              <a:sym typeface="Arial"/>
            </a:endParaRPr>
          </a:p>
          <a:p>
            <a:pPr indent="-220662" lvl="1" marL="742950" rtl="0" algn="l">
              <a:spcBef>
                <a:spcPts val="480"/>
              </a:spcBef>
              <a:spcAft>
                <a:spcPts val="0"/>
              </a:spcAft>
              <a:buClr>
                <a:srgbClr val="003399"/>
              </a:buClr>
              <a:buSzPts val="2819"/>
              <a:buChar char="•"/>
            </a:pPr>
            <a:r>
              <a:rPr lang="en-US" sz="2800">
                <a:latin typeface="Arial"/>
                <a:ea typeface="Arial"/>
                <a:cs typeface="Arial"/>
                <a:sym typeface="Arial"/>
              </a:rPr>
              <a:t>http://www.unicor.gov/recycling</a:t>
            </a:r>
            <a:endParaRPr/>
          </a:p>
          <a:p>
            <a:pPr indent="-190500" lvl="0" marL="342900" rtl="0" algn="l">
              <a:spcBef>
                <a:spcPts val="480"/>
              </a:spcBef>
              <a:spcAft>
                <a:spcPts val="0"/>
              </a:spcAft>
              <a:buClr>
                <a:srgbClr val="013C88"/>
              </a:buClr>
              <a:buSzPts val="2400"/>
              <a:buNone/>
            </a:pPr>
            <a:r>
              <a:t/>
            </a:r>
            <a:endParaRPr/>
          </a:p>
        </p:txBody>
      </p:sp>
      <p:sp>
        <p:nvSpPr>
          <p:cNvPr id="263" name="Google Shape;263;p3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9"/>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13C88"/>
              </a:buClr>
              <a:buSzPts val="800"/>
              <a:buFont typeface="Times New Roman"/>
              <a:buNone/>
            </a:pPr>
            <a:r>
              <a:rPr b="1" i="0" lang="en-US" sz="3200" u="none" cap="none" strike="noStrike">
                <a:solidFill>
                  <a:srgbClr val="013C88"/>
                </a:solidFill>
                <a:latin typeface="Times New Roman"/>
                <a:ea typeface="Times New Roman"/>
                <a:cs typeface="Times New Roman"/>
                <a:sym typeface="Times New Roman"/>
              </a:rPr>
              <a:t>UNICOR</a:t>
            </a:r>
            <a:endParaRPr/>
          </a:p>
        </p:txBody>
      </p:sp>
      <p:sp>
        <p:nvSpPr>
          <p:cNvPr id="269" name="Google Shape;269;p39"/>
          <p:cNvSpPr txBox="1"/>
          <p:nvPr>
            <p:ph idx="4294967295" type="sldNum"/>
          </p:nvPr>
        </p:nvSpPr>
        <p:spPr>
          <a:xfrm>
            <a:off x="6553200" y="6248400"/>
            <a:ext cx="1904999"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013C88"/>
              </a:buClr>
              <a:buSzPts val="350"/>
              <a:buFont typeface="Arial"/>
              <a:buNone/>
            </a:pPr>
            <a:r>
              <a:rPr lang="en-US"/>
              <a:t> </a:t>
            </a:r>
            <a:endParaRPr/>
          </a:p>
        </p:txBody>
      </p:sp>
      <p:sp>
        <p:nvSpPr>
          <p:cNvPr id="270" name="Google Shape;270;p39"/>
          <p:cNvSpPr/>
          <p:nvPr/>
        </p:nvSpPr>
        <p:spPr>
          <a:xfrm>
            <a:off x="0" y="1066800"/>
            <a:ext cx="9144000" cy="78486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descr="screen shot of elibrary. www.gsaelibrary.gsa.gov" id="276" name="Google Shape;276;p40"/>
          <p:cNvPicPr preferRelativeResize="0"/>
          <p:nvPr/>
        </p:nvPicPr>
        <p:blipFill rotWithShape="1">
          <a:blip r:embed="rId3">
            <a:alphaModFix/>
          </a:blip>
          <a:srcRect b="0" l="0" r="0" t="0"/>
          <a:stretch/>
        </p:blipFill>
        <p:spPr>
          <a:xfrm>
            <a:off x="0" y="1066800"/>
            <a:ext cx="9144000" cy="5791200"/>
          </a:xfrm>
          <a:prstGeom prst="rect">
            <a:avLst/>
          </a:prstGeom>
          <a:noFill/>
          <a:ln>
            <a:noFill/>
          </a:ln>
        </p:spPr>
      </p:pic>
      <p:sp>
        <p:nvSpPr>
          <p:cNvPr descr="Red arrow pointing to text 899-5" id="277" name="Google Shape;277;p40"/>
          <p:cNvSpPr/>
          <p:nvPr/>
        </p:nvSpPr>
        <p:spPr>
          <a:xfrm rot="-1976953">
            <a:off x="2213583" y="2450888"/>
            <a:ext cx="1066800" cy="609600"/>
          </a:xfrm>
          <a:prstGeom prst="leftArrow">
            <a:avLst>
              <a:gd fmla="val 50000" name="adj1"/>
              <a:gd fmla="val 43750" name="adj2"/>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78" name="Google Shape;278;p40"/>
          <p:cNvSpPr/>
          <p:nvPr/>
        </p:nvSpPr>
        <p:spPr>
          <a:xfrm>
            <a:off x="1143000" y="3048000"/>
            <a:ext cx="990600" cy="510778"/>
          </a:xfrm>
          <a:prstGeom prst="roundRect">
            <a:avLst>
              <a:gd fmla="val 16667" name="adj"/>
            </a:avLst>
          </a:prstGeom>
          <a:solidFill>
            <a:srgbClr val="FFFF00"/>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rgbClr val="013C88"/>
              </a:buClr>
              <a:buSzPts val="2400"/>
              <a:buFont typeface="Noto Sans Symbols"/>
              <a:buNone/>
            </a:pPr>
            <a:r>
              <a:rPr b="1" i="1" lang="en-US" sz="2400" u="sng">
                <a:solidFill>
                  <a:srgbClr val="013C88"/>
                </a:solidFill>
                <a:latin typeface="Times New Roman"/>
                <a:ea typeface="Times New Roman"/>
                <a:cs typeface="Times New Roman"/>
                <a:sym typeface="Times New Roman"/>
              </a:rPr>
              <a:t>899-5</a:t>
            </a:r>
            <a:endParaRPr/>
          </a:p>
        </p:txBody>
      </p:sp>
      <p:sp>
        <p:nvSpPr>
          <p:cNvPr id="279" name="Google Shape;279;p40"/>
          <p:cNvSpPr/>
          <p:nvPr/>
        </p:nvSpPr>
        <p:spPr>
          <a:xfrm>
            <a:off x="609600" y="1524000"/>
            <a:ext cx="4267200" cy="510778"/>
          </a:xfrm>
          <a:prstGeom prst="roundRect">
            <a:avLst>
              <a:gd fmla="val 16667" name="adj"/>
            </a:avLst>
          </a:prstGeom>
          <a:solidFill>
            <a:srgbClr val="FFFF00"/>
          </a:solid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013C88"/>
              </a:buClr>
              <a:buSzPts val="2400"/>
              <a:buFont typeface="Noto Sans Symbols"/>
              <a:buNone/>
            </a:pPr>
            <a:r>
              <a:rPr b="1" i="1" lang="en-US" sz="2400" u="sng">
                <a:solidFill>
                  <a:srgbClr val="013C88"/>
                </a:solidFill>
                <a:latin typeface="Times New Roman"/>
                <a:ea typeface="Times New Roman"/>
                <a:cs typeface="Times New Roman"/>
                <a:sym typeface="Times New Roman"/>
              </a:rPr>
              <a:t>www.gsaelibrary.gsa.gov</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41"/>
          <p:cNvSpPr txBox="1"/>
          <p:nvPr>
            <p:ph type="title"/>
          </p:nvPr>
        </p:nvSpPr>
        <p:spPr>
          <a:xfrm>
            <a:off x="457200" y="1479550"/>
            <a:ext cx="7769225" cy="5693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100">
                <a:latin typeface="Arial"/>
                <a:ea typeface="Arial"/>
                <a:cs typeface="Arial"/>
                <a:sym typeface="Arial"/>
              </a:rPr>
              <a:t>Environmental Services, Schedule 899-5</a:t>
            </a:r>
            <a:endParaRPr sz="3100">
              <a:latin typeface="Arial"/>
              <a:ea typeface="Arial"/>
              <a:cs typeface="Arial"/>
              <a:sym typeface="Arial"/>
            </a:endParaRPr>
          </a:p>
        </p:txBody>
      </p:sp>
      <p:sp>
        <p:nvSpPr>
          <p:cNvPr id="286" name="Google Shape;286;p41"/>
          <p:cNvSpPr txBox="1"/>
          <p:nvPr>
            <p:ph idx="1" type="body"/>
          </p:nvPr>
        </p:nvSpPr>
        <p:spPr>
          <a:xfrm>
            <a:off x="228600" y="2133600"/>
            <a:ext cx="7996239" cy="289560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rgbClr val="003399"/>
              </a:buClr>
              <a:buSzPts val="2400"/>
              <a:buChar char="⮚"/>
            </a:pPr>
            <a:r>
              <a:rPr lang="en-US">
                <a:latin typeface="Arial"/>
                <a:ea typeface="Arial"/>
                <a:cs typeface="Arial"/>
                <a:sym typeface="Arial"/>
              </a:rPr>
              <a:t>Services include, but are not limited to:</a:t>
            </a:r>
            <a:endParaRPr/>
          </a:p>
          <a:p>
            <a:pPr indent="-285750" lvl="2" marL="685800" rtl="0" algn="l">
              <a:spcBef>
                <a:spcPts val="600"/>
              </a:spcBef>
              <a:spcAft>
                <a:spcPts val="0"/>
              </a:spcAft>
              <a:buClr>
                <a:srgbClr val="003399"/>
              </a:buClr>
              <a:buSzPts val="2400"/>
              <a:buFont typeface="Arial"/>
              <a:buChar char="•"/>
            </a:pPr>
            <a:r>
              <a:rPr lang="en-US">
                <a:latin typeface="Arial"/>
                <a:ea typeface="Arial"/>
                <a:cs typeface="Arial"/>
                <a:sym typeface="Arial"/>
              </a:rPr>
              <a:t>Management and oversight of Hazardous Material (HAZMAT) disposal operations</a:t>
            </a:r>
            <a:endParaRPr/>
          </a:p>
          <a:p>
            <a:pPr indent="-285750" lvl="2" marL="685800" rtl="0" algn="l">
              <a:spcBef>
                <a:spcPts val="600"/>
              </a:spcBef>
              <a:spcAft>
                <a:spcPts val="0"/>
              </a:spcAft>
              <a:buClr>
                <a:srgbClr val="003399"/>
              </a:buClr>
              <a:buSzPts val="2400"/>
              <a:buFont typeface="Arial"/>
              <a:buChar char="•"/>
            </a:pPr>
            <a:r>
              <a:rPr lang="en-US">
                <a:latin typeface="Arial"/>
                <a:ea typeface="Arial"/>
                <a:cs typeface="Arial"/>
                <a:sym typeface="Arial"/>
              </a:rPr>
              <a:t>Management, oversight, and recycling of universal waste (e.g., electronic equipment, batteries, cell phones, cathode ray tubes (CRTs), and compact fluorescent light bulbs (CFLs))</a:t>
            </a:r>
            <a:endParaRPr>
              <a:latin typeface="Arial"/>
              <a:ea typeface="Arial"/>
              <a:cs typeface="Arial"/>
              <a:sym typeface="Arial"/>
            </a:endParaRPr>
          </a:p>
          <a:p>
            <a:pPr indent="-190500" lvl="0" marL="342900" rtl="0" algn="l">
              <a:spcBef>
                <a:spcPts val="480"/>
              </a:spcBef>
              <a:spcAft>
                <a:spcPts val="0"/>
              </a:spcAft>
              <a:buClr>
                <a:srgbClr val="013C88"/>
              </a:buClr>
              <a:buSzPts val="2400"/>
              <a:buNone/>
            </a:pPr>
            <a:r>
              <a:t/>
            </a:r>
            <a:endParaRPr/>
          </a:p>
        </p:txBody>
      </p:sp>
      <p:sp>
        <p:nvSpPr>
          <p:cNvPr id="287" name="Google Shape;287;p4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Image of Earth with Green recycling graphic inside.  Background of clouds." id="288" name="Google Shape;288;p41"/>
          <p:cNvPicPr preferRelativeResize="0"/>
          <p:nvPr/>
        </p:nvPicPr>
        <p:blipFill rotWithShape="1">
          <a:blip r:embed="rId3">
            <a:alphaModFix/>
          </a:blip>
          <a:srcRect b="0" l="0" r="0" t="0"/>
          <a:stretch/>
        </p:blipFill>
        <p:spPr>
          <a:xfrm>
            <a:off x="5486400" y="4572000"/>
            <a:ext cx="3437467" cy="2133600"/>
          </a:xfrm>
          <a:prstGeom prst="rect">
            <a:avLst/>
          </a:prstGeom>
          <a:noFill/>
          <a:ln cap="flat" cmpd="sng" w="25400">
            <a:solidFill>
              <a:srgbClr val="8383E0"/>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5"/>
          <p:cNvSpPr/>
          <p:nvPr/>
        </p:nvSpPr>
        <p:spPr>
          <a:xfrm>
            <a:off x="6477000" y="4343400"/>
            <a:ext cx="2305050" cy="25146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type="title"/>
          </p:nvPr>
        </p:nvSpPr>
        <p:spPr>
          <a:xfrm>
            <a:off x="457200" y="1295400"/>
            <a:ext cx="6248400"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Learning  Objectives</a:t>
            </a:r>
            <a:endParaRPr>
              <a:latin typeface="Arial"/>
              <a:ea typeface="Arial"/>
              <a:cs typeface="Arial"/>
              <a:sym typeface="Arial"/>
            </a:endParaRPr>
          </a:p>
        </p:txBody>
      </p:sp>
      <p:sp>
        <p:nvSpPr>
          <p:cNvPr id="88" name="Google Shape;88;p15"/>
          <p:cNvSpPr txBox="1"/>
          <p:nvPr/>
        </p:nvSpPr>
        <p:spPr>
          <a:xfrm>
            <a:off x="457200" y="1752600"/>
            <a:ext cx="7767637" cy="4395009"/>
          </a:xfrm>
          <a:prstGeom prst="rect">
            <a:avLst/>
          </a:prstGeom>
          <a:noFill/>
          <a:ln>
            <a:noFill/>
          </a:ln>
        </p:spPr>
        <p:txBody>
          <a:bodyPr anchorCtr="0" anchor="t" bIns="45700" lIns="91425" spcFirstLastPara="1" rIns="91425" wrap="square" tIns="45700">
            <a:noAutofit/>
          </a:bodyPr>
          <a:lstStyle/>
          <a:p>
            <a:pPr indent="-347472" lvl="0" marL="347472" marR="0" rtl="0" algn="l">
              <a:spcBef>
                <a:spcPts val="0"/>
              </a:spcBef>
              <a:spcAft>
                <a:spcPts val="0"/>
              </a:spcAft>
              <a:buClr>
                <a:schemeClr val="lt1"/>
              </a:buClr>
              <a:buSzPts val="700"/>
              <a:buFont typeface="Times New Roman"/>
              <a:buNone/>
            </a:pPr>
            <a:r>
              <a:t/>
            </a:r>
            <a:endParaRPr sz="2800">
              <a:solidFill>
                <a:srgbClr val="013C88"/>
              </a:solidFill>
              <a:latin typeface="Times New Roman"/>
              <a:ea typeface="Times New Roman"/>
              <a:cs typeface="Times New Roman"/>
              <a:sym typeface="Times New Roman"/>
            </a:endParaRPr>
          </a:p>
          <a:p>
            <a:pPr indent="-347472" lvl="0" marL="347472" marR="0" rtl="0" algn="l">
              <a:spcBef>
                <a:spcPts val="60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Basic review of regulations</a:t>
            </a:r>
            <a:endParaRPr/>
          </a:p>
          <a:p>
            <a:pPr indent="-347472" lvl="0" marL="347472" marR="0" rtl="0" algn="l">
              <a:spcBef>
                <a:spcPts val="60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What are our responsibilities in the disposal process?</a:t>
            </a:r>
            <a:endParaRPr/>
          </a:p>
          <a:p>
            <a:pPr indent="-347472" lvl="0" marL="347472" marR="0" rtl="0" algn="l">
              <a:spcBef>
                <a:spcPts val="60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Options for responsible electronic disposal</a:t>
            </a:r>
            <a:endParaRPr/>
          </a:p>
          <a:p>
            <a:pPr indent="-347472" lvl="0" marL="347472" marR="0" rtl="0" algn="l">
              <a:spcBef>
                <a:spcPts val="60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Computers for Learning Program</a:t>
            </a:r>
            <a:endParaRPr sz="2800">
              <a:solidFill>
                <a:srgbClr val="013C88"/>
              </a:solidFill>
              <a:latin typeface="Arial"/>
              <a:ea typeface="Arial"/>
              <a:cs typeface="Arial"/>
              <a:sym typeface="Arial"/>
            </a:endParaRPr>
          </a:p>
          <a:p>
            <a:pPr indent="0" lvl="0" marL="0" marR="0" rtl="0" algn="l">
              <a:spcBef>
                <a:spcPts val="480"/>
              </a:spcBef>
              <a:spcAft>
                <a:spcPts val="0"/>
              </a:spcAft>
              <a:buClr>
                <a:schemeClr val="lt1"/>
              </a:buClr>
              <a:buSzPts val="2400"/>
              <a:buFont typeface="Noto Sans Symbols"/>
              <a:buNone/>
            </a:pPr>
            <a:r>
              <a:t/>
            </a:r>
            <a:endParaRPr sz="2400">
              <a:solidFill>
                <a:srgbClr val="013C88"/>
              </a:solidFill>
              <a:latin typeface="Times New Roman"/>
              <a:ea typeface="Times New Roman"/>
              <a:cs typeface="Times New Roman"/>
              <a:sym typeface="Times New Roman"/>
            </a:endParaRPr>
          </a:p>
          <a:p>
            <a:pPr indent="-190500" lvl="0" marL="342900" marR="0" rtl="0" algn="l">
              <a:spcBef>
                <a:spcPts val="480"/>
              </a:spcBef>
              <a:spcAft>
                <a:spcPts val="0"/>
              </a:spcAft>
              <a:buClr>
                <a:schemeClr val="lt1"/>
              </a:buClr>
              <a:buSzPts val="2400"/>
              <a:buFont typeface="Noto Sans Symbols"/>
              <a:buNone/>
            </a:pPr>
            <a:r>
              <a:t/>
            </a:r>
            <a:endParaRPr sz="2400">
              <a:solidFill>
                <a:srgbClr val="013C88"/>
              </a:solidFill>
              <a:latin typeface="Times New Roman"/>
              <a:ea typeface="Times New Roman"/>
              <a:cs typeface="Times New Roman"/>
              <a:sym typeface="Times New Roman"/>
            </a:endParaRPr>
          </a:p>
          <a:p>
            <a:pPr indent="-347472" lvl="0" marL="347472" marR="0" rtl="0" algn="l">
              <a:spcBef>
                <a:spcPts val="600"/>
              </a:spcBef>
              <a:spcAft>
                <a:spcPts val="0"/>
              </a:spcAft>
              <a:buClr>
                <a:schemeClr val="lt1"/>
              </a:buClr>
              <a:buSzPts val="600"/>
              <a:buFont typeface="Times New Roman"/>
              <a:buNone/>
            </a:pPr>
            <a:r>
              <a:t/>
            </a:r>
            <a:endParaRPr sz="2400">
              <a:solidFill>
                <a:srgbClr val="013C88"/>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2"/>
          <p:cNvSpPr txBox="1"/>
          <p:nvPr>
            <p:ph type="title"/>
          </p:nvPr>
        </p:nvSpPr>
        <p:spPr>
          <a:xfrm>
            <a:off x="457200" y="1447800"/>
            <a:ext cx="7769225" cy="5693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100">
                <a:latin typeface="Arial"/>
                <a:ea typeface="Arial"/>
                <a:cs typeface="Arial"/>
                <a:sym typeface="Arial"/>
              </a:rPr>
              <a:t>Environmental Services, Schedule 899-5</a:t>
            </a:r>
            <a:endParaRPr sz="3100"/>
          </a:p>
        </p:txBody>
      </p:sp>
      <p:sp>
        <p:nvSpPr>
          <p:cNvPr id="294" name="Google Shape;294;p42"/>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347472" lvl="0" marL="347472" rtl="0" algn="l">
              <a:spcBef>
                <a:spcPts val="0"/>
              </a:spcBef>
              <a:spcAft>
                <a:spcPts val="0"/>
              </a:spcAft>
              <a:buClr>
                <a:srgbClr val="003399"/>
              </a:buClr>
              <a:buSzPts val="2800"/>
              <a:buChar char="⮚"/>
            </a:pPr>
            <a:r>
              <a:rPr lang="en-US" sz="2800">
                <a:latin typeface="Arial"/>
                <a:ea typeface="Arial"/>
                <a:cs typeface="Arial"/>
                <a:sym typeface="Arial"/>
              </a:rPr>
              <a:t>This includes:</a:t>
            </a:r>
            <a:endParaRPr/>
          </a:p>
          <a:p>
            <a:pPr indent="-347472" lvl="2" marL="747522" rtl="0" algn="l">
              <a:spcBef>
                <a:spcPts val="600"/>
              </a:spcBef>
              <a:spcAft>
                <a:spcPts val="0"/>
              </a:spcAft>
              <a:buClr>
                <a:srgbClr val="003399"/>
              </a:buClr>
              <a:buSzPts val="2819"/>
              <a:buFont typeface="Arial"/>
              <a:buChar char="•"/>
            </a:pPr>
            <a:r>
              <a:rPr lang="en-US" sz="2800">
                <a:latin typeface="Arial"/>
                <a:ea typeface="Arial"/>
                <a:cs typeface="Arial"/>
                <a:sym typeface="Arial"/>
              </a:rPr>
              <a:t>Reuse assessments and inventory	</a:t>
            </a:r>
            <a:endParaRPr/>
          </a:p>
          <a:p>
            <a:pPr indent="-347472" lvl="2" marL="747522" rtl="0" algn="l">
              <a:spcBef>
                <a:spcPts val="600"/>
              </a:spcBef>
              <a:spcAft>
                <a:spcPts val="0"/>
              </a:spcAft>
              <a:buClr>
                <a:srgbClr val="003399"/>
              </a:buClr>
              <a:buSzPts val="2819"/>
              <a:buFont typeface="Arial"/>
              <a:buChar char="•"/>
            </a:pPr>
            <a:r>
              <a:rPr lang="en-US" sz="2800">
                <a:latin typeface="Arial"/>
                <a:ea typeface="Arial"/>
                <a:cs typeface="Arial"/>
                <a:sym typeface="Arial"/>
              </a:rPr>
              <a:t>Destruction</a:t>
            </a:r>
            <a:endParaRPr/>
          </a:p>
          <a:p>
            <a:pPr indent="-347472" lvl="2" marL="747522" rtl="0" algn="l">
              <a:spcBef>
                <a:spcPts val="600"/>
              </a:spcBef>
              <a:spcAft>
                <a:spcPts val="0"/>
              </a:spcAft>
              <a:buClr>
                <a:srgbClr val="003399"/>
              </a:buClr>
              <a:buSzPts val="2819"/>
              <a:buFont typeface="Arial"/>
              <a:buChar char="•"/>
            </a:pPr>
            <a:r>
              <a:rPr lang="en-US" sz="2800">
                <a:latin typeface="Arial"/>
                <a:ea typeface="Arial"/>
                <a:cs typeface="Arial"/>
                <a:sym typeface="Arial"/>
              </a:rPr>
              <a:t>Inventory transfer and/or disposal after compliance with the FMR 101-42, 102-36, and 102-37 (as applicable)</a:t>
            </a:r>
            <a:endParaRPr sz="2800">
              <a:latin typeface="Arial"/>
              <a:ea typeface="Arial"/>
              <a:cs typeface="Arial"/>
              <a:sym typeface="Arial"/>
            </a:endParaRPr>
          </a:p>
          <a:p>
            <a:pPr indent="-190500" lvl="0" marL="342900" rtl="0" algn="l">
              <a:spcBef>
                <a:spcPts val="480"/>
              </a:spcBef>
              <a:spcAft>
                <a:spcPts val="0"/>
              </a:spcAft>
              <a:buClr>
                <a:srgbClr val="013C88"/>
              </a:buClr>
              <a:buSzPts val="2400"/>
              <a:buNone/>
            </a:pPr>
            <a:r>
              <a:t/>
            </a:r>
            <a:endParaRPr/>
          </a:p>
        </p:txBody>
      </p:sp>
      <p:sp>
        <p:nvSpPr>
          <p:cNvPr id="295" name="Google Shape;295;p4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3"/>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Contact Information for Schedule 899-5</a:t>
            </a:r>
            <a:endParaRPr>
              <a:latin typeface="Arial"/>
              <a:ea typeface="Arial"/>
              <a:cs typeface="Arial"/>
              <a:sym typeface="Arial"/>
            </a:endParaRPr>
          </a:p>
        </p:txBody>
      </p:sp>
      <p:sp>
        <p:nvSpPr>
          <p:cNvPr id="302" name="Google Shape;302;p4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3" name="Google Shape;303;p43"/>
          <p:cNvSpPr/>
          <p:nvPr/>
        </p:nvSpPr>
        <p:spPr>
          <a:xfrm>
            <a:off x="5410200" y="2514600"/>
            <a:ext cx="3263900" cy="304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3"/>
          <p:cNvSpPr/>
          <p:nvPr/>
        </p:nvSpPr>
        <p:spPr>
          <a:xfrm>
            <a:off x="533400" y="2751892"/>
            <a:ext cx="4267200" cy="19697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13C88"/>
                </a:solidFill>
                <a:latin typeface="Arial"/>
                <a:ea typeface="Arial"/>
                <a:cs typeface="Arial"/>
                <a:sym typeface="Arial"/>
              </a:rPr>
              <a:t>Phone: 1-800-241-RAIN</a:t>
            </a:r>
            <a:endParaRPr sz="2800">
              <a:solidFill>
                <a:srgbClr val="013C88"/>
              </a:solidFill>
              <a:latin typeface="Arial"/>
              <a:ea typeface="Arial"/>
              <a:cs typeface="Arial"/>
              <a:sym typeface="Arial"/>
            </a:endParaRPr>
          </a:p>
          <a:p>
            <a:pPr indent="0" lvl="0" marL="0" marR="0" rtl="0" algn="l">
              <a:spcBef>
                <a:spcPts val="600"/>
              </a:spcBef>
              <a:spcAft>
                <a:spcPts val="0"/>
              </a:spcAft>
              <a:buNone/>
            </a:pPr>
            <a:r>
              <a:t/>
            </a:r>
            <a:endParaRPr sz="2800">
              <a:solidFill>
                <a:srgbClr val="013C88"/>
              </a:solidFill>
              <a:latin typeface="Arial"/>
              <a:ea typeface="Arial"/>
              <a:cs typeface="Arial"/>
              <a:sym typeface="Arial"/>
            </a:endParaRPr>
          </a:p>
          <a:p>
            <a:pPr indent="0" lvl="0" marL="0" marR="0" rtl="0" algn="l">
              <a:spcBef>
                <a:spcPts val="600"/>
              </a:spcBef>
              <a:spcAft>
                <a:spcPts val="0"/>
              </a:spcAft>
              <a:buNone/>
            </a:pPr>
            <a:r>
              <a:rPr lang="en-US" sz="2800">
                <a:solidFill>
                  <a:srgbClr val="013C88"/>
                </a:solidFill>
                <a:latin typeface="Arial"/>
                <a:ea typeface="Arial"/>
                <a:cs typeface="Arial"/>
                <a:sym typeface="Arial"/>
              </a:rPr>
              <a:t>Email: environmental@gsa.gov</a:t>
            </a:r>
            <a:r>
              <a:rPr lang="en-US" sz="2400">
                <a:solidFill>
                  <a:srgbClr val="013C88"/>
                </a:solidFill>
                <a:latin typeface="Times New Roman"/>
                <a:ea typeface="Times New Roman"/>
                <a:cs typeface="Times New Roman"/>
                <a:sym typeface="Times New Roman"/>
              </a:rPr>
              <a:t> </a:t>
            </a:r>
            <a:endParaRPr sz="2400">
              <a:solidFill>
                <a:srgbClr val="013C88"/>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44"/>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Resources</a:t>
            </a:r>
            <a:endParaRPr>
              <a:latin typeface="Arial"/>
              <a:ea typeface="Arial"/>
              <a:cs typeface="Arial"/>
              <a:sym typeface="Arial"/>
            </a:endParaRPr>
          </a:p>
        </p:txBody>
      </p:sp>
      <p:sp>
        <p:nvSpPr>
          <p:cNvPr id="310" name="Google Shape;310;p44"/>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177800" lvl="0" marL="0" rtl="0" algn="l">
              <a:spcBef>
                <a:spcPts val="0"/>
              </a:spcBef>
              <a:spcAft>
                <a:spcPts val="0"/>
              </a:spcAft>
              <a:buSzPts val="2800"/>
              <a:buChar char="⮚"/>
            </a:pPr>
            <a:r>
              <a:rPr lang="en-US" sz="2800">
                <a:latin typeface="Arial"/>
                <a:ea typeface="Arial"/>
                <a:cs typeface="Arial"/>
                <a:sym typeface="Arial"/>
              </a:rPr>
              <a:t>CFL Helpdesk: 866-333-7472 (option 2)</a:t>
            </a:r>
            <a:endParaRPr/>
          </a:p>
          <a:p>
            <a:pPr indent="-177800" lvl="0" marL="0" rtl="0" algn="l">
              <a:spcBef>
                <a:spcPts val="560"/>
              </a:spcBef>
              <a:spcAft>
                <a:spcPts val="0"/>
              </a:spcAft>
              <a:buSzPts val="2800"/>
              <a:buChar char="⮚"/>
            </a:pPr>
            <a:r>
              <a:rPr lang="en-US" sz="2800">
                <a:latin typeface="Arial"/>
                <a:ea typeface="Arial"/>
                <a:cs typeface="Arial"/>
                <a:sym typeface="Arial"/>
              </a:rPr>
              <a:t>http://www.gsa.gov/property</a:t>
            </a:r>
            <a:endParaRPr/>
          </a:p>
          <a:p>
            <a:pPr indent="-177800" lvl="0" marL="0" rtl="0" algn="l">
              <a:spcBef>
                <a:spcPts val="560"/>
              </a:spcBef>
              <a:spcAft>
                <a:spcPts val="0"/>
              </a:spcAft>
              <a:buSzPts val="2800"/>
              <a:buChar char="⮚"/>
            </a:pPr>
            <a:r>
              <a:rPr lang="en-US" sz="2800">
                <a:latin typeface="Arial"/>
                <a:ea typeface="Arial"/>
                <a:cs typeface="Arial"/>
                <a:sym typeface="Arial"/>
              </a:rPr>
              <a:t>http://www.computersforlearning.gov</a:t>
            </a:r>
            <a:endParaRPr/>
          </a:p>
          <a:p>
            <a:pPr indent="-177800" lvl="0" marL="0" rtl="0" algn="l">
              <a:spcBef>
                <a:spcPts val="560"/>
              </a:spcBef>
              <a:spcAft>
                <a:spcPts val="0"/>
              </a:spcAft>
              <a:buSzPts val="2800"/>
              <a:buChar char="⮚"/>
            </a:pPr>
            <a:r>
              <a:rPr lang="en-US" sz="2800">
                <a:latin typeface="Arial"/>
                <a:ea typeface="Arial"/>
                <a:cs typeface="Arial"/>
                <a:sym typeface="Arial"/>
              </a:rPr>
              <a:t>http://www.gsaxcess.gov</a:t>
            </a:r>
            <a:endParaRPr/>
          </a:p>
          <a:p>
            <a:pPr indent="-177800" lvl="0" marL="0" rtl="0" algn="l">
              <a:spcBef>
                <a:spcPts val="560"/>
              </a:spcBef>
              <a:spcAft>
                <a:spcPts val="0"/>
              </a:spcAft>
              <a:buSzPts val="2800"/>
              <a:buChar char="⮚"/>
            </a:pPr>
            <a:r>
              <a:rPr lang="en-US" sz="2800">
                <a:latin typeface="Arial"/>
                <a:ea typeface="Arial"/>
                <a:cs typeface="Arial"/>
                <a:sym typeface="Arial"/>
              </a:rPr>
              <a:t>http://www.gsa.gov/apo</a:t>
            </a:r>
            <a:endParaRPr/>
          </a:p>
          <a:p>
            <a:pPr indent="-342900" lvl="0" marL="342900" rtl="0" algn="ctr">
              <a:spcBef>
                <a:spcPts val="480"/>
              </a:spcBef>
              <a:spcAft>
                <a:spcPts val="0"/>
              </a:spcAft>
              <a:buSzPts val="2400"/>
              <a:buChar char="⮚"/>
            </a:pPr>
            <a:r>
              <a:rPr lang="en-US">
                <a:solidFill>
                  <a:schemeClr val="lt1"/>
                </a:solidFill>
              </a:rPr>
              <a:t>ww.gsa.gov/property</a:t>
            </a:r>
            <a:endParaRPr>
              <a:solidFill>
                <a:schemeClr val="lt1"/>
              </a:solidFill>
            </a:endParaRPr>
          </a:p>
        </p:txBody>
      </p:sp>
      <p:sp>
        <p:nvSpPr>
          <p:cNvPr id="311" name="Google Shape;311;p4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pic>
        <p:nvPicPr>
          <p:cNvPr id="318" name="Google Shape;318;p45"/>
          <p:cNvPicPr preferRelativeResize="0"/>
          <p:nvPr/>
        </p:nvPicPr>
        <p:blipFill rotWithShape="1">
          <a:blip r:embed="rId3">
            <a:alphaModFix/>
          </a:blip>
          <a:srcRect b="0" l="0" r="0" t="0"/>
          <a:stretch/>
        </p:blipFill>
        <p:spPr>
          <a:xfrm>
            <a:off x="3200400" y="2381250"/>
            <a:ext cx="2857500" cy="285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6"/>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Executive Order 13514</a:t>
            </a:r>
            <a:endParaRPr/>
          </a:p>
        </p:txBody>
      </p:sp>
      <p:sp>
        <p:nvSpPr>
          <p:cNvPr id="95" name="Google Shape;95;p16"/>
          <p:cNvSpPr txBox="1"/>
          <p:nvPr>
            <p:ph idx="1" type="body"/>
          </p:nvPr>
        </p:nvSpPr>
        <p:spPr>
          <a:xfrm>
            <a:off x="455613" y="2286000"/>
            <a:ext cx="7769225" cy="3886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800"/>
              <a:buChar char="⮚"/>
            </a:pPr>
            <a:r>
              <a:rPr lang="en-US" sz="2800">
                <a:latin typeface="Arial"/>
                <a:ea typeface="Arial"/>
                <a:cs typeface="Arial"/>
                <a:sym typeface="Arial"/>
              </a:rPr>
              <a:t>Federal Leadership in Environmental, Energy, and Economic Performance</a:t>
            </a:r>
            <a:endParaRPr/>
          </a:p>
          <a:p>
            <a:pPr indent="-342900" lvl="0" marL="342900" rtl="0" algn="l">
              <a:spcBef>
                <a:spcPts val="560"/>
              </a:spcBef>
              <a:spcAft>
                <a:spcPts val="0"/>
              </a:spcAft>
              <a:buClr>
                <a:srgbClr val="013C88"/>
              </a:buClr>
              <a:buSzPts val="2800"/>
              <a:buChar char="⮚"/>
            </a:pPr>
            <a:r>
              <a:rPr lang="en-US" sz="2800">
                <a:latin typeface="Arial"/>
                <a:ea typeface="Arial"/>
                <a:cs typeface="Arial"/>
                <a:sym typeface="Arial"/>
              </a:rPr>
              <a:t>Section 1, Policy:</a:t>
            </a:r>
            <a:endParaRPr/>
          </a:p>
          <a:p>
            <a:pPr indent="-220662" lvl="1" marL="742950" rtl="0" algn="l">
              <a:spcBef>
                <a:spcPts val="560"/>
              </a:spcBef>
              <a:spcAft>
                <a:spcPts val="0"/>
              </a:spcAft>
              <a:buClr>
                <a:srgbClr val="013C88"/>
              </a:buClr>
              <a:buSzPts val="2800"/>
              <a:buChar char="•"/>
            </a:pPr>
            <a:r>
              <a:rPr lang="en-US" sz="2800">
                <a:latin typeface="Arial"/>
                <a:ea typeface="Arial"/>
                <a:cs typeface="Arial"/>
                <a:sym typeface="Arial"/>
              </a:rPr>
              <a:t>“In order to create a clean energy economy that will increase the nation’s prosperity, promote energy security, protect the interest of the taxpayers, and safeguard the health of our environment, the Federal Government must lead by example.”</a:t>
            </a:r>
            <a:endParaRPr/>
          </a:p>
          <a:p>
            <a:pPr indent="-342900" lvl="0" marL="342900" rtl="0" algn="l">
              <a:spcBef>
                <a:spcPts val="560"/>
              </a:spcBef>
              <a:spcAft>
                <a:spcPts val="0"/>
              </a:spcAft>
              <a:buSzPts val="2800"/>
              <a:buNone/>
            </a:pPr>
            <a:r>
              <a:t/>
            </a:r>
            <a:endParaRPr sz="2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Executive Order 13514</a:t>
            </a:r>
            <a:endParaRPr>
              <a:latin typeface="Arial"/>
              <a:ea typeface="Arial"/>
              <a:cs typeface="Arial"/>
              <a:sym typeface="Arial"/>
            </a:endParaRPr>
          </a:p>
        </p:txBody>
      </p:sp>
      <p:sp>
        <p:nvSpPr>
          <p:cNvPr id="102" name="Google Shape;102;p17"/>
          <p:cNvSpPr txBox="1"/>
          <p:nvPr>
            <p:ph idx="1" type="body"/>
          </p:nvPr>
        </p:nvSpPr>
        <p:spPr>
          <a:xfrm>
            <a:off x="457200" y="2362200"/>
            <a:ext cx="8305800"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800"/>
              <a:buChar char="⮚"/>
            </a:pPr>
            <a:r>
              <a:rPr lang="en-US" sz="2800">
                <a:latin typeface="Arial"/>
                <a:ea typeface="Arial"/>
                <a:cs typeface="Arial"/>
                <a:sym typeface="Arial"/>
              </a:rPr>
              <a:t>Federal Leadership in Environmental, Energy, and Economic Performance </a:t>
            </a:r>
            <a:endParaRPr/>
          </a:p>
          <a:p>
            <a:pPr indent="-342900" lvl="0" marL="342900" rtl="0" algn="l">
              <a:spcBef>
                <a:spcPts val="560"/>
              </a:spcBef>
              <a:spcAft>
                <a:spcPts val="0"/>
              </a:spcAft>
              <a:buClr>
                <a:srgbClr val="013C88"/>
              </a:buClr>
              <a:buSzPts val="2800"/>
              <a:buChar char="⮚"/>
            </a:pPr>
            <a:r>
              <a:rPr lang="en-US" sz="2800">
                <a:latin typeface="Arial"/>
                <a:ea typeface="Arial"/>
                <a:cs typeface="Arial"/>
                <a:sym typeface="Arial"/>
              </a:rPr>
              <a:t>Section 2(i):  promote electronics stewardship, in particular by:</a:t>
            </a:r>
            <a:endParaRPr/>
          </a:p>
          <a:p>
            <a:pPr indent="-222250" lvl="1" marL="742950" rtl="0" algn="l">
              <a:spcBef>
                <a:spcPts val="480"/>
              </a:spcBef>
              <a:spcAft>
                <a:spcPts val="0"/>
              </a:spcAft>
              <a:buClr>
                <a:srgbClr val="013C88"/>
              </a:buClr>
              <a:buSzPts val="2819"/>
              <a:buFont typeface="Noto Sans Symbols"/>
              <a:buChar char="▪"/>
            </a:pPr>
            <a:r>
              <a:rPr lang="en-US" sz="2800">
                <a:latin typeface="Arial"/>
                <a:ea typeface="Arial"/>
                <a:cs typeface="Arial"/>
                <a:sym typeface="Arial"/>
              </a:rPr>
              <a:t>(iii): employing environmentally sound practices with respect to the agency’s disposition of all agency excess or surplus electronic products</a:t>
            </a:r>
            <a:endParaRPr sz="2800">
              <a:latin typeface="Arial"/>
              <a:ea typeface="Arial"/>
              <a:cs typeface="Arial"/>
              <a:sym typeface="Arial"/>
            </a:endParaRPr>
          </a:p>
          <a:p>
            <a:pPr indent="-190500" lvl="0" marL="342900" rtl="0" algn="l">
              <a:spcBef>
                <a:spcPts val="480"/>
              </a:spcBef>
              <a:spcAft>
                <a:spcPts val="0"/>
              </a:spcAft>
              <a:buClr>
                <a:srgbClr val="013C88"/>
              </a:buClr>
              <a:buSzPts val="2400"/>
              <a:buNone/>
            </a:pPr>
            <a:r>
              <a:t/>
            </a:r>
            <a:endParaRPr/>
          </a:p>
          <a:p>
            <a:pPr indent="0" lvl="0" marL="0" rtl="0" algn="l">
              <a:spcBef>
                <a:spcPts val="480"/>
              </a:spcBef>
              <a:spcAft>
                <a:spcPts val="0"/>
              </a:spcAft>
              <a:buSzPts val="2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Executive Order 13423</a:t>
            </a:r>
            <a:endParaRPr/>
          </a:p>
        </p:txBody>
      </p:sp>
      <p:sp>
        <p:nvSpPr>
          <p:cNvPr id="109" name="Google Shape;109;p18"/>
          <p:cNvSpPr txBox="1"/>
          <p:nvPr>
            <p:ph idx="1" type="body"/>
          </p:nvPr>
        </p:nvSpPr>
        <p:spPr>
          <a:xfrm>
            <a:off x="455613" y="2393950"/>
            <a:ext cx="7769225" cy="37782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800"/>
              <a:buChar char="⮚"/>
            </a:pPr>
            <a:r>
              <a:rPr lang="en-US" sz="2800">
                <a:latin typeface="Arial"/>
                <a:ea typeface="Arial"/>
                <a:cs typeface="Arial"/>
                <a:sym typeface="Arial"/>
              </a:rPr>
              <a:t>Strengthening Federal Environmental, Energy, and Transportation Management</a:t>
            </a:r>
            <a:endParaRPr/>
          </a:p>
          <a:p>
            <a:pPr indent="-342900" lvl="0" marL="342900" rtl="0" algn="l">
              <a:spcBef>
                <a:spcPts val="560"/>
              </a:spcBef>
              <a:spcAft>
                <a:spcPts val="0"/>
              </a:spcAft>
              <a:buSzPts val="2800"/>
              <a:buChar char="⮚"/>
            </a:pPr>
            <a:r>
              <a:rPr lang="en-US" sz="2800">
                <a:latin typeface="Arial"/>
                <a:ea typeface="Arial"/>
                <a:cs typeface="Arial"/>
                <a:sym typeface="Arial"/>
              </a:rPr>
              <a:t>Section 2: Goals for Agencies</a:t>
            </a:r>
            <a:endParaRPr/>
          </a:p>
          <a:p>
            <a:pPr indent="-220662" lvl="1" marL="742950" rtl="0" algn="l">
              <a:spcBef>
                <a:spcPts val="560"/>
              </a:spcBef>
              <a:spcAft>
                <a:spcPts val="0"/>
              </a:spcAft>
              <a:buSzPts val="2800"/>
              <a:buChar char="•"/>
            </a:pPr>
            <a:r>
              <a:rPr lang="en-US" sz="2800">
                <a:latin typeface="Arial"/>
                <a:ea typeface="Arial"/>
                <a:cs typeface="Arial"/>
                <a:sym typeface="Arial"/>
              </a:rPr>
              <a:t>(h)(iv)-Uses environmentally sound practices with respect to disposition of agency electronic equipment that has reached the end of its useful life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457200" y="1479551"/>
            <a:ext cx="7769225" cy="150810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New FMR Bulletin B-34 Disposal of Federal Electronics</a:t>
            </a:r>
            <a:br>
              <a:rPr lang="en-US" sz="2800">
                <a:latin typeface="Times New Roman"/>
                <a:ea typeface="Times New Roman"/>
                <a:cs typeface="Times New Roman"/>
                <a:sym typeface="Times New Roman"/>
              </a:rPr>
            </a:br>
            <a:endParaRPr sz="2800">
              <a:latin typeface="Times New Roman"/>
              <a:ea typeface="Times New Roman"/>
              <a:cs typeface="Times New Roman"/>
              <a:sym typeface="Times New Roman"/>
            </a:endParaRPr>
          </a:p>
        </p:txBody>
      </p:sp>
      <p:sp>
        <p:nvSpPr>
          <p:cNvPr id="116" name="Google Shape;116;p19"/>
          <p:cNvSpPr txBox="1"/>
          <p:nvPr>
            <p:ph idx="1" type="body"/>
          </p:nvPr>
        </p:nvSpPr>
        <p:spPr>
          <a:xfrm>
            <a:off x="-152400" y="2590800"/>
            <a:ext cx="8072438" cy="3352800"/>
          </a:xfrm>
          <a:prstGeom prst="rect">
            <a:avLst/>
          </a:prstGeom>
          <a:noFill/>
          <a:ln>
            <a:noFill/>
          </a:ln>
        </p:spPr>
        <p:txBody>
          <a:bodyPr anchorCtr="0" anchor="t" bIns="45700" lIns="91425" spcFirstLastPara="1" rIns="91425" wrap="square" tIns="45700">
            <a:noAutofit/>
          </a:bodyPr>
          <a:lstStyle/>
          <a:p>
            <a:pPr indent="-220662" lvl="1" marL="742950" rtl="0" algn="l">
              <a:spcBef>
                <a:spcPts val="0"/>
              </a:spcBef>
              <a:spcAft>
                <a:spcPts val="0"/>
              </a:spcAft>
              <a:buSzPts val="2800"/>
              <a:buFont typeface="Noto Sans Symbols"/>
              <a:buChar char="⮚"/>
            </a:pPr>
            <a:r>
              <a:rPr lang="en-US" sz="2800">
                <a:latin typeface="Arial"/>
                <a:ea typeface="Arial"/>
                <a:cs typeface="Arial"/>
                <a:sym typeface="Arial"/>
              </a:rPr>
              <a:t> Defines the universe of electronic items</a:t>
            </a:r>
            <a:endParaRPr/>
          </a:p>
          <a:p>
            <a:pPr indent="-220662" lvl="1" marL="742950" rtl="0" algn="l">
              <a:spcBef>
                <a:spcPts val="560"/>
              </a:spcBef>
              <a:spcAft>
                <a:spcPts val="0"/>
              </a:spcAft>
              <a:buSzPts val="2800"/>
              <a:buFont typeface="Noto Sans Symbols"/>
              <a:buChar char="⮚"/>
            </a:pPr>
            <a:r>
              <a:rPr lang="en-US" sz="2800">
                <a:latin typeface="Arial"/>
                <a:ea typeface="Arial"/>
                <a:cs typeface="Arial"/>
                <a:sym typeface="Arial"/>
              </a:rPr>
              <a:t> Encourages maximum use of electronics   	within the Federal government and with 	state/local donation customers to minimize 	the waste stream</a:t>
            </a:r>
            <a:endParaRPr/>
          </a:p>
          <a:p>
            <a:pPr indent="-220662" lvl="1" marL="742950" rtl="0" algn="l">
              <a:spcBef>
                <a:spcPts val="560"/>
              </a:spcBef>
              <a:spcAft>
                <a:spcPts val="0"/>
              </a:spcAft>
              <a:buSzPts val="2800"/>
              <a:buFont typeface="Noto Sans Symbols"/>
              <a:buChar char="⮚"/>
            </a:pPr>
            <a:r>
              <a:rPr lang="en-US" sz="2800">
                <a:latin typeface="Arial"/>
                <a:ea typeface="Arial"/>
                <a:cs typeface="Arial"/>
                <a:sym typeface="Arial"/>
              </a:rPr>
              <a:t> Prohibits Federal agencies from disposing 	of electronic waste in landfills or by 	incineration</a:t>
            </a:r>
            <a:endParaRPr/>
          </a:p>
        </p:txBody>
      </p:sp>
      <p:sp>
        <p:nvSpPr>
          <p:cNvPr id="117" name="Google Shape;117;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04800" y="1279525"/>
            <a:ext cx="8610600"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First Priority - Protect Information</a:t>
            </a:r>
            <a:endParaRPr/>
          </a:p>
        </p:txBody>
      </p:sp>
      <p:sp>
        <p:nvSpPr>
          <p:cNvPr id="124" name="Google Shape;124;p20"/>
          <p:cNvSpPr txBox="1"/>
          <p:nvPr>
            <p:ph idx="1" type="body"/>
          </p:nvPr>
        </p:nvSpPr>
        <p:spPr>
          <a:xfrm>
            <a:off x="-304800" y="2133600"/>
            <a:ext cx="86868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400"/>
              <a:buNone/>
            </a:pPr>
            <a:r>
              <a:rPr lang="en-US"/>
              <a:t>      </a:t>
            </a:r>
            <a:endParaRPr sz="1200"/>
          </a:p>
          <a:p>
            <a:pPr indent="-220662" lvl="1" marL="742950" rtl="0" algn="l">
              <a:lnSpc>
                <a:spcPct val="90000"/>
              </a:lnSpc>
              <a:spcBef>
                <a:spcPts val="560"/>
              </a:spcBef>
              <a:spcAft>
                <a:spcPts val="0"/>
              </a:spcAft>
              <a:buSzPts val="2800"/>
              <a:buFont typeface="Noto Sans Symbols"/>
              <a:buChar char="⮚"/>
            </a:pPr>
            <a:r>
              <a:rPr lang="en-US" sz="2800">
                <a:latin typeface="Arial"/>
                <a:ea typeface="Arial"/>
                <a:cs typeface="Arial"/>
                <a:sym typeface="Arial"/>
              </a:rPr>
              <a:t> Hard drive…remove or wipe clean?</a:t>
            </a:r>
            <a:endParaRPr/>
          </a:p>
          <a:p>
            <a:pPr indent="-220662" lvl="1" marL="742950" rtl="0" algn="l">
              <a:lnSpc>
                <a:spcPct val="90000"/>
              </a:lnSpc>
              <a:spcBef>
                <a:spcPts val="560"/>
              </a:spcBef>
              <a:spcAft>
                <a:spcPts val="0"/>
              </a:spcAft>
              <a:buSzPts val="2800"/>
              <a:buFont typeface="Noto Sans Symbols"/>
              <a:buChar char="⮚"/>
            </a:pPr>
            <a:r>
              <a:rPr lang="en-US" sz="2800">
                <a:latin typeface="Arial"/>
                <a:ea typeface="Arial"/>
                <a:cs typeface="Arial"/>
                <a:sym typeface="Arial"/>
              </a:rPr>
              <a:t> Always remove all external storage media</a:t>
            </a:r>
            <a:endParaRPr/>
          </a:p>
          <a:p>
            <a:pPr indent="-220662" lvl="1" marL="742950" rtl="0" algn="l">
              <a:lnSpc>
                <a:spcPct val="90000"/>
              </a:lnSpc>
              <a:spcBef>
                <a:spcPts val="560"/>
              </a:spcBef>
              <a:spcAft>
                <a:spcPts val="0"/>
              </a:spcAft>
              <a:buSzPts val="2800"/>
              <a:buFont typeface="Noto Sans Symbols"/>
              <a:buChar char="⮚"/>
            </a:pPr>
            <a:r>
              <a:rPr lang="en-US" sz="2800">
                <a:latin typeface="Arial"/>
                <a:ea typeface="Arial"/>
                <a:cs typeface="Arial"/>
                <a:sym typeface="Arial"/>
              </a:rPr>
              <a:t> Certify sensitive and PII information has been 	removed prior to reporting property as excess</a:t>
            </a:r>
            <a:endParaRPr/>
          </a:p>
        </p:txBody>
      </p:sp>
      <p:sp>
        <p:nvSpPr>
          <p:cNvPr id="125" name="Google Shape;125;p20"/>
          <p:cNvSpPr/>
          <p:nvPr/>
        </p:nvSpPr>
        <p:spPr>
          <a:xfrm>
            <a:off x="5334000" y="4419600"/>
            <a:ext cx="2514599" cy="2209799"/>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How to dispose of the property?</a:t>
            </a:r>
            <a:endParaRPr/>
          </a:p>
        </p:txBody>
      </p:sp>
      <p:sp>
        <p:nvSpPr>
          <p:cNvPr id="132" name="Google Shape;132;p21"/>
          <p:cNvSpPr txBox="1"/>
          <p:nvPr>
            <p:ph idx="1" type="body"/>
          </p:nvPr>
        </p:nvSpPr>
        <p:spPr>
          <a:xfrm>
            <a:off x="455613" y="2393950"/>
            <a:ext cx="7769225" cy="3625850"/>
          </a:xfrm>
          <a:prstGeom prst="rect">
            <a:avLst/>
          </a:prstGeom>
          <a:noFill/>
          <a:ln>
            <a:noFill/>
          </a:ln>
        </p:spPr>
        <p:txBody>
          <a:bodyPr anchorCtr="0" anchor="t" bIns="45700" lIns="91425" spcFirstLastPara="1" rIns="91425" wrap="square" tIns="45700">
            <a:noAutofit/>
          </a:bodyPr>
          <a:lstStyle/>
          <a:p>
            <a:pPr indent="-177800" lvl="0" marL="0" rtl="0" algn="l">
              <a:spcBef>
                <a:spcPts val="0"/>
              </a:spcBef>
              <a:spcAft>
                <a:spcPts val="0"/>
              </a:spcAft>
              <a:buSzPts val="2800"/>
              <a:buChar char="⮚"/>
            </a:pPr>
            <a:r>
              <a:rPr lang="en-US" sz="2800">
                <a:latin typeface="Arial"/>
                <a:ea typeface="Arial"/>
                <a:cs typeface="Arial"/>
                <a:sym typeface="Arial"/>
              </a:rPr>
              <a:t> Agencies have several options depending on:</a:t>
            </a:r>
            <a:endParaRPr/>
          </a:p>
          <a:p>
            <a:pPr indent="-220662" lvl="1" marL="742950" rtl="0" algn="l">
              <a:spcBef>
                <a:spcPts val="560"/>
              </a:spcBef>
              <a:spcAft>
                <a:spcPts val="0"/>
              </a:spcAft>
              <a:buSzPts val="2800"/>
              <a:buChar char="•"/>
            </a:pPr>
            <a:r>
              <a:rPr lang="en-US" sz="2800">
                <a:latin typeface="Arial"/>
                <a:ea typeface="Arial"/>
                <a:cs typeface="Arial"/>
                <a:sym typeface="Arial"/>
              </a:rPr>
              <a:t>Type of Property</a:t>
            </a:r>
            <a:endParaRPr/>
          </a:p>
          <a:p>
            <a:pPr indent="-220662" lvl="1" marL="742950" rtl="0" algn="l">
              <a:spcBef>
                <a:spcPts val="560"/>
              </a:spcBef>
              <a:spcAft>
                <a:spcPts val="0"/>
              </a:spcAft>
              <a:buSzPts val="2800"/>
              <a:buChar char="•"/>
            </a:pPr>
            <a:r>
              <a:rPr lang="en-US" sz="2800">
                <a:latin typeface="Arial"/>
                <a:ea typeface="Arial"/>
                <a:cs typeface="Arial"/>
                <a:sym typeface="Arial"/>
              </a:rPr>
              <a:t>Condition of the Property</a:t>
            </a:r>
            <a:endParaRPr/>
          </a:p>
          <a:p>
            <a:pPr indent="-220662" lvl="1" marL="742950" rtl="0" algn="l">
              <a:spcBef>
                <a:spcPts val="560"/>
              </a:spcBef>
              <a:spcAft>
                <a:spcPts val="0"/>
              </a:spcAft>
              <a:buSzPts val="2800"/>
              <a:buChar char="•"/>
            </a:pPr>
            <a:r>
              <a:rPr lang="en-US" sz="2800">
                <a:latin typeface="Arial"/>
                <a:ea typeface="Arial"/>
                <a:cs typeface="Arial"/>
                <a:sym typeface="Arial"/>
              </a:rPr>
              <a:t>Volume of the Property</a:t>
            </a:r>
            <a:endParaRPr/>
          </a:p>
          <a:p>
            <a:pPr indent="-220662" lvl="1" marL="742950" rtl="0" algn="l">
              <a:spcBef>
                <a:spcPts val="560"/>
              </a:spcBef>
              <a:spcAft>
                <a:spcPts val="0"/>
              </a:spcAft>
              <a:buSzPts val="2800"/>
              <a:buChar char="•"/>
            </a:pPr>
            <a:r>
              <a:rPr lang="en-US" sz="2800">
                <a:latin typeface="Arial"/>
                <a:ea typeface="Arial"/>
                <a:cs typeface="Arial"/>
                <a:sym typeface="Arial"/>
              </a:rPr>
              <a:t>Value of the Property</a:t>
            </a:r>
            <a:endParaRPr/>
          </a:p>
          <a:p>
            <a:pPr indent="-220662" lvl="1" marL="742950" rtl="0" algn="l">
              <a:spcBef>
                <a:spcPts val="560"/>
              </a:spcBef>
              <a:spcAft>
                <a:spcPts val="0"/>
              </a:spcAft>
              <a:buSzPts val="2800"/>
              <a:buChar char="•"/>
            </a:pPr>
            <a:r>
              <a:rPr lang="en-US" sz="2800">
                <a:latin typeface="Arial"/>
                <a:ea typeface="Arial"/>
                <a:cs typeface="Arial"/>
                <a:sym typeface="Arial"/>
              </a:rPr>
              <a:t>Hazardous characteristics of the property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