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7035800" cy="9334500"/>
  <p:embeddedFontLst>
    <p:embeddedFont>
      <p:font typeface="Libre Franklin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92">
          <p15:clr>
            <a:srgbClr val="000000"/>
          </p15:clr>
        </p15:guide>
        <p15:guide id="2" pos="516">
          <p15:clr>
            <a:srgbClr val="000000"/>
          </p15:clr>
        </p15:guide>
      </p15:sldGuideLst>
    </p:ext>
    <p:ext uri="{2D200454-40CA-4A62-9FC3-DE9A4176ACB9}">
      <p15:notesGuideLst>
        <p15:guide id="1" orient="horz" pos="2940">
          <p15:clr>
            <a:srgbClr val="000000"/>
          </p15:clr>
        </p15:guide>
        <p15:guide id="2" pos="2216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92" orient="horz"/>
        <p:guide pos="516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40" orient="horz"/>
        <p:guide pos="2216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ibreFranklinMedium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ibreFranklinMedium-italic.fntdata"/><Relationship Id="rId6" Type="http://schemas.openxmlformats.org/officeDocument/2006/relationships/slide" Target="slides/slide1.xml"/><Relationship Id="rId18" Type="http://schemas.openxmlformats.org/officeDocument/2006/relationships/font" Target="fonts/LibreFranklin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86213" y="0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4275" y="700088"/>
            <a:ext cx="4667250" cy="3500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67775"/>
            <a:ext cx="3049588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2" type="sldNum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1184275" y="700088"/>
            <a:ext cx="4667250" cy="3500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en-US"/>
              <a:t>Last step in the disposal process, after all other efforts are unsuccessful.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184275" y="700088"/>
            <a:ext cx="4667250" cy="3500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84275" y="700088"/>
            <a:ext cx="4667250" cy="3500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en-US"/>
              <a:t>A good source to contact for information on electronics recycling.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 txBox="1"/>
          <p:nvPr>
            <p:ph idx="12" type="sldNum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/>
          <p:nvPr>
            <p:ph idx="2" type="sldImg"/>
          </p:nvPr>
        </p:nvSpPr>
        <p:spPr>
          <a:xfrm>
            <a:off x="1184275" y="700088"/>
            <a:ext cx="4667250" cy="3500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en-US"/>
              <a:t>The property can be abandoned in place, meaning left on-site to be disposed of by the landlord; bldg manager if they agree to it; or the property can be thrown away.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 txBox="1"/>
          <p:nvPr>
            <p:ph idx="12" type="sldNum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/>
          <p:nvPr>
            <p:ph idx="2" type="sldImg"/>
          </p:nvPr>
        </p:nvSpPr>
        <p:spPr>
          <a:xfrm>
            <a:off x="1184275" y="700088"/>
            <a:ext cx="4667250" cy="3500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en-US"/>
              <a:t>A/D is the final stage in the disposal process; when all other disposal efforts have been exhausted.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3:notes"/>
          <p:cNvSpPr txBox="1"/>
          <p:nvPr>
            <p:ph idx="12" type="sldNum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/>
          <p:nvPr>
            <p:ph idx="2" type="sldImg"/>
          </p:nvPr>
        </p:nvSpPr>
        <p:spPr>
          <a:xfrm>
            <a:off x="1184275" y="700088"/>
            <a:ext cx="4667250" cy="3500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en-US"/>
              <a:t>The decision to A/D property should be properly documented by the reviewing official.  This can be written or attached to the SF120 or the notice to A/D issued by the GSA APO or SCO.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 txBox="1"/>
          <p:nvPr>
            <p:ph idx="12" type="sldNum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/>
          <p:nvPr>
            <p:ph idx="2" type="sldImg"/>
          </p:nvPr>
        </p:nvSpPr>
        <p:spPr>
          <a:xfrm>
            <a:off x="1184275" y="700088"/>
            <a:ext cx="4667250" cy="3500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en-US"/>
              <a:t>Another requirement for A/D is public notice. Agency can type a notice stating that property will be abandoned or destroyed and notice shall be placed in a location where public can see it.  Notice should state the property to be A/D, date and time and location of A/D.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 txBox="1"/>
          <p:nvPr>
            <p:ph idx="12" type="sldNum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/>
          <p:nvPr>
            <p:ph idx="2" type="sldImg"/>
          </p:nvPr>
        </p:nvSpPr>
        <p:spPr>
          <a:xfrm>
            <a:off x="1184275" y="700088"/>
            <a:ext cx="4667250" cy="3500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en-US"/>
              <a:t>Always be cautious of how and where you dispose of property.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 txBox="1"/>
          <p:nvPr>
            <p:ph idx="12" type="sldNum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84275" y="700088"/>
            <a:ext cx="4667250" cy="3500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en-US"/>
              <a:t>Refer to your agency’s internal policy regarding how to properly dispose of and recycle electronic items.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 txBox="1"/>
          <p:nvPr>
            <p:ph idx="12" type="sldNum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84275" y="700088"/>
            <a:ext cx="4667250" cy="3500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en-US"/>
              <a:t>Another good source to use to locate recycling companies.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 txBox="1"/>
          <p:nvPr>
            <p:ph idx="12" type="sldNum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84275" y="700088"/>
            <a:ext cx="4667250" cy="3500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ag_more_blue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15492" t="0"/>
          <a:stretch/>
        </p:blipFill>
        <p:spPr>
          <a:xfrm>
            <a:off x="0" y="2722563"/>
            <a:ext cx="9144000" cy="413543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048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613" y="455613"/>
            <a:ext cx="850900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4114800" y="1066800"/>
            <a:ext cx="444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2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 rot="5400000">
            <a:off x="2816226" y="33337"/>
            <a:ext cx="3048000" cy="7769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⮚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 rot="5400000">
            <a:off x="5274469" y="2489994"/>
            <a:ext cx="3962400" cy="1941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 rot="5400000">
            <a:off x="1312863" y="622300"/>
            <a:ext cx="3962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⮚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5613" y="2393950"/>
            <a:ext cx="7769225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SzPts val="2400"/>
              <a:buChar char="⮚"/>
              <a:defRPr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SzPts val="2400"/>
              <a:buChar char="•"/>
              <a:defRPr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SzPts val="2400"/>
              <a:buChar char="–"/>
              <a:defRPr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SzPts val="2400"/>
              <a:buChar char="▪"/>
              <a:defRPr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rgbClr val="013C88"/>
              </a:buClr>
              <a:buSzPts val="2400"/>
              <a:buChar char="🢭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5613" y="2393950"/>
            <a:ext cx="380841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⮚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416425" y="2393950"/>
            <a:ext cx="3808413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⮚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🢭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1143000"/>
            <a:ext cx="82296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457200" y="1828800"/>
            <a:ext cx="4040188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57200" y="2743200"/>
            <a:ext cx="4040188" cy="3382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⮚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🢭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🢭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🢭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🢭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🢭"/>
              <a:defRPr sz="1600"/>
            </a:lvl9pPr>
          </a:lstStyle>
          <a:p/>
        </p:txBody>
      </p:sp>
      <p:sp>
        <p:nvSpPr>
          <p:cNvPr id="38" name="Google Shape;38;p6"/>
          <p:cNvSpPr txBox="1"/>
          <p:nvPr>
            <p:ph idx="3" type="body"/>
          </p:nvPr>
        </p:nvSpPr>
        <p:spPr>
          <a:xfrm>
            <a:off x="4648200" y="1828800"/>
            <a:ext cx="4041775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4" type="body"/>
          </p:nvPr>
        </p:nvSpPr>
        <p:spPr>
          <a:xfrm>
            <a:off x="4645025" y="2743200"/>
            <a:ext cx="4041775" cy="3382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⮚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🢭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🢭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🢭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🢭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🢭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1219200"/>
            <a:ext cx="3008313" cy="707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575050" y="1219200"/>
            <a:ext cx="511175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⮚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🢭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🢭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🢭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🢭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🢭"/>
              <a:defRPr sz="20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57200" y="2057400"/>
            <a:ext cx="3008313" cy="4068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/>
          <p:nvPr>
            <p:ph idx="2" type="pic"/>
          </p:nvPr>
        </p:nvSpPr>
        <p:spPr>
          <a:xfrm>
            <a:off x="1792288" y="1219200"/>
            <a:ext cx="5486400" cy="3508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55613" y="2393950"/>
            <a:ext cx="7769225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  <a:defRPr b="0" i="0" sz="2400" u="none" cap="none" strike="noStrik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🢭"/>
              <a:defRPr b="0" i="0" sz="2400" u="none" cap="none" strike="noStrik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🢭"/>
              <a:defRPr b="0" i="0" sz="2400" u="none" cap="none" strike="noStrik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🢭"/>
              <a:defRPr b="0" i="0" sz="2400" u="none" cap="none" strike="noStrik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🢭"/>
              <a:defRPr b="0" i="0" sz="2400" u="none" cap="none" strike="noStrik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🢭"/>
              <a:defRPr b="0" i="0" sz="2400" u="none" cap="none" strike="noStrik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685800"/>
            <a:ext cx="9144000" cy="42068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476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descr="1239"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43367"/>
          <a:stretch/>
        </p:blipFill>
        <p:spPr>
          <a:xfrm>
            <a:off x="0" y="0"/>
            <a:ext cx="9144000" cy="7048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/>
          <p:nvPr/>
        </p:nvSpPr>
        <p:spPr>
          <a:xfrm>
            <a:off x="457200" y="4343400"/>
            <a:ext cx="7827963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457200" y="5791200"/>
            <a:ext cx="7827963" cy="4572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3"/>
          <p:cNvSpPr txBox="1"/>
          <p:nvPr>
            <p:ph idx="4294967295" type="ctrTitle"/>
          </p:nvPr>
        </p:nvSpPr>
        <p:spPr>
          <a:xfrm>
            <a:off x="685800" y="2895600"/>
            <a:ext cx="7467600" cy="1231106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Abandonment &amp; Destruction FMR 102-36.305 - 330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2856" t="760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612775" y="1143000"/>
            <a:ext cx="7769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3200"/>
              <a:buFont typeface="Noto Sans Symbol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www.epa.gov/fgc/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3" name="Google Shape;15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802" l="21143" r="21714" t="950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/>
          <p:nvPr/>
        </p:nvSpPr>
        <p:spPr>
          <a:xfrm>
            <a:off x="990600" y="3200400"/>
            <a:ext cx="1295400" cy="1219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381000" y="1219200"/>
            <a:ext cx="8382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Abandonment/Destruction -  Criteria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381001" y="2209800"/>
            <a:ext cx="8077200" cy="408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63" lvl="0" marL="46196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⮚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Property may be abandoned or destroyed when an authorized agency official has made a written determination that:</a:t>
            </a:r>
            <a:endParaRPr/>
          </a:p>
          <a:p>
            <a:pPr indent="-284163" lvl="1" marL="973138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Property has no commercial value</a:t>
            </a:r>
            <a:endParaRPr/>
          </a:p>
          <a:p>
            <a:pPr indent="-284163" lvl="1" marL="973138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Cost of care, handling, and sales prep would exceed expected sales proceeds</a:t>
            </a:r>
            <a:endParaRPr/>
          </a:p>
          <a:p>
            <a:pPr indent="-42862" lvl="1" marL="74295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FMR 102-36.305 and 310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457200" y="1219200"/>
            <a:ext cx="83058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When Does Property Not Have Commercial Value?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533400" y="2438400"/>
            <a:ext cx="8382000" cy="294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⮚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If utilization, donation, and sales efforts produce no results</a:t>
            </a:r>
            <a:endParaRPr/>
          </a:p>
          <a:p>
            <a:pPr indent="-342900" lvl="0" marL="342900" rtl="0" algn="l">
              <a:spcBef>
                <a:spcPts val="1400"/>
              </a:spcBef>
              <a:spcAft>
                <a:spcPts val="0"/>
              </a:spcAft>
              <a:buSzPts val="2800"/>
              <a:buChar char="⮚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Determination can be made at </a:t>
            </a:r>
            <a:r>
              <a:rPr lang="en-US" sz="2800" u="sng">
                <a:latin typeface="Arial"/>
                <a:ea typeface="Arial"/>
                <a:cs typeface="Arial"/>
                <a:sym typeface="Arial"/>
              </a:rPr>
              <a:t>any time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during disposal</a:t>
            </a:r>
            <a:endParaRPr/>
          </a:p>
          <a:p>
            <a:pPr indent="-342900" lvl="0" marL="342900" rtl="0" algn="l">
              <a:spcBef>
                <a:spcPts val="1400"/>
              </a:spcBef>
              <a:spcAft>
                <a:spcPts val="0"/>
              </a:spcAft>
              <a:buSzPts val="2800"/>
              <a:buChar char="⮚"/>
            </a:pPr>
            <a:r>
              <a:rPr lang="en-US" sz="2800" u="sng">
                <a:latin typeface="Arial"/>
                <a:ea typeface="Arial"/>
                <a:cs typeface="Arial"/>
                <a:sym typeface="Arial"/>
              </a:rPr>
              <a:t>Owning Agency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makes the determination to abandon/destroy</a:t>
            </a:r>
            <a:endParaRPr/>
          </a:p>
        </p:txBody>
      </p:sp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381000" y="1219200"/>
            <a:ext cx="84582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Who must approve the written determination to abandon/destroy?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455613" y="2667000"/>
            <a:ext cx="7769225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63" lvl="0" marL="461963" rtl="0" algn="l">
              <a:spcBef>
                <a:spcPts val="0"/>
              </a:spcBef>
              <a:spcAft>
                <a:spcPts val="0"/>
              </a:spcAft>
              <a:buSzPts val="2800"/>
              <a:buChar char="⮚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 written finding must be approved by a reviewing official who is not directly accountable for the property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Public Notice for A/D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455613" y="2209800"/>
            <a:ext cx="7769225" cy="323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2600"/>
              <a:buChar char="⮚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You must provide public notice of intent to A/D personal property (102-36.325)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rgbClr val="013C88"/>
              </a:buClr>
              <a:buSzPts val="2600"/>
              <a:buChar char="⮚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Public Notice not required when:</a:t>
            </a:r>
            <a:endParaRPr/>
          </a:p>
          <a:p>
            <a:pPr indent="-220662" lvl="1" marL="74295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Value of property is so little or cost of care      and handling is so great that its retention for advertising is not economical</a:t>
            </a:r>
            <a:endParaRPr/>
          </a:p>
          <a:p>
            <a:pPr indent="-220662" lvl="1" marL="74295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A/D is required because of health, safety, or security reasons</a:t>
            </a:r>
            <a:endParaRPr/>
          </a:p>
          <a:p>
            <a:pPr indent="-220662" lvl="1" marL="74295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Original acquisition cost is less than $500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But remember…</a:t>
            </a:r>
            <a:endParaRPr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455613" y="2393950"/>
            <a:ext cx="7769225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4488" lvl="0" marL="344488" rtl="0" algn="l">
              <a:spcBef>
                <a:spcPts val="0"/>
              </a:spcBef>
              <a:spcAft>
                <a:spcPts val="0"/>
              </a:spcAft>
              <a:buSzPts val="2800"/>
              <a:buChar char="⮚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You must not A&amp;D property in a manner that is dangerous to public health or safety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rgbClr val="013C88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rgbClr val="013C88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FMR 102-36.315</a:t>
            </a:r>
            <a:endParaRPr/>
          </a:p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ewage waste dumping into lake with fish"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3733800"/>
            <a:ext cx="381000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457200" y="1479550"/>
            <a:ext cx="7769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3200"/>
              <a:buFont typeface="Noto Sans Symbols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Electronic items…</a:t>
            </a:r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79375" y="2325451"/>
            <a:ext cx="7769225" cy="5312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2800"/>
              <a:buFont typeface="Noto Sans Symbols"/>
              <a:buChar char="⮚"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Should </a:t>
            </a: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be thrown in the trash</a:t>
            </a:r>
            <a:endParaRPr/>
          </a:p>
          <a:p>
            <a:pPr indent="-406400" lvl="0" marL="406400" rtl="0" algn="l">
              <a:spcBef>
                <a:spcPts val="560"/>
              </a:spcBef>
              <a:spcAft>
                <a:spcPts val="0"/>
              </a:spcAft>
              <a:buClr>
                <a:srgbClr val="013C88"/>
              </a:buClr>
              <a:buSzPts val="2800"/>
              <a:buChar char="⮚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  Recycled in an environmentally safe  </a:t>
            </a:r>
            <a:endParaRPr/>
          </a:p>
          <a:p>
            <a:pPr indent="-406400" lvl="0" marL="406400" rtl="0" algn="l">
              <a:spcBef>
                <a:spcPts val="560"/>
              </a:spcBef>
              <a:spcAft>
                <a:spcPts val="0"/>
              </a:spcAft>
              <a:buClr>
                <a:srgbClr val="339933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      manner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13C88"/>
              </a:buClr>
              <a:buSzPts val="2800"/>
              <a:buFont typeface="Noto Sans Symbols"/>
              <a:buChar char="⮚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  Choose a Recycler that will disassemble </a:t>
            </a:r>
            <a:endParaRPr/>
          </a:p>
          <a:p>
            <a:pPr indent="-60325" lvl="0" marL="568325" rtl="0" algn="l">
              <a:spcBef>
                <a:spcPts val="560"/>
              </a:spcBef>
              <a:spcAft>
                <a:spcPts val="0"/>
              </a:spcAft>
              <a:buClr>
                <a:srgbClr val="339933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property into raw components</a:t>
            </a:r>
            <a:endParaRPr/>
          </a:p>
          <a:p>
            <a:pPr indent="-60325" lvl="0" marL="568325" rtl="0" algn="l">
              <a:spcBef>
                <a:spcPts val="560"/>
              </a:spcBef>
              <a:spcAft>
                <a:spcPts val="0"/>
              </a:spcAft>
              <a:buClr>
                <a:srgbClr val="339933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60325" lvl="0" marL="568325" rtl="0" algn="l">
              <a:spcBef>
                <a:spcPts val="800"/>
              </a:spcBef>
              <a:spcAft>
                <a:spcPts val="0"/>
              </a:spcAft>
              <a:buClr>
                <a:srgbClr val="339933"/>
              </a:buClr>
              <a:buSzPts val="4000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e-Stewards or R2 Certification is now mandatory for all e-Waste recyclers</a:t>
            </a:r>
            <a:endParaRPr/>
          </a:p>
          <a:p>
            <a:pPr indent="-60325" lvl="0" marL="568325" rtl="0" algn="l">
              <a:spcBef>
                <a:spcPts val="560"/>
              </a:spcBef>
              <a:spcAft>
                <a:spcPts val="0"/>
              </a:spcAft>
              <a:buClr>
                <a:srgbClr val="339933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60325" lvl="0" marL="568325" rtl="0" algn="l">
              <a:spcBef>
                <a:spcPts val="560"/>
              </a:spcBef>
              <a:spcAft>
                <a:spcPts val="0"/>
              </a:spcAft>
              <a:buClr>
                <a:srgbClr val="339933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lectronic recycling logo"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1093787"/>
            <a:ext cx="2438400" cy="2411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5702" l="0" r="1143" t="855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/>
          <p:nvPr/>
        </p:nvSpPr>
        <p:spPr>
          <a:xfrm>
            <a:off x="1752600" y="4953000"/>
            <a:ext cx="5181600" cy="1328023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to www.gsaelibrary.gsa.gov and search for Schedule 899-5.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20"/>
          <p:cNvSpPr/>
          <p:nvPr/>
        </p:nvSpPr>
        <p:spPr>
          <a:xfrm>
            <a:off x="1447800" y="1143000"/>
            <a:ext cx="2133600" cy="609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455613" y="2393950"/>
            <a:ext cx="7769225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013C88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b="43722" l="0" r="1713" t="8554"/>
          <a:stretch/>
        </p:blipFill>
        <p:spPr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SA Powerpoint template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