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35800" cy="93345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Proxima Nova" panose="020B0604020202020204" charset="0"/>
      <p:regular r:id="rId18"/>
      <p:bold r:id="rId19"/>
      <p:italic r:id="rId20"/>
      <p:boldItalic r:id="rId21"/>
    </p:embeddedFont>
    <p:embeddedFont>
      <p:font typeface="Times" panose="02020603050405020304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92">
          <p15:clr>
            <a:srgbClr val="000000"/>
          </p15:clr>
        </p15:guide>
        <p15:guide id="2" pos="516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000000"/>
          </p15:clr>
        </p15:guide>
        <p15:guide id="2" pos="2216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154" y="102"/>
      </p:cViewPr>
      <p:guideLst>
        <p:guide orient="horz" pos="1092"/>
        <p:guide pos="5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40"/>
        <p:guide pos="2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86213" y="0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67775"/>
            <a:ext cx="3049588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sldNum" idx="12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14:notes"/>
          <p:cNvSpPr txBox="1">
            <a:spLocks noGrp="1"/>
          </p:cNvSpPr>
          <p:nvPr>
            <p:ph type="body" idx="1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Any questions on the exchange/sale authority?</a:t>
            </a:r>
            <a:endParaRPr/>
          </a:p>
        </p:txBody>
      </p:sp>
      <p:sp>
        <p:nvSpPr>
          <p:cNvPr id="119" name="Google Shape;119;p14:notes"/>
          <p:cNvSpPr txBox="1">
            <a:spLocks noGrp="1"/>
          </p:cNvSpPr>
          <p:nvPr>
            <p:ph type="sldNum" idx="12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Times"/>
                <a:ea typeface="Times"/>
                <a:cs typeface="Times"/>
                <a:sym typeface="Times"/>
              </a:rPr>
              <a:t>10</a:t>
            </a:fld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:notes"/>
          <p:cNvSpPr txBox="1">
            <a:spLocks noGrp="1"/>
          </p:cNvSpPr>
          <p:nvPr>
            <p:ph type="body" idx="1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Definition of exchange sale.</a:t>
            </a:r>
            <a:endParaRPr/>
          </a:p>
        </p:txBody>
      </p:sp>
      <p:sp>
        <p:nvSpPr>
          <p:cNvPr id="46" name="Google Shape;46;p2:notes"/>
          <p:cNvSpPr txBox="1">
            <a:spLocks noGrp="1"/>
          </p:cNvSpPr>
          <p:nvPr>
            <p:ph type="sldNum" idx="12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Times"/>
                <a:ea typeface="Times"/>
                <a:cs typeface="Times"/>
                <a:sym typeface="Times"/>
              </a:rPr>
              <a:t>2</a:t>
            </a:fld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" name="Google Shape;54;p4:notes"/>
          <p:cNvSpPr txBox="1">
            <a:spLocks noGrp="1"/>
          </p:cNvSpPr>
          <p:nvPr>
            <p:ph type="body" idx="1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Here are two primary definitions of when to use exchange sale.</a:t>
            </a:r>
            <a:endParaRPr/>
          </a:p>
        </p:txBody>
      </p:sp>
      <p:sp>
        <p:nvSpPr>
          <p:cNvPr id="55" name="Google Shape;55;p4:notes"/>
          <p:cNvSpPr txBox="1">
            <a:spLocks noGrp="1"/>
          </p:cNvSpPr>
          <p:nvPr>
            <p:ph type="sldNum" idx="12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Times"/>
                <a:ea typeface="Times"/>
                <a:cs typeface="Times"/>
                <a:sym typeface="Times"/>
              </a:rPr>
              <a:t>3</a:t>
            </a:fld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6:notes"/>
          <p:cNvSpPr txBox="1">
            <a:spLocks noGrp="1"/>
          </p:cNvSpPr>
          <p:nvPr>
            <p:ph type="body" idx="1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Reason why to use exchange sale.</a:t>
            </a:r>
            <a:endParaRPr/>
          </a:p>
        </p:txBody>
      </p:sp>
      <p:sp>
        <p:nvSpPr>
          <p:cNvPr id="64" name="Google Shape;64;p6:notes"/>
          <p:cNvSpPr txBox="1">
            <a:spLocks noGrp="1"/>
          </p:cNvSpPr>
          <p:nvPr>
            <p:ph type="sldNum" idx="12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Times"/>
                <a:ea typeface="Times"/>
                <a:cs typeface="Times"/>
                <a:sym typeface="Times"/>
              </a:rPr>
              <a:t>4</a:t>
            </a:fld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These are the two methods of exchange sale used.</a:t>
            </a:r>
            <a:endParaRPr/>
          </a:p>
        </p:txBody>
      </p:sp>
      <p:sp>
        <p:nvSpPr>
          <p:cNvPr id="76" name="Google Shape;76;p3:notes"/>
          <p:cNvSpPr txBox="1">
            <a:spLocks noGrp="1"/>
          </p:cNvSpPr>
          <p:nvPr>
            <p:ph type="sldNum" idx="12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Times"/>
                <a:ea typeface="Times"/>
                <a:cs typeface="Times"/>
                <a:sym typeface="Times"/>
              </a:rPr>
              <a:t>5</a:t>
            </a:fld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Instances when you should not use exchange sale.</a:t>
            </a:r>
            <a:endParaRPr/>
          </a:p>
        </p:txBody>
      </p:sp>
      <p:sp>
        <p:nvSpPr>
          <p:cNvPr id="86" name="Google Shape;86;p7:notes"/>
          <p:cNvSpPr txBox="1">
            <a:spLocks noGrp="1"/>
          </p:cNvSpPr>
          <p:nvPr>
            <p:ph type="sldNum" idx="12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Times"/>
                <a:ea typeface="Times"/>
                <a:cs typeface="Times"/>
                <a:sym typeface="Times"/>
              </a:rPr>
              <a:t>6</a:t>
            </a:fld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9:notes"/>
          <p:cNvSpPr txBox="1">
            <a:spLocks noGrp="1"/>
          </p:cNvSpPr>
          <p:nvPr>
            <p:ph type="body" idx="1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Examples of conditions for using exchange/sale</a:t>
            </a:r>
            <a:endParaRPr/>
          </a:p>
        </p:txBody>
      </p:sp>
      <p:sp>
        <p:nvSpPr>
          <p:cNvPr id="94" name="Google Shape;94;p9:notes"/>
          <p:cNvSpPr txBox="1">
            <a:spLocks noGrp="1"/>
          </p:cNvSpPr>
          <p:nvPr>
            <p:ph type="sldNum" idx="12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Times"/>
                <a:ea typeface="Times"/>
                <a:cs typeface="Times"/>
                <a:sym typeface="Times"/>
              </a:rPr>
              <a:t>7</a:t>
            </a:fld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12:notes"/>
          <p:cNvSpPr txBox="1">
            <a:spLocks noGrp="1"/>
          </p:cNvSpPr>
          <p:nvPr>
            <p:ph type="body" idx="1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Conditions for using Exchange/Sale continued</a:t>
            </a:r>
            <a:endParaRPr/>
          </a:p>
        </p:txBody>
      </p:sp>
      <p:sp>
        <p:nvSpPr>
          <p:cNvPr id="102" name="Google Shape;102;p12:notes"/>
          <p:cNvSpPr txBox="1">
            <a:spLocks noGrp="1"/>
          </p:cNvSpPr>
          <p:nvPr>
            <p:ph type="sldNum" idx="12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Times"/>
                <a:ea typeface="Times"/>
                <a:cs typeface="Times"/>
                <a:sym typeface="Times"/>
              </a:rPr>
              <a:t>8</a:t>
            </a:fld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3:notes"/>
          <p:cNvSpPr txBox="1">
            <a:spLocks noGrp="1"/>
          </p:cNvSpPr>
          <p:nvPr>
            <p:ph type="body" idx="1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Tells when the proceeds from exchange/sale can be used.</a:t>
            </a:r>
            <a:endParaRPr/>
          </a:p>
        </p:txBody>
      </p:sp>
      <p:sp>
        <p:nvSpPr>
          <p:cNvPr id="110" name="Google Shape;110;p13:notes"/>
          <p:cNvSpPr txBox="1">
            <a:spLocks noGrp="1"/>
          </p:cNvSpPr>
          <p:nvPr>
            <p:ph type="sldNum" idx="12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Times"/>
                <a:ea typeface="Times"/>
                <a:cs typeface="Times"/>
                <a:sym typeface="Times"/>
              </a:rPr>
              <a:t>9</a:t>
            </a:fld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Faded blue U.S. flag in background."/>
          <p:cNvPicPr preferRelativeResize="0"/>
          <p:nvPr/>
        </p:nvPicPr>
        <p:blipFill rotWithShape="1">
          <a:blip r:embed="rId2">
            <a:alphaModFix/>
          </a:blip>
          <a:srcRect l="5556" t="8333" r="20369" b="41666"/>
          <a:stretch/>
        </p:blipFill>
        <p:spPr>
          <a:xfrm>
            <a:off x="0" y="2743200"/>
            <a:ext cx="9144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 descr="Blue horizontal band"/>
          <p:cNvSpPr/>
          <p:nvPr/>
        </p:nvSpPr>
        <p:spPr>
          <a:xfrm>
            <a:off x="0" y="1709738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" descr="GSA Starmark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613" y="455613"/>
            <a:ext cx="850900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4114800" y="1066800"/>
            <a:ext cx="444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4646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endParaRPr sz="1200" b="0" i="0" u="none" strike="noStrike" cap="none">
              <a:solidFill>
                <a:srgbClr val="46464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2" descr="Blue horizontal band"/>
          <p:cNvSpPr/>
          <p:nvPr/>
        </p:nvSpPr>
        <p:spPr>
          <a:xfrm>
            <a:off x="0" y="2701925"/>
            <a:ext cx="9144000" cy="228600"/>
          </a:xfrm>
          <a:prstGeom prst="rect">
            <a:avLst/>
          </a:prstGeom>
          <a:solidFill>
            <a:srgbClr val="0053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-1" y="1938528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1371600"/>
            <a:ext cx="7769225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5613" y="2176463"/>
            <a:ext cx="776922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05390"/>
              </a:buClr>
              <a:buSzPts val="2400"/>
              <a:buChar char="➢"/>
              <a:defRPr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005390"/>
              </a:buClr>
              <a:buSzPts val="2000"/>
              <a:buChar char="•"/>
              <a:defRPr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005390"/>
              </a:buClr>
              <a:buSzPts val="2000"/>
              <a:buChar char="–"/>
              <a:defRPr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005390"/>
              </a:buClr>
              <a:buSzPts val="2000"/>
              <a:buChar char="▪"/>
              <a:defRPr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005390"/>
              </a:buClr>
              <a:buSzPts val="2000"/>
              <a:buChar char="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1371600"/>
            <a:ext cx="7769225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5613" y="2393950"/>
            <a:ext cx="3808412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416425" y="2393950"/>
            <a:ext cx="3808413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1371600"/>
            <a:ext cx="7769225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Faded blue U.S. flag in background."/>
          <p:cNvPicPr preferRelativeResize="0"/>
          <p:nvPr/>
        </p:nvPicPr>
        <p:blipFill rotWithShape="1">
          <a:blip r:embed="rId6">
            <a:alphaModFix/>
          </a:blip>
          <a:srcRect l="179" t="20956" r="791" b="-4137"/>
          <a:stretch/>
        </p:blipFill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5613" y="2176463"/>
            <a:ext cx="776922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➢"/>
              <a:defRPr sz="2400" b="0" i="0" u="none" strike="noStrike" cap="non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Char char="▫"/>
              <a:defRPr sz="2000" b="0" i="0" u="none" strike="noStrike" cap="non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1371600"/>
            <a:ext cx="7769225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" descr="Blue horizontal band"/>
          <p:cNvSpPr/>
          <p:nvPr/>
        </p:nvSpPr>
        <p:spPr>
          <a:xfrm>
            <a:off x="0" y="838200"/>
            <a:ext cx="9144000" cy="1190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 descr="Blue horizontal band"/>
          <p:cNvSpPr/>
          <p:nvPr/>
        </p:nvSpPr>
        <p:spPr>
          <a:xfrm>
            <a:off x="0" y="947738"/>
            <a:ext cx="9144000" cy="119062"/>
          </a:xfrm>
          <a:prstGeom prst="rect">
            <a:avLst/>
          </a:prstGeom>
          <a:solidFill>
            <a:srgbClr val="0053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sa.gov/ap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-1" y="1938528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EXCHANGE/SALE FMR 102-39</a:t>
            </a:r>
            <a:endParaRPr b="1"/>
          </a:p>
        </p:txBody>
      </p:sp>
      <p:sp>
        <p:nvSpPr>
          <p:cNvPr id="41" name="Google Shape;41;p6"/>
          <p:cNvSpPr txBox="1"/>
          <p:nvPr/>
        </p:nvSpPr>
        <p:spPr>
          <a:xfrm>
            <a:off x="-3017900" y="667425"/>
            <a:ext cx="2408700" cy="28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</a:rPr>
              <a:t>REMINDER:</a:t>
            </a:r>
            <a:endParaRPr sz="24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</a:rPr>
              <a:t>Be sure to update the slide with your name and region!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42" name="Google Shape;42;p6"/>
          <p:cNvSpPr txBox="1"/>
          <p:nvPr/>
        </p:nvSpPr>
        <p:spPr>
          <a:xfrm>
            <a:off x="562800" y="3762775"/>
            <a:ext cx="8018400" cy="23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-US" sz="2400" dirty="0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Sharon Gorospe</a:t>
            </a:r>
            <a:br>
              <a:rPr lang="en-US" sz="2400" dirty="0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000" dirty="0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Personal Property Management</a:t>
            </a:r>
            <a:br>
              <a:rPr lang="en-US" sz="2000" dirty="0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000" dirty="0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Federal Acquisition Service</a:t>
            </a:r>
            <a:endParaRPr sz="2000" b="1" dirty="0">
              <a:solidFill>
                <a:srgbClr val="00539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539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539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05/19/2022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0" y="3280350"/>
            <a:ext cx="63120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990033"/>
                </a:solidFill>
              </a:rPr>
              <a:t>Questions?</a:t>
            </a:r>
            <a:endParaRPr sz="6600">
              <a:solidFill>
                <a:srgbClr val="990033"/>
              </a:solidFill>
            </a:endParaRPr>
          </a:p>
        </p:txBody>
      </p:sp>
      <p:sp>
        <p:nvSpPr>
          <p:cNvPr id="122" name="Google Shape;122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3366375" y="1733550"/>
            <a:ext cx="3574350" cy="51244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A9999"/>
                </a:solidFill>
                <a:latin typeface="Arial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687450" y="1733550"/>
            <a:ext cx="7769100" cy="3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​For further information, please contact your local Area Property Officer, found here:  </a:t>
            </a:r>
            <a:r>
              <a:rPr lang="en-US" sz="2400" b="0" u="sng">
                <a:solidFill>
                  <a:schemeClr val="hlink"/>
                </a:solidFill>
                <a:hlinkClick r:id="rId3"/>
              </a:rPr>
              <a:t>gsa.gov/apo</a:t>
            </a:r>
            <a:br>
              <a:rPr lang="en-US" sz="2400" b="0"/>
            </a:br>
            <a:br>
              <a:rPr lang="en-US" sz="2400" b="0"/>
            </a:br>
            <a:r>
              <a:rPr lang="en-US" sz="2400" b="0"/>
              <a:t>Thank you!</a:t>
            </a:r>
            <a:br>
              <a:rPr lang="en-US" sz="2400" b="0"/>
            </a:br>
            <a:br>
              <a:rPr lang="en-US" sz="2400" b="0"/>
            </a:br>
            <a:endParaRPr sz="24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-US" sz="2400" b="0">
                <a:latin typeface="Arial"/>
                <a:ea typeface="Arial"/>
                <a:cs typeface="Arial"/>
                <a:sym typeface="Arial"/>
              </a:rPr>
              <a:t>Personal Property Management</a:t>
            </a:r>
            <a:br>
              <a:rPr lang="en-US" sz="2400" b="0"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>
                <a:latin typeface="Arial"/>
                <a:ea typeface="Arial"/>
                <a:cs typeface="Arial"/>
                <a:sym typeface="Arial"/>
              </a:rPr>
              <a:t>Federal Acquisition Service</a:t>
            </a:r>
            <a:endParaRPr sz="2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50"/>
              <a:buFont typeface="Century Gothic"/>
              <a:buNone/>
            </a:pPr>
            <a:endParaRPr sz="1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7924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13C88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Exchange/Sale?</a:t>
            </a:r>
            <a:endParaRPr>
              <a:solidFill>
                <a:srgbClr val="013C8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1309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	To </a:t>
            </a:r>
            <a:r>
              <a:rPr lang="en-US" sz="2800" u="sng">
                <a:latin typeface="Proxima Nova"/>
                <a:ea typeface="Proxima Nova"/>
                <a:cs typeface="Proxima Nova"/>
                <a:sym typeface="Proxima Nova"/>
              </a:rPr>
              <a:t>exchange</a:t>
            </a: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 or </a:t>
            </a:r>
            <a:r>
              <a:rPr lang="en-US" sz="2800" u="sng">
                <a:latin typeface="Proxima Nova"/>
                <a:ea typeface="Proxima Nova"/>
                <a:cs typeface="Proxima Nova"/>
                <a:sym typeface="Proxima Nova"/>
              </a:rPr>
              <a:t>sell</a:t>
            </a: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800" b="1">
                <a:latin typeface="Proxima Nova"/>
                <a:ea typeface="Proxima Nova"/>
                <a:cs typeface="Proxima Nova"/>
                <a:sym typeface="Proxima Nova"/>
              </a:rPr>
              <a:t>replacement </a:t>
            </a: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personal property and apply the exchange allowance or proceeds of sale in whole or in part payment for the acquisition of similar property. 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0" name="Google Shape;50;p7" descr="picture of tru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236" y="4114800"/>
            <a:ext cx="3781164" cy="25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7" descr="picture of forklif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4114802"/>
            <a:ext cx="3711142" cy="259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57200" y="1371600"/>
            <a:ext cx="7769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13C88"/>
                </a:solidFill>
                <a:latin typeface="Proxima Nova"/>
                <a:ea typeface="Proxima Nova"/>
                <a:cs typeface="Proxima Nova"/>
                <a:sym typeface="Proxima Nova"/>
              </a:rPr>
              <a:t>Important Definitions</a:t>
            </a:r>
            <a:endParaRPr>
              <a:solidFill>
                <a:srgbClr val="013C8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455625" y="2118350"/>
            <a:ext cx="3808500" cy="4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Proxima Nova"/>
                <a:ea typeface="Proxima Nova"/>
                <a:cs typeface="Proxima Nova"/>
                <a:sym typeface="Proxima Nova"/>
              </a:rPr>
              <a:t>Acquire </a:t>
            </a: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lang="en-US" sz="2000" b="1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to procure or otherwise obtain personal property, including by lease.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 b="1">
                <a:latin typeface="Proxima Nova"/>
                <a:ea typeface="Proxima Nova"/>
                <a:cs typeface="Proxima Nova"/>
                <a:sym typeface="Proxima Nova"/>
              </a:rPr>
              <a:t>Replacement</a:t>
            </a:r>
            <a:r>
              <a:rPr lang="en-US" sz="2000" i="1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- means the process of acquiring property to be used in place of property that is still needed but: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Proxima Nova"/>
              <a:buChar char="➢"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No longer adequately performs the tasks for which it is used; or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➢"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Does not meet the agency’s need as well as the property to be acquired.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3</a:t>
            </a:fld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4416425" y="2118350"/>
            <a:ext cx="3808500" cy="433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 b="1">
                <a:latin typeface="Proxima Nova"/>
                <a:ea typeface="Proxima Nova"/>
                <a:cs typeface="Proxima Nova"/>
                <a:sym typeface="Proxima Nova"/>
              </a:rPr>
              <a:t>Similar</a:t>
            </a: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 - where the acquired item and the replaced item: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42900" algn="l" rtl="0">
              <a:spcBef>
                <a:spcPts val="560"/>
              </a:spcBef>
              <a:spcAft>
                <a:spcPts val="0"/>
              </a:spcAft>
              <a:buSzPts val="1800"/>
              <a:buFont typeface="Proxima Nova"/>
              <a:buChar char="➢"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Are identical;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➢"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Are designed and constructed for the same purpose;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➢"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Constitute parts or containers for identical or similar end items; or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➢"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Fall within a single Federal Supply Group (FSG) of property that is eligible for handling under the exchange/sale authority.</a:t>
            </a: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457200" y="1219200"/>
            <a:ext cx="77692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13C88"/>
                </a:solidFill>
              </a:rPr>
              <a:t>Why use Exchange/Sale?</a:t>
            </a:r>
            <a:endParaRPr>
              <a:solidFill>
                <a:srgbClr val="013C88"/>
              </a:solidFill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166250" y="2130125"/>
            <a:ext cx="8520300" cy="17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Exchange/Sale is used to </a:t>
            </a:r>
            <a:r>
              <a:rPr lang="en-US" sz="3000" b="1">
                <a:latin typeface="Proxima Nova"/>
                <a:ea typeface="Proxima Nova"/>
                <a:cs typeface="Proxima Nova"/>
                <a:sym typeface="Proxima Nova"/>
              </a:rPr>
              <a:t>reduce your Agency’s cost of replacing personal property</a:t>
            </a: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2018200" y="4530425"/>
            <a:ext cx="4974872" cy="6581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33"/>
                </a:solidFill>
                <a:latin typeface="Arial"/>
              </a:rPr>
              <a:t>REDUCE</a:t>
            </a:r>
          </a:p>
        </p:txBody>
      </p:sp>
      <p:sp>
        <p:nvSpPr>
          <p:cNvPr id="70" name="Google Shape;70;p9"/>
          <p:cNvSpPr/>
          <p:nvPr/>
        </p:nvSpPr>
        <p:spPr>
          <a:xfrm>
            <a:off x="819150" y="4665500"/>
            <a:ext cx="1352700" cy="1506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900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2241588" y="5322073"/>
            <a:ext cx="4528077" cy="6581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33"/>
                </a:solidFill>
                <a:latin typeface="Arial"/>
              </a:rPr>
              <a:t>COSTS</a:t>
            </a:r>
          </a:p>
        </p:txBody>
      </p:sp>
      <p:sp>
        <p:nvSpPr>
          <p:cNvPr id="72" name="Google Shape;72;p9"/>
          <p:cNvSpPr/>
          <p:nvPr/>
        </p:nvSpPr>
        <p:spPr>
          <a:xfrm>
            <a:off x="6839425" y="4530425"/>
            <a:ext cx="1352700" cy="1506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900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457200" y="1219200"/>
            <a:ext cx="83058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13C88"/>
                </a:solidFill>
                <a:latin typeface="Proxima Nova"/>
                <a:ea typeface="Proxima Nova"/>
                <a:cs typeface="Proxima Nova"/>
                <a:sym typeface="Proxima Nova"/>
              </a:rPr>
              <a:t>Ways to Utilize the Exchange/Sale Authority</a:t>
            </a:r>
            <a:endParaRPr>
              <a:solidFill>
                <a:srgbClr val="013C8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13C88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fld>
            <a:endParaRPr>
              <a:solidFill>
                <a:srgbClr val="013C8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8775" y="1953500"/>
            <a:ext cx="4021200" cy="2618400"/>
          </a:xfrm>
          <a:prstGeom prst="rect">
            <a:avLst/>
          </a:prstGeom>
          <a:noFill/>
          <a:ln w="28575" cap="flat" cmpd="sng">
            <a:solidFill>
              <a:srgbClr val="9900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013C88"/>
                </a:solidFill>
                <a:latin typeface="Proxima Nova"/>
                <a:ea typeface="Proxima Nova"/>
                <a:cs typeface="Proxima Nova"/>
                <a:sym typeface="Proxima Nova"/>
              </a:rPr>
              <a:t>Exchange</a:t>
            </a:r>
            <a:endParaRPr sz="2400" b="1">
              <a:solidFill>
                <a:srgbClr val="013C8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13C8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013C88"/>
                </a:solidFill>
                <a:latin typeface="Proxima Nova"/>
                <a:ea typeface="Proxima Nova"/>
                <a:cs typeface="Proxima Nova"/>
                <a:sym typeface="Proxima Nova"/>
              </a:rPr>
              <a:t>Agency can exchange (trade in) the property for a credit towards the replacement property</a:t>
            </a:r>
            <a:endParaRPr sz="1800">
              <a:solidFill>
                <a:srgbClr val="013C8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013C88"/>
                </a:solidFill>
                <a:latin typeface="Proxima Nova"/>
                <a:ea typeface="Proxima Nova"/>
                <a:cs typeface="Proxima Nova"/>
                <a:sym typeface="Proxima Nova"/>
              </a:rPr>
              <a:t>Between VA and the vendor (no GSA involvement)</a:t>
            </a:r>
            <a:endParaRPr sz="1800">
              <a:solidFill>
                <a:srgbClr val="013C8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3C8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1" name="Google Shape;81;p10"/>
          <p:cNvSpPr txBox="1"/>
          <p:nvPr/>
        </p:nvSpPr>
        <p:spPr>
          <a:xfrm>
            <a:off x="4790200" y="1953500"/>
            <a:ext cx="3972900" cy="2618400"/>
          </a:xfrm>
          <a:prstGeom prst="rect">
            <a:avLst/>
          </a:prstGeom>
          <a:noFill/>
          <a:ln w="28575" cap="flat" cmpd="sng">
            <a:solidFill>
              <a:srgbClr val="9900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013C88"/>
                </a:solidFill>
                <a:latin typeface="Proxima Nova"/>
                <a:ea typeface="Proxima Nova"/>
                <a:cs typeface="Proxima Nova"/>
                <a:sym typeface="Proxima Nova"/>
              </a:rPr>
              <a:t>Sale</a:t>
            </a:r>
            <a:endParaRPr sz="2400" b="1">
              <a:solidFill>
                <a:srgbClr val="013C8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13C8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013C88"/>
                </a:solidFill>
                <a:latin typeface="Proxima Nova"/>
                <a:ea typeface="Proxima Nova"/>
                <a:cs typeface="Proxima Nova"/>
                <a:sym typeface="Proxima Nova"/>
              </a:rPr>
              <a:t>Agency can sell the replacement property through GSA and apply the proceeds towards the purchase of the new property.</a:t>
            </a:r>
            <a:endParaRPr sz="1800">
              <a:solidFill>
                <a:srgbClr val="013C8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013C88"/>
                </a:solidFill>
                <a:latin typeface="Proxima Nova"/>
                <a:ea typeface="Proxima Nova"/>
                <a:cs typeface="Proxima Nova"/>
                <a:sym typeface="Proxima Nova"/>
              </a:rPr>
              <a:t>GSA Sales Fee: $500 minimum</a:t>
            </a:r>
            <a:endParaRPr sz="1800">
              <a:solidFill>
                <a:srgbClr val="013C8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2" name="Google Shape;82;p10"/>
          <p:cNvSpPr txBox="1"/>
          <p:nvPr/>
        </p:nvSpPr>
        <p:spPr>
          <a:xfrm>
            <a:off x="498775" y="4883725"/>
            <a:ext cx="8264100" cy="1631400"/>
          </a:xfrm>
          <a:prstGeom prst="rect">
            <a:avLst/>
          </a:prstGeom>
          <a:noFill/>
          <a:ln w="28575" cap="flat" cmpd="sng">
            <a:solidFill>
              <a:srgbClr val="9900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>
                <a:solidFill>
                  <a:srgbClr val="013C88"/>
                </a:solidFill>
                <a:latin typeface="Proxima Nova"/>
                <a:ea typeface="Proxima Nova"/>
                <a:cs typeface="Proxima Nova"/>
                <a:sym typeface="Proxima Nova"/>
              </a:rPr>
              <a:t>How do I determine whether to do an exchange or a sale?</a:t>
            </a:r>
            <a:endParaRPr sz="2200" b="1">
              <a:solidFill>
                <a:srgbClr val="013C8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3C8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013C88"/>
                </a:solidFill>
                <a:latin typeface="Proxima Nova"/>
                <a:ea typeface="Proxima Nova"/>
                <a:cs typeface="Proxima Nova"/>
                <a:sym typeface="Proxima Nova"/>
              </a:rPr>
              <a:t>You must determine whether an exchange or sale will provide the greater return for the Government. When estimating the return under each method, consider all related administrative and overhead costs.</a:t>
            </a:r>
            <a:endParaRPr sz="1800">
              <a:solidFill>
                <a:srgbClr val="013C8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3C8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457200" y="1295400"/>
            <a:ext cx="77692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13C88"/>
                </a:solidFill>
              </a:rPr>
              <a:t>When NOT to use Exchange/Sale…</a:t>
            </a:r>
            <a:endParaRPr>
              <a:solidFill>
                <a:srgbClr val="013C88"/>
              </a:solidFill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>
            <a:off x="455625" y="1955175"/>
            <a:ext cx="8002500" cy="39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l" rtl="0">
              <a:spcBef>
                <a:spcPts val="560"/>
              </a:spcBef>
              <a:spcAft>
                <a:spcPts val="0"/>
              </a:spcAft>
              <a:buSzPts val="2000"/>
              <a:buChar char="➢"/>
            </a:pPr>
            <a:r>
              <a:rPr lang="en-US" sz="2000"/>
              <a:t>If the estimated sales proceeds will be unreasonably low.</a:t>
            </a:r>
            <a:endParaRPr sz="2000"/>
          </a:p>
          <a:p>
            <a:pPr marL="342900" lvl="0" indent="-292100" algn="l" rtl="0">
              <a:spcBef>
                <a:spcPts val="560"/>
              </a:spcBef>
              <a:spcAft>
                <a:spcPts val="0"/>
              </a:spcAft>
              <a:buSzPts val="2000"/>
              <a:buChar char="➢"/>
            </a:pPr>
            <a:r>
              <a:rPr lang="en-US" sz="2000"/>
              <a:t>Exempt Categories:</a:t>
            </a:r>
            <a:endParaRPr sz="2000"/>
          </a:p>
          <a:p>
            <a:pPr marL="742950" lvl="1" indent="-207962" algn="l" rtl="0"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10 Weapons.</a:t>
            </a:r>
            <a:endParaRPr sz="1800"/>
          </a:p>
          <a:p>
            <a:pPr marL="742950" lvl="1" indent="-207962" algn="l" rtl="0"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11 Nuclear ordnance.</a:t>
            </a:r>
            <a:endParaRPr sz="1800"/>
          </a:p>
          <a:p>
            <a:pPr marL="742950" lvl="1" indent="-207962" algn="l" rtl="0"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42 Firefighting, rescue, and safety equipment.</a:t>
            </a:r>
            <a:endParaRPr sz="1800"/>
          </a:p>
          <a:p>
            <a:pPr marL="742950" lvl="1" indent="-207962" algn="l" rtl="0"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44 Nuclear reactors (FSC Class 4470 only).</a:t>
            </a:r>
            <a:endParaRPr sz="1800"/>
          </a:p>
          <a:p>
            <a:pPr marL="742950" lvl="1" indent="-207962" algn="l" rtl="0"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51 Hand tools.</a:t>
            </a:r>
            <a:endParaRPr sz="1800"/>
          </a:p>
          <a:p>
            <a:pPr marL="742950" lvl="1" indent="-207962" algn="l" rtl="0"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54 Prefabricated structure and scaffolding (5410, 5411 &amp; 5419).</a:t>
            </a:r>
            <a:endParaRPr sz="1800"/>
          </a:p>
          <a:p>
            <a:pPr marL="742950" lvl="1" indent="-207962" algn="l" rtl="0"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68 Chemicals and chemical products, except medicinal.</a:t>
            </a:r>
            <a:endParaRPr sz="1800"/>
          </a:p>
          <a:p>
            <a:pPr marL="742950" lvl="1" indent="-207962" algn="l" rtl="0"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84 Clothing, individual equipment, and insignia.</a:t>
            </a:r>
            <a:endParaRPr sz="1800"/>
          </a:p>
          <a:p>
            <a:pPr marL="342900" lvl="0" indent="-292100" algn="l" rtl="0">
              <a:spcBef>
                <a:spcPts val="560"/>
              </a:spcBef>
              <a:spcAft>
                <a:spcPts val="0"/>
              </a:spcAft>
              <a:buSzPts val="2000"/>
              <a:buChar char="➢"/>
            </a:pPr>
            <a:r>
              <a:rPr lang="en-US" sz="2000"/>
              <a:t>Do not acquire property with the sole intent of exchange or selling it for a new asset.</a:t>
            </a:r>
            <a:endParaRPr sz="2800"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>
            <a:off x="426775" y="1219200"/>
            <a:ext cx="8488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13C88"/>
                </a:solidFill>
              </a:rPr>
              <a:t>Conditions for using Exchange/Sale</a:t>
            </a:r>
            <a:endParaRPr>
              <a:solidFill>
                <a:srgbClr val="013C88"/>
              </a:solidFill>
            </a:endParaRPr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381000" y="2133600"/>
            <a:ext cx="8610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1900"/>
              <a:buAutoNum type="arabicPeriod"/>
            </a:pPr>
            <a:r>
              <a:rPr lang="en-US" sz="1900">
                <a:solidFill>
                  <a:srgbClr val="013C88"/>
                </a:solidFill>
              </a:rPr>
              <a:t>The property exchanged or sold is </a:t>
            </a:r>
            <a:r>
              <a:rPr lang="en-US" sz="1900" b="1">
                <a:solidFill>
                  <a:srgbClr val="013C88"/>
                </a:solidFill>
              </a:rPr>
              <a:t>similar </a:t>
            </a:r>
            <a:r>
              <a:rPr lang="en-US" sz="1900">
                <a:solidFill>
                  <a:srgbClr val="013C88"/>
                </a:solidFill>
              </a:rPr>
              <a:t>to the property acquired</a:t>
            </a:r>
            <a:endParaRPr sz="1900">
              <a:solidFill>
                <a:srgbClr val="013C88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1900"/>
              <a:buAutoNum type="arabicPeriod"/>
            </a:pPr>
            <a:r>
              <a:rPr lang="en-US" sz="1900">
                <a:solidFill>
                  <a:srgbClr val="013C88"/>
                </a:solidFill>
              </a:rPr>
              <a:t>The property exchanged or sold is not excess or surplus, and you have a </a:t>
            </a:r>
            <a:r>
              <a:rPr lang="en-US" sz="1900" b="1">
                <a:solidFill>
                  <a:srgbClr val="013C88"/>
                </a:solidFill>
              </a:rPr>
              <a:t>continuing need for that type of property</a:t>
            </a:r>
            <a:r>
              <a:rPr lang="en-US" sz="1900">
                <a:solidFill>
                  <a:srgbClr val="013C88"/>
                </a:solidFill>
              </a:rPr>
              <a:t>;</a:t>
            </a:r>
            <a:endParaRPr sz="1900">
              <a:solidFill>
                <a:srgbClr val="013C88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1900"/>
              <a:buAutoNum type="arabicPeriod"/>
            </a:pPr>
            <a:r>
              <a:rPr lang="en-US" sz="1900">
                <a:solidFill>
                  <a:srgbClr val="013C88"/>
                </a:solidFill>
              </a:rPr>
              <a:t>The property exchanged or sold was </a:t>
            </a:r>
            <a:r>
              <a:rPr lang="en-US" sz="1900" b="1">
                <a:solidFill>
                  <a:srgbClr val="013C88"/>
                </a:solidFill>
              </a:rPr>
              <a:t>not acquired for the principal purpose of exchange or sale</a:t>
            </a:r>
            <a:r>
              <a:rPr lang="en-US" sz="1900">
                <a:solidFill>
                  <a:srgbClr val="013C88"/>
                </a:solidFill>
              </a:rPr>
              <a:t>;</a:t>
            </a:r>
            <a:endParaRPr sz="1900">
              <a:solidFill>
                <a:srgbClr val="013C88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1900"/>
              <a:buAutoNum type="arabicPeriod"/>
            </a:pPr>
            <a:r>
              <a:rPr lang="en-US" sz="1900">
                <a:solidFill>
                  <a:srgbClr val="013C88"/>
                </a:solidFill>
              </a:rPr>
              <a:t>When replacing personal property, the exchange allowance or sales proceeds from the disposition of that property may only be used to </a:t>
            </a:r>
            <a:r>
              <a:rPr lang="en-US" sz="1900" b="1">
                <a:solidFill>
                  <a:srgbClr val="013C88"/>
                </a:solidFill>
              </a:rPr>
              <a:t>offset the cost of the replacement property, not services</a:t>
            </a:r>
            <a:r>
              <a:rPr lang="en-US" sz="1900">
                <a:solidFill>
                  <a:srgbClr val="013C88"/>
                </a:solidFill>
              </a:rPr>
              <a:t>; and</a:t>
            </a:r>
            <a:endParaRPr sz="1900">
              <a:solidFill>
                <a:srgbClr val="013C88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1900"/>
              <a:buAutoNum type="arabicPeriod"/>
            </a:pPr>
            <a:r>
              <a:rPr lang="en-US" sz="1900">
                <a:solidFill>
                  <a:srgbClr val="013C88"/>
                </a:solidFill>
              </a:rPr>
              <a:t>Except for transactions involving books and periodicals in your libraries, </a:t>
            </a:r>
            <a:r>
              <a:rPr lang="en-US" sz="1900" b="1">
                <a:solidFill>
                  <a:srgbClr val="013C88"/>
                </a:solidFill>
              </a:rPr>
              <a:t>you document the basic facts associated with each exchange/sale transaction</a:t>
            </a:r>
            <a:r>
              <a:rPr lang="en-US" sz="1900">
                <a:solidFill>
                  <a:srgbClr val="013C88"/>
                </a:solidFill>
              </a:rPr>
              <a:t>. </a:t>
            </a:r>
            <a:endParaRPr sz="1900">
              <a:solidFill>
                <a:srgbClr val="013C88"/>
              </a:solidFill>
            </a:endParaRPr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377150" y="1242250"/>
            <a:ext cx="8843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013C88"/>
                </a:solidFill>
              </a:rPr>
              <a:t>Documentation Requirements</a:t>
            </a:r>
            <a:endParaRPr>
              <a:solidFill>
                <a:srgbClr val="013C8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0" y="2052638"/>
            <a:ext cx="8991600" cy="416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13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At a minimum, the documentation must include:</a:t>
            </a:r>
            <a:endParaRPr sz="1900">
              <a:solidFill>
                <a:srgbClr val="013C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1900"/>
              <a:buFont typeface="Century Gothic"/>
              <a:buAutoNum type="arabicPeriod"/>
            </a:pPr>
            <a:r>
              <a:rPr lang="en-US" sz="1900">
                <a:solidFill>
                  <a:srgbClr val="013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FSC Group of items exchanged or sold, and items acquired;</a:t>
            </a:r>
            <a:endParaRPr sz="1900">
              <a:solidFill>
                <a:srgbClr val="013C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1900"/>
              <a:buFont typeface="Century Gothic"/>
              <a:buAutoNum type="arabicPeriod"/>
            </a:pPr>
            <a:r>
              <a:rPr lang="en-US" sz="1900">
                <a:solidFill>
                  <a:srgbClr val="013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Number of items exchanged or sold, and  number of items acquired;</a:t>
            </a:r>
            <a:endParaRPr sz="1900">
              <a:solidFill>
                <a:srgbClr val="013C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1900"/>
              <a:buFont typeface="Century Gothic"/>
              <a:buAutoNum type="arabicPeriod"/>
            </a:pPr>
            <a:r>
              <a:rPr lang="en-US" sz="1900">
                <a:solidFill>
                  <a:srgbClr val="013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Acquisition cost, exchange allowance or net sales proceeds of items exchanged or sold, acquisition cost of the items acquired;</a:t>
            </a:r>
            <a:endParaRPr sz="1900">
              <a:solidFill>
                <a:srgbClr val="013C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1900"/>
              <a:buFont typeface="Century Gothic"/>
              <a:buAutoNum type="arabicPeriod"/>
            </a:pPr>
            <a:r>
              <a:rPr lang="en-US" sz="1900">
                <a:solidFill>
                  <a:srgbClr val="013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date of the transaction(s);</a:t>
            </a:r>
            <a:endParaRPr sz="1900">
              <a:solidFill>
                <a:srgbClr val="013C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1900"/>
              <a:buFont typeface="Century Gothic"/>
              <a:buAutoNum type="arabicPeriod"/>
            </a:pPr>
            <a:r>
              <a:rPr lang="en-US" sz="1900">
                <a:solidFill>
                  <a:srgbClr val="013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parties involved; and</a:t>
            </a:r>
            <a:endParaRPr sz="1900">
              <a:solidFill>
                <a:srgbClr val="013C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1900"/>
              <a:buFont typeface="Century Gothic"/>
              <a:buAutoNum type="arabicPeriod"/>
            </a:pPr>
            <a:r>
              <a:rPr lang="en-US" sz="1900">
                <a:solidFill>
                  <a:srgbClr val="013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statement that the transactions comply with the requirements of this part 102-39.</a:t>
            </a:r>
            <a:endParaRPr sz="1900">
              <a:solidFill>
                <a:srgbClr val="013C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13C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76200" y="1323201"/>
            <a:ext cx="9144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13C88"/>
                </a:solidFill>
              </a:rPr>
              <a:t>How Long do You have to Obligate the Proceeds?</a:t>
            </a:r>
            <a:endParaRPr sz="2900">
              <a:solidFill>
                <a:srgbClr val="013C88"/>
              </a:solidFill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457200" y="3989750"/>
            <a:ext cx="8154900" cy="22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1800"/>
              <a:buFont typeface="Noto Sans Symbols"/>
              <a:buChar char="➢"/>
            </a:pPr>
            <a:r>
              <a:rPr lang="en-US" sz="1800">
                <a:solidFill>
                  <a:srgbClr val="013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proceeds from Exchange/Sale Authority sales is available to the Agency </a:t>
            </a:r>
            <a:r>
              <a:rPr lang="en-US" sz="1800" b="1">
                <a:solidFill>
                  <a:srgbClr val="013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during the Fiscal Year the item was sold; and for one Fiscal year thereafter, from award date</a:t>
            </a:r>
            <a:r>
              <a:rPr lang="en-US" sz="1800">
                <a:solidFill>
                  <a:srgbClr val="013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13C88"/>
              </a:buClr>
              <a:buSzPts val="2800"/>
              <a:buFont typeface="Noto Sans Symbols"/>
              <a:buNone/>
            </a:pPr>
            <a:endParaRPr sz="1800">
              <a:solidFill>
                <a:srgbClr val="013C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9400" algn="l" rtl="0">
              <a:spcBef>
                <a:spcPts val="560"/>
              </a:spcBef>
              <a:spcAft>
                <a:spcPts val="0"/>
              </a:spcAft>
              <a:buClr>
                <a:srgbClr val="013C88"/>
              </a:buClr>
              <a:buSzPts val="1800"/>
              <a:buFont typeface="Noto Sans Symbols"/>
              <a:buChar char="➢"/>
            </a:pPr>
            <a:r>
              <a:rPr lang="en-US" sz="1800" b="1">
                <a:solidFill>
                  <a:srgbClr val="013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 proceeds are not used during this time period, it must be sent to the General Fund of the U.S. Treasury.</a:t>
            </a:r>
            <a:endParaRPr sz="1800" b="1">
              <a:solidFill>
                <a:srgbClr val="013C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476238" y="2458460"/>
            <a:ext cx="8191517" cy="7498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99003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33"/>
                </a:solidFill>
                <a:latin typeface="Arial"/>
              </a:rPr>
              <a:t>Current FY + 1 FY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GSA Powerpoint template">
  <a:themeElements>
    <a:clrScheme name="CLP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FE"/>
      </a:hlink>
      <a:folHlink>
        <a:srgbClr val="85858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832</Words>
  <Application>Microsoft Office PowerPoint</Application>
  <PresentationFormat>On-screen Show (4:3)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Century Gothic</vt:lpstr>
      <vt:lpstr>Proxima Nova</vt:lpstr>
      <vt:lpstr>Times New Roman</vt:lpstr>
      <vt:lpstr>Times</vt:lpstr>
      <vt:lpstr>Noto Sans Symbols</vt:lpstr>
      <vt:lpstr>1_GSA Powerpoint template</vt:lpstr>
      <vt:lpstr>EXCHANGE/SALE FMR 102-39</vt:lpstr>
      <vt:lpstr>What is Exchange/Sale?</vt:lpstr>
      <vt:lpstr>Important Definitions</vt:lpstr>
      <vt:lpstr>Why use Exchange/Sale?</vt:lpstr>
      <vt:lpstr>Ways to Utilize the Exchange/Sale Authority</vt:lpstr>
      <vt:lpstr>When NOT to use Exchange/Sale…</vt:lpstr>
      <vt:lpstr>Conditions for using Exchange/Sale</vt:lpstr>
      <vt:lpstr>Documentation Requirements </vt:lpstr>
      <vt:lpstr>How Long do You have to Obligate the Proceeds?</vt:lpstr>
      <vt:lpstr>Questions?</vt:lpstr>
      <vt:lpstr>​For further information, please contact your local Area Property Officer, found here:  gsa.gov/apo  Thank you!   Personal Property Management Federal Acquisition Service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EXCHANGE/SALE FMR 102-39</dc:title>
  <dc:creator>Sharon R Gorospe</dc:creator>
  <cp:lastModifiedBy>Sharon R Gorospe</cp:lastModifiedBy>
  <cp:revision>2</cp:revision>
  <dcterms:modified xsi:type="dcterms:W3CDTF">2022-05-20T22:25:51Z</dcterms:modified>
</cp:coreProperties>
</file>