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7"/>
  </p:notesMasterIdLst>
  <p:sldIdLst>
    <p:sldId id="257" r:id="rId2"/>
    <p:sldId id="260" r:id="rId3"/>
    <p:sldId id="261" r:id="rId4"/>
    <p:sldId id="258" r:id="rId5"/>
    <p:sldId id="262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2274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471D-DA85-41B8-AB70-C5EE5DC94F57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C49F8-5B35-4C5A-AF1B-3DAA361CE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1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E4599-4C0F-4DAC-8095-7C0979A7FB84}" type="slidenum">
              <a:rPr lang="en-US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6da4fbd2b_0_147:notes"/>
          <p:cNvSpPr txBox="1">
            <a:spLocks noGrp="1"/>
          </p:cNvSpPr>
          <p:nvPr>
            <p:ph type="sldNum" idx="12"/>
          </p:nvPr>
        </p:nvSpPr>
        <p:spPr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">
                <a:solidFill>
                  <a:prstClr val="black"/>
                </a:solidFill>
              </a:rPr>
              <a:pPr>
                <a:buSzPts val="1200"/>
              </a:pPr>
              <a:t>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66" name="Google Shape;166;g86da4fbd2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g86da4fbd2b_0_147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366091"/>
              </a:buClr>
              <a:buSzPts val="1000"/>
              <a:buFont typeface="Arial"/>
              <a:buChar char="●"/>
            </a:pPr>
            <a:r>
              <a:rPr lang="en" sz="1000" b="1">
                <a:solidFill>
                  <a:srgbClr val="366091"/>
                </a:solidFill>
              </a:rPr>
              <a:t>We are the Center of Expertise for Eligibility and Compliance for the SASP’s in the western half of the US.</a:t>
            </a:r>
            <a:endParaRPr sz="1000" b="1">
              <a:solidFill>
                <a:srgbClr val="36609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366091"/>
              </a:buClr>
              <a:buSzPts val="1000"/>
              <a:buFont typeface="Arial"/>
              <a:buChar char="●"/>
            </a:pPr>
            <a:r>
              <a:rPr lang="en" sz="1000" b="1">
                <a:solidFill>
                  <a:srgbClr val="366091"/>
                </a:solidFill>
              </a:rPr>
              <a:t>We manage the National Firearms Program to LEAs.</a:t>
            </a:r>
            <a:endParaRPr sz="1000" b="1">
              <a:solidFill>
                <a:srgbClr val="36609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366091"/>
              </a:buClr>
              <a:buSzPts val="1000"/>
              <a:buFont typeface="Arial"/>
              <a:buChar char="●"/>
            </a:pPr>
            <a:r>
              <a:rPr lang="en" sz="1000" b="1">
                <a:solidFill>
                  <a:srgbClr val="366091"/>
                </a:solidFill>
              </a:rPr>
              <a:t>We are the Sales Center for: Bureau of Land Management (BLM), Army &amp; Air Force Exchange Service (AAFES) and US Army/TACOM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C49F8-5B35-4C5A-AF1B-3DAA361CED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E4599-4C0F-4DAC-8095-7C0979A7FB84}" type="slidenum">
              <a:rPr lang="en-US"/>
              <a:pPr/>
              <a:t>5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 dirty="0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8C612-4645-469C-BF2D-23E7C3B891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79764-BF6D-4EE4-8BDF-61F0C5A1F0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21492-D8A9-4CEE-A327-F99EC7B60D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4FF86-13BF-4BB8-9742-B75BB5E307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AABE7-0016-4AD7-9A67-CFD93CD45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23EBD-47E0-4EC6-B53A-6C5818EAA6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62689-93E6-4FE8-94FB-CAA0ACCC45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81B9-605B-40F4-857E-1A70FD84AE0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C7918B-C8A9-483C-B1E7-02B17D9882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055DB-1A29-4C40-8277-756BD26164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13C88"/>
                </a:solidFill>
                <a:ea typeface="ヒラギノ角ゴ Pro W3" pitchFamily="1" charset="-128"/>
              </a:defRPr>
            </a:lvl1pPr>
          </a:lstStyle>
          <a:p>
            <a:fld id="{F7BAECE9-551C-4657-A7D6-DF034FF3AEC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7920" name="Rectangle 48"/>
          <p:cNvSpPr>
            <a:spLocks noChangeArrowheads="1"/>
          </p:cNvSpPr>
          <p:nvPr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/>
        </p:nvPicPr>
        <p:blipFill>
          <a:blip r:embed="rId13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013C88"/>
          </a:solidFill>
          <a:latin typeface="Arial" pitchFamily="34" charset="0"/>
          <a:ea typeface="+mn-ea"/>
          <a:cs typeface="Arial" pitchFamily="34" charset="0"/>
        </a:defRPr>
      </a:lvl1pPr>
      <a:lvl2pPr marL="742950" indent="-22066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013C88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400">
          <a:solidFill>
            <a:srgbClr val="013C88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013C88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905000"/>
            <a:ext cx="9144000" cy="6382643"/>
          </a:xfrm>
        </p:spPr>
        <p:txBody>
          <a:bodyPr/>
          <a:lstStyle/>
          <a:p>
            <a:pPr marL="0" indent="0" algn="ctr"/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32766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2" y="1440597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524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endParaRPr lang="en-US" altLang="en-US" sz="5400" b="1" dirty="0">
              <a:solidFill>
                <a:srgbClr val="003366"/>
              </a:solidFill>
              <a:latin typeface="Century Gothic" pitchFamily="34" charset="0"/>
            </a:endParaRPr>
          </a:p>
          <a:p>
            <a:pPr algn="ctr" eaLnBrk="1" hangingPunct="1"/>
            <a:r>
              <a:rPr lang="en-US" altLang="en-US" sz="5400" b="1" dirty="0">
                <a:solidFill>
                  <a:srgbClr val="003366"/>
                </a:solidFill>
                <a:latin typeface="Century Gothic" pitchFamily="34" charset="0"/>
              </a:rPr>
              <a:t>GSA, Pacific Rim Zone, </a:t>
            </a:r>
          </a:p>
          <a:p>
            <a:pPr algn="ctr" eaLnBrk="1" hangingPunct="1"/>
            <a:r>
              <a:rPr lang="en-US" altLang="en-US" sz="5400" b="1" dirty="0">
                <a:solidFill>
                  <a:srgbClr val="003366"/>
                </a:solidFill>
                <a:latin typeface="Century Gothic" pitchFamily="34" charset="0"/>
              </a:rPr>
              <a:t>Personal Property Management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/>
          <p:nvPr/>
        </p:nvSpPr>
        <p:spPr>
          <a:xfrm>
            <a:off x="756266" y="1389375"/>
            <a:ext cx="7769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 Property Management Centers of Expertise</a:t>
            </a:r>
            <a:endParaRPr sz="3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325" y="2580305"/>
            <a:ext cx="4380694" cy="392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7753" y="2792079"/>
            <a:ext cx="180225" cy="37130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2" name="Google Shape;172;p35"/>
          <p:cNvGraphicFramePr/>
          <p:nvPr/>
        </p:nvGraphicFramePr>
        <p:xfrm>
          <a:off x="6804875" y="2679679"/>
          <a:ext cx="2124750" cy="37096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5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700" b="1" u="none" strike="noStrike" cap="none"/>
                        <a:t>Mid-Atlantic</a:t>
                      </a:r>
                      <a:endParaRPr sz="1700" b="1" u="none" strike="noStrike" cap="none"/>
                    </a:p>
                  </a:txBody>
                  <a:tcPr marL="28575" marR="28575" marT="17867" marB="17867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900" b="1" i="1" u="none" strike="noStrike" cap="none"/>
                        <a:t>COE for Naval Vessels, animals El/Com/SAR - Eastern States</a:t>
                      </a:r>
                      <a:endParaRPr sz="900" b="1" i="1" u="none" strike="noStrike" cap="none"/>
                    </a:p>
                  </a:txBody>
                  <a:tcPr marL="28575" marR="28575" marT="17867" marB="17867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700" b="1" u="none" strike="noStrike" cap="none"/>
                        <a:t>Southeast GL</a:t>
                      </a:r>
                      <a:endParaRPr sz="1700" b="1" u="none" strike="noStrike" cap="none"/>
                    </a:p>
                  </a:txBody>
                  <a:tcPr marL="28575" marR="28575" marT="17867" marB="17867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9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900" b="1" i="1" u="none" strike="noStrike" cap="none"/>
                        <a:t>COE for Civilian Vessels;  Donation Allocations and Sales Collections - Eastern States</a:t>
                      </a:r>
                      <a:endParaRPr sz="900" b="1" i="1" u="none" strike="noStrike" cap="none"/>
                    </a:p>
                  </a:txBody>
                  <a:tcPr marL="28575" marR="28575" marT="17867" marB="17867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700" b="1" u="none" strike="noStrike" cap="none"/>
                        <a:t>Southwest Central</a:t>
                      </a:r>
                      <a:endParaRPr sz="1700" b="1" u="none" strike="noStrike" cap="none"/>
                    </a:p>
                  </a:txBody>
                  <a:tcPr marL="28575" marR="28575" marT="17867" marB="17867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8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900" b="1" i="1" u="none" strike="noStrike" cap="none"/>
                        <a:t>COE for Firearms, </a:t>
                      </a:r>
                      <a:endParaRPr sz="900" b="1" i="1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900" b="1" i="1" u="none" strike="noStrike" cap="none"/>
                        <a:t>El/Com/SAR - Western States</a:t>
                      </a:r>
                      <a:endParaRPr sz="900" b="1" i="1" u="none" strike="noStrike" cap="none"/>
                    </a:p>
                  </a:txBody>
                  <a:tcPr marL="28575" marR="28575" marT="17867" marB="17867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700" b="1" u="none" strike="noStrike" cap="none"/>
                        <a:t>Pacific Rim</a:t>
                      </a:r>
                      <a:endParaRPr sz="1700" b="1" u="none" strike="noStrike" cap="none"/>
                    </a:p>
                  </a:txBody>
                  <a:tcPr marL="28575" marR="28575" marT="17867" marB="17867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9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900" b="1" i="1" u="none" strike="noStrike" cap="none"/>
                        <a:t>COE for Aircraft, Donation Allocations and Sales Collections - Western States,</a:t>
                      </a:r>
                      <a:endParaRPr sz="900" b="1" i="1" u="none" strike="noStrike" cap="none"/>
                    </a:p>
                  </a:txBody>
                  <a:tcPr marL="28575" marR="28575" marT="17867" marB="17867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51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700" b="1" u="none" strike="noStrike" cap="none"/>
                        <a:t>National Capital</a:t>
                      </a:r>
                      <a:endParaRPr sz="1700" b="1" u="none" strike="noStrike" cap="none"/>
                    </a:p>
                  </a:txBody>
                  <a:tcPr marL="28575" marR="28575" marT="17867" marB="17867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900" b="1" i="1" u="none" strike="noStrike" cap="none"/>
                        <a:t>COE for Foreign Gifts</a:t>
                      </a:r>
                      <a:endParaRPr sz="900" b="1" i="1" u="none" strike="noStrike" cap="none"/>
                    </a:p>
                  </a:txBody>
                  <a:tcPr marL="28575" marR="28575" marT="17867" marB="17867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85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79550"/>
            <a:ext cx="8229600" cy="1077218"/>
          </a:xfrm>
        </p:spPr>
        <p:txBody>
          <a:bodyPr/>
          <a:lstStyle/>
          <a:p>
            <a:r>
              <a:rPr lang="en-US" dirty="0"/>
              <a:t>Pacific Rim Zone U&amp;D TEAM Intro!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483325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2498725"/>
            <a:ext cx="3975100" cy="3978275"/>
            <a:chOff x="6" y="1392"/>
            <a:chExt cx="2600" cy="250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" y="1392"/>
              <a:ext cx="2592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" y="1392"/>
              <a:ext cx="2592" cy="6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" y="2013"/>
              <a:ext cx="2592" cy="3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" y="2324"/>
              <a:ext cx="2592" cy="3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" y="2635"/>
              <a:ext cx="2592" cy="6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" y="3256"/>
              <a:ext cx="2592" cy="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31" y="1412"/>
              <a:ext cx="130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>
                  <a:ln>
                    <a:noFill/>
                  </a:ln>
                  <a:solidFill>
                    <a:srgbClr val="093D93"/>
                  </a:solidFill>
                  <a:effectLst/>
                  <a:latin typeface="Arial" pitchFamily="34" charset="0"/>
                  <a:cs typeface="Arial" pitchFamily="34" charset="0"/>
                </a:rPr>
                <a:t>Billie Hayes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46" y="1718"/>
              <a:ext cx="2200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rgbClr val="093D93"/>
                  </a:solidFill>
                  <a:effectLst/>
                  <a:latin typeface="Arial" pitchFamily="34" charset="0"/>
                  <a:cs typeface="Arial" pitchFamily="34" charset="0"/>
                </a:rPr>
                <a:t>Francine McCollister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94" y="2033"/>
              <a:ext cx="158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>
                  <a:ln>
                    <a:noFill/>
                  </a:ln>
                  <a:solidFill>
                    <a:srgbClr val="093D93"/>
                  </a:solidFill>
                  <a:effectLst/>
                  <a:latin typeface="Arial" pitchFamily="34" charset="0"/>
                  <a:cs typeface="Arial" pitchFamily="34" charset="0"/>
                </a:rPr>
                <a:t>Gerry Giauque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8" y="2344"/>
              <a:ext cx="152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>
                  <a:ln>
                    <a:noFill/>
                  </a:ln>
                  <a:solidFill>
                    <a:srgbClr val="093D93"/>
                  </a:solidFill>
                  <a:effectLst/>
                  <a:latin typeface="Arial" pitchFamily="34" charset="0"/>
                  <a:cs typeface="Arial" pitchFamily="34" charset="0"/>
                </a:rPr>
                <a:t>Jerry Penrose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37" y="2637"/>
              <a:ext cx="185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rgbClr val="093D93"/>
                  </a:solidFill>
                  <a:effectLst/>
                  <a:latin typeface="Arial" pitchFamily="34" charset="0"/>
                  <a:cs typeface="Arial" pitchFamily="34" charset="0"/>
                </a:rPr>
                <a:t>Randal Patterson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80" y="2909"/>
              <a:ext cx="197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rgbClr val="093D93"/>
                  </a:solidFill>
                  <a:effectLst/>
                  <a:latin typeface="Arial" pitchFamily="34" charset="0"/>
                  <a:cs typeface="Arial" pitchFamily="34" charset="0"/>
                </a:rPr>
                <a:t>Sandra </a:t>
              </a:r>
              <a:r>
                <a:rPr kumimoji="0" lang="en-US" altLang="en-US" sz="3000" b="1" i="0" u="none" strike="noStrike" cap="none" normalizeH="0" baseline="0" dirty="0" err="1">
                  <a:ln>
                    <a:noFill/>
                  </a:ln>
                  <a:solidFill>
                    <a:srgbClr val="093D93"/>
                  </a:solidFill>
                  <a:effectLst/>
                  <a:latin typeface="Arial" pitchFamily="34" charset="0"/>
                  <a:cs typeface="Arial" pitchFamily="34" charset="0"/>
                </a:rPr>
                <a:t>Klar</a:t>
              </a:r>
              <a:endPara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93D93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rgbClr val="093D93"/>
                  </a:solidFill>
                  <a:effectLst/>
                  <a:latin typeface="Arial" pitchFamily="34" charset="0"/>
                  <a:cs typeface="Arial" pitchFamily="34" charset="0"/>
                </a:rPr>
                <a:t>Sharon Gorospe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6" y="388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" y="3888"/>
              <a:ext cx="9" cy="1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589" y="388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589" y="3888"/>
              <a:ext cx="9" cy="1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598" y="139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598" y="1392"/>
              <a:ext cx="8" cy="1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598" y="170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98" y="1703"/>
              <a:ext cx="8" cy="1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2598" y="201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598" y="2013"/>
              <a:ext cx="8" cy="1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2598" y="232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598" y="2324"/>
              <a:ext cx="8" cy="1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" name="Line 30"/>
            <p:cNvSpPr>
              <a:spLocks noChangeShapeType="1"/>
            </p:cNvSpPr>
            <p:nvPr/>
          </p:nvSpPr>
          <p:spPr bwMode="auto">
            <a:xfrm>
              <a:off x="2598" y="263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6" name="Rectangle 31"/>
            <p:cNvSpPr>
              <a:spLocks noChangeArrowheads="1"/>
            </p:cNvSpPr>
            <p:nvPr/>
          </p:nvSpPr>
          <p:spPr bwMode="auto">
            <a:xfrm>
              <a:off x="2598" y="2635"/>
              <a:ext cx="8" cy="1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" name="Line 32"/>
            <p:cNvSpPr>
              <a:spLocks noChangeShapeType="1"/>
            </p:cNvSpPr>
            <p:nvPr/>
          </p:nvSpPr>
          <p:spPr bwMode="auto">
            <a:xfrm>
              <a:off x="2598" y="294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" name="Rectangle 33"/>
            <p:cNvSpPr>
              <a:spLocks noChangeArrowheads="1"/>
            </p:cNvSpPr>
            <p:nvPr/>
          </p:nvSpPr>
          <p:spPr bwMode="auto">
            <a:xfrm>
              <a:off x="2598" y="2946"/>
              <a:ext cx="8" cy="1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" name="Line 34"/>
            <p:cNvSpPr>
              <a:spLocks noChangeShapeType="1"/>
            </p:cNvSpPr>
            <p:nvPr/>
          </p:nvSpPr>
          <p:spPr bwMode="auto">
            <a:xfrm>
              <a:off x="2598" y="325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" name="Rectangle 35"/>
            <p:cNvSpPr>
              <a:spLocks noChangeArrowheads="1"/>
            </p:cNvSpPr>
            <p:nvPr/>
          </p:nvSpPr>
          <p:spPr bwMode="auto">
            <a:xfrm>
              <a:off x="2598" y="3256"/>
              <a:ext cx="8" cy="1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Line 36"/>
            <p:cNvSpPr>
              <a:spLocks noChangeShapeType="1"/>
            </p:cNvSpPr>
            <p:nvPr/>
          </p:nvSpPr>
          <p:spPr bwMode="auto">
            <a:xfrm>
              <a:off x="2598" y="356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Rectangle 37"/>
            <p:cNvSpPr>
              <a:spLocks noChangeArrowheads="1"/>
            </p:cNvSpPr>
            <p:nvPr/>
          </p:nvSpPr>
          <p:spPr bwMode="auto">
            <a:xfrm>
              <a:off x="2598" y="3567"/>
              <a:ext cx="8" cy="1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Line 38"/>
            <p:cNvSpPr>
              <a:spLocks noChangeShapeType="1"/>
            </p:cNvSpPr>
            <p:nvPr/>
          </p:nvSpPr>
          <p:spPr bwMode="auto">
            <a:xfrm>
              <a:off x="2598" y="387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Rectangle 39"/>
            <p:cNvSpPr>
              <a:spLocks noChangeArrowheads="1"/>
            </p:cNvSpPr>
            <p:nvPr/>
          </p:nvSpPr>
          <p:spPr bwMode="auto">
            <a:xfrm>
              <a:off x="2598" y="3878"/>
              <a:ext cx="8" cy="10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06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1018B8-1C26-4BD6-BE80-0B0BEA8A10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198"/>
            <a:ext cx="7924800" cy="584775"/>
          </a:xfrm>
          <a:noFill/>
        </p:spPr>
        <p:txBody>
          <a:bodyPr/>
          <a:lstStyle/>
          <a:p>
            <a:pPr algn="ctr"/>
            <a:r>
              <a:rPr lang="en-US" sz="3200" dirty="0"/>
              <a:t>AGENDA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2B53D-60A6-4090-843F-3D94300E68F9}"/>
              </a:ext>
            </a:extLst>
          </p:cNvPr>
          <p:cNvSpPr txBox="1"/>
          <p:nvPr/>
        </p:nvSpPr>
        <p:spPr>
          <a:xfrm>
            <a:off x="457200" y="2057400"/>
            <a:ext cx="8610600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91DFC-D766-4B6A-AD40-B29EE084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880174"/>
            <a:ext cx="6753225" cy="4749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905000"/>
            <a:ext cx="9144000" cy="6382643"/>
          </a:xfrm>
        </p:spPr>
        <p:txBody>
          <a:bodyPr/>
          <a:lstStyle/>
          <a:p>
            <a:pPr marL="0" indent="0" algn="ctr"/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32766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5240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endParaRPr lang="en-US" altLang="en-US" sz="5400" b="1" dirty="0">
              <a:solidFill>
                <a:srgbClr val="003366"/>
              </a:solidFill>
              <a:latin typeface="Century Gothic" pitchFamily="34" charset="0"/>
            </a:endParaRPr>
          </a:p>
          <a:p>
            <a:pPr algn="ctr" eaLnBrk="1" hangingPunct="1"/>
            <a:endParaRPr lang="en-US" altLang="en-US" sz="5400" b="1">
              <a:solidFill>
                <a:srgbClr val="003366"/>
              </a:solidFill>
              <a:latin typeface="Century Gothic" pitchFamily="34" charset="0"/>
            </a:endParaRPr>
          </a:p>
          <a:p>
            <a:pPr algn="ctr" eaLnBrk="1" hangingPunct="1"/>
            <a:r>
              <a:rPr lang="en-US" altLang="en-US" sz="5400" b="1">
                <a:solidFill>
                  <a:srgbClr val="003366"/>
                </a:solidFill>
                <a:latin typeface="Century Gothic" pitchFamily="34" charset="0"/>
              </a:rPr>
              <a:t>THANK </a:t>
            </a:r>
            <a:r>
              <a:rPr lang="en-US" altLang="en-US" sz="5400" b="1" dirty="0">
                <a:solidFill>
                  <a:srgbClr val="003366"/>
                </a:solidFill>
                <a:latin typeface="Century Gothic" pitchFamily="34" charset="0"/>
              </a:rPr>
              <a:t>YOU!</a:t>
            </a:r>
            <a:endParaRPr lang="en-US" altLang="en-US" sz="4400" dirty="0">
              <a:solidFill>
                <a:srgbClr val="0033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1226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208</TotalTime>
  <Words>196</Words>
  <Application>Microsoft Office PowerPoint</Application>
  <PresentationFormat>On-screen Show (4:3)</PresentationFormat>
  <Paragraphs>40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Century Gothic</vt:lpstr>
      <vt:lpstr>Franklin Gothic Medium</vt:lpstr>
      <vt:lpstr>Wingdings</vt:lpstr>
      <vt:lpstr>Theme1</vt:lpstr>
      <vt:lpstr>           </vt:lpstr>
      <vt:lpstr>PowerPoint Presentation</vt:lpstr>
      <vt:lpstr>Pacific Rim Zone U&amp;D TEAM Intro!</vt:lpstr>
      <vt:lpstr>AGENDA OVERVIEW</vt:lpstr>
      <vt:lpstr>           </vt:lpstr>
    </vt:vector>
  </TitlesOfParts>
  <Company>GSA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</dc:title>
  <dc:creator>JessicaMDreier</dc:creator>
  <cp:lastModifiedBy>Sharon R Gorospe</cp:lastModifiedBy>
  <cp:revision>21</cp:revision>
  <dcterms:created xsi:type="dcterms:W3CDTF">2014-07-02T17:36:02Z</dcterms:created>
  <dcterms:modified xsi:type="dcterms:W3CDTF">2022-04-27T16:16:59Z</dcterms:modified>
</cp:coreProperties>
</file>