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59" r:id="rId4"/>
    <p:sldId id="261" r:id="rId5"/>
    <p:sldId id="262" r:id="rId6"/>
    <p:sldId id="265" r:id="rId7"/>
    <p:sldId id="264" r:id="rId8"/>
    <p:sldId id="268" r:id="rId9"/>
    <p:sldId id="269" r:id="rId10"/>
    <p:sldId id="270" r:id="rId11"/>
    <p:sldId id="271" r:id="rId12"/>
    <p:sldId id="272" r:id="rId13"/>
    <p:sldId id="273" r:id="rId14"/>
    <p:sldId id="267" r:id="rId15"/>
  </p:sldIdLst>
  <p:sldSz cx="9144000" cy="6858000" type="screen4x3"/>
  <p:notesSz cx="7035800" cy="9334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003399"/>
    <a:srgbClr val="013C88"/>
    <a:srgbClr val="FFFFFF"/>
    <a:srgbClr val="5F93D3"/>
    <a:srgbClr val="4283BE"/>
    <a:srgbClr val="336699"/>
    <a:srgbClr val="FFCC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92058" autoAdjust="0"/>
  </p:normalViewPr>
  <p:slideViewPr>
    <p:cSldViewPr>
      <p:cViewPr varScale="1">
        <p:scale>
          <a:sx n="63" d="100"/>
          <a:sy n="63" d="100"/>
        </p:scale>
        <p:origin x="-1516" y="-68"/>
      </p:cViewPr>
      <p:guideLst>
        <p:guide orient="horz" pos="1092"/>
        <p:guide pos="5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94" y="-78"/>
      </p:cViewPr>
      <p:guideLst>
        <p:guide orient="horz" pos="2940"/>
        <p:guide pos="22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7775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867775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75380004-3411-4FA8-9C9F-E0D706A087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97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433888"/>
            <a:ext cx="51593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7775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867775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" pitchFamily="18" charset="0"/>
              </a:defRPr>
            </a:lvl1pPr>
          </a:lstStyle>
          <a:p>
            <a:fld id="{BA0E1374-4574-4D8A-8584-918267CBCC1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40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16DE6-4F8B-4F03-8CBF-53D34814EF9F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079D95-084E-4A5D-BD02-DFDD91EC003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Once you successfully checkout, you will receive a confirmation email detailing what your checked out.  The GSA Area Property Officer will now be able to see your request and allocate the property among the requestors.  When you receive a checkout email, that does not necessarily mean that you will automatically receive the property.  If there are competing requests the GSA Area Property Officer uses a set of pre-determined criteria and property experience to allocate the item.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64" name="Picture 68" descr="Flag_more_blue"/>
          <p:cNvPicPr>
            <a:picLocks noChangeAspect="1" noChangeArrowheads="1"/>
          </p:cNvPicPr>
          <p:nvPr userDrawn="1"/>
        </p:nvPicPr>
        <p:blipFill>
          <a:blip r:embed="rId2" cstate="print"/>
          <a:srcRect r="15492"/>
          <a:stretch>
            <a:fillRect/>
          </a:stretch>
        </p:blipFill>
        <p:spPr bwMode="auto">
          <a:xfrm>
            <a:off x="0" y="2722563"/>
            <a:ext cx="9144000" cy="4135437"/>
          </a:xfrm>
          <a:prstGeom prst="rect">
            <a:avLst/>
          </a:prstGeom>
          <a:noFill/>
        </p:spPr>
      </p:pic>
      <p:sp>
        <p:nvSpPr>
          <p:cNvPr id="208949" name="Rectangle 53"/>
          <p:cNvSpPr>
            <a:spLocks noChangeArrowheads="1"/>
          </p:cNvSpPr>
          <p:nvPr userDrawn="1"/>
        </p:nvSpPr>
        <p:spPr bwMode="auto">
          <a:xfrm>
            <a:off x="0" y="2514600"/>
            <a:ext cx="9144000" cy="420688"/>
          </a:xfrm>
          <a:prstGeom prst="rect">
            <a:avLst/>
          </a:prstGeom>
          <a:solidFill>
            <a:srgbClr val="01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948" name="Rectangle 52"/>
          <p:cNvSpPr>
            <a:spLocks noChangeArrowheads="1"/>
          </p:cNvSpPr>
          <p:nvPr userDrawn="1"/>
        </p:nvSpPr>
        <p:spPr bwMode="auto">
          <a:xfrm>
            <a:off x="0" y="1708150"/>
            <a:ext cx="9144000" cy="8509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04813"/>
            <a:endParaRPr lang="en-US" sz="3600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pic>
        <p:nvPicPr>
          <p:cNvPr id="208950" name="Picture 5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</p:spPr>
      </p:pic>
      <p:sp>
        <p:nvSpPr>
          <p:cNvPr id="208951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/>
            <a:r>
              <a:rPr lang="en-US" sz="1400" b="1" dirty="0">
                <a:solidFill>
                  <a:srgbClr val="4C4C4C"/>
                </a:solidFill>
                <a:ea typeface="ヒラギノ角ゴ Pro W3" pitchFamily="1" charset="-128"/>
              </a:rPr>
              <a:t>U.S. General Services Administration</a:t>
            </a:r>
            <a:endParaRPr lang="en-US" dirty="0">
              <a:latin typeface="Franklin Gothic Medium" pitchFamily="34" charset="0"/>
              <a:ea typeface="ヒラギノ角ゴ Pro W3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49575"/>
            <a:ext cx="7772400" cy="5847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4913" y="1479550"/>
            <a:ext cx="1941512" cy="396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79550"/>
            <a:ext cx="56769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393950"/>
            <a:ext cx="3808412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393950"/>
            <a:ext cx="3808413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4040188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3200"/>
            <a:ext cx="4041775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3508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393950"/>
            <a:ext cx="7769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88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9550"/>
            <a:ext cx="776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920" name="Rectangle 48"/>
          <p:cNvSpPr>
            <a:spLocks noChangeArrowheads="1"/>
          </p:cNvSpPr>
          <p:nvPr userDrawn="1"/>
        </p:nvSpPr>
        <p:spPr bwMode="auto">
          <a:xfrm>
            <a:off x="0" y="685800"/>
            <a:ext cx="9144000" cy="42068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7663"/>
            <a:endParaRPr lang="en-US" sz="2000" dirty="0">
              <a:latin typeface="Franklin Gothic Medium" pitchFamily="34" charset="0"/>
              <a:ea typeface="ヒラギノ角ゴ Pro W3" pitchFamily="1" charset="-128"/>
            </a:endParaRPr>
          </a:p>
        </p:txBody>
      </p:sp>
      <p:pic>
        <p:nvPicPr>
          <p:cNvPr id="207927" name="Picture 55" descr="1239"/>
          <p:cNvPicPr>
            <a:picLocks noChangeAspect="1" noChangeArrowheads="1"/>
          </p:cNvPicPr>
          <p:nvPr userDrawn="1"/>
        </p:nvPicPr>
        <p:blipFill>
          <a:blip r:embed="rId13" cstate="print"/>
          <a:srcRect t="43367"/>
          <a:stretch>
            <a:fillRect/>
          </a:stretch>
        </p:blipFill>
        <p:spPr bwMode="auto">
          <a:xfrm>
            <a:off x="0" y="0"/>
            <a:ext cx="9144000" cy="70485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 userDrawn="1"/>
        </p:nvSpPr>
        <p:spPr>
          <a:xfrm>
            <a:off x="8619382" y="6428601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7BAECE9-551C-4657-A7D6-DF034FF3AEC8}" type="slidenum">
              <a:rPr lang="en-US" sz="1200" b="0" smtClean="0">
                <a:solidFill>
                  <a:srgbClr val="013C88"/>
                </a:solidFill>
              </a:rPr>
              <a:pPr/>
              <a:t>‹#›</a:t>
            </a:fld>
            <a:endParaRPr lang="en-US" sz="1200" b="0" dirty="0">
              <a:solidFill>
                <a:srgbClr val="013C8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Ø"/>
        <a:defRPr sz="2400">
          <a:solidFill>
            <a:srgbClr val="013C88"/>
          </a:solidFill>
          <a:latin typeface="+mn-lt"/>
          <a:ea typeface="+mn-ea"/>
          <a:cs typeface="+mn-cs"/>
        </a:defRPr>
      </a:lvl1pPr>
      <a:lvl2pPr marL="742950" indent="-22066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"/>
        <a:defRPr sz="2400">
          <a:solidFill>
            <a:srgbClr val="013C8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400">
          <a:solidFill>
            <a:srgbClr val="013C8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400">
          <a:solidFill>
            <a:srgbClr val="013C8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2949575"/>
            <a:ext cx="9144000" cy="784225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0" tIns="0" rIns="0" bIns="0"/>
          <a:lstStyle/>
          <a:p>
            <a:pPr algn="ctr">
              <a:spcBef>
                <a:spcPct val="150000"/>
              </a:spcBef>
            </a:pPr>
            <a:r>
              <a:rPr lang="en-US" sz="4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Acquiring Excess Personal Property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457200" y="4038600"/>
            <a:ext cx="78279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/>
          <a:lstStyle/>
          <a:p>
            <a:pPr>
              <a:spcBef>
                <a:spcPct val="150000"/>
              </a:spcBef>
            </a:pP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533400" y="4343400"/>
            <a:ext cx="8305800" cy="685800"/>
          </a:xfrm>
          <a:prstGeom prst="roundRect">
            <a:avLst/>
          </a:prstGeom>
          <a:noFill/>
          <a:ln w="9525" cap="flat" cmpd="sng" algn="ctr">
            <a:solidFill>
              <a:srgbClr val="FFFF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4343400"/>
            <a:ext cx="8534400" cy="609600"/>
          </a:xfrm>
          <a:prstGeom prst="roundRect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15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457200" y="4800600"/>
            <a:ext cx="8534400" cy="609600"/>
          </a:xfrm>
          <a:prstGeom prst="roundRect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8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5" y="1295400"/>
            <a:ext cx="7769225" cy="579438"/>
          </a:xfrm>
        </p:spPr>
        <p:txBody>
          <a:bodyPr/>
          <a:lstStyle/>
          <a:p>
            <a:r>
              <a:rPr lang="en-US" dirty="0" smtClean="0"/>
              <a:t>COMPLETELY APPROVED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39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447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419519" y="4724400"/>
            <a:ext cx="8534400" cy="609600"/>
          </a:xfrm>
          <a:prstGeom prst="roundRect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98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62400" y="2209800"/>
            <a:ext cx="1066800" cy="646331"/>
          </a:xfrm>
        </p:spPr>
        <p:txBody>
          <a:bodyPr/>
          <a:lstStyle/>
          <a:p>
            <a:pPr algn="ctr"/>
            <a:r>
              <a:rPr lang="en-US" sz="1200" dirty="0" smtClean="0"/>
              <a:t>GSA Starmark Logo</a:t>
            </a:r>
            <a:endParaRPr lang="en-US" sz="1200" dirty="0"/>
          </a:p>
        </p:txBody>
      </p:sp>
      <p:pic>
        <p:nvPicPr>
          <p:cNvPr id="6" name="Picture 5" title="GSA Starmark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2057400"/>
            <a:ext cx="30353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7769225" cy="584775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  <a:cs typeface="Arial" pitchFamily="34" charset="0"/>
              </a:rPr>
              <a:t>Acquiring Excess Personal Property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2209800"/>
            <a:ext cx="8610600" cy="446405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cs typeface="Arial" pitchFamily="34" charset="0"/>
              </a:rPr>
              <a:t>Who Can Acquire Excess Personal Property? </a:t>
            </a:r>
          </a:p>
          <a:p>
            <a:pPr>
              <a:buNone/>
            </a:pPr>
            <a:endParaRPr lang="en-US" dirty="0" smtClean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Federal agencies;</a:t>
            </a:r>
          </a:p>
          <a:p>
            <a:r>
              <a:rPr lang="en-US" dirty="0" smtClean="0">
                <a:cs typeface="Arial" pitchFamily="34" charset="0"/>
              </a:rPr>
              <a:t>The Senate;</a:t>
            </a:r>
          </a:p>
          <a:p>
            <a:r>
              <a:rPr lang="en-US" dirty="0" smtClean="0">
                <a:cs typeface="Arial" pitchFamily="34" charset="0"/>
              </a:rPr>
              <a:t>The House of Representatives;</a:t>
            </a:r>
          </a:p>
          <a:p>
            <a:r>
              <a:rPr lang="en-US" dirty="0" smtClean="0">
                <a:cs typeface="Arial" pitchFamily="34" charset="0"/>
              </a:rPr>
              <a:t>The Architect of the Capitol and any activities under his direction;</a:t>
            </a:r>
          </a:p>
          <a:p>
            <a:r>
              <a:rPr lang="en-US" dirty="0" smtClean="0">
                <a:cs typeface="Arial" pitchFamily="34" charset="0"/>
              </a:rPr>
              <a:t>The DC Government and Mixed ownership government corporations.</a:t>
            </a:r>
          </a:p>
          <a:p>
            <a:endParaRPr lang="en-US" dirty="0" smtClean="0"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cs typeface="Arial" pitchFamily="34" charset="0"/>
              </a:rPr>
              <a:t>FMR: 102-36.60 through .75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447800"/>
            <a:ext cx="8686800" cy="1077218"/>
          </a:xfrm>
          <a:noFill/>
        </p:spPr>
        <p:txBody>
          <a:bodyPr/>
          <a:lstStyle/>
          <a:p>
            <a:pPr algn="ctr"/>
            <a:r>
              <a:rPr lang="en-US" dirty="0" smtClean="0">
                <a:cs typeface="Arial" pitchFamily="34" charset="0"/>
              </a:rPr>
              <a:t>Why must we use excess personal property </a:t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instead of buying new property?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3168650"/>
            <a:ext cx="7924800" cy="3460750"/>
          </a:xfrm>
          <a:noFill/>
        </p:spPr>
        <p:txBody>
          <a:bodyPr/>
          <a:lstStyle/>
          <a:p>
            <a:r>
              <a:rPr lang="en-US" sz="2800" dirty="0" smtClean="0">
                <a:cs typeface="Arial" pitchFamily="34" charset="0"/>
              </a:rPr>
              <a:t>It maximizes the return on Government dollars spent and minimizes expenditures for new procurement.</a:t>
            </a:r>
          </a:p>
          <a:p>
            <a:endParaRPr lang="en-US" sz="2800" dirty="0" smtClean="0">
              <a:cs typeface="Arial" pitchFamily="34" charset="0"/>
            </a:endParaRPr>
          </a:p>
          <a:p>
            <a:endParaRPr lang="en-US" sz="2800" dirty="0" smtClean="0">
              <a:cs typeface="Arial" pitchFamily="34" charset="0"/>
            </a:endParaRPr>
          </a:p>
          <a:p>
            <a:endParaRPr lang="en-US" sz="2800" dirty="0" smtClean="0"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cs typeface="Arial" pitchFamily="34" charset="0"/>
              </a:rPr>
              <a:t>FMR 102-36.65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30660"/>
            <a:ext cx="7769225" cy="1077218"/>
          </a:xfrm>
          <a:noFill/>
          <a:ln/>
        </p:spPr>
        <p:txBody>
          <a:bodyPr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must we consider when acquiring excess personal property?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094" name="Rectangle 6"/>
          <p:cNvSpPr>
            <a:spLocks noGrp="1" noChangeArrowheads="1"/>
          </p:cNvSpPr>
          <p:nvPr>
            <p:ph idx="1"/>
          </p:nvPr>
        </p:nvSpPr>
        <p:spPr>
          <a:xfrm>
            <a:off x="455613" y="2741878"/>
            <a:ext cx="7772400" cy="2973122"/>
          </a:xfrm>
          <a:noFill/>
          <a:ln/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must be an authorized requirement.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cost of the property does not exceed the cost of purchasing and maintaining new materials.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must not acquire excess personal property with intent to sell or trade for other assets.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95400"/>
            <a:ext cx="8686800" cy="156966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property is disposed of by another agency under the exchange/sale authority, how much do we pay?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3657600"/>
            <a:ext cx="7769225" cy="12954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amount of reimbursement is normally the fair market value.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 Acquire Excess Personal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Using GSAXcess;</a:t>
            </a:r>
          </a:p>
          <a:p>
            <a:r>
              <a:rPr lang="en-US" sz="2800" dirty="0" smtClean="0"/>
              <a:t>Submit a “Want List” in GSAXcess;</a:t>
            </a:r>
          </a:p>
          <a:p>
            <a:r>
              <a:rPr lang="en-US" sz="2800" dirty="0" smtClean="0"/>
              <a:t>Conduct on-site screening at various federal facilities;</a:t>
            </a:r>
          </a:p>
          <a:p>
            <a:r>
              <a:rPr lang="en-US" sz="2800" dirty="0" smtClean="0"/>
              <a:t>Contact GSA Area Property Officer;</a:t>
            </a:r>
          </a:p>
          <a:p>
            <a:r>
              <a:rPr lang="en-US" sz="2800" dirty="0" smtClean="0"/>
              <a:t>Direct Transfer.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Requesting Agency’s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546350"/>
            <a:ext cx="7769225" cy="2330450"/>
          </a:xfrm>
        </p:spPr>
        <p:txBody>
          <a:bodyPr/>
          <a:lstStyle/>
          <a:p>
            <a:r>
              <a:rPr lang="en-US" sz="2800" dirty="0" smtClean="0"/>
              <a:t>The requesting agency is responsible for shipping and transportation costs.</a:t>
            </a:r>
          </a:p>
          <a:p>
            <a:endParaRPr lang="en-US" sz="2800" dirty="0" smtClean="0"/>
          </a:p>
          <a:p>
            <a:r>
              <a:rPr lang="en-US" sz="2800" dirty="0" smtClean="0"/>
              <a:t>Arranging the pickup by the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day the transfer document is approved.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14286" t="9143" r="43429" b="38400"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13C88"/>
              </a:solidFill>
              <a:effectLst/>
              <a:latin typeface="Arial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19113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Checkout Email Confirmation</a:t>
            </a:r>
          </a:p>
        </p:txBody>
      </p:sp>
      <p:sp>
        <p:nvSpPr>
          <p:cNvPr id="28677" name="AutoShape 8"/>
          <p:cNvSpPr>
            <a:spLocks noChangeArrowheads="1"/>
          </p:cNvSpPr>
          <p:nvPr/>
        </p:nvSpPr>
        <p:spPr bwMode="auto">
          <a:xfrm>
            <a:off x="5334000" y="1143000"/>
            <a:ext cx="3810000" cy="2438400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 b="1" dirty="0" smtClean="0">
                <a:latin typeface="Arial" charset="0"/>
              </a:rPr>
              <a:t>A Checkout </a:t>
            </a:r>
            <a:r>
              <a:rPr lang="en-US" sz="1800" b="1" dirty="0"/>
              <a:t>C</a:t>
            </a:r>
            <a:r>
              <a:rPr lang="en-US" sz="1800" b="1" dirty="0" smtClean="0">
                <a:latin typeface="Arial" charset="0"/>
              </a:rPr>
              <a:t>onfirmation </a:t>
            </a:r>
            <a:r>
              <a:rPr lang="en-US" sz="1800" b="1" dirty="0">
                <a:latin typeface="Arial" charset="0"/>
              </a:rPr>
              <a:t>does not mean that you will automatically receive the </a:t>
            </a:r>
            <a:r>
              <a:rPr lang="en-US" sz="1800" b="1" dirty="0" smtClean="0">
                <a:latin typeface="Arial" charset="0"/>
              </a:rPr>
              <a:t>property.  Since this item was checked out as a Priority Situation, </a:t>
            </a:r>
            <a:r>
              <a:rPr lang="en-US" sz="1800" b="1" dirty="0" err="1" smtClean="0">
                <a:latin typeface="Arial" charset="0"/>
              </a:rPr>
              <a:t>GSAXcess</a:t>
            </a:r>
            <a:r>
              <a:rPr lang="en-US" sz="1800" b="1" dirty="0" smtClean="0">
                <a:latin typeface="Arial" charset="0"/>
              </a:rPr>
              <a:t> includes a reminder in case it was selected in error.</a:t>
            </a:r>
            <a:endParaRPr lang="en-US" sz="1800" b="1" dirty="0">
              <a:latin typeface="Arial" charset="0"/>
              <a:cs typeface="Arial" charset="0"/>
            </a:endParaRPr>
          </a:p>
        </p:txBody>
      </p:sp>
      <p:sp>
        <p:nvSpPr>
          <p:cNvPr id="28678" name="AutoShape 7"/>
          <p:cNvSpPr>
            <a:spLocks noChangeArrowheads="1"/>
          </p:cNvSpPr>
          <p:nvPr/>
        </p:nvSpPr>
        <p:spPr bwMode="auto">
          <a:xfrm>
            <a:off x="609600" y="4419600"/>
            <a:ext cx="914400" cy="485775"/>
          </a:xfrm>
          <a:prstGeom prst="rightArrow">
            <a:avLst>
              <a:gd name="adj1" fmla="val 50000"/>
              <a:gd name="adj2" fmla="val 4705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34021492-D8A9-4CEE-A327-F99EC7B60D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4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2286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99"/>
                </a:solidFill>
              </a:rPr>
              <a:t>GSAXCESS PROPERTY TRANSFER ORDER “ALLOCATED”</a:t>
            </a:r>
            <a:endParaRPr 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03275"/>
      </p:ext>
    </p:extLst>
  </p:cSld>
  <p:clrMapOvr>
    <a:masterClrMapping/>
  </p:clrMapOvr>
</p:sld>
</file>

<file path=ppt/theme/theme1.xml><?xml version="1.0" encoding="utf-8"?>
<a:theme xmlns:a="http://schemas.openxmlformats.org/drawingml/2006/main" name="GSA Powerpoint template">
  <a:themeElements>
    <a:clrScheme name="GS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A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2996</TotalTime>
  <Words>357</Words>
  <Application>Microsoft Office PowerPoint</Application>
  <PresentationFormat>On-screen Show (4:3)</PresentationFormat>
  <Paragraphs>44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GSA Powerpoint template</vt:lpstr>
      <vt:lpstr>Acquiring Excess Personal Property</vt:lpstr>
      <vt:lpstr>Acquiring Excess Personal Property</vt:lpstr>
      <vt:lpstr>Why must we use excess personal property  instead of buying new property?</vt:lpstr>
      <vt:lpstr>What must we consider when acquiring excess personal property?</vt:lpstr>
      <vt:lpstr>When property is disposed of by another agency under the exchange/sale authority, how much do we pay?</vt:lpstr>
      <vt:lpstr>How to Acquire Excess Personal Property</vt:lpstr>
      <vt:lpstr>Requesting Agency’s Responsibilities</vt:lpstr>
      <vt:lpstr>Checkout Email Confirmation</vt:lpstr>
      <vt:lpstr>PowerPoint Presentation</vt:lpstr>
      <vt:lpstr>PowerPoint Presentation</vt:lpstr>
      <vt:lpstr>PowerPoint Presentation</vt:lpstr>
      <vt:lpstr>COMPLETELY APPROVED </vt:lpstr>
      <vt:lpstr>PowerPoint Presentation</vt:lpstr>
      <vt:lpstr>GSA Starmark Logo</vt:lpstr>
    </vt:vector>
  </TitlesOfParts>
  <Company>GSA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Andy Black</dc:creator>
  <cp:lastModifiedBy>Sharon R Gorospe</cp:lastModifiedBy>
  <cp:revision>159</cp:revision>
  <cp:lastPrinted>2000-10-09T13:28:30Z</cp:lastPrinted>
  <dcterms:created xsi:type="dcterms:W3CDTF">2000-04-20T12:10:32Z</dcterms:created>
  <dcterms:modified xsi:type="dcterms:W3CDTF">2020-04-07T23:02:58Z</dcterms:modified>
</cp:coreProperties>
</file>