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37"/>
  </p:notesMasterIdLst>
  <p:sldIdLst>
    <p:sldId id="257" r:id="rId2"/>
    <p:sldId id="281" r:id="rId3"/>
    <p:sldId id="258" r:id="rId4"/>
    <p:sldId id="259" r:id="rId5"/>
    <p:sldId id="282" r:id="rId6"/>
    <p:sldId id="283" r:id="rId7"/>
    <p:sldId id="284" r:id="rId8"/>
    <p:sldId id="285" r:id="rId9"/>
    <p:sldId id="286" r:id="rId10"/>
    <p:sldId id="287" r:id="rId11"/>
    <p:sldId id="288" r:id="rId12"/>
    <p:sldId id="289" r:id="rId13"/>
    <p:sldId id="290" r:id="rId14"/>
    <p:sldId id="291" r:id="rId15"/>
    <p:sldId id="261" r:id="rId16"/>
    <p:sldId id="260" r:id="rId17"/>
    <p:sldId id="262" r:id="rId18"/>
    <p:sldId id="280"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00" autoAdjust="0"/>
  </p:normalViewPr>
  <p:slideViewPr>
    <p:cSldViewPr>
      <p:cViewPr varScale="1">
        <p:scale>
          <a:sx n="99" d="100"/>
          <a:sy n="99" d="100"/>
        </p:scale>
        <p:origin x="-133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EA2359C-ADA0-46E4-97C5-E88D409E5F7B}" type="datetimeFigureOut">
              <a:rPr lang="en-US" smtClean="0"/>
              <a:pPr/>
              <a:t>4/28/2016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D332527-69FA-42D6-AEB9-E406FB317D09}" type="slidenum">
              <a:rPr lang="en-US" smtClean="0"/>
              <a:pPr/>
              <a:t>‹#›</a:t>
            </a:fld>
            <a:endParaRPr lang="en-US"/>
          </a:p>
        </p:txBody>
      </p:sp>
    </p:spTree>
    <p:extLst>
      <p:ext uri="{BB962C8B-B14F-4D97-AF65-F5344CB8AC3E}">
        <p14:creationId xmlns:p14="http://schemas.microsoft.com/office/powerpoint/2010/main" val="3351434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044FFF3-021B-4B7E-A1A5-9C5FBC65B97A}" type="slidenum">
              <a:rPr lang="en-US" smtClean="0"/>
              <a:pPr/>
              <a:t>1</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r>
              <a:rPr lang="en-US" smtClean="0"/>
              <a:t>Exchange sale property is governed by FMR 102-39 and is outside of the property disposal process. </a:t>
            </a:r>
          </a:p>
          <a:p>
            <a:pPr eaLnBrk="1" hangingPunct="1"/>
            <a:endParaRPr lang="en-US" smtClean="0"/>
          </a:p>
          <a:p>
            <a:pPr eaLnBrk="1" hangingPunct="1"/>
            <a:r>
              <a:rPr lang="en-US" smtClean="0"/>
              <a:t>Under the CFL program, the holding agency will make allocation determinations and as such are responsible for ensuring that a school or educational non-profit organization is eligible to receive federal computer related property.</a:t>
            </a:r>
          </a:p>
          <a:p>
            <a:pPr eaLnBrk="1" hangingPunct="1"/>
            <a:endParaRPr lang="en-US" smtClean="0"/>
          </a:p>
        </p:txBody>
      </p:sp>
      <p:sp>
        <p:nvSpPr>
          <p:cNvPr id="30724" name="Slide Number Placeholder 3"/>
          <p:cNvSpPr>
            <a:spLocks noGrp="1"/>
          </p:cNvSpPr>
          <p:nvPr>
            <p:ph type="sldNum" sz="quarter" idx="5"/>
          </p:nvPr>
        </p:nvSpPr>
        <p:spPr>
          <a:noFill/>
        </p:spPr>
        <p:txBody>
          <a:bodyPr/>
          <a:lstStyle/>
          <a:p>
            <a:fld id="{27B38A43-211A-4EDA-942A-111C34A5833D}" type="slidenum">
              <a:rPr lang="en-US"/>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E4EFA56-0839-452F-9B10-16745428AD3D}" type="slidenum">
              <a:rPr lang="en-US"/>
              <a:pPr/>
              <a:t>13</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www.GSAXcess.gov – online screening website for excess and surplus personal property</a:t>
            </a:r>
          </a:p>
          <a:p>
            <a:pPr eaLnBrk="1" hangingPunct="1"/>
            <a:endParaRPr lang="en-US" smtClean="0"/>
          </a:p>
          <a:p>
            <a:pPr eaLnBrk="1" hangingPunct="1"/>
            <a:r>
              <a:rPr lang="en-US" smtClean="0"/>
              <a:t>www.GSAAuctions.gov – online screening website for selling personal property to the general public</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65205BB-9302-482C-8057-DD75F82B819F}" type="slidenum">
              <a:rPr lang="en-US"/>
              <a:pPr/>
              <a:t>14</a:t>
            </a:fld>
            <a:endParaRPr lang="en-US"/>
          </a:p>
        </p:txBody>
      </p:sp>
      <p:sp>
        <p:nvSpPr>
          <p:cNvPr id="32771" name="Rectangle 2"/>
          <p:cNvSpPr>
            <a:spLocks noGrp="1" noRot="1" noChangeAspect="1" noChangeArrowheads="1" noTextEdit="1"/>
          </p:cNvSpPr>
          <p:nvPr>
            <p:ph type="sldImg"/>
          </p:nvPr>
        </p:nvSpPr>
        <p:spPr>
          <a:xfrm>
            <a:off x="1181100" y="696913"/>
            <a:ext cx="4648200" cy="3486150"/>
          </a:xfrm>
          <a:ln/>
        </p:spPr>
      </p:sp>
      <p:sp>
        <p:nvSpPr>
          <p:cNvPr id="32772" name="Rectangle 3"/>
          <p:cNvSpPr>
            <a:spLocks noGrp="1" noChangeArrowheads="1"/>
          </p:cNvSpPr>
          <p:nvPr>
            <p:ph type="body" idx="1"/>
          </p:nvPr>
        </p:nvSpPr>
        <p:spPr>
          <a:xfrm>
            <a:off x="935664" y="4415057"/>
            <a:ext cx="5139073" cy="4185174"/>
          </a:xfrm>
          <a:noFill/>
          <a:ln/>
        </p:spPr>
        <p:txBody>
          <a:bodyPr/>
          <a:lstStyle/>
          <a:p>
            <a:pPr eaLnBrk="1" hangingPunct="1"/>
            <a:r>
              <a:rPr lang="en-US" smtClean="0"/>
              <a:t>Self-Explanatory chart – go over the condition codes</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D5D2355-467E-4EB3-9AE5-9E2B44B5D7D7}" type="slidenum">
              <a:rPr lang="en-US" smtClean="0"/>
              <a:pPr/>
              <a:t>15</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02306" y="4416742"/>
            <a:ext cx="5605789" cy="4182112"/>
          </a:xfrm>
          <a:noFill/>
          <a:ln/>
        </p:spPr>
        <p:txBody>
          <a:bodyPr/>
          <a:lstStyle/>
          <a:p>
            <a:pPr eaLnBrk="1" hangingPunct="1"/>
            <a:r>
              <a:rPr lang="en-US" dirty="0" smtClean="0"/>
              <a:t>What is the difference between “excess” and “surplus” property?</a:t>
            </a:r>
          </a:p>
          <a:p>
            <a:pPr eaLnBrk="1" hangingPunct="1"/>
            <a:endParaRPr lang="en-US" dirty="0" smtClean="0"/>
          </a:p>
          <a:p>
            <a:pPr eaLnBrk="1" hangingPunct="1"/>
            <a:r>
              <a:rPr lang="en-US" dirty="0" smtClean="0"/>
              <a:t>This is a graphic portrayal of the disposition process since the implementation of GSA </a:t>
            </a:r>
            <a:r>
              <a:rPr lang="en-US" dirty="0" err="1" smtClean="0"/>
              <a:t>XcessXpress</a:t>
            </a:r>
            <a:r>
              <a:rPr lang="en-US" dirty="0" smtClean="0"/>
              <a:t>.  The chart shows the distinction of excess and surplus property as well as  highlighting the overall screening period and the systems that GSA offers to support these functions.</a:t>
            </a:r>
          </a:p>
          <a:p>
            <a:pPr eaLnBrk="1" hangingPunct="1"/>
            <a:endParaRPr lang="en-US" dirty="0" smtClean="0"/>
          </a:p>
          <a:p>
            <a:pPr eaLnBrk="1" hangingPunct="1"/>
            <a:r>
              <a:rPr lang="en-US" dirty="0" smtClean="0"/>
              <a:t>Internal agency screening is the first step and we offer AAMS to support agencies in this effort.  </a:t>
            </a:r>
          </a:p>
          <a:p>
            <a:pPr eaLnBrk="1" hangingPunct="1"/>
            <a:endParaRPr lang="en-US" dirty="0" smtClean="0"/>
          </a:p>
          <a:p>
            <a:pPr eaLnBrk="1" hangingPunct="1"/>
            <a:r>
              <a:rPr lang="en-US" dirty="0" smtClean="0"/>
              <a:t>Second, is the simultaneous screening for Federal and donation customers and federal removal.  Listed are the major categories of eligible activities.</a:t>
            </a:r>
          </a:p>
          <a:p>
            <a:pPr eaLnBrk="1" hangingPunct="1"/>
            <a:endParaRPr lang="en-US" dirty="0" smtClean="0"/>
          </a:p>
          <a:p>
            <a:pPr eaLnBrk="1" hangingPunct="1"/>
            <a:r>
              <a:rPr lang="en-US" dirty="0" smtClean="0"/>
              <a:t>Next, the 5 day notification period allows GSA’s allocating regions to make proper allocation of property to donation customers.  The 5 days only come into play if a State Agency for Surplus Property or donation customer makes a request.  After that, property is available for public sale, by GSA or the owning agency.     </a:t>
            </a:r>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Average</a:t>
            </a:r>
            <a:r>
              <a:rPr lang="en-US" baseline="0" dirty="0" smtClean="0"/>
              <a:t> total cycle time is does not include internal screening time frames.</a:t>
            </a:r>
          </a:p>
          <a:p>
            <a:endParaRPr lang="en-US" baseline="0" dirty="0" smtClean="0"/>
          </a:p>
          <a:p>
            <a:pPr algn="ctr" eaLnBrk="0" hangingPunct="0"/>
            <a:r>
              <a:rPr lang="en-US" sz="1200" b="1" dirty="0" smtClean="0"/>
              <a:t>USDA - 15</a:t>
            </a:r>
          </a:p>
          <a:p>
            <a:pPr algn="ctr" eaLnBrk="0" hangingPunct="0"/>
            <a:r>
              <a:rPr lang="en-US" sz="1200" b="1" dirty="0" smtClean="0"/>
              <a:t>VA - 10</a:t>
            </a:r>
          </a:p>
          <a:p>
            <a:pPr algn="ctr" eaLnBrk="0" hangingPunct="0"/>
            <a:r>
              <a:rPr lang="en-US" sz="1200" b="1" dirty="0" smtClean="0"/>
              <a:t>GSA - 5</a:t>
            </a:r>
          </a:p>
          <a:p>
            <a:pPr algn="ctr" eaLnBrk="0" hangingPunct="0"/>
            <a:r>
              <a:rPr lang="en-US" sz="1200" b="1" dirty="0" smtClean="0"/>
              <a:t>DOE - 12</a:t>
            </a:r>
          </a:p>
          <a:p>
            <a:pPr algn="ctr" eaLnBrk="0" hangingPunct="0"/>
            <a:r>
              <a:rPr lang="en-US" sz="1200" b="1" dirty="0" smtClean="0"/>
              <a:t>DOC – 15</a:t>
            </a:r>
          </a:p>
          <a:p>
            <a:pPr algn="ctr" eaLnBrk="0" hangingPunct="0"/>
            <a:r>
              <a:rPr lang="en-US" sz="1200" b="1" dirty="0" smtClean="0"/>
              <a:t>DOI - 15</a:t>
            </a:r>
          </a:p>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days to roll into Sales System after</a:t>
            </a:r>
            <a:r>
              <a:rPr lang="en-US" baseline="0" dirty="0" smtClean="0"/>
              <a:t> the Surplus release date</a:t>
            </a:r>
            <a:endParaRPr lang="en-US" dirty="0" smtClean="0"/>
          </a:p>
          <a:p>
            <a:r>
              <a:rPr lang="en-US" dirty="0" smtClean="0"/>
              <a:t>5-10 Days Business Days to Lot items and modify item</a:t>
            </a:r>
            <a:r>
              <a:rPr lang="en-US" baseline="0" dirty="0" smtClean="0"/>
              <a:t> descriptions where necessary</a:t>
            </a:r>
          </a:p>
          <a:p>
            <a:r>
              <a:rPr lang="en-US" baseline="0" dirty="0" smtClean="0"/>
              <a:t>Property screens 7 Days on </a:t>
            </a:r>
            <a:r>
              <a:rPr lang="en-US" baseline="0" dirty="0" err="1" smtClean="0"/>
              <a:t>GSAAuctions</a:t>
            </a:r>
            <a:endParaRPr lang="en-US" baseline="0" dirty="0" smtClean="0"/>
          </a:p>
          <a:p>
            <a:r>
              <a:rPr lang="en-US" baseline="0" dirty="0" smtClean="0"/>
              <a:t>After sale winning bidder has 10 business days to remove property.</a:t>
            </a:r>
            <a:endParaRPr lang="en-US" dirty="0"/>
          </a:p>
        </p:txBody>
      </p:sp>
      <p:sp>
        <p:nvSpPr>
          <p:cNvPr id="4" name="Slide Number Placeholder 3"/>
          <p:cNvSpPr>
            <a:spLocks noGrp="1"/>
          </p:cNvSpPr>
          <p:nvPr>
            <p:ph type="sldNum" sz="quarter" idx="10"/>
          </p:nvPr>
        </p:nvSpPr>
        <p:spPr/>
        <p:txBody>
          <a:bodyPr/>
          <a:lstStyle/>
          <a:p>
            <a:fld id="{ED332527-69FA-42D6-AEB9-E406FB317D09}"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helps save taxpayer money within the States and U.S. Territories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SASPs are state-run organizations that coordinate the federal program for the donation of federal surplus property</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ED332527-69FA-42D6-AEB9-E406FB317D09}"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Approximately</a:t>
            </a:r>
            <a:r>
              <a:rPr lang="en-US" baseline="0" dirty="0" smtClean="0"/>
              <a:t> 40 Worldwide Property Categories</a:t>
            </a:r>
          </a:p>
          <a:p>
            <a:endParaRPr lang="en-US" dirty="0"/>
          </a:p>
        </p:txBody>
      </p:sp>
      <p:sp>
        <p:nvSpPr>
          <p:cNvPr id="4" name="Slide Number Placeholder 3"/>
          <p:cNvSpPr>
            <a:spLocks noGrp="1"/>
          </p:cNvSpPr>
          <p:nvPr>
            <p:ph type="sldNum" sz="quarter" idx="10"/>
          </p:nvPr>
        </p:nvSpPr>
        <p:spPr/>
        <p:txBody>
          <a:bodyPr/>
          <a:lstStyle/>
          <a:p>
            <a:fld id="{ED332527-69FA-42D6-AEB9-E406FB317D09}"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7F0D6D8-52A3-4A9A-AA4E-607CC78126C3}" type="slidenum">
              <a:rPr lang="en-US" smtClean="0"/>
              <a:pPr>
                <a:defRPr/>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47CD1F30-E02F-450F-9167-58CE70D75C1F}" type="slidenum">
              <a:rPr lang="en-US"/>
              <a:pPr/>
              <a:t>2</a:t>
            </a:fld>
            <a:endParaRPr 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The federal government purchases more supplies and materials than any other entity in the world? </a:t>
            </a:r>
          </a:p>
          <a:p>
            <a:pPr>
              <a:buNone/>
            </a:pPr>
            <a:endParaRPr lang="en-US" dirty="0" smtClean="0"/>
          </a:p>
          <a:p>
            <a:pPr>
              <a:buNone/>
            </a:pPr>
            <a:r>
              <a:rPr lang="en-US" dirty="0" smtClean="0"/>
              <a:t>The federal government faces the challenge of disposing excess and surplus property on  a continuous basis. </a:t>
            </a:r>
          </a:p>
          <a:p>
            <a:endParaRPr lang="en-US" dirty="0" smtClean="0"/>
          </a:p>
          <a:p>
            <a:r>
              <a:rPr lang="en-US" dirty="0" smtClean="0"/>
              <a:t>The federal management regulation,</a:t>
            </a:r>
            <a:r>
              <a:rPr lang="en-US" baseline="0" dirty="0" smtClean="0"/>
              <a:t> sub chapter b Personal Property 41 Code of Federal Regulations [CFR 102-36], requires that executive agencies to the maximum extent practicable fill requirements for personal property by using existing agency  property or by obtaining excess process from other federal agencies in lieu of new procurements. </a:t>
            </a:r>
          </a:p>
          <a:p>
            <a:endParaRPr lang="en-US" baseline="0" dirty="0" smtClean="0"/>
          </a:p>
          <a:p>
            <a:r>
              <a:rPr lang="en-US" baseline="0" dirty="0" smtClean="0"/>
              <a:t>As a result, federal property managers saves millions of taxpayer dollars each year by acquiring and using excess personal property.  </a:t>
            </a:r>
            <a:endParaRPr lang="en-US" dirty="0"/>
          </a:p>
        </p:txBody>
      </p:sp>
      <p:sp>
        <p:nvSpPr>
          <p:cNvPr id="4" name="Slide Number Placeholder 3"/>
          <p:cNvSpPr>
            <a:spLocks noGrp="1"/>
          </p:cNvSpPr>
          <p:nvPr>
            <p:ph type="sldNum" sz="quarter" idx="10"/>
          </p:nvPr>
        </p:nvSpPr>
        <p:spPr/>
        <p:txBody>
          <a:bodyPr/>
          <a:lstStyle/>
          <a:p>
            <a:fld id="{ED332527-69FA-42D6-AEB9-E406FB317D0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program is one of</a:t>
            </a:r>
            <a:r>
              <a:rPr lang="en-US" baseline="0" dirty="0" smtClean="0"/>
              <a:t> the largest property-management programs in federal government. </a:t>
            </a:r>
          </a:p>
          <a:p>
            <a:r>
              <a:rPr lang="en-US" baseline="0" dirty="0" smtClean="0"/>
              <a:t>Our program includes </a:t>
            </a:r>
          </a:p>
          <a:p>
            <a:r>
              <a:rPr lang="en-US" baseline="0" dirty="0" smtClean="0"/>
              <a:t>-Internal screening and reassignment of excess property to other activities within a federal agency </a:t>
            </a:r>
          </a:p>
          <a:p>
            <a:pPr>
              <a:buFontTx/>
              <a:buChar char="-"/>
            </a:pPr>
            <a:r>
              <a:rPr lang="en-US" dirty="0" smtClean="0"/>
              <a:t>Utilization</a:t>
            </a:r>
            <a:r>
              <a:rPr lang="en-US" baseline="0" dirty="0" smtClean="0"/>
              <a:t> of excess personal property meaning transferring from one federal agency to another federal agency</a:t>
            </a:r>
          </a:p>
          <a:p>
            <a:pPr>
              <a:buFontTx/>
              <a:buChar char="-"/>
            </a:pPr>
            <a:r>
              <a:rPr lang="en-US" baseline="0" dirty="0" smtClean="0"/>
              <a:t>- Donation of excess personal property that is no longer required by all federal agencies can then be designated as surplus and donated to the State</a:t>
            </a:r>
          </a:p>
          <a:p>
            <a:pPr>
              <a:buFontTx/>
              <a:buChar char="-"/>
            </a:pPr>
            <a:r>
              <a:rPr lang="en-US" baseline="0" dirty="0" smtClean="0"/>
              <a:t>- Sale of Surplus property, where proceeds can be shared with the owning agency and GSA based on type of sale or proceeds returned to the U.S. Treasury</a:t>
            </a:r>
          </a:p>
          <a:p>
            <a:pPr>
              <a:buFontTx/>
              <a:buChar char="-"/>
            </a:pPr>
            <a:endParaRPr lang="en-US" baseline="0" dirty="0" smtClean="0"/>
          </a:p>
          <a:p>
            <a:pPr>
              <a:buFontTx/>
              <a:buChar char="-"/>
            </a:pPr>
            <a:r>
              <a:rPr lang="en-US" baseline="0" dirty="0" smtClean="0"/>
              <a:t>Area Property Officers are available for assistance.</a:t>
            </a:r>
          </a:p>
          <a:p>
            <a:pPr>
              <a:buFontTx/>
              <a:buChar char="-"/>
            </a:pPr>
            <a:endParaRPr lang="en-US" baseline="0" dirty="0" smtClean="0"/>
          </a:p>
          <a:p>
            <a:pPr>
              <a:buFontTx/>
              <a:buNone/>
            </a:pPr>
            <a:r>
              <a:rPr lang="en-US" baseline="0" dirty="0" smtClean="0"/>
              <a:t>As an APO we assist agencies with the personal property disposal cycle. </a:t>
            </a:r>
            <a:endParaRPr lang="en-US" dirty="0"/>
          </a:p>
        </p:txBody>
      </p:sp>
      <p:sp>
        <p:nvSpPr>
          <p:cNvPr id="4" name="Slide Number Placeholder 3"/>
          <p:cNvSpPr>
            <a:spLocks noGrp="1"/>
          </p:cNvSpPr>
          <p:nvPr>
            <p:ph type="sldNum" sz="quarter" idx="10"/>
          </p:nvPr>
        </p:nvSpPr>
        <p:spPr/>
        <p:txBody>
          <a:bodyPr/>
          <a:lstStyle/>
          <a:p>
            <a:fld id="{ED332527-69FA-42D6-AEB9-E406FB317D0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B142AA2-0873-4221-8A29-D51C1506D42E}" type="slidenum">
              <a:rPr lang="en-US"/>
              <a:pPr/>
              <a:t>5</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dirty="0" smtClean="0"/>
              <a:t>An APO is your first line of contact when disposing of personal property</a:t>
            </a:r>
          </a:p>
          <a:p>
            <a:pPr eaLnBrk="1" hangingPunct="1"/>
            <a:endParaRPr lang="en-US" dirty="0" smtClean="0"/>
          </a:p>
          <a:p>
            <a:pPr eaLnBrk="1" hangingPunct="1"/>
            <a:r>
              <a:rPr lang="en-US" dirty="0" smtClean="0"/>
              <a:t>Each federal agency has a NUO which can assist in providing guidance regarding an agency’s specific property disposal procedures.  NUO’s also grant agency personnel access to GSAXcess</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r>
              <a:rPr lang="en-US" dirty="0" smtClean="0"/>
              <a:t>The SASP is a key partner in the property disposal process as they are involved in the Federal donation of surplus property to eligible public agencies and eligible non-profit organizations</a:t>
            </a:r>
          </a:p>
          <a:p>
            <a:pPr eaLnBrk="1" hangingPunct="1"/>
            <a:endParaRPr lang="en-US" dirty="0" smtClean="0"/>
          </a:p>
        </p:txBody>
      </p:sp>
      <p:sp>
        <p:nvSpPr>
          <p:cNvPr id="26628" name="Slide Number Placeholder 3"/>
          <p:cNvSpPr>
            <a:spLocks noGrp="1"/>
          </p:cNvSpPr>
          <p:nvPr>
            <p:ph type="sldNum" sz="quarter" idx="5"/>
          </p:nvPr>
        </p:nvSpPr>
        <p:spPr>
          <a:noFill/>
        </p:spPr>
        <p:txBody>
          <a:bodyPr/>
          <a:lstStyle/>
          <a:p>
            <a:fld id="{4D6369FF-5E4C-4432-B556-6C9ACECEEEEF}"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0887FFD-2CCD-42DC-BD2F-B41DC621F202}" type="slidenum">
              <a:rPr lang="en-US"/>
              <a:pPr/>
              <a:t>7</a:t>
            </a:fld>
            <a:endParaRPr 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dirty="0" smtClean="0"/>
              <a:t>Donees must meet certain federal requirements in order to receive federal surplus property.  The appropriate SASP will work with donee applicants to ensure they meet all eligibility requirements as well as meet the terms and conditions of donation</a:t>
            </a:r>
          </a:p>
          <a:p>
            <a:pPr eaLnBrk="1" hangingPunct="1"/>
            <a:endParaRPr lang="en-US" dirty="0" smtClean="0"/>
          </a:p>
          <a:p>
            <a:pPr eaLnBrk="1" hangingPunct="1"/>
            <a:r>
              <a:rPr lang="en-US" dirty="0" smtClean="0"/>
              <a:t>Service Educational Activity applicants are granted eligibility to participate in the Federal Donation Program by the DoD and can only accept DoD property.</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r>
              <a:rPr lang="en-US" dirty="0" smtClean="0"/>
              <a:t>Reiterate that a transfer occurs when a federal agency requests and accepts excess personal property and a donation occurs when a SASP requests and  accepts surplus property</a:t>
            </a:r>
          </a:p>
        </p:txBody>
      </p:sp>
      <p:sp>
        <p:nvSpPr>
          <p:cNvPr id="28676" name="Slide Number Placeholder 3"/>
          <p:cNvSpPr>
            <a:spLocks noGrp="1"/>
          </p:cNvSpPr>
          <p:nvPr>
            <p:ph type="sldNum" sz="quarter" idx="5"/>
          </p:nvPr>
        </p:nvSpPr>
        <p:spPr>
          <a:noFill/>
        </p:spPr>
        <p:txBody>
          <a:bodyPr/>
          <a:lstStyle/>
          <a:p>
            <a:fld id="{374D31C5-D119-441C-B6DE-3D76CC94F96B}"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A3D4FAA-9ADD-4F8B-9484-A7BC421B3D4A}" type="slidenum">
              <a:rPr lang="en-US"/>
              <a:pPr/>
              <a:t>10</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smtClean="0"/>
              <a:t>Screen – the act of viewing excess and surplus property- both on-line and in person.</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8964" name="Picture 68" descr="Flag_more_blue"/>
          <p:cNvPicPr>
            <a:picLocks noChangeAspect="1" noChangeArrowheads="1"/>
          </p:cNvPicPr>
          <p:nvPr userDrawn="1"/>
        </p:nvPicPr>
        <p:blipFill>
          <a:blip r:embed="rId2" cstate="print"/>
          <a:srcRect r="15492"/>
          <a:stretch>
            <a:fillRect/>
          </a:stretch>
        </p:blipFill>
        <p:spPr bwMode="auto">
          <a:xfrm>
            <a:off x="0" y="2722563"/>
            <a:ext cx="9144000" cy="4135437"/>
          </a:xfrm>
          <a:prstGeom prst="rect">
            <a:avLst/>
          </a:prstGeom>
          <a:noFill/>
        </p:spPr>
      </p:pic>
      <p:sp>
        <p:nvSpPr>
          <p:cNvPr id="208949" name="Rectangle 53"/>
          <p:cNvSpPr>
            <a:spLocks noChangeArrowheads="1"/>
          </p:cNvSpPr>
          <p:nvPr userDrawn="1"/>
        </p:nvSpPr>
        <p:spPr bwMode="auto">
          <a:xfrm>
            <a:off x="0" y="2514600"/>
            <a:ext cx="9144000" cy="420688"/>
          </a:xfrm>
          <a:prstGeom prst="rect">
            <a:avLst/>
          </a:prstGeom>
          <a:solidFill>
            <a:srgbClr val="013C88"/>
          </a:solidFill>
          <a:ln w="9525">
            <a:noFill/>
            <a:miter lim="800000"/>
            <a:headEnd/>
            <a:tailEnd/>
          </a:ln>
          <a:effectLst/>
        </p:spPr>
        <p:txBody>
          <a:bodyPr wrap="none" anchor="ctr"/>
          <a:lstStyle/>
          <a:p>
            <a:endParaRPr lang="en-US" dirty="0"/>
          </a:p>
        </p:txBody>
      </p:sp>
      <p:sp>
        <p:nvSpPr>
          <p:cNvPr id="208948" name="Rectangle 52"/>
          <p:cNvSpPr>
            <a:spLocks noChangeArrowheads="1"/>
          </p:cNvSpPr>
          <p:nvPr userDrawn="1"/>
        </p:nvSpPr>
        <p:spPr bwMode="auto">
          <a:xfrm>
            <a:off x="0" y="1708150"/>
            <a:ext cx="9144000" cy="850900"/>
          </a:xfrm>
          <a:prstGeom prst="rect">
            <a:avLst/>
          </a:prstGeom>
          <a:solidFill>
            <a:srgbClr val="A50021"/>
          </a:solidFill>
          <a:ln w="9525">
            <a:noFill/>
            <a:miter lim="800000"/>
            <a:headEnd/>
            <a:tailEnd/>
          </a:ln>
          <a:effectLst/>
        </p:spPr>
        <p:txBody>
          <a:bodyPr wrap="none" anchor="ctr"/>
          <a:lstStyle/>
          <a:p>
            <a:pPr marL="404813"/>
            <a:endParaRPr lang="en-US" sz="3600" dirty="0">
              <a:solidFill>
                <a:schemeClr val="bg1"/>
              </a:solidFill>
              <a:ea typeface="ヒラギノ角ゴ Pro W3" pitchFamily="1" charset="-128"/>
            </a:endParaRPr>
          </a:p>
        </p:txBody>
      </p:sp>
      <p:pic>
        <p:nvPicPr>
          <p:cNvPr id="208950" name="Picture 54"/>
          <p:cNvPicPr>
            <a:picLocks noChangeAspect="1" noChangeArrowheads="1"/>
          </p:cNvPicPr>
          <p:nvPr userDrawn="1"/>
        </p:nvPicPr>
        <p:blipFill>
          <a:blip r:embed="rId3" cstate="print"/>
          <a:srcRect/>
          <a:stretch>
            <a:fillRect/>
          </a:stretch>
        </p:blipFill>
        <p:spPr bwMode="auto">
          <a:xfrm>
            <a:off x="455613" y="455613"/>
            <a:ext cx="850900" cy="854075"/>
          </a:xfrm>
          <a:prstGeom prst="rect">
            <a:avLst/>
          </a:prstGeom>
          <a:noFill/>
        </p:spPr>
      </p:pic>
      <p:sp>
        <p:nvSpPr>
          <p:cNvPr id="208951" name="Text Box 55"/>
          <p:cNvSpPr txBox="1">
            <a:spLocks noChangeArrowheads="1"/>
          </p:cNvSpPr>
          <p:nvPr userDrawn="1"/>
        </p:nvSpPr>
        <p:spPr bwMode="auto">
          <a:xfrm>
            <a:off x="4114800" y="1066800"/>
            <a:ext cx="4445000" cy="304800"/>
          </a:xfrm>
          <a:prstGeom prst="rect">
            <a:avLst/>
          </a:prstGeom>
          <a:noFill/>
          <a:ln w="9525">
            <a:noFill/>
            <a:miter lim="800000"/>
            <a:headEnd/>
            <a:tailEnd/>
          </a:ln>
          <a:effectLst/>
        </p:spPr>
        <p:txBody>
          <a:bodyPr wrap="none" lIns="0" rIns="0"/>
          <a:lstStyle/>
          <a:p>
            <a:pPr algn="r"/>
            <a:r>
              <a:rPr lang="en-US" sz="1400" b="1" dirty="0">
                <a:solidFill>
                  <a:srgbClr val="4C4C4C"/>
                </a:solidFill>
                <a:ea typeface="ヒラギノ角ゴ Pro W3" pitchFamily="1" charset="-128"/>
              </a:rPr>
              <a:t>U.S. General Services Administration</a:t>
            </a:r>
            <a:endParaRPr lang="en-US" dirty="0">
              <a:latin typeface="Franklin Gothic Medium" pitchFamily="34" charset="0"/>
              <a:ea typeface="ヒラギノ角ゴ Pro W3" pitchFamily="1"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EB8C612-4645-469C-BF2D-23E7C3B89138}"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4913" y="1479550"/>
            <a:ext cx="1941512"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479550"/>
            <a:ext cx="56769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979764-BF6D-4EE4-8BDF-61F0C5A1F0C0}"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5794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2393950"/>
            <a:ext cx="7769225" cy="3048000"/>
          </a:xfrm>
        </p:spPr>
        <p:txBody>
          <a:bodyPr/>
          <a:lstStyle/>
          <a:p>
            <a:pPr lvl="0"/>
            <a:endParaRPr lang="en-US" noProof="0" dirty="0" smtClean="0"/>
          </a:p>
        </p:txBody>
      </p:sp>
      <p:sp>
        <p:nvSpPr>
          <p:cNvPr id="4" name="Rectangle 46"/>
          <p:cNvSpPr>
            <a:spLocks noGrp="1" noChangeArrowheads="1"/>
          </p:cNvSpPr>
          <p:nvPr>
            <p:ph type="sldNum" sz="quarter" idx="10"/>
          </p:nvPr>
        </p:nvSpPr>
        <p:spPr>
          <a:ln/>
        </p:spPr>
        <p:txBody>
          <a:bodyPr/>
          <a:lstStyle>
            <a:lvl1pPr>
              <a:defRPr/>
            </a:lvl1pPr>
          </a:lstStyle>
          <a:p>
            <a:pPr>
              <a:defRPr/>
            </a:pPr>
            <a:fld id="{5F1D7762-BD1C-499A-AC6F-2D4582C87CF8}" type="slidenum">
              <a:rPr lang="en-US"/>
              <a:pPr>
                <a:defRPr/>
              </a:pPr>
              <a:t>‹#›</a:t>
            </a:fld>
            <a:endParaRPr lang="en-US" dirty="0"/>
          </a:p>
        </p:txBody>
      </p:sp>
    </p:spTree>
    <p:extLst>
      <p:ext uri="{BB962C8B-B14F-4D97-AF65-F5344CB8AC3E}">
        <p14:creationId xmlns:p14="http://schemas.microsoft.com/office/powerpoint/2010/main" val="3249969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34021492-D8A9-4CEE-A327-F99EC7B60D3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FB4FF86-13BF-4BB8-9742-B75BB5E30722}"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2393950"/>
            <a:ext cx="3808412"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2393950"/>
            <a:ext cx="3808413"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B4AABE7-0016-4AD7-9A67-CFD93CD45450}"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84775"/>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743200"/>
            <a:ext cx="4040188"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828800"/>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743200"/>
            <a:ext cx="4041775"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AA23EBD-47E0-4EC6-B53A-6C5818EAA66A}"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6A62689-93E6-4FE8-94FB-CAA0ACCC457C}"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0E081B9-605B-40F4-857E-1A70FD84AE01}"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70788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5C7918B-C8A9-483C-B1E7-02B17D9882DD}"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200"/>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2A055DB-1A29-4C40-8277-756BD2616464}"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85" name="Rectangle 13"/>
          <p:cNvSpPr>
            <a:spLocks noGrp="1" noChangeArrowheads="1"/>
          </p:cNvSpPr>
          <p:nvPr>
            <p:ph type="body" idx="1"/>
          </p:nvPr>
        </p:nvSpPr>
        <p:spPr bwMode="auto">
          <a:xfrm>
            <a:off x="455613" y="2393950"/>
            <a:ext cx="7769225"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7884" name="Rectangle 12"/>
          <p:cNvSpPr>
            <a:spLocks noGrp="1" noChangeArrowheads="1"/>
          </p:cNvSpPr>
          <p:nvPr>
            <p:ph type="title"/>
          </p:nvPr>
        </p:nvSpPr>
        <p:spPr bwMode="auto">
          <a:xfrm>
            <a:off x="457200" y="1479550"/>
            <a:ext cx="7769225" cy="579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title style</a:t>
            </a:r>
          </a:p>
        </p:txBody>
      </p:sp>
      <p:sp>
        <p:nvSpPr>
          <p:cNvPr id="207918" name="Rectangle 4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013C88"/>
                </a:solidFill>
                <a:ea typeface="ヒラギノ角ゴ Pro W3" pitchFamily="1" charset="-128"/>
              </a:defRPr>
            </a:lvl1pPr>
          </a:lstStyle>
          <a:p>
            <a:fld id="{F7BAECE9-551C-4657-A7D6-DF034FF3AEC8}" type="slidenum">
              <a:rPr lang="en-US"/>
              <a:pPr/>
              <a:t>‹#›</a:t>
            </a:fld>
            <a:endParaRPr lang="en-US" dirty="0"/>
          </a:p>
        </p:txBody>
      </p:sp>
      <p:sp>
        <p:nvSpPr>
          <p:cNvPr id="207920" name="Rectangle 48"/>
          <p:cNvSpPr>
            <a:spLocks noChangeArrowheads="1"/>
          </p:cNvSpPr>
          <p:nvPr/>
        </p:nvSpPr>
        <p:spPr bwMode="auto">
          <a:xfrm>
            <a:off x="0" y="685800"/>
            <a:ext cx="9144000" cy="420688"/>
          </a:xfrm>
          <a:prstGeom prst="rect">
            <a:avLst/>
          </a:prstGeom>
          <a:solidFill>
            <a:srgbClr val="A50021"/>
          </a:solidFill>
          <a:ln w="9525">
            <a:noFill/>
            <a:miter lim="800000"/>
            <a:headEnd/>
            <a:tailEnd/>
          </a:ln>
          <a:effectLst/>
        </p:spPr>
        <p:txBody>
          <a:bodyPr wrap="none" anchor="ctr"/>
          <a:lstStyle/>
          <a:p>
            <a:pPr marL="347663"/>
            <a:endParaRPr lang="en-US" sz="2000" dirty="0">
              <a:latin typeface="Franklin Gothic Medium" pitchFamily="34" charset="0"/>
              <a:ea typeface="ヒラギノ角ゴ Pro W3" pitchFamily="1" charset="-128"/>
            </a:endParaRPr>
          </a:p>
        </p:txBody>
      </p:sp>
      <p:pic>
        <p:nvPicPr>
          <p:cNvPr id="207927" name="Picture 55" descr="1239"/>
          <p:cNvPicPr>
            <a:picLocks noChangeAspect="1" noChangeArrowheads="1"/>
          </p:cNvPicPr>
          <p:nvPr/>
        </p:nvPicPr>
        <p:blipFill>
          <a:blip r:embed="rId14" cstate="print"/>
          <a:srcRect t="43367"/>
          <a:stretch>
            <a:fillRect/>
          </a:stretch>
        </p:blipFill>
        <p:spPr bwMode="auto">
          <a:xfrm>
            <a:off x="0" y="0"/>
            <a:ext cx="9144000" cy="704850"/>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lvl1pPr algn="l" rtl="0" eaLnBrk="1" fontAlgn="base" hangingPunct="1">
        <a:spcBef>
          <a:spcPct val="0"/>
        </a:spcBef>
        <a:spcAft>
          <a:spcPct val="0"/>
        </a:spcAft>
        <a:defRPr sz="3200" b="1">
          <a:solidFill>
            <a:srgbClr val="013C88"/>
          </a:solidFill>
          <a:latin typeface="Arial Black" pitchFamily="34" charset="0"/>
          <a:ea typeface="+mj-ea"/>
          <a:cs typeface="+mj-cs"/>
        </a:defRPr>
      </a:lvl1pPr>
      <a:lvl2pPr algn="l" rtl="0" eaLnBrk="1" fontAlgn="base" hangingPunct="1">
        <a:spcBef>
          <a:spcPct val="0"/>
        </a:spcBef>
        <a:spcAft>
          <a:spcPct val="0"/>
        </a:spcAft>
        <a:defRPr sz="3200" b="1">
          <a:solidFill>
            <a:srgbClr val="013C88"/>
          </a:solidFill>
          <a:latin typeface="Arial" charset="0"/>
        </a:defRPr>
      </a:lvl2pPr>
      <a:lvl3pPr algn="l" rtl="0" eaLnBrk="1" fontAlgn="base" hangingPunct="1">
        <a:spcBef>
          <a:spcPct val="0"/>
        </a:spcBef>
        <a:spcAft>
          <a:spcPct val="0"/>
        </a:spcAft>
        <a:defRPr sz="3200" b="1">
          <a:solidFill>
            <a:srgbClr val="013C88"/>
          </a:solidFill>
          <a:latin typeface="Arial" charset="0"/>
        </a:defRPr>
      </a:lvl3pPr>
      <a:lvl4pPr algn="l" rtl="0" eaLnBrk="1" fontAlgn="base" hangingPunct="1">
        <a:spcBef>
          <a:spcPct val="0"/>
        </a:spcBef>
        <a:spcAft>
          <a:spcPct val="0"/>
        </a:spcAft>
        <a:defRPr sz="3200" b="1">
          <a:solidFill>
            <a:srgbClr val="013C88"/>
          </a:solidFill>
          <a:latin typeface="Arial" charset="0"/>
        </a:defRPr>
      </a:lvl4pPr>
      <a:lvl5pPr algn="l" rtl="0" eaLnBrk="1" fontAlgn="base" hangingPunct="1">
        <a:spcBef>
          <a:spcPct val="0"/>
        </a:spcBef>
        <a:spcAft>
          <a:spcPct val="0"/>
        </a:spcAft>
        <a:defRPr sz="3200" b="1">
          <a:solidFill>
            <a:srgbClr val="013C88"/>
          </a:solidFill>
          <a:latin typeface="Arial" charset="0"/>
        </a:defRPr>
      </a:lvl5pPr>
      <a:lvl6pPr marL="457200" algn="l" rtl="0" eaLnBrk="1" fontAlgn="base" hangingPunct="1">
        <a:spcBef>
          <a:spcPct val="0"/>
        </a:spcBef>
        <a:spcAft>
          <a:spcPct val="0"/>
        </a:spcAft>
        <a:defRPr sz="3200" b="1">
          <a:solidFill>
            <a:srgbClr val="013C88"/>
          </a:solidFill>
          <a:latin typeface="Arial" charset="0"/>
        </a:defRPr>
      </a:lvl6pPr>
      <a:lvl7pPr marL="914400" algn="l" rtl="0" eaLnBrk="1" fontAlgn="base" hangingPunct="1">
        <a:spcBef>
          <a:spcPct val="0"/>
        </a:spcBef>
        <a:spcAft>
          <a:spcPct val="0"/>
        </a:spcAft>
        <a:defRPr sz="3200" b="1">
          <a:solidFill>
            <a:srgbClr val="013C88"/>
          </a:solidFill>
          <a:latin typeface="Arial" charset="0"/>
        </a:defRPr>
      </a:lvl7pPr>
      <a:lvl8pPr marL="1371600" algn="l" rtl="0" eaLnBrk="1" fontAlgn="base" hangingPunct="1">
        <a:spcBef>
          <a:spcPct val="0"/>
        </a:spcBef>
        <a:spcAft>
          <a:spcPct val="0"/>
        </a:spcAft>
        <a:defRPr sz="3200" b="1">
          <a:solidFill>
            <a:srgbClr val="013C88"/>
          </a:solidFill>
          <a:latin typeface="Arial" charset="0"/>
        </a:defRPr>
      </a:lvl8pPr>
      <a:lvl9pPr marL="1828800" algn="l" rtl="0" eaLnBrk="1" fontAlgn="base" hangingPunct="1">
        <a:spcBef>
          <a:spcPct val="0"/>
        </a:spcBef>
        <a:spcAft>
          <a:spcPct val="0"/>
        </a:spcAft>
        <a:defRPr sz="3200" b="1">
          <a:solidFill>
            <a:srgbClr val="013C88"/>
          </a:solidFill>
          <a:latin typeface="Arial" charset="0"/>
        </a:defRPr>
      </a:lvl9pPr>
    </p:titleStyle>
    <p:bodyStyle>
      <a:lvl1pPr marL="342900" indent="-342900" algn="l" rtl="0" eaLnBrk="1" fontAlgn="base" hangingPunct="1">
        <a:spcBef>
          <a:spcPct val="20000"/>
        </a:spcBef>
        <a:spcAft>
          <a:spcPct val="0"/>
        </a:spcAft>
        <a:buClr>
          <a:schemeClr val="bg1"/>
        </a:buClr>
        <a:buFont typeface="Wingdings" pitchFamily="2" charset="2"/>
        <a:buChar char="Ø"/>
        <a:defRPr sz="2400">
          <a:solidFill>
            <a:srgbClr val="013C88"/>
          </a:solidFill>
          <a:latin typeface="Arial" pitchFamily="34" charset="0"/>
          <a:ea typeface="+mn-ea"/>
          <a:cs typeface="Arial" pitchFamily="34" charset="0"/>
        </a:defRPr>
      </a:lvl1pPr>
      <a:lvl2pPr marL="742950" indent="-220663" algn="l" rtl="0" eaLnBrk="1" fontAlgn="base" hangingPunct="1">
        <a:spcBef>
          <a:spcPct val="20000"/>
        </a:spcBef>
        <a:spcAft>
          <a:spcPct val="0"/>
        </a:spcAft>
        <a:buClr>
          <a:schemeClr val="bg1"/>
        </a:buClr>
        <a:buFont typeface="Wingdings" pitchFamily="2" charset="2"/>
        <a:buChar char=""/>
        <a:defRPr sz="2400">
          <a:solidFill>
            <a:srgbClr val="013C88"/>
          </a:solidFill>
          <a:latin typeface="Arial" pitchFamily="34" charset="0"/>
          <a:cs typeface="Arial" pitchFamily="34" charset="0"/>
        </a:defRPr>
      </a:lvl2pPr>
      <a:lvl3pPr marL="1143000" indent="-228600" algn="l" rtl="0" eaLnBrk="1" fontAlgn="base" hangingPunct="1">
        <a:spcBef>
          <a:spcPct val="20000"/>
        </a:spcBef>
        <a:spcAft>
          <a:spcPct val="0"/>
        </a:spcAft>
        <a:buClr>
          <a:schemeClr val="bg1"/>
        </a:buClr>
        <a:buFont typeface="Arial" charset="0"/>
        <a:buChar char="–"/>
        <a:defRPr sz="2400">
          <a:solidFill>
            <a:srgbClr val="013C88"/>
          </a:solidFill>
          <a:latin typeface="Arial" pitchFamily="34" charset="0"/>
          <a:cs typeface="Arial" pitchFamily="34" charset="0"/>
        </a:defRPr>
      </a:lvl3pPr>
      <a:lvl4pPr marL="1600200" indent="-228600" algn="l" rtl="0" eaLnBrk="1" fontAlgn="base" hangingPunct="1">
        <a:spcBef>
          <a:spcPct val="20000"/>
        </a:spcBef>
        <a:spcAft>
          <a:spcPct val="0"/>
        </a:spcAft>
        <a:buClr>
          <a:schemeClr val="bg1"/>
        </a:buClr>
        <a:buFont typeface="Wingdings" pitchFamily="2" charset="2"/>
        <a:buChar char="§"/>
        <a:defRPr sz="2400">
          <a:solidFill>
            <a:srgbClr val="013C88"/>
          </a:solidFill>
          <a:latin typeface="Arial" pitchFamily="34" charset="0"/>
          <a:cs typeface="Arial" pitchFamily="34" charset="0"/>
        </a:defRPr>
      </a:lvl4pPr>
      <a:lvl5pPr marL="2057400" indent="-228600" algn="l" rtl="0" eaLnBrk="1" fontAlgn="base" hangingPunct="1">
        <a:spcBef>
          <a:spcPct val="20000"/>
        </a:spcBef>
        <a:spcAft>
          <a:spcPct val="0"/>
        </a:spcAft>
        <a:buClr>
          <a:schemeClr val="bg1"/>
        </a:buClr>
        <a:buFont typeface="Wingdings" pitchFamily="2" charset="2"/>
        <a:buChar char="ú"/>
        <a:defRPr sz="2400">
          <a:solidFill>
            <a:srgbClr val="013C88"/>
          </a:solidFill>
          <a:latin typeface="Arial" pitchFamily="34" charset="0"/>
          <a:cs typeface="Arial" pitchFamily="34" charset="0"/>
        </a:defRPr>
      </a:lvl5pPr>
      <a:lvl6pPr marL="2514600" indent="-228600" algn="l" rtl="0" eaLnBrk="1" fontAlgn="base" hangingPunct="1">
        <a:spcBef>
          <a:spcPct val="20000"/>
        </a:spcBef>
        <a:spcAft>
          <a:spcPct val="0"/>
        </a:spcAft>
        <a:buClr>
          <a:schemeClr val="bg1"/>
        </a:buClr>
        <a:buFont typeface="Wingdings" pitchFamily="2" charset="2"/>
        <a:buChar char="ú"/>
        <a:defRPr sz="2400">
          <a:solidFill>
            <a:srgbClr val="013C88"/>
          </a:solidFill>
          <a:latin typeface="+mn-lt"/>
        </a:defRPr>
      </a:lvl6pPr>
      <a:lvl7pPr marL="2971800" indent="-228600" algn="l" rtl="0" eaLnBrk="1" fontAlgn="base" hangingPunct="1">
        <a:spcBef>
          <a:spcPct val="20000"/>
        </a:spcBef>
        <a:spcAft>
          <a:spcPct val="0"/>
        </a:spcAft>
        <a:buClr>
          <a:schemeClr val="bg1"/>
        </a:buClr>
        <a:buFont typeface="Wingdings" pitchFamily="2" charset="2"/>
        <a:buChar char="ú"/>
        <a:defRPr sz="2400">
          <a:solidFill>
            <a:srgbClr val="013C88"/>
          </a:solidFill>
          <a:latin typeface="+mn-lt"/>
        </a:defRPr>
      </a:lvl7pPr>
      <a:lvl8pPr marL="3429000" indent="-228600" algn="l" rtl="0" eaLnBrk="1" fontAlgn="base" hangingPunct="1">
        <a:spcBef>
          <a:spcPct val="20000"/>
        </a:spcBef>
        <a:spcAft>
          <a:spcPct val="0"/>
        </a:spcAft>
        <a:buClr>
          <a:schemeClr val="bg1"/>
        </a:buClr>
        <a:buFont typeface="Wingdings" pitchFamily="2" charset="2"/>
        <a:buChar char="ú"/>
        <a:defRPr sz="2400">
          <a:solidFill>
            <a:srgbClr val="013C88"/>
          </a:solidFill>
          <a:latin typeface="+mn-lt"/>
        </a:defRPr>
      </a:lvl8pPr>
      <a:lvl9pPr marL="3886200" indent="-228600" algn="l" rtl="0" eaLnBrk="1" fontAlgn="base" hangingPunct="1">
        <a:spcBef>
          <a:spcPct val="20000"/>
        </a:spcBef>
        <a:spcAft>
          <a:spcPct val="0"/>
        </a:spcAft>
        <a:buClr>
          <a:schemeClr val="bg1"/>
        </a:buClr>
        <a:buFont typeface="Wingdings" pitchFamily="2" charset="2"/>
        <a:buChar char="ú"/>
        <a:defRPr sz="2400">
          <a:solidFill>
            <a:srgbClr val="013C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1" name="Rectangle 19"/>
          <p:cNvSpPr>
            <a:spLocks noChangeArrowheads="1"/>
          </p:cNvSpPr>
          <p:nvPr/>
        </p:nvSpPr>
        <p:spPr bwMode="auto">
          <a:xfrm>
            <a:off x="457200" y="3581400"/>
            <a:ext cx="7827963" cy="2743200"/>
          </a:xfrm>
          <a:prstGeom prst="rect">
            <a:avLst/>
          </a:prstGeom>
          <a:noFill/>
          <a:ln w="9525">
            <a:noFill/>
            <a:miter lim="800000"/>
            <a:headEnd/>
            <a:tailEnd/>
          </a:ln>
          <a:effectLst>
            <a:outerShdw dist="35921" dir="2700000" algn="ctr" rotWithShape="0">
              <a:schemeClr val="tx2"/>
            </a:outerShdw>
          </a:effectLst>
        </p:spPr>
        <p:txBody>
          <a:bodyPr wrap="none" lIns="0" tIns="0" rIns="0" bIns="0"/>
          <a:lstStyle/>
          <a:p>
            <a:pPr algn="ctr">
              <a:spcBef>
                <a:spcPct val="150000"/>
              </a:spcBef>
              <a:defRPr/>
            </a:pPr>
            <a:r>
              <a:rPr lang="en-US" sz="3600" dirty="0" smtClean="0">
                <a:solidFill>
                  <a:schemeClr val="bg1"/>
                </a:solidFill>
              </a:rPr>
              <a:t>An Introduction to the</a:t>
            </a:r>
            <a:br>
              <a:rPr lang="en-US" sz="3600" dirty="0" smtClean="0">
                <a:solidFill>
                  <a:schemeClr val="bg1"/>
                </a:solidFill>
              </a:rPr>
            </a:br>
            <a:r>
              <a:rPr lang="en-US" sz="3600" dirty="0" smtClean="0">
                <a:solidFill>
                  <a:schemeClr val="bg1"/>
                </a:solidFill>
              </a:rPr>
              <a:t>Personal Property Disposal Process</a:t>
            </a:r>
            <a:endParaRPr lang="en-US" sz="3600" dirty="0">
              <a:solidFill>
                <a:schemeClr val="bg1"/>
              </a:solidFill>
            </a:endParaRPr>
          </a:p>
        </p:txBody>
      </p:sp>
      <p:sp>
        <p:nvSpPr>
          <p:cNvPr id="3092" name="Rectangle 20"/>
          <p:cNvSpPr>
            <a:spLocks noChangeArrowheads="1"/>
          </p:cNvSpPr>
          <p:nvPr/>
        </p:nvSpPr>
        <p:spPr bwMode="auto">
          <a:xfrm>
            <a:off x="457200" y="6096000"/>
            <a:ext cx="7827963" cy="457200"/>
          </a:xfrm>
          <a:prstGeom prst="rect">
            <a:avLst/>
          </a:prstGeom>
          <a:noFill/>
          <a:ln w="9525">
            <a:noFill/>
            <a:miter lim="800000"/>
            <a:headEnd/>
            <a:tailEnd/>
          </a:ln>
          <a:effectLst>
            <a:outerShdw dist="35921" dir="2700000" algn="ctr" rotWithShape="0">
              <a:schemeClr val="tx2"/>
            </a:outerShdw>
          </a:effectLst>
        </p:spPr>
        <p:txBody>
          <a:bodyPr wrap="none" lIns="0" tIns="0" rIns="0" bIns="0" anchor="b"/>
          <a:lstStyle/>
          <a:p>
            <a:pPr>
              <a:spcBef>
                <a:spcPct val="150000"/>
              </a:spcBef>
              <a:defRPr/>
            </a:pPr>
            <a:endParaRPr lang="en-US" sz="2000">
              <a:solidFill>
                <a:srgbClr val="F5F5F5"/>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fld id="{7B19AC01-A7A1-4D17-8777-20255D19D862}" type="slidenum">
              <a:rPr lang="en-US"/>
              <a:pPr/>
              <a:t>10</a:t>
            </a:fld>
            <a:endParaRPr lang="en-US"/>
          </a:p>
        </p:txBody>
      </p:sp>
      <p:sp>
        <p:nvSpPr>
          <p:cNvPr id="13315" name="Rectangle 5"/>
          <p:cNvSpPr>
            <a:spLocks noGrp="1" noChangeArrowheads="1"/>
          </p:cNvSpPr>
          <p:nvPr>
            <p:ph type="title"/>
          </p:nvPr>
        </p:nvSpPr>
        <p:spPr>
          <a:xfrm>
            <a:off x="457200" y="1232407"/>
            <a:ext cx="7620000" cy="584775"/>
          </a:xfrm>
          <a:noFill/>
        </p:spPr>
        <p:txBody>
          <a:bodyPr anchor="ctr"/>
          <a:lstStyle/>
          <a:p>
            <a:pPr algn="ctr"/>
            <a:r>
              <a:rPr lang="en-US" dirty="0" smtClean="0"/>
              <a:t>Terms and Terminology</a:t>
            </a:r>
          </a:p>
        </p:txBody>
      </p:sp>
      <p:sp>
        <p:nvSpPr>
          <p:cNvPr id="13316" name="Text Box 6"/>
          <p:cNvSpPr txBox="1">
            <a:spLocks noChangeArrowheads="1"/>
          </p:cNvSpPr>
          <p:nvPr/>
        </p:nvSpPr>
        <p:spPr bwMode="auto">
          <a:xfrm>
            <a:off x="152400" y="1828800"/>
            <a:ext cx="8839200" cy="4450449"/>
          </a:xfrm>
          <a:prstGeom prst="rect">
            <a:avLst/>
          </a:prstGeom>
          <a:noFill/>
          <a:ln w="9525">
            <a:noFill/>
            <a:miter lim="800000"/>
            <a:headEnd/>
            <a:tailEnd/>
          </a:ln>
        </p:spPr>
        <p:txBody>
          <a:bodyPr>
            <a:spAutoFit/>
          </a:bodyPr>
          <a:lstStyle/>
          <a:p>
            <a:pPr algn="l">
              <a:tabLst>
                <a:tab pos="457200" algn="l"/>
              </a:tabLst>
            </a:pPr>
            <a:endParaRPr lang="en-US" sz="1600" b="1" u="sng" dirty="0">
              <a:solidFill>
                <a:srgbClr val="003399"/>
              </a:solidFill>
            </a:endParaRPr>
          </a:p>
          <a:p>
            <a:pPr algn="l">
              <a:tabLst>
                <a:tab pos="457200" algn="l"/>
              </a:tabLst>
            </a:pPr>
            <a:endParaRPr lang="en-US" sz="1600" u="sng" dirty="0">
              <a:solidFill>
                <a:srgbClr val="003399"/>
              </a:solidFill>
            </a:endParaRPr>
          </a:p>
          <a:p>
            <a:pPr lvl="1" algn="l">
              <a:tabLst>
                <a:tab pos="457200" algn="l"/>
              </a:tabLst>
            </a:pPr>
            <a:r>
              <a:rPr lang="en-US" sz="2000" b="1" u="sng" dirty="0">
                <a:solidFill>
                  <a:srgbClr val="013C88"/>
                </a:solidFill>
              </a:rPr>
              <a:t>Abandonment and Destruction</a:t>
            </a:r>
            <a:r>
              <a:rPr lang="en-US" sz="2000" b="1" dirty="0">
                <a:solidFill>
                  <a:srgbClr val="013C88"/>
                </a:solidFill>
              </a:rPr>
              <a:t> -</a:t>
            </a:r>
            <a:r>
              <a:rPr lang="en-US" sz="2000" dirty="0">
                <a:solidFill>
                  <a:srgbClr val="013C88"/>
                </a:solidFill>
              </a:rPr>
              <a:t> Ultimate disposal of property that has </a:t>
            </a:r>
            <a:r>
              <a:rPr lang="en-US" sz="2000" u="sng" dirty="0">
                <a:solidFill>
                  <a:srgbClr val="013C88"/>
                </a:solidFill>
              </a:rPr>
              <a:t>no commercial value </a:t>
            </a:r>
            <a:r>
              <a:rPr lang="en-US" sz="2000" dirty="0">
                <a:solidFill>
                  <a:srgbClr val="013C88"/>
                </a:solidFill>
              </a:rPr>
              <a:t>or the cost of </a:t>
            </a:r>
            <a:r>
              <a:rPr lang="en-US" sz="2000" u="sng" dirty="0">
                <a:solidFill>
                  <a:srgbClr val="013C88"/>
                </a:solidFill>
              </a:rPr>
              <a:t>continued care and handling exceeds its estimated proceeds</a:t>
            </a:r>
            <a:r>
              <a:rPr lang="en-US" sz="2000" dirty="0">
                <a:solidFill>
                  <a:srgbClr val="013C88"/>
                </a:solidFill>
              </a:rPr>
              <a:t> from sale. </a:t>
            </a:r>
          </a:p>
          <a:p>
            <a:pPr lvl="1" algn="l">
              <a:tabLst>
                <a:tab pos="457200" algn="l"/>
              </a:tabLst>
            </a:pPr>
            <a:endParaRPr lang="en-US" sz="2000" dirty="0">
              <a:solidFill>
                <a:srgbClr val="013C88"/>
              </a:solidFill>
            </a:endParaRPr>
          </a:p>
          <a:p>
            <a:pPr lvl="1" algn="l">
              <a:tabLst>
                <a:tab pos="457200" algn="l"/>
              </a:tabLst>
            </a:pPr>
            <a:r>
              <a:rPr lang="en-US" sz="2000" b="1" u="sng" dirty="0">
                <a:solidFill>
                  <a:srgbClr val="003399"/>
                </a:solidFill>
              </a:rPr>
              <a:t>Allocation</a:t>
            </a:r>
            <a:r>
              <a:rPr lang="en-US" sz="2000" b="1" dirty="0">
                <a:solidFill>
                  <a:srgbClr val="003399"/>
                </a:solidFill>
              </a:rPr>
              <a:t> </a:t>
            </a:r>
            <a:r>
              <a:rPr lang="en-US" sz="2000" dirty="0">
                <a:solidFill>
                  <a:srgbClr val="003399"/>
                </a:solidFill>
              </a:rPr>
              <a:t>- To </a:t>
            </a:r>
            <a:r>
              <a:rPr lang="en-US" sz="2000" u="sng" dirty="0">
                <a:solidFill>
                  <a:srgbClr val="003399"/>
                </a:solidFill>
              </a:rPr>
              <a:t>assign property to eligible entities </a:t>
            </a:r>
            <a:r>
              <a:rPr lang="en-US" sz="2000" dirty="0">
                <a:solidFill>
                  <a:srgbClr val="003399"/>
                </a:solidFill>
              </a:rPr>
              <a:t>for </a:t>
            </a:r>
            <a:r>
              <a:rPr lang="en-US" sz="2000" dirty="0" smtClean="0">
                <a:solidFill>
                  <a:srgbClr val="003399"/>
                </a:solidFill>
              </a:rPr>
              <a:t>transfer or donation </a:t>
            </a:r>
            <a:r>
              <a:rPr lang="en-US" sz="2000" dirty="0">
                <a:solidFill>
                  <a:srgbClr val="003399"/>
                </a:solidFill>
              </a:rPr>
              <a:t>purposes. </a:t>
            </a:r>
          </a:p>
          <a:p>
            <a:pPr lvl="1" algn="l">
              <a:tabLst>
                <a:tab pos="457200" algn="l"/>
              </a:tabLst>
            </a:pPr>
            <a:endParaRPr lang="en-US" sz="2000" dirty="0">
              <a:solidFill>
                <a:srgbClr val="003399"/>
              </a:solidFill>
            </a:endParaRPr>
          </a:p>
          <a:p>
            <a:pPr lvl="1" algn="l">
              <a:tabLst>
                <a:tab pos="457200" algn="l"/>
              </a:tabLst>
            </a:pPr>
            <a:r>
              <a:rPr lang="en-US" sz="2000" b="1" u="sng" dirty="0" smtClean="0">
                <a:solidFill>
                  <a:srgbClr val="003399"/>
                </a:solidFill>
              </a:rPr>
              <a:t>Surplus </a:t>
            </a:r>
            <a:r>
              <a:rPr lang="en-US" sz="2000" b="1" u="sng" dirty="0">
                <a:solidFill>
                  <a:srgbClr val="003399"/>
                </a:solidFill>
              </a:rPr>
              <a:t>Release Date</a:t>
            </a:r>
            <a:r>
              <a:rPr lang="en-US" sz="2000" dirty="0">
                <a:solidFill>
                  <a:srgbClr val="003399"/>
                </a:solidFill>
              </a:rPr>
              <a:t> – The date when Federal screening has been completed and the </a:t>
            </a:r>
            <a:r>
              <a:rPr lang="en-US" sz="2000" u="sng" dirty="0" smtClean="0">
                <a:solidFill>
                  <a:srgbClr val="003399"/>
                </a:solidFill>
              </a:rPr>
              <a:t>“excess” </a:t>
            </a:r>
            <a:r>
              <a:rPr lang="en-US" sz="2000" u="sng" dirty="0">
                <a:solidFill>
                  <a:srgbClr val="003399"/>
                </a:solidFill>
              </a:rPr>
              <a:t>property becomes </a:t>
            </a:r>
            <a:r>
              <a:rPr lang="en-US" sz="2000" u="sng" dirty="0" smtClean="0">
                <a:solidFill>
                  <a:srgbClr val="003399"/>
                </a:solidFill>
              </a:rPr>
              <a:t>“surplus”</a:t>
            </a:r>
            <a:endParaRPr lang="en-US" sz="2000" u="sng" dirty="0">
              <a:solidFill>
                <a:srgbClr val="003399"/>
              </a:solidFill>
            </a:endParaRPr>
          </a:p>
          <a:p>
            <a:pPr>
              <a:tabLst>
                <a:tab pos="457200" algn="l"/>
              </a:tabLst>
            </a:pPr>
            <a:endParaRPr lang="en-US" sz="2000" u="sng" dirty="0">
              <a:solidFill>
                <a:srgbClr val="003399"/>
              </a:solidFill>
            </a:endParaRPr>
          </a:p>
          <a:p>
            <a:pPr>
              <a:tabLst>
                <a:tab pos="457200" algn="l"/>
              </a:tabLst>
            </a:pPr>
            <a:endParaRPr lang="en-US" sz="1600" dirty="0">
              <a:solidFill>
                <a:srgbClr val="003399"/>
              </a:solidFill>
            </a:endParaRPr>
          </a:p>
          <a:p>
            <a:pPr lvl="1" algn="l">
              <a:tabLst>
                <a:tab pos="457200" algn="l"/>
              </a:tabLst>
            </a:pPr>
            <a:endParaRPr lang="en-US" sz="1600" dirty="0">
              <a:solidFill>
                <a:srgbClr val="013C88"/>
              </a:solidFill>
            </a:endParaRPr>
          </a:p>
          <a:p>
            <a:pPr algn="l">
              <a:spcBef>
                <a:spcPct val="20000"/>
              </a:spcBef>
              <a:buClr>
                <a:schemeClr val="bg1"/>
              </a:buClr>
              <a:buFont typeface="Wingdings" pitchFamily="2" charset="2"/>
              <a:buChar char="Ø"/>
              <a:tabLst>
                <a:tab pos="457200" algn="l"/>
              </a:tabLst>
            </a:pPr>
            <a:endParaRPr lang="en-US" sz="1600" dirty="0">
              <a:solidFill>
                <a:srgbClr val="003399"/>
              </a:solidFill>
            </a:endParaRPr>
          </a:p>
        </p:txBody>
      </p:sp>
      <p:sp>
        <p:nvSpPr>
          <p:cNvPr id="13317" name="Text Box 7"/>
          <p:cNvSpPr txBox="1">
            <a:spLocks noChangeArrowheads="1"/>
          </p:cNvSpPr>
          <p:nvPr/>
        </p:nvSpPr>
        <p:spPr bwMode="auto">
          <a:xfrm>
            <a:off x="7299325" y="3925888"/>
            <a:ext cx="184150" cy="457200"/>
          </a:xfrm>
          <a:prstGeom prst="rect">
            <a:avLst/>
          </a:prstGeom>
          <a:noFill/>
          <a:ln w="9525">
            <a:noFill/>
            <a:miter lim="800000"/>
            <a:headEnd/>
            <a:tailEnd/>
          </a:ln>
        </p:spPr>
        <p:txBody>
          <a:bodyPr wrap="none">
            <a:spAutoFit/>
          </a:bodyPr>
          <a:lstStyle/>
          <a:p>
            <a:pPr algn="l"/>
            <a:endParaRPr lang="en-US"/>
          </a:p>
        </p:txBody>
      </p:sp>
    </p:spTree>
    <p:extLst>
      <p:ext uri="{BB962C8B-B14F-4D97-AF65-F5344CB8AC3E}">
        <p14:creationId xmlns:p14="http://schemas.microsoft.com/office/powerpoint/2010/main" val="2921102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Terms and Terminology</a:t>
            </a:r>
            <a:endParaRPr lang="en-US" dirty="0"/>
          </a:p>
        </p:txBody>
      </p:sp>
      <p:sp>
        <p:nvSpPr>
          <p:cNvPr id="3" name="Content Placeholder 2"/>
          <p:cNvSpPr>
            <a:spLocks noGrp="1"/>
          </p:cNvSpPr>
          <p:nvPr>
            <p:ph idx="1"/>
          </p:nvPr>
        </p:nvSpPr>
        <p:spPr/>
        <p:txBody>
          <a:bodyPr/>
          <a:lstStyle/>
          <a:p>
            <a:pPr marL="342900" lvl="1" indent="-342900">
              <a:buFont typeface="Wingdings" pitchFamily="2" charset="2"/>
              <a:buChar char="Ø"/>
            </a:pPr>
            <a:r>
              <a:rPr lang="en-US" b="1" u="sng" dirty="0" smtClean="0">
                <a:solidFill>
                  <a:srgbClr val="003399"/>
                </a:solidFill>
              </a:rPr>
              <a:t>Report </a:t>
            </a:r>
            <a:r>
              <a:rPr lang="en-US" b="1" dirty="0" smtClean="0">
                <a:solidFill>
                  <a:srgbClr val="003399"/>
                </a:solidFill>
              </a:rPr>
              <a:t>–</a:t>
            </a:r>
            <a:r>
              <a:rPr lang="en-US" dirty="0" smtClean="0">
                <a:solidFill>
                  <a:srgbClr val="003399"/>
                </a:solidFill>
              </a:rPr>
              <a:t> </a:t>
            </a:r>
            <a:r>
              <a:rPr lang="en-US" u="sng" dirty="0" smtClean="0">
                <a:solidFill>
                  <a:srgbClr val="003399"/>
                </a:solidFill>
              </a:rPr>
              <a:t>To Notify/The Notification of GSA </a:t>
            </a:r>
            <a:r>
              <a:rPr lang="en-US" dirty="0" smtClean="0">
                <a:solidFill>
                  <a:srgbClr val="003399"/>
                </a:solidFill>
              </a:rPr>
              <a:t>of available excess property </a:t>
            </a:r>
          </a:p>
          <a:p>
            <a:pPr marL="342900" lvl="1" indent="-342900">
              <a:buFont typeface="Wingdings" pitchFamily="2" charset="2"/>
              <a:buChar char="Ø"/>
            </a:pPr>
            <a:endParaRPr lang="en-US" dirty="0" smtClean="0">
              <a:solidFill>
                <a:srgbClr val="003399"/>
              </a:solidFill>
            </a:endParaRPr>
          </a:p>
          <a:p>
            <a:pPr marL="342900" lvl="1" indent="-342900">
              <a:buFont typeface="Wingdings" pitchFamily="2" charset="2"/>
              <a:buChar char="Ø"/>
            </a:pPr>
            <a:r>
              <a:rPr lang="en-US" b="1" u="sng" dirty="0" smtClean="0">
                <a:solidFill>
                  <a:srgbClr val="003399"/>
                </a:solidFill>
              </a:rPr>
              <a:t>Screening</a:t>
            </a:r>
            <a:r>
              <a:rPr lang="en-US" dirty="0" smtClean="0">
                <a:solidFill>
                  <a:srgbClr val="003399"/>
                </a:solidFill>
              </a:rPr>
              <a:t>- Federal Agencies and the SASP are able to </a:t>
            </a:r>
            <a:r>
              <a:rPr lang="en-US" u="sng" dirty="0" smtClean="0">
                <a:solidFill>
                  <a:srgbClr val="003399"/>
                </a:solidFill>
              </a:rPr>
              <a:t>view/search for the property </a:t>
            </a:r>
          </a:p>
          <a:p>
            <a:pPr marL="342900" lvl="1" indent="-342900">
              <a:buFont typeface="Wingdings" pitchFamily="2" charset="2"/>
              <a:buChar char="Ø"/>
            </a:pPr>
            <a:endParaRPr lang="en-US" b="1" i="1" dirty="0" smtClean="0">
              <a:solidFill>
                <a:srgbClr val="003399"/>
              </a:solidFill>
            </a:endParaRPr>
          </a:p>
          <a:p>
            <a:pPr marL="342900" lvl="1" indent="-342900">
              <a:buFont typeface="Wingdings" pitchFamily="2" charset="2"/>
              <a:buChar char="Ø"/>
            </a:pPr>
            <a:r>
              <a:rPr lang="en-US" b="1" u="sng" dirty="0" smtClean="0">
                <a:solidFill>
                  <a:srgbClr val="003399"/>
                </a:solidFill>
              </a:rPr>
              <a:t>Select (“Freeze”)</a:t>
            </a:r>
            <a:r>
              <a:rPr lang="en-US" b="1" dirty="0" smtClean="0">
                <a:solidFill>
                  <a:srgbClr val="003399"/>
                </a:solidFill>
              </a:rPr>
              <a:t>-</a:t>
            </a:r>
            <a:r>
              <a:rPr lang="en-US" dirty="0" smtClean="0">
                <a:solidFill>
                  <a:srgbClr val="003399"/>
                </a:solidFill>
              </a:rPr>
              <a:t> Federal Agencies or the SASP makes </a:t>
            </a:r>
            <a:r>
              <a:rPr lang="en-US" u="sng" dirty="0" smtClean="0">
                <a:solidFill>
                  <a:srgbClr val="003399"/>
                </a:solidFill>
              </a:rPr>
              <a:t>a request </a:t>
            </a:r>
            <a:r>
              <a:rPr lang="en-US" dirty="0" smtClean="0">
                <a:solidFill>
                  <a:srgbClr val="003399"/>
                </a:solidFill>
              </a:rPr>
              <a:t>for the property </a:t>
            </a:r>
          </a:p>
          <a:p>
            <a:endParaRPr lang="en-US" dirty="0"/>
          </a:p>
        </p:txBody>
      </p:sp>
      <p:sp>
        <p:nvSpPr>
          <p:cNvPr id="4" name="Slide Number Placeholder 3"/>
          <p:cNvSpPr>
            <a:spLocks noGrp="1"/>
          </p:cNvSpPr>
          <p:nvPr>
            <p:ph type="sldNum" sz="quarter" idx="10"/>
          </p:nvPr>
        </p:nvSpPr>
        <p:spPr/>
        <p:txBody>
          <a:bodyPr/>
          <a:lstStyle/>
          <a:p>
            <a:pPr>
              <a:defRPr/>
            </a:pPr>
            <a:fld id="{F8ABC18D-E4E1-4EDF-935F-4A3436C499A5}" type="slidenum">
              <a:rPr lang="en-US" smtClean="0"/>
              <a:pPr>
                <a:defRPr/>
              </a:pPr>
              <a:t>11</a:t>
            </a:fld>
            <a:endParaRPr lang="en-US" dirty="0"/>
          </a:p>
        </p:txBody>
      </p:sp>
    </p:spTree>
    <p:extLst>
      <p:ext uri="{BB962C8B-B14F-4D97-AF65-F5344CB8AC3E}">
        <p14:creationId xmlns:p14="http://schemas.microsoft.com/office/powerpoint/2010/main" val="2650615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2D2F2462-B89C-4763-B43E-4CFFA0EC0673}" type="slidenum">
              <a:rPr lang="en-US"/>
              <a:pPr/>
              <a:t>12</a:t>
            </a:fld>
            <a:endParaRPr lang="en-US"/>
          </a:p>
        </p:txBody>
      </p:sp>
      <p:sp>
        <p:nvSpPr>
          <p:cNvPr id="14339" name="Rectangle 2"/>
          <p:cNvSpPr>
            <a:spLocks noGrp="1" noChangeArrowheads="1"/>
          </p:cNvSpPr>
          <p:nvPr>
            <p:ph type="title"/>
          </p:nvPr>
        </p:nvSpPr>
        <p:spPr>
          <a:xfrm>
            <a:off x="457200" y="1479550"/>
            <a:ext cx="7769225" cy="584775"/>
          </a:xfrm>
        </p:spPr>
        <p:txBody>
          <a:bodyPr/>
          <a:lstStyle/>
          <a:p>
            <a:pPr algn="ctr"/>
            <a:r>
              <a:rPr lang="en-US" dirty="0" smtClean="0"/>
              <a:t>Terms and Terminology</a:t>
            </a:r>
          </a:p>
        </p:txBody>
      </p:sp>
      <p:sp>
        <p:nvSpPr>
          <p:cNvPr id="14340" name="Rectangle 3"/>
          <p:cNvSpPr>
            <a:spLocks noGrp="1" noChangeArrowheads="1"/>
          </p:cNvSpPr>
          <p:nvPr>
            <p:ph type="body" idx="1"/>
          </p:nvPr>
        </p:nvSpPr>
        <p:spPr/>
        <p:txBody>
          <a:bodyPr/>
          <a:lstStyle/>
          <a:p>
            <a:pPr>
              <a:lnSpc>
                <a:spcPct val="90000"/>
              </a:lnSpc>
            </a:pPr>
            <a:r>
              <a:rPr lang="en-US" sz="1800" b="1" u="sng" dirty="0" smtClean="0">
                <a:solidFill>
                  <a:srgbClr val="003399"/>
                </a:solidFill>
              </a:rPr>
              <a:t>Exchange/Sale Property </a:t>
            </a:r>
            <a:r>
              <a:rPr lang="en-US" sz="1600" dirty="0" smtClean="0">
                <a:solidFill>
                  <a:srgbClr val="003399"/>
                </a:solidFill>
              </a:rPr>
              <a:t>- </a:t>
            </a:r>
            <a:r>
              <a:rPr lang="en-US" sz="1800" dirty="0" smtClean="0">
                <a:solidFill>
                  <a:srgbClr val="003399"/>
                </a:solidFill>
              </a:rPr>
              <a:t>Property </a:t>
            </a:r>
            <a:r>
              <a:rPr lang="en-US" sz="1800" u="sng" dirty="0" smtClean="0">
                <a:solidFill>
                  <a:srgbClr val="003399"/>
                </a:solidFill>
              </a:rPr>
              <a:t>not </a:t>
            </a:r>
            <a:r>
              <a:rPr lang="en-US" sz="1800" dirty="0" smtClean="0">
                <a:solidFill>
                  <a:srgbClr val="003399"/>
                </a:solidFill>
              </a:rPr>
              <a:t>excess to the needs of the holding agency but eligible for replacement (w/some restrictions). The exchange (trade-in) allowance or sale proceeds are used to </a:t>
            </a:r>
            <a:r>
              <a:rPr lang="en-US" sz="1800" u="sng" dirty="0" smtClean="0">
                <a:solidFill>
                  <a:srgbClr val="003399"/>
                </a:solidFill>
              </a:rPr>
              <a:t>pay for replacement</a:t>
            </a:r>
            <a:r>
              <a:rPr lang="en-US" sz="1800" dirty="0" smtClean="0">
                <a:solidFill>
                  <a:srgbClr val="003399"/>
                </a:solidFill>
              </a:rPr>
              <a:t> with a similar item.</a:t>
            </a:r>
          </a:p>
          <a:p>
            <a:pPr>
              <a:lnSpc>
                <a:spcPct val="90000"/>
              </a:lnSpc>
            </a:pPr>
            <a:endParaRPr lang="en-US" sz="1600" dirty="0" smtClean="0">
              <a:solidFill>
                <a:srgbClr val="003399"/>
              </a:solidFill>
            </a:endParaRPr>
          </a:p>
          <a:p>
            <a:pPr>
              <a:lnSpc>
                <a:spcPct val="90000"/>
              </a:lnSpc>
            </a:pPr>
            <a:r>
              <a:rPr lang="en-US" sz="1800" b="1" u="sng" dirty="0" smtClean="0">
                <a:solidFill>
                  <a:srgbClr val="003399"/>
                </a:solidFill>
              </a:rPr>
              <a:t>Reimbursable Property</a:t>
            </a:r>
            <a:r>
              <a:rPr lang="en-US" sz="1600" b="1" u="sng" dirty="0" smtClean="0">
                <a:solidFill>
                  <a:srgbClr val="003399"/>
                </a:solidFill>
              </a:rPr>
              <a:t> </a:t>
            </a:r>
            <a:r>
              <a:rPr lang="en-US" sz="1600" b="1" dirty="0" smtClean="0">
                <a:solidFill>
                  <a:srgbClr val="003399"/>
                </a:solidFill>
              </a:rPr>
              <a:t>–</a:t>
            </a:r>
            <a:r>
              <a:rPr lang="en-US" sz="1600" dirty="0" smtClean="0">
                <a:solidFill>
                  <a:srgbClr val="003399"/>
                </a:solidFill>
              </a:rPr>
              <a:t> </a:t>
            </a:r>
            <a:r>
              <a:rPr lang="en-US" sz="1800" dirty="0" smtClean="0">
                <a:solidFill>
                  <a:srgbClr val="003399"/>
                </a:solidFill>
              </a:rPr>
              <a:t>Property that because of its </a:t>
            </a:r>
            <a:r>
              <a:rPr lang="en-US" sz="1800" u="sng" dirty="0" smtClean="0">
                <a:solidFill>
                  <a:srgbClr val="003399"/>
                </a:solidFill>
              </a:rPr>
              <a:t>funding source </a:t>
            </a:r>
            <a:r>
              <a:rPr lang="en-US" sz="1800" dirty="0" smtClean="0">
                <a:solidFill>
                  <a:srgbClr val="003399"/>
                </a:solidFill>
              </a:rPr>
              <a:t>or exchange sale designation allows an agency to be </a:t>
            </a:r>
            <a:r>
              <a:rPr lang="en-US" sz="1800" u="sng" dirty="0" smtClean="0">
                <a:solidFill>
                  <a:srgbClr val="003399"/>
                </a:solidFill>
              </a:rPr>
              <a:t>compensated</a:t>
            </a:r>
            <a:r>
              <a:rPr lang="en-US" sz="1800" dirty="0" smtClean="0">
                <a:solidFill>
                  <a:srgbClr val="003399"/>
                </a:solidFill>
              </a:rPr>
              <a:t> from proceeds</a:t>
            </a:r>
          </a:p>
          <a:p>
            <a:pPr>
              <a:lnSpc>
                <a:spcPct val="90000"/>
              </a:lnSpc>
            </a:pPr>
            <a:endParaRPr lang="en-US" sz="1600" dirty="0" smtClean="0">
              <a:solidFill>
                <a:srgbClr val="003399"/>
              </a:solidFill>
            </a:endParaRPr>
          </a:p>
          <a:p>
            <a:pPr>
              <a:lnSpc>
                <a:spcPct val="90000"/>
              </a:lnSpc>
            </a:pPr>
            <a:r>
              <a:rPr lang="en-US" sz="1800" b="1" u="sng" dirty="0" smtClean="0"/>
              <a:t>Computers For Learning (CFL)</a:t>
            </a:r>
            <a:r>
              <a:rPr lang="en-US" sz="1600" dirty="0" smtClean="0"/>
              <a:t> </a:t>
            </a:r>
            <a:r>
              <a:rPr lang="en-US" sz="1800" dirty="0" smtClean="0"/>
              <a:t>– </a:t>
            </a:r>
            <a:r>
              <a:rPr lang="en-US" sz="1800" dirty="0" smtClean="0">
                <a:solidFill>
                  <a:srgbClr val="003399"/>
                </a:solidFill>
              </a:rPr>
              <a:t>GSA program to implement Executive Order 12999, which directs agencies, to the extent permitted by law, </a:t>
            </a:r>
            <a:r>
              <a:rPr lang="en-US" sz="1800" u="sng" dirty="0" smtClean="0">
                <a:solidFill>
                  <a:srgbClr val="003399"/>
                </a:solidFill>
              </a:rPr>
              <a:t>to transfer computer and related peripheral equipment excess to their needs </a:t>
            </a:r>
            <a:r>
              <a:rPr lang="en-US" sz="1800" dirty="0" smtClean="0">
                <a:solidFill>
                  <a:srgbClr val="003399"/>
                </a:solidFill>
              </a:rPr>
              <a:t>directly to schools and some educational nonprofit organizations. </a:t>
            </a:r>
            <a:r>
              <a:rPr lang="en-US" sz="1600" dirty="0" smtClean="0">
                <a:solidFill>
                  <a:srgbClr val="003399"/>
                </a:solidFill>
              </a:rPr>
              <a:t>(www.computersforlearning.gov) </a:t>
            </a:r>
          </a:p>
          <a:p>
            <a:pPr lvl="1">
              <a:lnSpc>
                <a:spcPct val="90000"/>
              </a:lnSpc>
            </a:pPr>
            <a:endParaRPr lang="en-US" sz="1600" dirty="0" smtClean="0">
              <a:solidFill>
                <a:srgbClr val="003399"/>
              </a:solidFill>
            </a:endParaRPr>
          </a:p>
          <a:p>
            <a:pPr>
              <a:lnSpc>
                <a:spcPct val="90000"/>
              </a:lnSpc>
            </a:pPr>
            <a:endParaRPr lang="en-US" sz="1400" dirty="0" smtClean="0">
              <a:solidFill>
                <a:srgbClr val="003399"/>
              </a:solidFill>
            </a:endParaRPr>
          </a:p>
          <a:p>
            <a:pPr>
              <a:lnSpc>
                <a:spcPct val="90000"/>
              </a:lnSpc>
            </a:pPr>
            <a:endParaRPr lang="en-US" sz="1400" dirty="0" smtClean="0"/>
          </a:p>
        </p:txBody>
      </p:sp>
    </p:spTree>
    <p:extLst>
      <p:ext uri="{BB962C8B-B14F-4D97-AF65-F5344CB8AC3E}">
        <p14:creationId xmlns:p14="http://schemas.microsoft.com/office/powerpoint/2010/main" val="461746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0D41B2F0-8EAB-4E36-8FE1-7CA87CF735C0}" type="slidenum">
              <a:rPr lang="en-US"/>
              <a:pPr/>
              <a:t>13</a:t>
            </a:fld>
            <a:endParaRPr lang="en-US"/>
          </a:p>
        </p:txBody>
      </p:sp>
      <p:sp>
        <p:nvSpPr>
          <p:cNvPr id="15363" name="Rectangle 2"/>
          <p:cNvSpPr>
            <a:spLocks noGrp="1" noChangeArrowheads="1"/>
          </p:cNvSpPr>
          <p:nvPr>
            <p:ph type="title"/>
          </p:nvPr>
        </p:nvSpPr>
        <p:spPr>
          <a:xfrm>
            <a:off x="457200" y="1249363"/>
            <a:ext cx="7772400" cy="519112"/>
          </a:xfrm>
          <a:noFill/>
        </p:spPr>
        <p:txBody>
          <a:bodyPr anchor="ctr"/>
          <a:lstStyle/>
          <a:p>
            <a:pPr algn="ctr"/>
            <a:r>
              <a:rPr lang="en-US" sz="2800" smtClean="0"/>
              <a:t>Terms and Terminology</a:t>
            </a:r>
          </a:p>
        </p:txBody>
      </p:sp>
      <p:sp>
        <p:nvSpPr>
          <p:cNvPr id="15364" name="Text Box 3"/>
          <p:cNvSpPr txBox="1">
            <a:spLocks noChangeArrowheads="1"/>
          </p:cNvSpPr>
          <p:nvPr/>
        </p:nvSpPr>
        <p:spPr bwMode="auto">
          <a:xfrm>
            <a:off x="685800" y="1752600"/>
            <a:ext cx="7924800" cy="6143220"/>
          </a:xfrm>
          <a:prstGeom prst="rect">
            <a:avLst/>
          </a:prstGeom>
          <a:noFill/>
          <a:ln w="9525">
            <a:noFill/>
            <a:miter lim="800000"/>
            <a:headEnd/>
            <a:tailEnd/>
          </a:ln>
        </p:spPr>
        <p:txBody>
          <a:bodyPr>
            <a:spAutoFit/>
          </a:bodyPr>
          <a:lstStyle/>
          <a:p>
            <a:pPr lvl="1" algn="l"/>
            <a:endParaRPr lang="en-US" sz="1800" u="sng" dirty="0">
              <a:solidFill>
                <a:srgbClr val="013C88"/>
              </a:solidFill>
            </a:endParaRPr>
          </a:p>
          <a:p>
            <a:pPr lvl="1" algn="l"/>
            <a:r>
              <a:rPr lang="en-US" sz="1800" b="1" u="sng" dirty="0">
                <a:solidFill>
                  <a:srgbClr val="013C88"/>
                </a:solidFill>
              </a:rPr>
              <a:t>GSA Auctions</a:t>
            </a:r>
            <a:r>
              <a:rPr lang="en-US" sz="1800" dirty="0">
                <a:solidFill>
                  <a:srgbClr val="013C88"/>
                </a:solidFill>
              </a:rPr>
              <a:t> – GSA’s internet sales </a:t>
            </a:r>
            <a:r>
              <a:rPr lang="en-US" sz="1800" dirty="0" smtClean="0">
                <a:solidFill>
                  <a:srgbClr val="013C88"/>
                </a:solidFill>
              </a:rPr>
              <a:t>site</a:t>
            </a:r>
            <a:r>
              <a:rPr lang="en-US" sz="1800" dirty="0">
                <a:solidFill>
                  <a:srgbClr val="013C88"/>
                </a:solidFill>
              </a:rPr>
              <a:t>. </a:t>
            </a:r>
            <a:r>
              <a:rPr lang="en-US" sz="1800" u="sng" dirty="0">
                <a:solidFill>
                  <a:srgbClr val="013C88"/>
                </a:solidFill>
              </a:rPr>
              <a:t>It offers on-line auctions of surplus and exchange/sale property. </a:t>
            </a:r>
            <a:r>
              <a:rPr lang="en-US" sz="1800" dirty="0">
                <a:solidFill>
                  <a:srgbClr val="013C88"/>
                </a:solidFill>
              </a:rPr>
              <a:t>(www.gsaauctions.gov)</a:t>
            </a:r>
          </a:p>
          <a:p>
            <a:pPr lvl="1" algn="l"/>
            <a:endParaRPr lang="en-US" sz="1600" u="sng" dirty="0">
              <a:solidFill>
                <a:srgbClr val="013C88"/>
              </a:solidFill>
            </a:endParaRPr>
          </a:p>
          <a:p>
            <a:pPr lvl="1" algn="l"/>
            <a:r>
              <a:rPr lang="en-US" sz="1800" b="1" u="sng" dirty="0">
                <a:solidFill>
                  <a:srgbClr val="013C88"/>
                </a:solidFill>
              </a:rPr>
              <a:t>GSAXcess</a:t>
            </a:r>
            <a:r>
              <a:rPr lang="en-US" sz="1800" dirty="0">
                <a:solidFill>
                  <a:srgbClr val="013C88"/>
                </a:solidFill>
              </a:rPr>
              <a:t> – GSA’s automated excess personal property system. It allows for automated </a:t>
            </a:r>
            <a:r>
              <a:rPr lang="en-US" sz="1800" u="sng" dirty="0">
                <a:solidFill>
                  <a:srgbClr val="013C88"/>
                </a:solidFill>
              </a:rPr>
              <a:t>reporting of excess property, searching and selecting property, and processing transfers</a:t>
            </a:r>
            <a:r>
              <a:rPr lang="en-US" sz="1800" dirty="0">
                <a:solidFill>
                  <a:srgbClr val="013C88"/>
                </a:solidFill>
              </a:rPr>
              <a:t>. (www.gsaxcess.gov) </a:t>
            </a:r>
          </a:p>
          <a:p>
            <a:pPr lvl="1" algn="l"/>
            <a:endParaRPr lang="en-US" sz="1600" dirty="0">
              <a:solidFill>
                <a:srgbClr val="013C88"/>
              </a:solidFill>
            </a:endParaRPr>
          </a:p>
          <a:p>
            <a:pPr lvl="1" algn="l"/>
            <a:r>
              <a:rPr lang="en-US" sz="1800" b="1" u="sng" dirty="0" err="1">
                <a:solidFill>
                  <a:srgbClr val="013C88"/>
                </a:solidFill>
              </a:rPr>
              <a:t>Mysales</a:t>
            </a:r>
            <a:r>
              <a:rPr lang="en-US" b="1" dirty="0">
                <a:solidFill>
                  <a:srgbClr val="013C88"/>
                </a:solidFill>
              </a:rPr>
              <a:t> </a:t>
            </a:r>
            <a:r>
              <a:rPr lang="en-US" dirty="0">
                <a:solidFill>
                  <a:srgbClr val="013C88"/>
                </a:solidFill>
              </a:rPr>
              <a:t>- </a:t>
            </a:r>
            <a:r>
              <a:rPr lang="en-US" sz="1800" dirty="0">
                <a:solidFill>
                  <a:srgbClr val="013C88"/>
                </a:solidFill>
              </a:rPr>
              <a:t>GSA’s website for agencies’ personal property inventory reported to GSA for sale. The website allows federal agencies </a:t>
            </a:r>
            <a:r>
              <a:rPr lang="en-US" sz="1800" i="1" u="sng" dirty="0" smtClean="0">
                <a:solidFill>
                  <a:srgbClr val="013C88"/>
                </a:solidFill>
              </a:rPr>
              <a:t>to review and modify </a:t>
            </a:r>
            <a:r>
              <a:rPr lang="en-US" sz="1800" i="1" dirty="0" smtClean="0">
                <a:solidFill>
                  <a:srgbClr val="013C88"/>
                </a:solidFill>
              </a:rPr>
              <a:t>the </a:t>
            </a:r>
            <a:r>
              <a:rPr lang="en-US" sz="1800" i="1" dirty="0">
                <a:solidFill>
                  <a:srgbClr val="013C88"/>
                </a:solidFill>
              </a:rPr>
              <a:t>surplus and exchange/sale property they </a:t>
            </a:r>
            <a:r>
              <a:rPr lang="en-US" sz="1800" i="1" u="sng" dirty="0">
                <a:solidFill>
                  <a:srgbClr val="013C88"/>
                </a:solidFill>
              </a:rPr>
              <a:t>reported to GSA for sale</a:t>
            </a:r>
            <a:r>
              <a:rPr lang="en-US" sz="1800" i="1" dirty="0">
                <a:solidFill>
                  <a:srgbClr val="013C88"/>
                </a:solidFill>
              </a:rPr>
              <a:t>. </a:t>
            </a:r>
            <a:r>
              <a:rPr lang="en-US" sz="1800" dirty="0">
                <a:solidFill>
                  <a:srgbClr val="013C88"/>
                </a:solidFill>
              </a:rPr>
              <a:t>(</a:t>
            </a:r>
            <a:r>
              <a:rPr lang="en-US" sz="1800" dirty="0">
                <a:solidFill>
                  <a:srgbClr val="003399"/>
                </a:solidFill>
              </a:rPr>
              <a:t>www.mysales.fss.gsa.gov)</a:t>
            </a:r>
          </a:p>
          <a:p>
            <a:pPr lvl="1" algn="l"/>
            <a:endParaRPr lang="en-US" sz="1600" dirty="0">
              <a:solidFill>
                <a:srgbClr val="013C88"/>
              </a:solidFill>
            </a:endParaRPr>
          </a:p>
          <a:p>
            <a:pPr lvl="1" algn="l"/>
            <a:endParaRPr lang="en-US" sz="1600" dirty="0">
              <a:solidFill>
                <a:srgbClr val="013C88"/>
              </a:solidFill>
            </a:endParaRPr>
          </a:p>
          <a:p>
            <a:pPr lvl="1" algn="l"/>
            <a:endParaRPr lang="en-US" sz="1800" u="sng" dirty="0">
              <a:solidFill>
                <a:srgbClr val="013C88"/>
              </a:solidFill>
            </a:endParaRPr>
          </a:p>
          <a:p>
            <a:pPr lvl="1" algn="l"/>
            <a:endParaRPr lang="en-US" sz="1800" u="sng" dirty="0">
              <a:solidFill>
                <a:srgbClr val="013C88"/>
              </a:solidFill>
            </a:endParaRPr>
          </a:p>
          <a:p>
            <a:pPr lvl="1" algn="l"/>
            <a:endParaRPr lang="en-US" sz="1800" u="sng" dirty="0">
              <a:solidFill>
                <a:srgbClr val="013C88"/>
              </a:solidFill>
            </a:endParaRPr>
          </a:p>
          <a:p>
            <a:pPr lvl="1" algn="l"/>
            <a:endParaRPr lang="en-US" sz="1800" u="sng" dirty="0">
              <a:solidFill>
                <a:srgbClr val="013C88"/>
              </a:solidFill>
            </a:endParaRPr>
          </a:p>
          <a:p>
            <a:pPr lvl="1" algn="l"/>
            <a:endParaRPr lang="en-US" sz="1800" u="sng" dirty="0">
              <a:solidFill>
                <a:srgbClr val="013C88"/>
              </a:solidFill>
            </a:endParaRPr>
          </a:p>
          <a:p>
            <a:pPr lvl="1" algn="l"/>
            <a:endParaRPr lang="en-US" sz="1800" dirty="0">
              <a:solidFill>
                <a:srgbClr val="013C88"/>
              </a:solidFill>
            </a:endParaRPr>
          </a:p>
          <a:p>
            <a:pPr algn="l"/>
            <a:endParaRPr lang="en-US" sz="1600" dirty="0">
              <a:solidFill>
                <a:srgbClr val="013C88"/>
              </a:solidFill>
            </a:endParaRPr>
          </a:p>
          <a:p>
            <a:pPr algn="l">
              <a:spcBef>
                <a:spcPct val="20000"/>
              </a:spcBef>
              <a:buClr>
                <a:schemeClr val="bg1"/>
              </a:buClr>
              <a:buFont typeface="Wingdings" pitchFamily="2" charset="2"/>
              <a:buChar char="Ø"/>
            </a:pPr>
            <a:endParaRPr lang="en-US" sz="1600" dirty="0">
              <a:solidFill>
                <a:srgbClr val="013C88"/>
              </a:solidFill>
            </a:endParaRPr>
          </a:p>
        </p:txBody>
      </p:sp>
      <p:sp>
        <p:nvSpPr>
          <p:cNvPr id="15365" name="Text Box 4"/>
          <p:cNvSpPr txBox="1">
            <a:spLocks noChangeArrowheads="1"/>
          </p:cNvSpPr>
          <p:nvPr/>
        </p:nvSpPr>
        <p:spPr bwMode="auto">
          <a:xfrm>
            <a:off x="7299325" y="3925888"/>
            <a:ext cx="184150" cy="457200"/>
          </a:xfrm>
          <a:prstGeom prst="rect">
            <a:avLst/>
          </a:prstGeom>
          <a:noFill/>
          <a:ln w="9525">
            <a:noFill/>
            <a:miter lim="800000"/>
            <a:headEnd/>
            <a:tailEnd/>
          </a:ln>
        </p:spPr>
        <p:txBody>
          <a:bodyPr wrap="none">
            <a:spAutoFit/>
          </a:bodyPr>
          <a:lstStyle/>
          <a:p>
            <a:pPr algn="l"/>
            <a:endParaRPr lang="en-US"/>
          </a:p>
        </p:txBody>
      </p:sp>
    </p:spTree>
    <p:extLst>
      <p:ext uri="{BB962C8B-B14F-4D97-AF65-F5344CB8AC3E}">
        <p14:creationId xmlns:p14="http://schemas.microsoft.com/office/powerpoint/2010/main" val="2203217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1A178A56-8C4F-4286-85CF-39AC61F824FD}" type="slidenum">
              <a:rPr lang="en-US"/>
              <a:pPr/>
              <a:t>14</a:t>
            </a:fld>
            <a:endParaRPr lang="en-US"/>
          </a:p>
        </p:txBody>
      </p:sp>
      <p:sp>
        <p:nvSpPr>
          <p:cNvPr id="16387" name="Rectangle 2"/>
          <p:cNvSpPr>
            <a:spLocks noGrp="1" noChangeArrowheads="1"/>
          </p:cNvSpPr>
          <p:nvPr>
            <p:ph type="title"/>
          </p:nvPr>
        </p:nvSpPr>
        <p:spPr>
          <a:xfrm>
            <a:off x="228600" y="1295400"/>
            <a:ext cx="8458200" cy="565150"/>
          </a:xfrm>
        </p:spPr>
        <p:txBody>
          <a:bodyPr/>
          <a:lstStyle/>
          <a:p>
            <a:pPr algn="ctr"/>
            <a:r>
              <a:rPr lang="en-US" sz="3100" smtClean="0">
                <a:solidFill>
                  <a:schemeClr val="bg1"/>
                </a:solidFill>
              </a:rPr>
              <a:t> </a:t>
            </a:r>
            <a:r>
              <a:rPr lang="en-US" sz="2800" smtClean="0">
                <a:solidFill>
                  <a:srgbClr val="003399"/>
                </a:solidFill>
              </a:rPr>
              <a:t>Condition Code Terminology</a:t>
            </a:r>
          </a:p>
        </p:txBody>
      </p:sp>
      <p:graphicFrame>
        <p:nvGraphicFramePr>
          <p:cNvPr id="353283" name="Group 3"/>
          <p:cNvGraphicFramePr>
            <a:graphicFrameLocks noGrp="1"/>
          </p:cNvGraphicFramePr>
          <p:nvPr>
            <p:ph type="tbl" idx="1"/>
          </p:nvPr>
        </p:nvGraphicFramePr>
        <p:xfrm>
          <a:off x="762000" y="2133601"/>
          <a:ext cx="7010400" cy="3998917"/>
        </p:xfrm>
        <a:graphic>
          <a:graphicData uri="http://schemas.openxmlformats.org/drawingml/2006/table">
            <a:tbl>
              <a:tblPr/>
              <a:tblGrid>
                <a:gridCol w="3505200"/>
                <a:gridCol w="3505200"/>
              </a:tblGrid>
              <a:tr h="533399">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000" b="0" i="0" u="none" strike="noStrike" cap="none" normalizeH="0" baseline="0" dirty="0" smtClean="0">
                          <a:ln>
                            <a:noFill/>
                          </a:ln>
                          <a:solidFill>
                            <a:srgbClr val="013C88"/>
                          </a:solidFill>
                          <a:effectLst/>
                          <a:latin typeface="Arial" pitchFamily="34" charset="0"/>
                        </a:rPr>
                        <a:t>Disposal Condition Code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000" b="0" i="0" u="none" strike="noStrike" cap="none" normalizeH="0" baseline="0" dirty="0" smtClean="0">
                          <a:ln>
                            <a:noFill/>
                          </a:ln>
                          <a:solidFill>
                            <a:srgbClr val="013C88"/>
                          </a:solidFill>
                          <a:effectLst/>
                          <a:latin typeface="Arial" pitchFamily="34" charset="0"/>
                        </a:rPr>
                        <a:t>Definition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1252">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000" b="1" i="0" u="none" strike="noStrike" cap="none" normalizeH="0" baseline="0" dirty="0" smtClean="0">
                          <a:ln>
                            <a:noFill/>
                          </a:ln>
                          <a:solidFill>
                            <a:srgbClr val="013C88"/>
                          </a:solidFill>
                          <a:effectLst/>
                          <a:latin typeface="Arial" pitchFamily="34"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1600" b="1" i="0" u="sng" strike="noStrike" cap="none" normalizeH="0" baseline="0" dirty="0" smtClean="0">
                          <a:ln>
                            <a:noFill/>
                          </a:ln>
                          <a:solidFill>
                            <a:srgbClr val="013C88"/>
                          </a:solidFill>
                          <a:effectLst/>
                          <a:latin typeface="Arial" pitchFamily="34" charset="0"/>
                        </a:rPr>
                        <a:t>New</a:t>
                      </a:r>
                      <a:r>
                        <a:rPr kumimoji="0" lang="en-US" sz="1600" b="1" i="0" u="none" strike="noStrike" cap="none" normalizeH="0" baseline="0" dirty="0" smtClean="0">
                          <a:ln>
                            <a:noFill/>
                          </a:ln>
                          <a:solidFill>
                            <a:srgbClr val="013C88"/>
                          </a:solidFill>
                          <a:effectLst/>
                          <a:latin typeface="Arial" pitchFamily="34" charset="0"/>
                        </a:rPr>
                        <a:t>.</a:t>
                      </a:r>
                      <a:r>
                        <a:rPr kumimoji="0" lang="en-US" sz="1200" b="1" i="0" u="none" strike="noStrike" cap="none" normalizeH="0" baseline="0" dirty="0" smtClean="0">
                          <a:ln>
                            <a:noFill/>
                          </a:ln>
                          <a:solidFill>
                            <a:srgbClr val="013C88"/>
                          </a:solidFill>
                          <a:effectLst/>
                          <a:latin typeface="Arial" pitchFamily="34" charset="0"/>
                        </a:rPr>
                        <a:t>  Property which is in new condition or unused condition and can be used immediately without modifications or repairs.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7763">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000" b="1" i="0" u="none" strike="noStrike" cap="none" normalizeH="0" baseline="0" dirty="0" smtClean="0">
                          <a:ln>
                            <a:noFill/>
                          </a:ln>
                          <a:solidFill>
                            <a:srgbClr val="013C88"/>
                          </a:solidFill>
                          <a:effectLst/>
                          <a:latin typeface="Arial" pitchFamily="34" charset="0"/>
                        </a:rPr>
                        <a:t>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1600" b="1" i="0" u="sng" strike="noStrike" cap="none" normalizeH="0" baseline="0" dirty="0" smtClean="0">
                          <a:ln>
                            <a:noFill/>
                          </a:ln>
                          <a:solidFill>
                            <a:srgbClr val="013C88"/>
                          </a:solidFill>
                          <a:effectLst/>
                          <a:latin typeface="Arial" pitchFamily="34" charset="0"/>
                        </a:rPr>
                        <a:t>Usable</a:t>
                      </a:r>
                      <a:r>
                        <a:rPr kumimoji="0" lang="en-US" sz="1600" b="1" i="0" u="none" strike="noStrike" cap="none" normalizeH="0" baseline="0" dirty="0" smtClean="0">
                          <a:ln>
                            <a:noFill/>
                          </a:ln>
                          <a:solidFill>
                            <a:srgbClr val="013C88"/>
                          </a:solidFill>
                          <a:effectLst/>
                          <a:latin typeface="Arial" pitchFamily="34" charset="0"/>
                        </a:rPr>
                        <a:t>.</a:t>
                      </a:r>
                      <a:r>
                        <a:rPr kumimoji="0" lang="en-US" sz="1200" b="1" i="0" u="none" strike="noStrike" cap="none" normalizeH="0" baseline="0" dirty="0" smtClean="0">
                          <a:ln>
                            <a:noFill/>
                          </a:ln>
                          <a:solidFill>
                            <a:srgbClr val="013C88"/>
                          </a:solidFill>
                          <a:effectLst/>
                          <a:latin typeface="Arial" pitchFamily="34" charset="0"/>
                        </a:rPr>
                        <a:t>  Property which shows some wear, but can be used without significant repair.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1252">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000" b="1" i="0" u="none" strike="noStrike" cap="none" normalizeH="0" baseline="0" dirty="0" smtClean="0">
                          <a:ln>
                            <a:noFill/>
                          </a:ln>
                          <a:solidFill>
                            <a:srgbClr val="013C88"/>
                          </a:solidFill>
                          <a:effectLst/>
                          <a:latin typeface="Arial" pitchFamily="34" charset="0"/>
                        </a:rPr>
                        <a:t>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1600" b="1" i="0" u="sng" strike="noStrike" cap="none" normalizeH="0" baseline="0" dirty="0" smtClean="0">
                          <a:ln>
                            <a:noFill/>
                          </a:ln>
                          <a:solidFill>
                            <a:srgbClr val="013C88"/>
                          </a:solidFill>
                          <a:effectLst/>
                          <a:latin typeface="Arial" pitchFamily="34" charset="0"/>
                        </a:rPr>
                        <a:t>Repairable</a:t>
                      </a:r>
                      <a:r>
                        <a:rPr kumimoji="0" lang="en-US" sz="1600" b="1" i="0" u="none" strike="noStrike" cap="none" normalizeH="0" baseline="0" dirty="0" smtClean="0">
                          <a:ln>
                            <a:noFill/>
                          </a:ln>
                          <a:solidFill>
                            <a:srgbClr val="013C88"/>
                          </a:solidFill>
                          <a:effectLst/>
                          <a:latin typeface="Arial" pitchFamily="34" charset="0"/>
                        </a:rPr>
                        <a:t>.</a:t>
                      </a:r>
                      <a:r>
                        <a:rPr kumimoji="0" lang="en-US" sz="1200" b="1" i="0" u="none" strike="noStrike" cap="none" normalizeH="0" baseline="0" dirty="0" smtClean="0">
                          <a:ln>
                            <a:noFill/>
                          </a:ln>
                          <a:solidFill>
                            <a:srgbClr val="013C88"/>
                          </a:solidFill>
                          <a:effectLst/>
                          <a:latin typeface="Arial" pitchFamily="34" charset="0"/>
                        </a:rPr>
                        <a:t>  Property which is unusable in its current condition but can be economically repaired.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1252">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000" b="1" i="0" u="none" strike="noStrike" cap="none" normalizeH="0" baseline="0" smtClean="0">
                          <a:ln>
                            <a:noFill/>
                          </a:ln>
                          <a:solidFill>
                            <a:srgbClr val="013C88"/>
                          </a:solidFill>
                          <a:effectLst/>
                          <a:latin typeface="Arial" pitchFamily="34"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1600" b="1" i="0" u="sng" strike="noStrike" cap="none" normalizeH="0" baseline="0" dirty="0" smtClean="0">
                          <a:ln>
                            <a:noFill/>
                          </a:ln>
                          <a:solidFill>
                            <a:srgbClr val="013C88"/>
                          </a:solidFill>
                          <a:effectLst/>
                          <a:latin typeface="Arial" pitchFamily="34" charset="0"/>
                        </a:rPr>
                        <a:t>Salvage</a:t>
                      </a:r>
                      <a:r>
                        <a:rPr kumimoji="0" lang="en-US" sz="1600" b="1" i="0" u="none" strike="noStrike" cap="none" normalizeH="0" baseline="0" dirty="0" smtClean="0">
                          <a:ln>
                            <a:noFill/>
                          </a:ln>
                          <a:solidFill>
                            <a:srgbClr val="013C88"/>
                          </a:solidFill>
                          <a:effectLst/>
                          <a:latin typeface="Arial" pitchFamily="34" charset="0"/>
                        </a:rPr>
                        <a:t>.</a:t>
                      </a:r>
                      <a:r>
                        <a:rPr kumimoji="0" lang="en-US" sz="1200" b="1" i="0" u="none" strike="noStrike" cap="none" normalizeH="0" baseline="0" dirty="0" smtClean="0">
                          <a:ln>
                            <a:noFill/>
                          </a:ln>
                          <a:solidFill>
                            <a:srgbClr val="013C88"/>
                          </a:solidFill>
                          <a:effectLst/>
                          <a:latin typeface="Arial" pitchFamily="34" charset="0"/>
                        </a:rPr>
                        <a:t>  Property which has value in excess of its basic material content, but repair or rehab. Is impractical and/or uneconomical.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755">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000" b="1" i="0" u="none" strike="noStrike" cap="none" normalizeH="0" baseline="0" smtClean="0">
                          <a:ln>
                            <a:noFill/>
                          </a:ln>
                          <a:solidFill>
                            <a:srgbClr val="013C88"/>
                          </a:solidFill>
                          <a:effectLst/>
                          <a:latin typeface="Arial" pitchFamily="34"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1600" b="1" i="0" u="sng" strike="noStrike" cap="none" normalizeH="0" baseline="0" dirty="0" smtClean="0">
                          <a:ln>
                            <a:noFill/>
                          </a:ln>
                          <a:solidFill>
                            <a:srgbClr val="013C88"/>
                          </a:solidFill>
                          <a:effectLst/>
                          <a:latin typeface="Arial" pitchFamily="34" charset="0"/>
                        </a:rPr>
                        <a:t>Scrap</a:t>
                      </a:r>
                      <a:r>
                        <a:rPr kumimoji="0" lang="en-US" sz="1600" b="1" i="0" u="none" strike="noStrike" cap="none" normalizeH="0" baseline="0" dirty="0" smtClean="0">
                          <a:ln>
                            <a:noFill/>
                          </a:ln>
                          <a:solidFill>
                            <a:srgbClr val="013C88"/>
                          </a:solidFill>
                          <a:effectLst/>
                          <a:latin typeface="Arial" pitchFamily="34" charset="0"/>
                        </a:rPr>
                        <a:t>.  </a:t>
                      </a:r>
                      <a:r>
                        <a:rPr kumimoji="0" lang="en-US" sz="1200" b="1" i="0" u="none" strike="noStrike" cap="none" normalizeH="0" baseline="0" dirty="0" smtClean="0">
                          <a:ln>
                            <a:noFill/>
                          </a:ln>
                          <a:solidFill>
                            <a:srgbClr val="013C88"/>
                          </a:solidFill>
                          <a:effectLst/>
                          <a:latin typeface="Arial" pitchFamily="34" charset="0"/>
                        </a:rPr>
                        <a:t>Property which has no value except for its basic material content.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61894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0" y="0"/>
            <a:ext cx="9144000" cy="6858000"/>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grpSp>
        <p:nvGrpSpPr>
          <p:cNvPr id="2" name="Group 2"/>
          <p:cNvGrpSpPr>
            <a:grpSpLocks/>
          </p:cNvGrpSpPr>
          <p:nvPr/>
        </p:nvGrpSpPr>
        <p:grpSpPr bwMode="auto">
          <a:xfrm>
            <a:off x="1676400" y="914400"/>
            <a:ext cx="3124200" cy="1466850"/>
            <a:chOff x="0" y="1097"/>
            <a:chExt cx="2881" cy="924"/>
          </a:xfrm>
        </p:grpSpPr>
        <p:sp>
          <p:nvSpPr>
            <p:cNvPr id="104" name="Freeform 3"/>
            <p:cNvSpPr>
              <a:spLocks/>
            </p:cNvSpPr>
            <p:nvPr/>
          </p:nvSpPr>
          <p:spPr bwMode="auto">
            <a:xfrm>
              <a:off x="32" y="1142"/>
              <a:ext cx="2814" cy="834"/>
            </a:xfrm>
            <a:custGeom>
              <a:avLst/>
              <a:gdLst>
                <a:gd name="T0" fmla="*/ 2181 w 2814"/>
                <a:gd name="T1" fmla="*/ 600 h 834"/>
                <a:gd name="T2" fmla="*/ 631 w 2814"/>
                <a:gd name="T3" fmla="*/ 600 h 834"/>
                <a:gd name="T4" fmla="*/ 631 w 2814"/>
                <a:gd name="T5" fmla="*/ 833 h 834"/>
                <a:gd name="T6" fmla="*/ 0 w 2814"/>
                <a:gd name="T7" fmla="*/ 412 h 834"/>
                <a:gd name="T8" fmla="*/ 631 w 2814"/>
                <a:gd name="T9" fmla="*/ 0 h 834"/>
                <a:gd name="T10" fmla="*/ 631 w 2814"/>
                <a:gd name="T11" fmla="*/ 260 h 834"/>
                <a:gd name="T12" fmla="*/ 2181 w 2814"/>
                <a:gd name="T13" fmla="*/ 260 h 834"/>
                <a:gd name="T14" fmla="*/ 2181 w 2814"/>
                <a:gd name="T15" fmla="*/ 0 h 834"/>
                <a:gd name="T16" fmla="*/ 2813 w 2814"/>
                <a:gd name="T17" fmla="*/ 412 h 834"/>
                <a:gd name="T18" fmla="*/ 2181 w 2814"/>
                <a:gd name="T19" fmla="*/ 833 h 834"/>
                <a:gd name="T20" fmla="*/ 2181 w 2814"/>
                <a:gd name="T21" fmla="*/ 600 h 8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14"/>
                <a:gd name="T34" fmla="*/ 0 h 834"/>
                <a:gd name="T35" fmla="*/ 2814 w 2814"/>
                <a:gd name="T36" fmla="*/ 834 h 8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14" h="834">
                  <a:moveTo>
                    <a:pt x="2181" y="600"/>
                  </a:moveTo>
                  <a:lnTo>
                    <a:pt x="631" y="600"/>
                  </a:lnTo>
                  <a:lnTo>
                    <a:pt x="631" y="833"/>
                  </a:lnTo>
                  <a:lnTo>
                    <a:pt x="0" y="412"/>
                  </a:lnTo>
                  <a:lnTo>
                    <a:pt x="631" y="0"/>
                  </a:lnTo>
                  <a:lnTo>
                    <a:pt x="631" y="260"/>
                  </a:lnTo>
                  <a:lnTo>
                    <a:pt x="2181" y="260"/>
                  </a:lnTo>
                  <a:lnTo>
                    <a:pt x="2181" y="0"/>
                  </a:lnTo>
                  <a:lnTo>
                    <a:pt x="2813" y="412"/>
                  </a:lnTo>
                  <a:lnTo>
                    <a:pt x="2181" y="833"/>
                  </a:lnTo>
                  <a:lnTo>
                    <a:pt x="2181" y="600"/>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05" name="Freeform 4"/>
            <p:cNvSpPr>
              <a:spLocks/>
            </p:cNvSpPr>
            <p:nvPr/>
          </p:nvSpPr>
          <p:spPr bwMode="auto">
            <a:xfrm>
              <a:off x="630" y="1724"/>
              <a:ext cx="1585" cy="37"/>
            </a:xfrm>
            <a:custGeom>
              <a:avLst/>
              <a:gdLst>
                <a:gd name="T0" fmla="*/ 67 w 1585"/>
                <a:gd name="T1" fmla="*/ 18 h 37"/>
                <a:gd name="T2" fmla="*/ 34 w 1585"/>
                <a:gd name="T3" fmla="*/ 36 h 37"/>
                <a:gd name="T4" fmla="*/ 1584 w 1585"/>
                <a:gd name="T5" fmla="*/ 36 h 37"/>
                <a:gd name="T6" fmla="*/ 1584 w 1585"/>
                <a:gd name="T7" fmla="*/ 0 h 37"/>
                <a:gd name="T8" fmla="*/ 34 w 1585"/>
                <a:gd name="T9" fmla="*/ 0 h 37"/>
                <a:gd name="T10" fmla="*/ 0 w 1585"/>
                <a:gd name="T11" fmla="*/ 18 h 37"/>
                <a:gd name="T12" fmla="*/ 34 w 1585"/>
                <a:gd name="T13" fmla="*/ 0 h 37"/>
                <a:gd name="T14" fmla="*/ 0 w 1585"/>
                <a:gd name="T15" fmla="*/ 0 h 37"/>
                <a:gd name="T16" fmla="*/ 0 w 1585"/>
                <a:gd name="T17" fmla="*/ 18 h 37"/>
                <a:gd name="T18" fmla="*/ 67 w 1585"/>
                <a:gd name="T19" fmla="*/ 18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5"/>
                <a:gd name="T31" fmla="*/ 0 h 37"/>
                <a:gd name="T32" fmla="*/ 1585 w 1585"/>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5" h="37">
                  <a:moveTo>
                    <a:pt x="67" y="18"/>
                  </a:moveTo>
                  <a:lnTo>
                    <a:pt x="34" y="36"/>
                  </a:lnTo>
                  <a:lnTo>
                    <a:pt x="1584" y="36"/>
                  </a:lnTo>
                  <a:lnTo>
                    <a:pt x="1584" y="0"/>
                  </a:lnTo>
                  <a:lnTo>
                    <a:pt x="34" y="0"/>
                  </a:lnTo>
                  <a:lnTo>
                    <a:pt x="0" y="18"/>
                  </a:lnTo>
                  <a:lnTo>
                    <a:pt x="34" y="0"/>
                  </a:lnTo>
                  <a:lnTo>
                    <a:pt x="0" y="0"/>
                  </a:lnTo>
                  <a:lnTo>
                    <a:pt x="0" y="18"/>
                  </a:lnTo>
                  <a:lnTo>
                    <a:pt x="67" y="18"/>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06" name="Freeform 5"/>
            <p:cNvSpPr>
              <a:spLocks/>
            </p:cNvSpPr>
            <p:nvPr/>
          </p:nvSpPr>
          <p:spPr bwMode="auto">
            <a:xfrm>
              <a:off x="630" y="1742"/>
              <a:ext cx="68" cy="279"/>
            </a:xfrm>
            <a:custGeom>
              <a:avLst/>
              <a:gdLst>
                <a:gd name="T0" fmla="*/ 16 w 68"/>
                <a:gd name="T1" fmla="*/ 242 h 279"/>
                <a:gd name="T2" fmla="*/ 67 w 68"/>
                <a:gd name="T3" fmla="*/ 233 h 279"/>
                <a:gd name="T4" fmla="*/ 67 w 68"/>
                <a:gd name="T5" fmla="*/ 0 h 279"/>
                <a:gd name="T6" fmla="*/ 0 w 68"/>
                <a:gd name="T7" fmla="*/ 0 h 279"/>
                <a:gd name="T8" fmla="*/ 0 w 68"/>
                <a:gd name="T9" fmla="*/ 233 h 279"/>
                <a:gd name="T10" fmla="*/ 50 w 68"/>
                <a:gd name="T11" fmla="*/ 224 h 279"/>
                <a:gd name="T12" fmla="*/ 16 w 68"/>
                <a:gd name="T13" fmla="*/ 242 h 279"/>
                <a:gd name="T14" fmla="*/ 50 w 68"/>
                <a:gd name="T15" fmla="*/ 278 h 279"/>
                <a:gd name="T16" fmla="*/ 67 w 68"/>
                <a:gd name="T17" fmla="*/ 233 h 279"/>
                <a:gd name="T18" fmla="*/ 16 w 68"/>
                <a:gd name="T19" fmla="*/ 242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79"/>
                <a:gd name="T32" fmla="*/ 68 w 68"/>
                <a:gd name="T33" fmla="*/ 279 h 2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79">
                  <a:moveTo>
                    <a:pt x="16" y="242"/>
                  </a:moveTo>
                  <a:lnTo>
                    <a:pt x="67" y="233"/>
                  </a:lnTo>
                  <a:lnTo>
                    <a:pt x="67" y="0"/>
                  </a:lnTo>
                  <a:lnTo>
                    <a:pt x="0" y="0"/>
                  </a:lnTo>
                  <a:lnTo>
                    <a:pt x="0" y="233"/>
                  </a:lnTo>
                  <a:lnTo>
                    <a:pt x="50" y="224"/>
                  </a:lnTo>
                  <a:lnTo>
                    <a:pt x="16" y="242"/>
                  </a:lnTo>
                  <a:lnTo>
                    <a:pt x="50" y="278"/>
                  </a:lnTo>
                  <a:lnTo>
                    <a:pt x="67" y="233"/>
                  </a:lnTo>
                  <a:lnTo>
                    <a:pt x="16" y="242"/>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07" name="Freeform 6"/>
            <p:cNvSpPr>
              <a:spLocks/>
            </p:cNvSpPr>
            <p:nvPr/>
          </p:nvSpPr>
          <p:spPr bwMode="auto">
            <a:xfrm>
              <a:off x="0" y="1545"/>
              <a:ext cx="682" cy="440"/>
            </a:xfrm>
            <a:custGeom>
              <a:avLst/>
              <a:gdLst>
                <a:gd name="T0" fmla="*/ 14 w 682"/>
                <a:gd name="T1" fmla="*/ 0 h 440"/>
                <a:gd name="T2" fmla="*/ 14 w 682"/>
                <a:gd name="T3" fmla="*/ 18 h 440"/>
                <a:gd name="T4" fmla="*/ 646 w 682"/>
                <a:gd name="T5" fmla="*/ 439 h 440"/>
                <a:gd name="T6" fmla="*/ 681 w 682"/>
                <a:gd name="T7" fmla="*/ 421 h 440"/>
                <a:gd name="T8" fmla="*/ 49 w 682"/>
                <a:gd name="T9" fmla="*/ 0 h 440"/>
                <a:gd name="T10" fmla="*/ 49 w 682"/>
                <a:gd name="T11" fmla="*/ 18 h 440"/>
                <a:gd name="T12" fmla="*/ 14 w 682"/>
                <a:gd name="T13" fmla="*/ 0 h 440"/>
                <a:gd name="T14" fmla="*/ 0 w 682"/>
                <a:gd name="T15" fmla="*/ 9 h 440"/>
                <a:gd name="T16" fmla="*/ 14 w 682"/>
                <a:gd name="T17" fmla="*/ 18 h 440"/>
                <a:gd name="T18" fmla="*/ 14 w 682"/>
                <a:gd name="T19" fmla="*/ 0 h 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2"/>
                <a:gd name="T31" fmla="*/ 0 h 440"/>
                <a:gd name="T32" fmla="*/ 682 w 682"/>
                <a:gd name="T33" fmla="*/ 440 h 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2" h="440">
                  <a:moveTo>
                    <a:pt x="14" y="0"/>
                  </a:moveTo>
                  <a:lnTo>
                    <a:pt x="14" y="18"/>
                  </a:lnTo>
                  <a:lnTo>
                    <a:pt x="646" y="439"/>
                  </a:lnTo>
                  <a:lnTo>
                    <a:pt x="681" y="421"/>
                  </a:lnTo>
                  <a:lnTo>
                    <a:pt x="49" y="0"/>
                  </a:lnTo>
                  <a:lnTo>
                    <a:pt x="49" y="18"/>
                  </a:lnTo>
                  <a:lnTo>
                    <a:pt x="14" y="0"/>
                  </a:lnTo>
                  <a:lnTo>
                    <a:pt x="0" y="9"/>
                  </a:lnTo>
                  <a:lnTo>
                    <a:pt x="14" y="18"/>
                  </a:lnTo>
                  <a:lnTo>
                    <a:pt x="14" y="0"/>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08" name="Freeform 7"/>
            <p:cNvSpPr>
              <a:spLocks/>
            </p:cNvSpPr>
            <p:nvPr/>
          </p:nvSpPr>
          <p:spPr bwMode="auto">
            <a:xfrm>
              <a:off x="14" y="1097"/>
              <a:ext cx="684" cy="467"/>
            </a:xfrm>
            <a:custGeom>
              <a:avLst/>
              <a:gdLst>
                <a:gd name="T0" fmla="*/ 683 w 684"/>
                <a:gd name="T1" fmla="*/ 45 h 467"/>
                <a:gd name="T2" fmla="*/ 632 w 684"/>
                <a:gd name="T3" fmla="*/ 36 h 467"/>
                <a:gd name="T4" fmla="*/ 0 w 684"/>
                <a:gd name="T5" fmla="*/ 448 h 467"/>
                <a:gd name="T6" fmla="*/ 34 w 684"/>
                <a:gd name="T7" fmla="*/ 466 h 467"/>
                <a:gd name="T8" fmla="*/ 666 w 684"/>
                <a:gd name="T9" fmla="*/ 54 h 467"/>
                <a:gd name="T10" fmla="*/ 615 w 684"/>
                <a:gd name="T11" fmla="*/ 45 h 467"/>
                <a:gd name="T12" fmla="*/ 683 w 684"/>
                <a:gd name="T13" fmla="*/ 45 h 467"/>
                <a:gd name="T14" fmla="*/ 683 w 684"/>
                <a:gd name="T15" fmla="*/ 0 h 467"/>
                <a:gd name="T16" fmla="*/ 632 w 684"/>
                <a:gd name="T17" fmla="*/ 36 h 467"/>
                <a:gd name="T18" fmla="*/ 683 w 684"/>
                <a:gd name="T19" fmla="*/ 45 h 4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4"/>
                <a:gd name="T31" fmla="*/ 0 h 467"/>
                <a:gd name="T32" fmla="*/ 684 w 684"/>
                <a:gd name="T33" fmla="*/ 467 h 4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4" h="467">
                  <a:moveTo>
                    <a:pt x="683" y="45"/>
                  </a:moveTo>
                  <a:lnTo>
                    <a:pt x="632" y="36"/>
                  </a:lnTo>
                  <a:lnTo>
                    <a:pt x="0" y="448"/>
                  </a:lnTo>
                  <a:lnTo>
                    <a:pt x="34" y="466"/>
                  </a:lnTo>
                  <a:lnTo>
                    <a:pt x="666" y="54"/>
                  </a:lnTo>
                  <a:lnTo>
                    <a:pt x="615" y="45"/>
                  </a:lnTo>
                  <a:lnTo>
                    <a:pt x="683" y="45"/>
                  </a:lnTo>
                  <a:lnTo>
                    <a:pt x="683" y="0"/>
                  </a:lnTo>
                  <a:lnTo>
                    <a:pt x="632" y="36"/>
                  </a:lnTo>
                  <a:lnTo>
                    <a:pt x="683" y="45"/>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09" name="Freeform 8"/>
            <p:cNvSpPr>
              <a:spLocks/>
            </p:cNvSpPr>
            <p:nvPr/>
          </p:nvSpPr>
          <p:spPr bwMode="auto">
            <a:xfrm>
              <a:off x="630" y="1142"/>
              <a:ext cx="68" cy="270"/>
            </a:xfrm>
            <a:custGeom>
              <a:avLst/>
              <a:gdLst>
                <a:gd name="T0" fmla="*/ 34 w 68"/>
                <a:gd name="T1" fmla="*/ 242 h 270"/>
                <a:gd name="T2" fmla="*/ 67 w 68"/>
                <a:gd name="T3" fmla="*/ 260 h 270"/>
                <a:gd name="T4" fmla="*/ 67 w 68"/>
                <a:gd name="T5" fmla="*/ 0 h 270"/>
                <a:gd name="T6" fmla="*/ 0 w 68"/>
                <a:gd name="T7" fmla="*/ 0 h 270"/>
                <a:gd name="T8" fmla="*/ 0 w 68"/>
                <a:gd name="T9" fmla="*/ 260 h 270"/>
                <a:gd name="T10" fmla="*/ 34 w 68"/>
                <a:gd name="T11" fmla="*/ 269 h 270"/>
                <a:gd name="T12" fmla="*/ 0 w 68"/>
                <a:gd name="T13" fmla="*/ 260 h 270"/>
                <a:gd name="T14" fmla="*/ 0 w 68"/>
                <a:gd name="T15" fmla="*/ 269 h 270"/>
                <a:gd name="T16" fmla="*/ 34 w 68"/>
                <a:gd name="T17" fmla="*/ 269 h 270"/>
                <a:gd name="T18" fmla="*/ 34 w 68"/>
                <a:gd name="T19" fmla="*/ 242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70"/>
                <a:gd name="T32" fmla="*/ 68 w 68"/>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70">
                  <a:moveTo>
                    <a:pt x="34" y="242"/>
                  </a:moveTo>
                  <a:lnTo>
                    <a:pt x="67" y="260"/>
                  </a:lnTo>
                  <a:lnTo>
                    <a:pt x="67" y="0"/>
                  </a:lnTo>
                  <a:lnTo>
                    <a:pt x="0" y="0"/>
                  </a:lnTo>
                  <a:lnTo>
                    <a:pt x="0" y="260"/>
                  </a:lnTo>
                  <a:lnTo>
                    <a:pt x="34" y="269"/>
                  </a:lnTo>
                  <a:lnTo>
                    <a:pt x="0" y="260"/>
                  </a:lnTo>
                  <a:lnTo>
                    <a:pt x="0" y="269"/>
                  </a:lnTo>
                  <a:lnTo>
                    <a:pt x="34" y="269"/>
                  </a:lnTo>
                  <a:lnTo>
                    <a:pt x="34" y="242"/>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10" name="Freeform 9"/>
            <p:cNvSpPr>
              <a:spLocks/>
            </p:cNvSpPr>
            <p:nvPr/>
          </p:nvSpPr>
          <p:spPr bwMode="auto">
            <a:xfrm>
              <a:off x="664" y="1384"/>
              <a:ext cx="1586" cy="28"/>
            </a:xfrm>
            <a:custGeom>
              <a:avLst/>
              <a:gdLst>
                <a:gd name="T0" fmla="*/ 1517 w 1586"/>
                <a:gd name="T1" fmla="*/ 18 h 28"/>
                <a:gd name="T2" fmla="*/ 1550 w 1586"/>
                <a:gd name="T3" fmla="*/ 0 h 28"/>
                <a:gd name="T4" fmla="*/ 0 w 1586"/>
                <a:gd name="T5" fmla="*/ 0 h 28"/>
                <a:gd name="T6" fmla="*/ 0 w 1586"/>
                <a:gd name="T7" fmla="*/ 27 h 28"/>
                <a:gd name="T8" fmla="*/ 1550 w 1586"/>
                <a:gd name="T9" fmla="*/ 27 h 28"/>
                <a:gd name="T10" fmla="*/ 1585 w 1586"/>
                <a:gd name="T11" fmla="*/ 18 h 28"/>
                <a:gd name="T12" fmla="*/ 1550 w 1586"/>
                <a:gd name="T13" fmla="*/ 27 h 28"/>
                <a:gd name="T14" fmla="*/ 1585 w 1586"/>
                <a:gd name="T15" fmla="*/ 27 h 28"/>
                <a:gd name="T16" fmla="*/ 1585 w 1586"/>
                <a:gd name="T17" fmla="*/ 18 h 28"/>
                <a:gd name="T18" fmla="*/ 1517 w 1586"/>
                <a:gd name="T19" fmla="*/ 1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6"/>
                <a:gd name="T31" fmla="*/ 0 h 28"/>
                <a:gd name="T32" fmla="*/ 1586 w 1586"/>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6" h="28">
                  <a:moveTo>
                    <a:pt x="1517" y="18"/>
                  </a:moveTo>
                  <a:lnTo>
                    <a:pt x="1550" y="0"/>
                  </a:lnTo>
                  <a:lnTo>
                    <a:pt x="0" y="0"/>
                  </a:lnTo>
                  <a:lnTo>
                    <a:pt x="0" y="27"/>
                  </a:lnTo>
                  <a:lnTo>
                    <a:pt x="1550" y="27"/>
                  </a:lnTo>
                  <a:lnTo>
                    <a:pt x="1585" y="18"/>
                  </a:lnTo>
                  <a:lnTo>
                    <a:pt x="1550" y="27"/>
                  </a:lnTo>
                  <a:lnTo>
                    <a:pt x="1585" y="27"/>
                  </a:lnTo>
                  <a:lnTo>
                    <a:pt x="1585" y="18"/>
                  </a:lnTo>
                  <a:lnTo>
                    <a:pt x="1517" y="18"/>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11" name="Freeform 10"/>
            <p:cNvSpPr>
              <a:spLocks/>
            </p:cNvSpPr>
            <p:nvPr/>
          </p:nvSpPr>
          <p:spPr bwMode="auto">
            <a:xfrm>
              <a:off x="2181" y="1097"/>
              <a:ext cx="69" cy="306"/>
            </a:xfrm>
            <a:custGeom>
              <a:avLst/>
              <a:gdLst>
                <a:gd name="T0" fmla="*/ 51 w 69"/>
                <a:gd name="T1" fmla="*/ 36 h 306"/>
                <a:gd name="T2" fmla="*/ 0 w 69"/>
                <a:gd name="T3" fmla="*/ 45 h 306"/>
                <a:gd name="T4" fmla="*/ 0 w 69"/>
                <a:gd name="T5" fmla="*/ 305 h 306"/>
                <a:gd name="T6" fmla="*/ 68 w 69"/>
                <a:gd name="T7" fmla="*/ 305 h 306"/>
                <a:gd name="T8" fmla="*/ 68 w 69"/>
                <a:gd name="T9" fmla="*/ 45 h 306"/>
                <a:gd name="T10" fmla="*/ 16 w 69"/>
                <a:gd name="T11" fmla="*/ 54 h 306"/>
                <a:gd name="T12" fmla="*/ 51 w 69"/>
                <a:gd name="T13" fmla="*/ 36 h 306"/>
                <a:gd name="T14" fmla="*/ 0 w 69"/>
                <a:gd name="T15" fmla="*/ 0 h 306"/>
                <a:gd name="T16" fmla="*/ 0 w 69"/>
                <a:gd name="T17" fmla="*/ 45 h 306"/>
                <a:gd name="T18" fmla="*/ 51 w 69"/>
                <a:gd name="T19" fmla="*/ 36 h 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306"/>
                <a:gd name="T32" fmla="*/ 69 w 69"/>
                <a:gd name="T33" fmla="*/ 306 h 3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306">
                  <a:moveTo>
                    <a:pt x="51" y="36"/>
                  </a:moveTo>
                  <a:lnTo>
                    <a:pt x="0" y="45"/>
                  </a:lnTo>
                  <a:lnTo>
                    <a:pt x="0" y="305"/>
                  </a:lnTo>
                  <a:lnTo>
                    <a:pt x="68" y="305"/>
                  </a:lnTo>
                  <a:lnTo>
                    <a:pt x="68" y="45"/>
                  </a:lnTo>
                  <a:lnTo>
                    <a:pt x="16" y="54"/>
                  </a:lnTo>
                  <a:lnTo>
                    <a:pt x="51" y="36"/>
                  </a:lnTo>
                  <a:lnTo>
                    <a:pt x="0" y="0"/>
                  </a:lnTo>
                  <a:lnTo>
                    <a:pt x="0" y="45"/>
                  </a:lnTo>
                  <a:lnTo>
                    <a:pt x="51" y="36"/>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12" name="Freeform 11"/>
            <p:cNvSpPr>
              <a:spLocks/>
            </p:cNvSpPr>
            <p:nvPr/>
          </p:nvSpPr>
          <p:spPr bwMode="auto">
            <a:xfrm>
              <a:off x="2198" y="1133"/>
              <a:ext cx="683" cy="431"/>
            </a:xfrm>
            <a:custGeom>
              <a:avLst/>
              <a:gdLst>
                <a:gd name="T0" fmla="*/ 665 w 683"/>
                <a:gd name="T1" fmla="*/ 430 h 431"/>
                <a:gd name="T2" fmla="*/ 665 w 683"/>
                <a:gd name="T3" fmla="*/ 412 h 431"/>
                <a:gd name="T4" fmla="*/ 34 w 683"/>
                <a:gd name="T5" fmla="*/ 0 h 431"/>
                <a:gd name="T6" fmla="*/ 0 w 683"/>
                <a:gd name="T7" fmla="*/ 18 h 431"/>
                <a:gd name="T8" fmla="*/ 631 w 683"/>
                <a:gd name="T9" fmla="*/ 430 h 431"/>
                <a:gd name="T10" fmla="*/ 631 w 683"/>
                <a:gd name="T11" fmla="*/ 412 h 431"/>
                <a:gd name="T12" fmla="*/ 665 w 683"/>
                <a:gd name="T13" fmla="*/ 430 h 431"/>
                <a:gd name="T14" fmla="*/ 682 w 683"/>
                <a:gd name="T15" fmla="*/ 421 h 431"/>
                <a:gd name="T16" fmla="*/ 665 w 683"/>
                <a:gd name="T17" fmla="*/ 412 h 431"/>
                <a:gd name="T18" fmla="*/ 665 w 683"/>
                <a:gd name="T19" fmla="*/ 430 h 4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3"/>
                <a:gd name="T31" fmla="*/ 0 h 431"/>
                <a:gd name="T32" fmla="*/ 683 w 683"/>
                <a:gd name="T33" fmla="*/ 431 h 4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3" h="431">
                  <a:moveTo>
                    <a:pt x="665" y="430"/>
                  </a:moveTo>
                  <a:lnTo>
                    <a:pt x="665" y="412"/>
                  </a:lnTo>
                  <a:lnTo>
                    <a:pt x="34" y="0"/>
                  </a:lnTo>
                  <a:lnTo>
                    <a:pt x="0" y="18"/>
                  </a:lnTo>
                  <a:lnTo>
                    <a:pt x="631" y="430"/>
                  </a:lnTo>
                  <a:lnTo>
                    <a:pt x="631" y="412"/>
                  </a:lnTo>
                  <a:lnTo>
                    <a:pt x="665" y="430"/>
                  </a:lnTo>
                  <a:lnTo>
                    <a:pt x="682" y="421"/>
                  </a:lnTo>
                  <a:lnTo>
                    <a:pt x="665" y="412"/>
                  </a:lnTo>
                  <a:lnTo>
                    <a:pt x="665" y="430"/>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13" name="Freeform 12"/>
            <p:cNvSpPr>
              <a:spLocks/>
            </p:cNvSpPr>
            <p:nvPr/>
          </p:nvSpPr>
          <p:spPr bwMode="auto">
            <a:xfrm>
              <a:off x="2181" y="1545"/>
              <a:ext cx="683" cy="476"/>
            </a:xfrm>
            <a:custGeom>
              <a:avLst/>
              <a:gdLst>
                <a:gd name="T0" fmla="*/ 0 w 683"/>
                <a:gd name="T1" fmla="*/ 430 h 476"/>
                <a:gd name="T2" fmla="*/ 50 w 683"/>
                <a:gd name="T3" fmla="*/ 439 h 476"/>
                <a:gd name="T4" fmla="*/ 682 w 683"/>
                <a:gd name="T5" fmla="*/ 18 h 476"/>
                <a:gd name="T6" fmla="*/ 647 w 683"/>
                <a:gd name="T7" fmla="*/ 0 h 476"/>
                <a:gd name="T8" fmla="*/ 16 w 683"/>
                <a:gd name="T9" fmla="*/ 421 h 476"/>
                <a:gd name="T10" fmla="*/ 67 w 683"/>
                <a:gd name="T11" fmla="*/ 430 h 476"/>
                <a:gd name="T12" fmla="*/ 0 w 683"/>
                <a:gd name="T13" fmla="*/ 430 h 476"/>
                <a:gd name="T14" fmla="*/ 16 w 683"/>
                <a:gd name="T15" fmla="*/ 475 h 476"/>
                <a:gd name="T16" fmla="*/ 50 w 683"/>
                <a:gd name="T17" fmla="*/ 439 h 476"/>
                <a:gd name="T18" fmla="*/ 0 w 683"/>
                <a:gd name="T19" fmla="*/ 430 h 4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3"/>
                <a:gd name="T31" fmla="*/ 0 h 476"/>
                <a:gd name="T32" fmla="*/ 683 w 683"/>
                <a:gd name="T33" fmla="*/ 476 h 4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3" h="476">
                  <a:moveTo>
                    <a:pt x="0" y="430"/>
                  </a:moveTo>
                  <a:lnTo>
                    <a:pt x="50" y="439"/>
                  </a:lnTo>
                  <a:lnTo>
                    <a:pt x="682" y="18"/>
                  </a:lnTo>
                  <a:lnTo>
                    <a:pt x="647" y="0"/>
                  </a:lnTo>
                  <a:lnTo>
                    <a:pt x="16" y="421"/>
                  </a:lnTo>
                  <a:lnTo>
                    <a:pt x="67" y="430"/>
                  </a:lnTo>
                  <a:lnTo>
                    <a:pt x="0" y="430"/>
                  </a:lnTo>
                  <a:lnTo>
                    <a:pt x="16" y="475"/>
                  </a:lnTo>
                  <a:lnTo>
                    <a:pt x="50" y="439"/>
                  </a:lnTo>
                  <a:lnTo>
                    <a:pt x="0" y="430"/>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14" name="Freeform 13"/>
            <p:cNvSpPr>
              <a:spLocks/>
            </p:cNvSpPr>
            <p:nvPr/>
          </p:nvSpPr>
          <p:spPr bwMode="auto">
            <a:xfrm>
              <a:off x="2181" y="1724"/>
              <a:ext cx="69" cy="252"/>
            </a:xfrm>
            <a:custGeom>
              <a:avLst/>
              <a:gdLst>
                <a:gd name="T0" fmla="*/ 33 w 69"/>
                <a:gd name="T1" fmla="*/ 36 h 252"/>
                <a:gd name="T2" fmla="*/ 0 w 69"/>
                <a:gd name="T3" fmla="*/ 18 h 252"/>
                <a:gd name="T4" fmla="*/ 0 w 69"/>
                <a:gd name="T5" fmla="*/ 251 h 252"/>
                <a:gd name="T6" fmla="*/ 68 w 69"/>
                <a:gd name="T7" fmla="*/ 251 h 252"/>
                <a:gd name="T8" fmla="*/ 68 w 69"/>
                <a:gd name="T9" fmla="*/ 18 h 252"/>
                <a:gd name="T10" fmla="*/ 33 w 69"/>
                <a:gd name="T11" fmla="*/ 0 h 252"/>
                <a:gd name="T12" fmla="*/ 68 w 69"/>
                <a:gd name="T13" fmla="*/ 18 h 252"/>
                <a:gd name="T14" fmla="*/ 68 w 69"/>
                <a:gd name="T15" fmla="*/ 0 h 252"/>
                <a:gd name="T16" fmla="*/ 33 w 69"/>
                <a:gd name="T17" fmla="*/ 0 h 252"/>
                <a:gd name="T18" fmla="*/ 33 w 69"/>
                <a:gd name="T19" fmla="*/ 36 h 2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252"/>
                <a:gd name="T32" fmla="*/ 69 w 69"/>
                <a:gd name="T33" fmla="*/ 252 h 2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252">
                  <a:moveTo>
                    <a:pt x="33" y="36"/>
                  </a:moveTo>
                  <a:lnTo>
                    <a:pt x="0" y="18"/>
                  </a:lnTo>
                  <a:lnTo>
                    <a:pt x="0" y="251"/>
                  </a:lnTo>
                  <a:lnTo>
                    <a:pt x="68" y="251"/>
                  </a:lnTo>
                  <a:lnTo>
                    <a:pt x="68" y="18"/>
                  </a:lnTo>
                  <a:lnTo>
                    <a:pt x="33" y="0"/>
                  </a:lnTo>
                  <a:lnTo>
                    <a:pt x="68" y="18"/>
                  </a:lnTo>
                  <a:lnTo>
                    <a:pt x="68" y="0"/>
                  </a:lnTo>
                  <a:lnTo>
                    <a:pt x="33" y="0"/>
                  </a:lnTo>
                  <a:lnTo>
                    <a:pt x="33" y="36"/>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grpSp>
      <p:sp>
        <p:nvSpPr>
          <p:cNvPr id="115" name="Rectangle 14"/>
          <p:cNvSpPr txBox="1">
            <a:spLocks noChangeArrowheads="1"/>
          </p:cNvSpPr>
          <p:nvPr/>
        </p:nvSpPr>
        <p:spPr>
          <a:xfrm>
            <a:off x="0" y="0"/>
            <a:ext cx="9144000" cy="685800"/>
          </a:xfrm>
          <a:prstGeom prst="rect">
            <a:avLst/>
          </a:prstGeom>
        </p:spPr>
        <p:txBody>
          <a:bodyPr lIns="92075" tIns="46038" rIns="92075" bIns="46038"/>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2400" b="1" i="1"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mj-ea"/>
                <a:cs typeface="+mj-cs"/>
              </a:rPr>
              <a:t/>
            </a:r>
            <a:br>
              <a:rPr kumimoji="0" lang="en-US" sz="2400" b="1" i="1"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mj-ea"/>
                <a:cs typeface="+mj-cs"/>
              </a:rPr>
            </a:br>
            <a:r>
              <a:rPr kumimoji="0" lang="en-US" sz="3200" b="1" i="1" u="none" strike="noStrike" kern="0" cap="none" spc="0" normalizeH="0" baseline="0" noProof="0" smtClean="0">
                <a:ln>
                  <a:noFill/>
                </a:ln>
                <a:solidFill>
                  <a:srgbClr val="005390"/>
                </a:solidFill>
                <a:effectLst>
                  <a:outerShdw blurRad="38100" dist="38100" dir="2700000" algn="tl">
                    <a:srgbClr val="C0C0C0"/>
                  </a:outerShdw>
                </a:effectLst>
                <a:uLnTx/>
                <a:uFillTx/>
                <a:latin typeface="+mj-lt"/>
                <a:ea typeface="+mj-ea"/>
                <a:cs typeface="+mj-cs"/>
              </a:rPr>
              <a:t>FEDERAL DISPOSAL PROCESS</a:t>
            </a:r>
          </a:p>
        </p:txBody>
      </p:sp>
      <p:pic>
        <p:nvPicPr>
          <p:cNvPr id="116" name="Picture 15" descr="hp_gsaxcess_logo"/>
          <p:cNvPicPr>
            <a:picLocks noChangeAspect="1" noChangeArrowheads="1"/>
          </p:cNvPicPr>
          <p:nvPr/>
        </p:nvPicPr>
        <p:blipFill>
          <a:blip r:embed="rId3" cstate="print"/>
          <a:srcRect/>
          <a:stretch>
            <a:fillRect/>
          </a:stretch>
        </p:blipFill>
        <p:spPr>
          <a:xfrm>
            <a:off x="1011238" y="3511550"/>
            <a:ext cx="2925762" cy="703263"/>
          </a:xfrm>
          <a:prstGeom prst="rect">
            <a:avLst/>
          </a:prstGeom>
          <a:noFill/>
        </p:spPr>
      </p:pic>
      <p:grpSp>
        <p:nvGrpSpPr>
          <p:cNvPr id="3" name="Group 16"/>
          <p:cNvGrpSpPr>
            <a:grpSpLocks/>
          </p:cNvGrpSpPr>
          <p:nvPr/>
        </p:nvGrpSpPr>
        <p:grpSpPr bwMode="auto">
          <a:xfrm>
            <a:off x="4724400" y="914400"/>
            <a:ext cx="4419600" cy="1466850"/>
            <a:chOff x="2879" y="1097"/>
            <a:chExt cx="2881" cy="924"/>
          </a:xfrm>
        </p:grpSpPr>
        <p:sp>
          <p:nvSpPr>
            <p:cNvPr id="118" name="Freeform 17"/>
            <p:cNvSpPr>
              <a:spLocks/>
            </p:cNvSpPr>
            <p:nvPr/>
          </p:nvSpPr>
          <p:spPr bwMode="auto">
            <a:xfrm>
              <a:off x="2911" y="1142"/>
              <a:ext cx="2814" cy="834"/>
            </a:xfrm>
            <a:custGeom>
              <a:avLst/>
              <a:gdLst>
                <a:gd name="T0" fmla="*/ 2181 w 2814"/>
                <a:gd name="T1" fmla="*/ 600 h 834"/>
                <a:gd name="T2" fmla="*/ 631 w 2814"/>
                <a:gd name="T3" fmla="*/ 600 h 834"/>
                <a:gd name="T4" fmla="*/ 631 w 2814"/>
                <a:gd name="T5" fmla="*/ 833 h 834"/>
                <a:gd name="T6" fmla="*/ 0 w 2814"/>
                <a:gd name="T7" fmla="*/ 412 h 834"/>
                <a:gd name="T8" fmla="*/ 631 w 2814"/>
                <a:gd name="T9" fmla="*/ 0 h 834"/>
                <a:gd name="T10" fmla="*/ 631 w 2814"/>
                <a:gd name="T11" fmla="*/ 260 h 834"/>
                <a:gd name="T12" fmla="*/ 2181 w 2814"/>
                <a:gd name="T13" fmla="*/ 260 h 834"/>
                <a:gd name="T14" fmla="*/ 2181 w 2814"/>
                <a:gd name="T15" fmla="*/ 0 h 834"/>
                <a:gd name="T16" fmla="*/ 2813 w 2814"/>
                <a:gd name="T17" fmla="*/ 412 h 834"/>
                <a:gd name="T18" fmla="*/ 2181 w 2814"/>
                <a:gd name="T19" fmla="*/ 833 h 834"/>
                <a:gd name="T20" fmla="*/ 2181 w 2814"/>
                <a:gd name="T21" fmla="*/ 600 h 8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14"/>
                <a:gd name="T34" fmla="*/ 0 h 834"/>
                <a:gd name="T35" fmla="*/ 2814 w 2814"/>
                <a:gd name="T36" fmla="*/ 834 h 8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14" h="834">
                  <a:moveTo>
                    <a:pt x="2181" y="600"/>
                  </a:moveTo>
                  <a:lnTo>
                    <a:pt x="631" y="600"/>
                  </a:lnTo>
                  <a:lnTo>
                    <a:pt x="631" y="833"/>
                  </a:lnTo>
                  <a:lnTo>
                    <a:pt x="0" y="412"/>
                  </a:lnTo>
                  <a:lnTo>
                    <a:pt x="631" y="0"/>
                  </a:lnTo>
                  <a:lnTo>
                    <a:pt x="631" y="260"/>
                  </a:lnTo>
                  <a:lnTo>
                    <a:pt x="2181" y="260"/>
                  </a:lnTo>
                  <a:lnTo>
                    <a:pt x="2181" y="0"/>
                  </a:lnTo>
                  <a:lnTo>
                    <a:pt x="2813" y="412"/>
                  </a:lnTo>
                  <a:lnTo>
                    <a:pt x="2181" y="833"/>
                  </a:lnTo>
                  <a:lnTo>
                    <a:pt x="2181" y="600"/>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19" name="Freeform 18"/>
            <p:cNvSpPr>
              <a:spLocks/>
            </p:cNvSpPr>
            <p:nvPr/>
          </p:nvSpPr>
          <p:spPr bwMode="auto">
            <a:xfrm>
              <a:off x="3509" y="1724"/>
              <a:ext cx="1585" cy="37"/>
            </a:xfrm>
            <a:custGeom>
              <a:avLst/>
              <a:gdLst>
                <a:gd name="T0" fmla="*/ 67 w 1585"/>
                <a:gd name="T1" fmla="*/ 18 h 37"/>
                <a:gd name="T2" fmla="*/ 34 w 1585"/>
                <a:gd name="T3" fmla="*/ 36 h 37"/>
                <a:gd name="T4" fmla="*/ 1584 w 1585"/>
                <a:gd name="T5" fmla="*/ 36 h 37"/>
                <a:gd name="T6" fmla="*/ 1584 w 1585"/>
                <a:gd name="T7" fmla="*/ 0 h 37"/>
                <a:gd name="T8" fmla="*/ 34 w 1585"/>
                <a:gd name="T9" fmla="*/ 0 h 37"/>
                <a:gd name="T10" fmla="*/ 0 w 1585"/>
                <a:gd name="T11" fmla="*/ 18 h 37"/>
                <a:gd name="T12" fmla="*/ 34 w 1585"/>
                <a:gd name="T13" fmla="*/ 0 h 37"/>
                <a:gd name="T14" fmla="*/ 0 w 1585"/>
                <a:gd name="T15" fmla="*/ 0 h 37"/>
                <a:gd name="T16" fmla="*/ 0 w 1585"/>
                <a:gd name="T17" fmla="*/ 18 h 37"/>
                <a:gd name="T18" fmla="*/ 67 w 1585"/>
                <a:gd name="T19" fmla="*/ 18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5"/>
                <a:gd name="T31" fmla="*/ 0 h 37"/>
                <a:gd name="T32" fmla="*/ 1585 w 1585"/>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5" h="37">
                  <a:moveTo>
                    <a:pt x="67" y="18"/>
                  </a:moveTo>
                  <a:lnTo>
                    <a:pt x="34" y="36"/>
                  </a:lnTo>
                  <a:lnTo>
                    <a:pt x="1584" y="36"/>
                  </a:lnTo>
                  <a:lnTo>
                    <a:pt x="1584" y="0"/>
                  </a:lnTo>
                  <a:lnTo>
                    <a:pt x="34" y="0"/>
                  </a:lnTo>
                  <a:lnTo>
                    <a:pt x="0" y="18"/>
                  </a:lnTo>
                  <a:lnTo>
                    <a:pt x="34" y="0"/>
                  </a:lnTo>
                  <a:lnTo>
                    <a:pt x="0" y="0"/>
                  </a:lnTo>
                  <a:lnTo>
                    <a:pt x="0" y="18"/>
                  </a:lnTo>
                  <a:lnTo>
                    <a:pt x="67" y="18"/>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20" name="Freeform 19"/>
            <p:cNvSpPr>
              <a:spLocks/>
            </p:cNvSpPr>
            <p:nvPr/>
          </p:nvSpPr>
          <p:spPr bwMode="auto">
            <a:xfrm>
              <a:off x="3509" y="1742"/>
              <a:ext cx="68" cy="279"/>
            </a:xfrm>
            <a:custGeom>
              <a:avLst/>
              <a:gdLst>
                <a:gd name="T0" fmla="*/ 16 w 68"/>
                <a:gd name="T1" fmla="*/ 242 h 279"/>
                <a:gd name="T2" fmla="*/ 67 w 68"/>
                <a:gd name="T3" fmla="*/ 233 h 279"/>
                <a:gd name="T4" fmla="*/ 67 w 68"/>
                <a:gd name="T5" fmla="*/ 0 h 279"/>
                <a:gd name="T6" fmla="*/ 0 w 68"/>
                <a:gd name="T7" fmla="*/ 0 h 279"/>
                <a:gd name="T8" fmla="*/ 0 w 68"/>
                <a:gd name="T9" fmla="*/ 233 h 279"/>
                <a:gd name="T10" fmla="*/ 50 w 68"/>
                <a:gd name="T11" fmla="*/ 224 h 279"/>
                <a:gd name="T12" fmla="*/ 16 w 68"/>
                <a:gd name="T13" fmla="*/ 242 h 279"/>
                <a:gd name="T14" fmla="*/ 50 w 68"/>
                <a:gd name="T15" fmla="*/ 278 h 279"/>
                <a:gd name="T16" fmla="*/ 67 w 68"/>
                <a:gd name="T17" fmla="*/ 233 h 279"/>
                <a:gd name="T18" fmla="*/ 16 w 68"/>
                <a:gd name="T19" fmla="*/ 242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79"/>
                <a:gd name="T32" fmla="*/ 68 w 68"/>
                <a:gd name="T33" fmla="*/ 279 h 2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79">
                  <a:moveTo>
                    <a:pt x="16" y="242"/>
                  </a:moveTo>
                  <a:lnTo>
                    <a:pt x="67" y="233"/>
                  </a:lnTo>
                  <a:lnTo>
                    <a:pt x="67" y="0"/>
                  </a:lnTo>
                  <a:lnTo>
                    <a:pt x="0" y="0"/>
                  </a:lnTo>
                  <a:lnTo>
                    <a:pt x="0" y="233"/>
                  </a:lnTo>
                  <a:lnTo>
                    <a:pt x="50" y="224"/>
                  </a:lnTo>
                  <a:lnTo>
                    <a:pt x="16" y="242"/>
                  </a:lnTo>
                  <a:lnTo>
                    <a:pt x="50" y="278"/>
                  </a:lnTo>
                  <a:lnTo>
                    <a:pt x="67" y="233"/>
                  </a:lnTo>
                  <a:lnTo>
                    <a:pt x="16" y="242"/>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21" name="Freeform 20"/>
            <p:cNvSpPr>
              <a:spLocks/>
            </p:cNvSpPr>
            <p:nvPr/>
          </p:nvSpPr>
          <p:spPr bwMode="auto">
            <a:xfrm>
              <a:off x="2879" y="1545"/>
              <a:ext cx="682" cy="440"/>
            </a:xfrm>
            <a:custGeom>
              <a:avLst/>
              <a:gdLst>
                <a:gd name="T0" fmla="*/ 14 w 682"/>
                <a:gd name="T1" fmla="*/ 0 h 440"/>
                <a:gd name="T2" fmla="*/ 14 w 682"/>
                <a:gd name="T3" fmla="*/ 18 h 440"/>
                <a:gd name="T4" fmla="*/ 646 w 682"/>
                <a:gd name="T5" fmla="*/ 439 h 440"/>
                <a:gd name="T6" fmla="*/ 681 w 682"/>
                <a:gd name="T7" fmla="*/ 421 h 440"/>
                <a:gd name="T8" fmla="*/ 49 w 682"/>
                <a:gd name="T9" fmla="*/ 0 h 440"/>
                <a:gd name="T10" fmla="*/ 49 w 682"/>
                <a:gd name="T11" fmla="*/ 18 h 440"/>
                <a:gd name="T12" fmla="*/ 14 w 682"/>
                <a:gd name="T13" fmla="*/ 0 h 440"/>
                <a:gd name="T14" fmla="*/ 0 w 682"/>
                <a:gd name="T15" fmla="*/ 9 h 440"/>
                <a:gd name="T16" fmla="*/ 14 w 682"/>
                <a:gd name="T17" fmla="*/ 18 h 440"/>
                <a:gd name="T18" fmla="*/ 14 w 682"/>
                <a:gd name="T19" fmla="*/ 0 h 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2"/>
                <a:gd name="T31" fmla="*/ 0 h 440"/>
                <a:gd name="T32" fmla="*/ 682 w 682"/>
                <a:gd name="T33" fmla="*/ 440 h 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2" h="440">
                  <a:moveTo>
                    <a:pt x="14" y="0"/>
                  </a:moveTo>
                  <a:lnTo>
                    <a:pt x="14" y="18"/>
                  </a:lnTo>
                  <a:lnTo>
                    <a:pt x="646" y="439"/>
                  </a:lnTo>
                  <a:lnTo>
                    <a:pt x="681" y="421"/>
                  </a:lnTo>
                  <a:lnTo>
                    <a:pt x="49" y="0"/>
                  </a:lnTo>
                  <a:lnTo>
                    <a:pt x="49" y="18"/>
                  </a:lnTo>
                  <a:lnTo>
                    <a:pt x="14" y="0"/>
                  </a:lnTo>
                  <a:lnTo>
                    <a:pt x="0" y="9"/>
                  </a:lnTo>
                  <a:lnTo>
                    <a:pt x="14" y="18"/>
                  </a:lnTo>
                  <a:lnTo>
                    <a:pt x="14" y="0"/>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22" name="Freeform 21"/>
            <p:cNvSpPr>
              <a:spLocks/>
            </p:cNvSpPr>
            <p:nvPr/>
          </p:nvSpPr>
          <p:spPr bwMode="auto">
            <a:xfrm>
              <a:off x="2893" y="1097"/>
              <a:ext cx="684" cy="467"/>
            </a:xfrm>
            <a:custGeom>
              <a:avLst/>
              <a:gdLst>
                <a:gd name="T0" fmla="*/ 683 w 684"/>
                <a:gd name="T1" fmla="*/ 45 h 467"/>
                <a:gd name="T2" fmla="*/ 632 w 684"/>
                <a:gd name="T3" fmla="*/ 36 h 467"/>
                <a:gd name="T4" fmla="*/ 0 w 684"/>
                <a:gd name="T5" fmla="*/ 448 h 467"/>
                <a:gd name="T6" fmla="*/ 34 w 684"/>
                <a:gd name="T7" fmla="*/ 466 h 467"/>
                <a:gd name="T8" fmla="*/ 666 w 684"/>
                <a:gd name="T9" fmla="*/ 54 h 467"/>
                <a:gd name="T10" fmla="*/ 615 w 684"/>
                <a:gd name="T11" fmla="*/ 45 h 467"/>
                <a:gd name="T12" fmla="*/ 683 w 684"/>
                <a:gd name="T13" fmla="*/ 45 h 467"/>
                <a:gd name="T14" fmla="*/ 683 w 684"/>
                <a:gd name="T15" fmla="*/ 0 h 467"/>
                <a:gd name="T16" fmla="*/ 632 w 684"/>
                <a:gd name="T17" fmla="*/ 36 h 467"/>
                <a:gd name="T18" fmla="*/ 683 w 684"/>
                <a:gd name="T19" fmla="*/ 45 h 4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4"/>
                <a:gd name="T31" fmla="*/ 0 h 467"/>
                <a:gd name="T32" fmla="*/ 684 w 684"/>
                <a:gd name="T33" fmla="*/ 467 h 4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4" h="467">
                  <a:moveTo>
                    <a:pt x="683" y="45"/>
                  </a:moveTo>
                  <a:lnTo>
                    <a:pt x="632" y="36"/>
                  </a:lnTo>
                  <a:lnTo>
                    <a:pt x="0" y="448"/>
                  </a:lnTo>
                  <a:lnTo>
                    <a:pt x="34" y="466"/>
                  </a:lnTo>
                  <a:lnTo>
                    <a:pt x="666" y="54"/>
                  </a:lnTo>
                  <a:lnTo>
                    <a:pt x="615" y="45"/>
                  </a:lnTo>
                  <a:lnTo>
                    <a:pt x="683" y="45"/>
                  </a:lnTo>
                  <a:lnTo>
                    <a:pt x="683" y="0"/>
                  </a:lnTo>
                  <a:lnTo>
                    <a:pt x="632" y="36"/>
                  </a:lnTo>
                  <a:lnTo>
                    <a:pt x="683" y="45"/>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23" name="Freeform 22"/>
            <p:cNvSpPr>
              <a:spLocks/>
            </p:cNvSpPr>
            <p:nvPr/>
          </p:nvSpPr>
          <p:spPr bwMode="auto">
            <a:xfrm>
              <a:off x="3509" y="1142"/>
              <a:ext cx="68" cy="270"/>
            </a:xfrm>
            <a:custGeom>
              <a:avLst/>
              <a:gdLst>
                <a:gd name="T0" fmla="*/ 34 w 68"/>
                <a:gd name="T1" fmla="*/ 242 h 270"/>
                <a:gd name="T2" fmla="*/ 67 w 68"/>
                <a:gd name="T3" fmla="*/ 260 h 270"/>
                <a:gd name="T4" fmla="*/ 67 w 68"/>
                <a:gd name="T5" fmla="*/ 0 h 270"/>
                <a:gd name="T6" fmla="*/ 0 w 68"/>
                <a:gd name="T7" fmla="*/ 0 h 270"/>
                <a:gd name="T8" fmla="*/ 0 w 68"/>
                <a:gd name="T9" fmla="*/ 260 h 270"/>
                <a:gd name="T10" fmla="*/ 34 w 68"/>
                <a:gd name="T11" fmla="*/ 269 h 270"/>
                <a:gd name="T12" fmla="*/ 0 w 68"/>
                <a:gd name="T13" fmla="*/ 260 h 270"/>
                <a:gd name="T14" fmla="*/ 0 w 68"/>
                <a:gd name="T15" fmla="*/ 269 h 270"/>
                <a:gd name="T16" fmla="*/ 34 w 68"/>
                <a:gd name="T17" fmla="*/ 269 h 270"/>
                <a:gd name="T18" fmla="*/ 34 w 68"/>
                <a:gd name="T19" fmla="*/ 242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70"/>
                <a:gd name="T32" fmla="*/ 68 w 68"/>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70">
                  <a:moveTo>
                    <a:pt x="34" y="242"/>
                  </a:moveTo>
                  <a:lnTo>
                    <a:pt x="67" y="260"/>
                  </a:lnTo>
                  <a:lnTo>
                    <a:pt x="67" y="0"/>
                  </a:lnTo>
                  <a:lnTo>
                    <a:pt x="0" y="0"/>
                  </a:lnTo>
                  <a:lnTo>
                    <a:pt x="0" y="260"/>
                  </a:lnTo>
                  <a:lnTo>
                    <a:pt x="34" y="269"/>
                  </a:lnTo>
                  <a:lnTo>
                    <a:pt x="0" y="260"/>
                  </a:lnTo>
                  <a:lnTo>
                    <a:pt x="0" y="269"/>
                  </a:lnTo>
                  <a:lnTo>
                    <a:pt x="34" y="269"/>
                  </a:lnTo>
                  <a:lnTo>
                    <a:pt x="34" y="242"/>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24" name="Freeform 23"/>
            <p:cNvSpPr>
              <a:spLocks/>
            </p:cNvSpPr>
            <p:nvPr/>
          </p:nvSpPr>
          <p:spPr bwMode="auto">
            <a:xfrm>
              <a:off x="3543" y="1384"/>
              <a:ext cx="1586" cy="28"/>
            </a:xfrm>
            <a:custGeom>
              <a:avLst/>
              <a:gdLst>
                <a:gd name="T0" fmla="*/ 1517 w 1586"/>
                <a:gd name="T1" fmla="*/ 18 h 28"/>
                <a:gd name="T2" fmla="*/ 1550 w 1586"/>
                <a:gd name="T3" fmla="*/ 0 h 28"/>
                <a:gd name="T4" fmla="*/ 0 w 1586"/>
                <a:gd name="T5" fmla="*/ 0 h 28"/>
                <a:gd name="T6" fmla="*/ 0 w 1586"/>
                <a:gd name="T7" fmla="*/ 27 h 28"/>
                <a:gd name="T8" fmla="*/ 1550 w 1586"/>
                <a:gd name="T9" fmla="*/ 27 h 28"/>
                <a:gd name="T10" fmla="*/ 1585 w 1586"/>
                <a:gd name="T11" fmla="*/ 18 h 28"/>
                <a:gd name="T12" fmla="*/ 1550 w 1586"/>
                <a:gd name="T13" fmla="*/ 27 h 28"/>
                <a:gd name="T14" fmla="*/ 1585 w 1586"/>
                <a:gd name="T15" fmla="*/ 27 h 28"/>
                <a:gd name="T16" fmla="*/ 1585 w 1586"/>
                <a:gd name="T17" fmla="*/ 18 h 28"/>
                <a:gd name="T18" fmla="*/ 1517 w 1586"/>
                <a:gd name="T19" fmla="*/ 1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6"/>
                <a:gd name="T31" fmla="*/ 0 h 28"/>
                <a:gd name="T32" fmla="*/ 1586 w 1586"/>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6" h="28">
                  <a:moveTo>
                    <a:pt x="1517" y="18"/>
                  </a:moveTo>
                  <a:lnTo>
                    <a:pt x="1550" y="0"/>
                  </a:lnTo>
                  <a:lnTo>
                    <a:pt x="0" y="0"/>
                  </a:lnTo>
                  <a:lnTo>
                    <a:pt x="0" y="27"/>
                  </a:lnTo>
                  <a:lnTo>
                    <a:pt x="1550" y="27"/>
                  </a:lnTo>
                  <a:lnTo>
                    <a:pt x="1585" y="18"/>
                  </a:lnTo>
                  <a:lnTo>
                    <a:pt x="1550" y="27"/>
                  </a:lnTo>
                  <a:lnTo>
                    <a:pt x="1585" y="27"/>
                  </a:lnTo>
                  <a:lnTo>
                    <a:pt x="1585" y="18"/>
                  </a:lnTo>
                  <a:lnTo>
                    <a:pt x="1517" y="18"/>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25" name="Freeform 24"/>
            <p:cNvSpPr>
              <a:spLocks/>
            </p:cNvSpPr>
            <p:nvPr/>
          </p:nvSpPr>
          <p:spPr bwMode="auto">
            <a:xfrm>
              <a:off x="5060" y="1097"/>
              <a:ext cx="69" cy="306"/>
            </a:xfrm>
            <a:custGeom>
              <a:avLst/>
              <a:gdLst>
                <a:gd name="T0" fmla="*/ 51 w 69"/>
                <a:gd name="T1" fmla="*/ 36 h 306"/>
                <a:gd name="T2" fmla="*/ 0 w 69"/>
                <a:gd name="T3" fmla="*/ 45 h 306"/>
                <a:gd name="T4" fmla="*/ 0 w 69"/>
                <a:gd name="T5" fmla="*/ 305 h 306"/>
                <a:gd name="T6" fmla="*/ 68 w 69"/>
                <a:gd name="T7" fmla="*/ 305 h 306"/>
                <a:gd name="T8" fmla="*/ 68 w 69"/>
                <a:gd name="T9" fmla="*/ 45 h 306"/>
                <a:gd name="T10" fmla="*/ 16 w 69"/>
                <a:gd name="T11" fmla="*/ 54 h 306"/>
                <a:gd name="T12" fmla="*/ 51 w 69"/>
                <a:gd name="T13" fmla="*/ 36 h 306"/>
                <a:gd name="T14" fmla="*/ 0 w 69"/>
                <a:gd name="T15" fmla="*/ 0 h 306"/>
                <a:gd name="T16" fmla="*/ 0 w 69"/>
                <a:gd name="T17" fmla="*/ 45 h 306"/>
                <a:gd name="T18" fmla="*/ 51 w 69"/>
                <a:gd name="T19" fmla="*/ 36 h 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306"/>
                <a:gd name="T32" fmla="*/ 69 w 69"/>
                <a:gd name="T33" fmla="*/ 306 h 3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306">
                  <a:moveTo>
                    <a:pt x="51" y="36"/>
                  </a:moveTo>
                  <a:lnTo>
                    <a:pt x="0" y="45"/>
                  </a:lnTo>
                  <a:lnTo>
                    <a:pt x="0" y="305"/>
                  </a:lnTo>
                  <a:lnTo>
                    <a:pt x="68" y="305"/>
                  </a:lnTo>
                  <a:lnTo>
                    <a:pt x="68" y="45"/>
                  </a:lnTo>
                  <a:lnTo>
                    <a:pt x="16" y="54"/>
                  </a:lnTo>
                  <a:lnTo>
                    <a:pt x="51" y="36"/>
                  </a:lnTo>
                  <a:lnTo>
                    <a:pt x="0" y="0"/>
                  </a:lnTo>
                  <a:lnTo>
                    <a:pt x="0" y="45"/>
                  </a:lnTo>
                  <a:lnTo>
                    <a:pt x="51" y="36"/>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26" name="Freeform 25"/>
            <p:cNvSpPr>
              <a:spLocks/>
            </p:cNvSpPr>
            <p:nvPr/>
          </p:nvSpPr>
          <p:spPr bwMode="auto">
            <a:xfrm>
              <a:off x="5077" y="1133"/>
              <a:ext cx="683" cy="431"/>
            </a:xfrm>
            <a:custGeom>
              <a:avLst/>
              <a:gdLst>
                <a:gd name="T0" fmla="*/ 665 w 683"/>
                <a:gd name="T1" fmla="*/ 430 h 431"/>
                <a:gd name="T2" fmla="*/ 665 w 683"/>
                <a:gd name="T3" fmla="*/ 412 h 431"/>
                <a:gd name="T4" fmla="*/ 34 w 683"/>
                <a:gd name="T5" fmla="*/ 0 h 431"/>
                <a:gd name="T6" fmla="*/ 0 w 683"/>
                <a:gd name="T7" fmla="*/ 18 h 431"/>
                <a:gd name="T8" fmla="*/ 631 w 683"/>
                <a:gd name="T9" fmla="*/ 430 h 431"/>
                <a:gd name="T10" fmla="*/ 631 w 683"/>
                <a:gd name="T11" fmla="*/ 412 h 431"/>
                <a:gd name="T12" fmla="*/ 665 w 683"/>
                <a:gd name="T13" fmla="*/ 430 h 431"/>
                <a:gd name="T14" fmla="*/ 682 w 683"/>
                <a:gd name="T15" fmla="*/ 421 h 431"/>
                <a:gd name="T16" fmla="*/ 665 w 683"/>
                <a:gd name="T17" fmla="*/ 412 h 431"/>
                <a:gd name="T18" fmla="*/ 665 w 683"/>
                <a:gd name="T19" fmla="*/ 430 h 4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3"/>
                <a:gd name="T31" fmla="*/ 0 h 431"/>
                <a:gd name="T32" fmla="*/ 683 w 683"/>
                <a:gd name="T33" fmla="*/ 431 h 4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3" h="431">
                  <a:moveTo>
                    <a:pt x="665" y="430"/>
                  </a:moveTo>
                  <a:lnTo>
                    <a:pt x="665" y="412"/>
                  </a:lnTo>
                  <a:lnTo>
                    <a:pt x="34" y="0"/>
                  </a:lnTo>
                  <a:lnTo>
                    <a:pt x="0" y="18"/>
                  </a:lnTo>
                  <a:lnTo>
                    <a:pt x="631" y="430"/>
                  </a:lnTo>
                  <a:lnTo>
                    <a:pt x="631" y="412"/>
                  </a:lnTo>
                  <a:lnTo>
                    <a:pt x="665" y="430"/>
                  </a:lnTo>
                  <a:lnTo>
                    <a:pt x="682" y="421"/>
                  </a:lnTo>
                  <a:lnTo>
                    <a:pt x="665" y="412"/>
                  </a:lnTo>
                  <a:lnTo>
                    <a:pt x="665" y="430"/>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27" name="Freeform 26"/>
            <p:cNvSpPr>
              <a:spLocks/>
            </p:cNvSpPr>
            <p:nvPr/>
          </p:nvSpPr>
          <p:spPr bwMode="auto">
            <a:xfrm>
              <a:off x="5060" y="1545"/>
              <a:ext cx="683" cy="476"/>
            </a:xfrm>
            <a:custGeom>
              <a:avLst/>
              <a:gdLst>
                <a:gd name="T0" fmla="*/ 0 w 683"/>
                <a:gd name="T1" fmla="*/ 430 h 476"/>
                <a:gd name="T2" fmla="*/ 50 w 683"/>
                <a:gd name="T3" fmla="*/ 439 h 476"/>
                <a:gd name="T4" fmla="*/ 682 w 683"/>
                <a:gd name="T5" fmla="*/ 18 h 476"/>
                <a:gd name="T6" fmla="*/ 647 w 683"/>
                <a:gd name="T7" fmla="*/ 0 h 476"/>
                <a:gd name="T8" fmla="*/ 16 w 683"/>
                <a:gd name="T9" fmla="*/ 421 h 476"/>
                <a:gd name="T10" fmla="*/ 67 w 683"/>
                <a:gd name="T11" fmla="*/ 430 h 476"/>
                <a:gd name="T12" fmla="*/ 0 w 683"/>
                <a:gd name="T13" fmla="*/ 430 h 476"/>
                <a:gd name="T14" fmla="*/ 16 w 683"/>
                <a:gd name="T15" fmla="*/ 475 h 476"/>
                <a:gd name="T16" fmla="*/ 50 w 683"/>
                <a:gd name="T17" fmla="*/ 439 h 476"/>
                <a:gd name="T18" fmla="*/ 0 w 683"/>
                <a:gd name="T19" fmla="*/ 430 h 4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3"/>
                <a:gd name="T31" fmla="*/ 0 h 476"/>
                <a:gd name="T32" fmla="*/ 683 w 683"/>
                <a:gd name="T33" fmla="*/ 476 h 4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3" h="476">
                  <a:moveTo>
                    <a:pt x="0" y="430"/>
                  </a:moveTo>
                  <a:lnTo>
                    <a:pt x="50" y="439"/>
                  </a:lnTo>
                  <a:lnTo>
                    <a:pt x="682" y="18"/>
                  </a:lnTo>
                  <a:lnTo>
                    <a:pt x="647" y="0"/>
                  </a:lnTo>
                  <a:lnTo>
                    <a:pt x="16" y="421"/>
                  </a:lnTo>
                  <a:lnTo>
                    <a:pt x="67" y="430"/>
                  </a:lnTo>
                  <a:lnTo>
                    <a:pt x="0" y="430"/>
                  </a:lnTo>
                  <a:lnTo>
                    <a:pt x="16" y="475"/>
                  </a:lnTo>
                  <a:lnTo>
                    <a:pt x="50" y="439"/>
                  </a:lnTo>
                  <a:lnTo>
                    <a:pt x="0" y="430"/>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28" name="Freeform 27"/>
            <p:cNvSpPr>
              <a:spLocks/>
            </p:cNvSpPr>
            <p:nvPr/>
          </p:nvSpPr>
          <p:spPr bwMode="auto">
            <a:xfrm>
              <a:off x="5060" y="1724"/>
              <a:ext cx="69" cy="252"/>
            </a:xfrm>
            <a:custGeom>
              <a:avLst/>
              <a:gdLst>
                <a:gd name="T0" fmla="*/ 33 w 69"/>
                <a:gd name="T1" fmla="*/ 36 h 252"/>
                <a:gd name="T2" fmla="*/ 0 w 69"/>
                <a:gd name="T3" fmla="*/ 18 h 252"/>
                <a:gd name="T4" fmla="*/ 0 w 69"/>
                <a:gd name="T5" fmla="*/ 251 h 252"/>
                <a:gd name="T6" fmla="*/ 68 w 69"/>
                <a:gd name="T7" fmla="*/ 251 h 252"/>
                <a:gd name="T8" fmla="*/ 68 w 69"/>
                <a:gd name="T9" fmla="*/ 18 h 252"/>
                <a:gd name="T10" fmla="*/ 33 w 69"/>
                <a:gd name="T11" fmla="*/ 0 h 252"/>
                <a:gd name="T12" fmla="*/ 68 w 69"/>
                <a:gd name="T13" fmla="*/ 18 h 252"/>
                <a:gd name="T14" fmla="*/ 68 w 69"/>
                <a:gd name="T15" fmla="*/ 0 h 252"/>
                <a:gd name="T16" fmla="*/ 33 w 69"/>
                <a:gd name="T17" fmla="*/ 0 h 252"/>
                <a:gd name="T18" fmla="*/ 33 w 69"/>
                <a:gd name="T19" fmla="*/ 36 h 2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252"/>
                <a:gd name="T32" fmla="*/ 69 w 69"/>
                <a:gd name="T33" fmla="*/ 252 h 2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252">
                  <a:moveTo>
                    <a:pt x="33" y="36"/>
                  </a:moveTo>
                  <a:lnTo>
                    <a:pt x="0" y="18"/>
                  </a:lnTo>
                  <a:lnTo>
                    <a:pt x="0" y="251"/>
                  </a:lnTo>
                  <a:lnTo>
                    <a:pt x="68" y="251"/>
                  </a:lnTo>
                  <a:lnTo>
                    <a:pt x="68" y="18"/>
                  </a:lnTo>
                  <a:lnTo>
                    <a:pt x="33" y="0"/>
                  </a:lnTo>
                  <a:lnTo>
                    <a:pt x="68" y="18"/>
                  </a:lnTo>
                  <a:lnTo>
                    <a:pt x="68" y="0"/>
                  </a:lnTo>
                  <a:lnTo>
                    <a:pt x="33" y="0"/>
                  </a:lnTo>
                  <a:lnTo>
                    <a:pt x="33" y="36"/>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grpSp>
      <p:sp>
        <p:nvSpPr>
          <p:cNvPr id="129" name="Rectangle 28"/>
          <p:cNvSpPr>
            <a:spLocks noChangeArrowheads="1"/>
          </p:cNvSpPr>
          <p:nvPr/>
        </p:nvSpPr>
        <p:spPr bwMode="auto">
          <a:xfrm>
            <a:off x="2133600" y="1295400"/>
            <a:ext cx="2241550" cy="701675"/>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4000" b="1" dirty="0">
                <a:effectLst>
                  <a:outerShdw blurRad="38100" dist="38100" dir="2700000" algn="tl">
                    <a:srgbClr val="C0C0C0"/>
                  </a:outerShdw>
                </a:effectLst>
              </a:rPr>
              <a:t>EXCESS</a:t>
            </a:r>
          </a:p>
        </p:txBody>
      </p:sp>
      <p:sp>
        <p:nvSpPr>
          <p:cNvPr id="130" name="Rectangle 29"/>
          <p:cNvSpPr>
            <a:spLocks noChangeArrowheads="1"/>
          </p:cNvSpPr>
          <p:nvPr/>
        </p:nvSpPr>
        <p:spPr bwMode="auto">
          <a:xfrm>
            <a:off x="5638800" y="1295400"/>
            <a:ext cx="2608263" cy="701675"/>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4000" b="1">
                <a:effectLst>
                  <a:outerShdw blurRad="38100" dist="38100" dir="2700000" algn="tl">
                    <a:srgbClr val="C0C0C0"/>
                  </a:outerShdw>
                </a:effectLst>
              </a:rPr>
              <a:t>SURPLUS</a:t>
            </a:r>
          </a:p>
        </p:txBody>
      </p:sp>
      <p:sp>
        <p:nvSpPr>
          <p:cNvPr id="131" name="Rectangle 30"/>
          <p:cNvSpPr>
            <a:spLocks noChangeArrowheads="1"/>
          </p:cNvSpPr>
          <p:nvPr/>
        </p:nvSpPr>
        <p:spPr bwMode="auto">
          <a:xfrm>
            <a:off x="0" y="3200400"/>
            <a:ext cx="9144000" cy="3657600"/>
          </a:xfrm>
          <a:prstGeom prst="rect">
            <a:avLst/>
          </a:prstGeom>
          <a:gradFill rotWithShape="0">
            <a:gsLst>
              <a:gs pos="0">
                <a:srgbClr val="8488C4"/>
              </a:gs>
              <a:gs pos="53000">
                <a:srgbClr val="D4DEFF"/>
              </a:gs>
              <a:gs pos="83000">
                <a:srgbClr val="D4DEFF"/>
              </a:gs>
              <a:gs pos="100000">
                <a:srgbClr val="96AB94"/>
              </a:gs>
            </a:gsLst>
            <a:lin ang="5400000" scaled="1"/>
          </a:gradFill>
          <a:ln w="12700">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endParaRPr lang="en-US" sz="2400">
              <a:latin typeface="Alois" charset="0"/>
              <a:cs typeface="Arial" pitchFamily="34" charset="0"/>
            </a:endParaRPr>
          </a:p>
        </p:txBody>
      </p:sp>
      <p:sp>
        <p:nvSpPr>
          <p:cNvPr id="132" name="Rectangle 31"/>
          <p:cNvSpPr>
            <a:spLocks noChangeArrowheads="1"/>
          </p:cNvSpPr>
          <p:nvPr/>
        </p:nvSpPr>
        <p:spPr bwMode="auto">
          <a:xfrm>
            <a:off x="0" y="2209800"/>
            <a:ext cx="5105400" cy="749300"/>
          </a:xfrm>
          <a:prstGeom prst="rect">
            <a:avLst/>
          </a:prstGeom>
          <a:noFill/>
          <a:ln w="9525">
            <a:noFill/>
            <a:miter lim="800000"/>
            <a:headEnd/>
            <a:tailEnd/>
          </a:ln>
          <a:effectLst/>
        </p:spPr>
        <p:txBody>
          <a:bodyPr lIns="92075" tIns="46038" rIns="92075" bIns="46038">
            <a:spAutoFit/>
          </a:bodyPr>
          <a:lstStyle/>
          <a:p>
            <a:pPr algn="ctr" eaLnBrk="0" hangingPunct="0">
              <a:lnSpc>
                <a:spcPct val="80000"/>
              </a:lnSpc>
              <a:defRPr/>
            </a:pPr>
            <a:r>
              <a:rPr lang="en-US" sz="5400" b="1">
                <a:solidFill>
                  <a:srgbClr val="FF0000"/>
                </a:solidFill>
                <a:effectLst>
                  <a:outerShdw blurRad="38100" dist="38100" dir="2700000" algn="tl">
                    <a:srgbClr val="C0C0C0"/>
                  </a:outerShdw>
                </a:effectLst>
              </a:rPr>
              <a:t>SCREENING</a:t>
            </a:r>
          </a:p>
        </p:txBody>
      </p:sp>
      <p:sp>
        <p:nvSpPr>
          <p:cNvPr id="133" name="Rectangle 32"/>
          <p:cNvSpPr>
            <a:spLocks noChangeArrowheads="1"/>
          </p:cNvSpPr>
          <p:nvPr/>
        </p:nvSpPr>
        <p:spPr bwMode="auto">
          <a:xfrm>
            <a:off x="152400" y="5105400"/>
            <a:ext cx="1295400" cy="1601788"/>
          </a:xfrm>
          <a:prstGeom prst="rect">
            <a:avLst/>
          </a:prstGeom>
          <a:noFill/>
          <a:ln w="9525">
            <a:noFill/>
            <a:miter lim="800000"/>
            <a:headEnd/>
            <a:tailEnd/>
          </a:ln>
        </p:spPr>
        <p:txBody>
          <a:bodyPr lIns="92075" tIns="46038" rIns="92075" bIns="46038">
            <a:spAutoFit/>
          </a:bodyPr>
          <a:lstStyle/>
          <a:p>
            <a:pPr algn="ctr" eaLnBrk="0" hangingPunct="0"/>
            <a:r>
              <a:rPr lang="en-US" sz="1000" b="1" dirty="0"/>
              <a:t>Internal</a:t>
            </a:r>
          </a:p>
          <a:p>
            <a:pPr algn="ctr" eaLnBrk="0" hangingPunct="0"/>
            <a:r>
              <a:rPr lang="en-US" sz="1000" b="1" dirty="0"/>
              <a:t>Agencies/Bureaus</a:t>
            </a:r>
          </a:p>
          <a:p>
            <a:pPr algn="ctr" eaLnBrk="0" hangingPunct="0"/>
            <a:r>
              <a:rPr lang="en-US" sz="1000" b="1" dirty="0"/>
              <a:t>of your Dept</a:t>
            </a:r>
          </a:p>
          <a:p>
            <a:pPr algn="ctr" eaLnBrk="0" hangingPunct="0"/>
            <a:endParaRPr lang="en-US" sz="800" b="1" dirty="0"/>
          </a:p>
          <a:p>
            <a:pPr algn="ctr" eaLnBrk="0" hangingPunct="0"/>
            <a:r>
              <a:rPr lang="en-US" sz="1000" b="1" dirty="0"/>
              <a:t>USDA - 15</a:t>
            </a:r>
          </a:p>
          <a:p>
            <a:pPr algn="ctr" eaLnBrk="0" hangingPunct="0"/>
            <a:r>
              <a:rPr lang="en-US" sz="1000" b="1" dirty="0"/>
              <a:t>VA - 10</a:t>
            </a:r>
          </a:p>
          <a:p>
            <a:pPr algn="ctr" eaLnBrk="0" hangingPunct="0"/>
            <a:r>
              <a:rPr lang="en-US" sz="1000" b="1" dirty="0"/>
              <a:t>GSA - 5</a:t>
            </a:r>
          </a:p>
          <a:p>
            <a:pPr algn="ctr" eaLnBrk="0" hangingPunct="0"/>
            <a:r>
              <a:rPr lang="en-US" sz="1000" b="1" dirty="0"/>
              <a:t>DOE - 12</a:t>
            </a:r>
          </a:p>
          <a:p>
            <a:pPr algn="ctr" eaLnBrk="0" hangingPunct="0"/>
            <a:r>
              <a:rPr lang="en-US" sz="1000" b="1" dirty="0"/>
              <a:t>DOC – 15</a:t>
            </a:r>
          </a:p>
          <a:p>
            <a:pPr algn="ctr" eaLnBrk="0" hangingPunct="0"/>
            <a:r>
              <a:rPr lang="en-US" sz="1000" b="1" dirty="0"/>
              <a:t>DOI - 15</a:t>
            </a:r>
          </a:p>
        </p:txBody>
      </p:sp>
      <p:sp>
        <p:nvSpPr>
          <p:cNvPr id="134" name="Rectangle 33"/>
          <p:cNvSpPr>
            <a:spLocks noChangeArrowheads="1"/>
          </p:cNvSpPr>
          <p:nvPr/>
        </p:nvSpPr>
        <p:spPr bwMode="auto">
          <a:xfrm>
            <a:off x="2819400" y="5105400"/>
            <a:ext cx="2093913" cy="701675"/>
          </a:xfrm>
          <a:prstGeom prst="rect">
            <a:avLst/>
          </a:prstGeom>
          <a:noFill/>
          <a:ln w="9525">
            <a:noFill/>
            <a:miter lim="800000"/>
            <a:headEnd/>
            <a:tailEnd/>
          </a:ln>
        </p:spPr>
        <p:txBody>
          <a:bodyPr lIns="92075" tIns="46038" rIns="92075" bIns="46038">
            <a:spAutoFit/>
          </a:bodyPr>
          <a:lstStyle/>
          <a:p>
            <a:pPr algn="ctr" eaLnBrk="0" hangingPunct="0"/>
            <a:r>
              <a:rPr lang="en-US" sz="1000" b="1" dirty="0"/>
              <a:t>Federal Agencies</a:t>
            </a:r>
          </a:p>
          <a:p>
            <a:pPr algn="ctr" eaLnBrk="0" hangingPunct="0"/>
            <a:r>
              <a:rPr lang="en-US" sz="1000" b="1" dirty="0">
                <a:cs typeface="Times New Roman" pitchFamily="18" charset="0"/>
              </a:rPr>
              <a:t>Cost Reimbursable Contractors</a:t>
            </a:r>
            <a:r>
              <a:rPr lang="en-US" sz="1000" b="1" dirty="0"/>
              <a:t> </a:t>
            </a:r>
          </a:p>
          <a:p>
            <a:pPr algn="ctr" eaLnBrk="0" hangingPunct="0"/>
            <a:r>
              <a:rPr lang="en-US" sz="1000" b="1" dirty="0">
                <a:cs typeface="Times New Roman" pitchFamily="18" charset="0"/>
              </a:rPr>
              <a:t>Grantees</a:t>
            </a:r>
          </a:p>
          <a:p>
            <a:pPr algn="ctr" eaLnBrk="0" hangingPunct="0"/>
            <a:endParaRPr lang="en-US" sz="1000" b="1" dirty="0"/>
          </a:p>
        </p:txBody>
      </p:sp>
      <p:sp>
        <p:nvSpPr>
          <p:cNvPr id="135" name="Rectangle 34"/>
          <p:cNvSpPr>
            <a:spLocks noChangeArrowheads="1"/>
          </p:cNvSpPr>
          <p:nvPr/>
        </p:nvSpPr>
        <p:spPr bwMode="auto">
          <a:xfrm>
            <a:off x="2590800" y="5638800"/>
            <a:ext cx="2590800" cy="1416050"/>
          </a:xfrm>
          <a:prstGeom prst="rect">
            <a:avLst/>
          </a:prstGeom>
          <a:noFill/>
          <a:ln w="9525">
            <a:noFill/>
            <a:miter lim="800000"/>
            <a:headEnd/>
            <a:tailEnd/>
          </a:ln>
        </p:spPr>
        <p:txBody>
          <a:bodyPr lIns="92075" tIns="46038" rIns="92075" bIns="46038">
            <a:spAutoFit/>
          </a:bodyPr>
          <a:lstStyle/>
          <a:p>
            <a:pPr algn="ctr" eaLnBrk="0" hangingPunct="0"/>
            <a:r>
              <a:rPr lang="en-US" sz="1000" b="1" dirty="0"/>
              <a:t>Public Airports</a:t>
            </a:r>
          </a:p>
          <a:p>
            <a:pPr algn="ctr" eaLnBrk="0" hangingPunct="0"/>
            <a:r>
              <a:rPr lang="en-US" sz="1000" b="1" dirty="0"/>
              <a:t>State Agencies for Surplus Property</a:t>
            </a:r>
          </a:p>
          <a:p>
            <a:pPr algn="ctr" eaLnBrk="0" hangingPunct="0"/>
            <a:r>
              <a:rPr lang="en-US" sz="1000" b="1" dirty="0">
                <a:cs typeface="Times New Roman" pitchFamily="18" charset="0"/>
              </a:rPr>
              <a:t>Nonprofit Educational &amp; Public Health Activities </a:t>
            </a:r>
          </a:p>
          <a:p>
            <a:pPr algn="ctr" eaLnBrk="0" hangingPunct="0"/>
            <a:r>
              <a:rPr lang="en-US" sz="1000" b="1" dirty="0">
                <a:cs typeface="Times New Roman" pitchFamily="18" charset="0"/>
              </a:rPr>
              <a:t>Service Educational Activities</a:t>
            </a:r>
          </a:p>
          <a:p>
            <a:pPr algn="ctr" eaLnBrk="0" hangingPunct="0"/>
            <a:r>
              <a:rPr lang="en-US" sz="1000" b="1" dirty="0">
                <a:cs typeface="Times New Roman" pitchFamily="18" charset="0"/>
              </a:rPr>
              <a:t>(</a:t>
            </a:r>
            <a:r>
              <a:rPr lang="en-US" sz="1000" b="1" dirty="0">
                <a:solidFill>
                  <a:srgbClr val="FF0000"/>
                </a:solidFill>
                <a:cs typeface="Times New Roman" pitchFamily="18" charset="0"/>
              </a:rPr>
              <a:t>14 days if CFL equipment</a:t>
            </a:r>
            <a:r>
              <a:rPr lang="en-US" sz="1000" b="1" dirty="0">
                <a:cs typeface="Times New Roman" pitchFamily="18" charset="0"/>
              </a:rPr>
              <a:t>)</a:t>
            </a:r>
          </a:p>
          <a:p>
            <a:pPr algn="ctr" eaLnBrk="0" hangingPunct="0"/>
            <a:endParaRPr lang="en-US" sz="1000" b="1" dirty="0"/>
          </a:p>
          <a:p>
            <a:pPr algn="ctr" eaLnBrk="0" hangingPunct="0"/>
            <a:endParaRPr lang="en-US" sz="1600" b="1" dirty="0"/>
          </a:p>
        </p:txBody>
      </p:sp>
      <p:sp>
        <p:nvSpPr>
          <p:cNvPr id="136" name="Rectangle 35"/>
          <p:cNvSpPr>
            <a:spLocks noChangeArrowheads="1"/>
          </p:cNvSpPr>
          <p:nvPr/>
        </p:nvSpPr>
        <p:spPr bwMode="auto">
          <a:xfrm>
            <a:off x="152400" y="3962400"/>
            <a:ext cx="8839200" cy="1092200"/>
          </a:xfrm>
          <a:prstGeom prst="rect">
            <a:avLst/>
          </a:prstGeom>
          <a:gradFill rotWithShape="0">
            <a:gsLst>
              <a:gs pos="0">
                <a:srgbClr val="96AB94"/>
              </a:gs>
              <a:gs pos="17000">
                <a:srgbClr val="D4DEFF"/>
              </a:gs>
              <a:gs pos="47000">
                <a:srgbClr val="D4DEFF"/>
              </a:gs>
              <a:gs pos="100000">
                <a:srgbClr val="8488C4"/>
              </a:gs>
            </a:gsLst>
            <a:lin ang="5400000" scaled="1"/>
          </a:gradFill>
          <a:ln w="50800">
            <a:solidFill>
              <a:schemeClr val="bg1"/>
            </a:solidFill>
            <a:miter lim="800000"/>
            <a:headEnd/>
            <a:tailEnd/>
          </a:ln>
        </p:spPr>
        <p:txBody>
          <a:bodyPr wrap="none" anchor="ctr"/>
          <a:lstStyle/>
          <a:p>
            <a:endParaRPr lang="en-US"/>
          </a:p>
        </p:txBody>
      </p:sp>
      <p:sp>
        <p:nvSpPr>
          <p:cNvPr id="137" name="Rectangle 36"/>
          <p:cNvSpPr>
            <a:spLocks noChangeArrowheads="1"/>
          </p:cNvSpPr>
          <p:nvPr/>
        </p:nvSpPr>
        <p:spPr bwMode="auto">
          <a:xfrm>
            <a:off x="152400" y="4114800"/>
            <a:ext cx="1524000" cy="581025"/>
          </a:xfrm>
          <a:prstGeom prst="rect">
            <a:avLst/>
          </a:prstGeom>
          <a:noFill/>
          <a:ln w="9525">
            <a:noFill/>
            <a:miter lim="800000"/>
            <a:headEnd/>
            <a:tailEnd/>
          </a:ln>
        </p:spPr>
        <p:txBody>
          <a:bodyPr lIns="92075" tIns="46038" rIns="92075" bIns="46038">
            <a:spAutoFit/>
          </a:bodyPr>
          <a:lstStyle/>
          <a:p>
            <a:pPr algn="ctr" eaLnBrk="0" hangingPunct="0"/>
            <a:r>
              <a:rPr lang="en-US" sz="1600" b="1"/>
              <a:t>AGENCY</a:t>
            </a:r>
          </a:p>
          <a:p>
            <a:pPr algn="ctr" eaLnBrk="0" hangingPunct="0"/>
            <a:r>
              <a:rPr lang="en-US" sz="1600" b="1"/>
              <a:t>SCREENING</a:t>
            </a:r>
          </a:p>
        </p:txBody>
      </p:sp>
      <p:sp>
        <p:nvSpPr>
          <p:cNvPr id="138" name="Rectangle 37"/>
          <p:cNvSpPr>
            <a:spLocks noChangeArrowheads="1"/>
          </p:cNvSpPr>
          <p:nvPr/>
        </p:nvSpPr>
        <p:spPr bwMode="auto">
          <a:xfrm>
            <a:off x="2743200" y="3962400"/>
            <a:ext cx="2057400" cy="974725"/>
          </a:xfrm>
          <a:prstGeom prst="rect">
            <a:avLst/>
          </a:prstGeom>
          <a:noFill/>
          <a:ln w="9525">
            <a:noFill/>
            <a:miter lim="800000"/>
            <a:headEnd/>
            <a:tailEnd/>
          </a:ln>
        </p:spPr>
        <p:txBody>
          <a:bodyPr lIns="92075" tIns="46038" rIns="92075" bIns="46038">
            <a:spAutoFit/>
          </a:bodyPr>
          <a:lstStyle/>
          <a:p>
            <a:pPr algn="ctr" eaLnBrk="0" hangingPunct="0">
              <a:lnSpc>
                <a:spcPct val="90000"/>
              </a:lnSpc>
            </a:pPr>
            <a:r>
              <a:rPr lang="en-US" sz="1600" b="1"/>
              <a:t>SCREENING/</a:t>
            </a:r>
          </a:p>
          <a:p>
            <a:pPr algn="ctr" eaLnBrk="0" hangingPunct="0">
              <a:lnSpc>
                <a:spcPct val="90000"/>
              </a:lnSpc>
            </a:pPr>
            <a:r>
              <a:rPr lang="en-US" sz="1600" b="1"/>
              <a:t>FEDERAL TRANSFER</a:t>
            </a:r>
          </a:p>
          <a:p>
            <a:pPr algn="ctr" eaLnBrk="0" hangingPunct="0">
              <a:lnSpc>
                <a:spcPct val="90000"/>
              </a:lnSpc>
            </a:pPr>
            <a:r>
              <a:rPr lang="en-US" sz="1600" b="1"/>
              <a:t>21 DAYS</a:t>
            </a:r>
          </a:p>
        </p:txBody>
      </p:sp>
      <p:sp>
        <p:nvSpPr>
          <p:cNvPr id="139" name="Rectangle 38"/>
          <p:cNvSpPr>
            <a:spLocks noChangeArrowheads="1"/>
          </p:cNvSpPr>
          <p:nvPr/>
        </p:nvSpPr>
        <p:spPr bwMode="auto">
          <a:xfrm>
            <a:off x="4814888" y="4038600"/>
            <a:ext cx="1628775" cy="754063"/>
          </a:xfrm>
          <a:prstGeom prst="rect">
            <a:avLst/>
          </a:prstGeom>
          <a:noFill/>
          <a:ln w="9525">
            <a:noFill/>
            <a:miter lim="800000"/>
            <a:headEnd/>
            <a:tailEnd/>
          </a:ln>
        </p:spPr>
        <p:txBody>
          <a:bodyPr wrap="none" lIns="92075" tIns="46038" rIns="92075" bIns="46038">
            <a:spAutoFit/>
          </a:bodyPr>
          <a:lstStyle/>
          <a:p>
            <a:pPr algn="ctr" eaLnBrk="0" hangingPunct="0">
              <a:lnSpc>
                <a:spcPct val="90000"/>
              </a:lnSpc>
            </a:pPr>
            <a:r>
              <a:rPr lang="en-US" sz="1600" b="1"/>
              <a:t>DONATION</a:t>
            </a:r>
          </a:p>
          <a:p>
            <a:pPr algn="ctr" eaLnBrk="0" hangingPunct="0">
              <a:lnSpc>
                <a:spcPct val="90000"/>
              </a:lnSpc>
            </a:pPr>
            <a:r>
              <a:rPr lang="en-US" sz="1600" b="1"/>
              <a:t>NOTIFICATION</a:t>
            </a:r>
          </a:p>
          <a:p>
            <a:pPr algn="ctr" eaLnBrk="0" hangingPunct="0">
              <a:lnSpc>
                <a:spcPct val="90000"/>
              </a:lnSpc>
            </a:pPr>
            <a:r>
              <a:rPr lang="en-US" sz="1600" b="1"/>
              <a:t>5 DAYS</a:t>
            </a:r>
          </a:p>
        </p:txBody>
      </p:sp>
      <p:sp>
        <p:nvSpPr>
          <p:cNvPr id="140" name="Line 39"/>
          <p:cNvSpPr>
            <a:spLocks noChangeShapeType="1"/>
          </p:cNvSpPr>
          <p:nvPr/>
        </p:nvSpPr>
        <p:spPr bwMode="auto">
          <a:xfrm>
            <a:off x="1524000" y="4038600"/>
            <a:ext cx="0" cy="98425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41" name="Line 40"/>
          <p:cNvSpPr>
            <a:spLocks noChangeShapeType="1"/>
          </p:cNvSpPr>
          <p:nvPr/>
        </p:nvSpPr>
        <p:spPr bwMode="auto">
          <a:xfrm>
            <a:off x="6477000" y="4038600"/>
            <a:ext cx="0" cy="98425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42" name="Rectangle 41"/>
          <p:cNvSpPr>
            <a:spLocks noChangeArrowheads="1"/>
          </p:cNvSpPr>
          <p:nvPr/>
        </p:nvSpPr>
        <p:spPr bwMode="auto">
          <a:xfrm>
            <a:off x="6553200" y="4114800"/>
            <a:ext cx="1905000" cy="287338"/>
          </a:xfrm>
          <a:prstGeom prst="rect">
            <a:avLst/>
          </a:prstGeom>
          <a:noFill/>
          <a:ln w="9525">
            <a:noFill/>
            <a:miter lim="800000"/>
            <a:headEnd/>
            <a:tailEnd/>
          </a:ln>
        </p:spPr>
        <p:txBody>
          <a:bodyPr lIns="92075" tIns="46038" rIns="92075" bIns="46038">
            <a:spAutoFit/>
          </a:bodyPr>
          <a:lstStyle/>
          <a:p>
            <a:pPr algn="ctr" eaLnBrk="0" hangingPunct="0">
              <a:lnSpc>
                <a:spcPct val="80000"/>
              </a:lnSpc>
            </a:pPr>
            <a:r>
              <a:rPr lang="en-US" sz="1600" b="1"/>
              <a:t>SALES</a:t>
            </a:r>
          </a:p>
        </p:txBody>
      </p:sp>
      <p:sp>
        <p:nvSpPr>
          <p:cNvPr id="143" name="Line 42"/>
          <p:cNvSpPr>
            <a:spLocks noChangeShapeType="1"/>
          </p:cNvSpPr>
          <p:nvPr/>
        </p:nvSpPr>
        <p:spPr bwMode="auto">
          <a:xfrm>
            <a:off x="4724400" y="4038600"/>
            <a:ext cx="0" cy="98425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44" name="Line 44"/>
          <p:cNvSpPr>
            <a:spLocks noChangeShapeType="1"/>
          </p:cNvSpPr>
          <p:nvPr/>
        </p:nvSpPr>
        <p:spPr bwMode="auto">
          <a:xfrm rot="16200000" flipV="1">
            <a:off x="7162800" y="3810000"/>
            <a:ext cx="0" cy="137160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45" name="Line 45"/>
          <p:cNvSpPr>
            <a:spLocks noChangeShapeType="1"/>
          </p:cNvSpPr>
          <p:nvPr/>
        </p:nvSpPr>
        <p:spPr bwMode="auto">
          <a:xfrm>
            <a:off x="7848600" y="4495800"/>
            <a:ext cx="0" cy="53340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46" name="Text Box 46"/>
          <p:cNvSpPr txBox="1">
            <a:spLocks noChangeArrowheads="1"/>
          </p:cNvSpPr>
          <p:nvPr/>
        </p:nvSpPr>
        <p:spPr bwMode="auto">
          <a:xfrm>
            <a:off x="6477000" y="4516438"/>
            <a:ext cx="1266825" cy="533400"/>
          </a:xfrm>
          <a:prstGeom prst="rect">
            <a:avLst/>
          </a:prstGeom>
          <a:noFill/>
          <a:ln w="9525">
            <a:noFill/>
            <a:miter lim="800000"/>
            <a:headEnd/>
            <a:tailEnd/>
          </a:ln>
        </p:spPr>
        <p:txBody>
          <a:bodyPr wrap="none">
            <a:spAutoFit/>
          </a:bodyPr>
          <a:lstStyle/>
          <a:p>
            <a:pPr eaLnBrk="0" hangingPunct="0">
              <a:lnSpc>
                <a:spcPct val="90000"/>
              </a:lnSpc>
            </a:pPr>
            <a:r>
              <a:rPr lang="en-US" sz="1600" b="1"/>
              <a:t>DONATION</a:t>
            </a:r>
          </a:p>
          <a:p>
            <a:pPr eaLnBrk="0" hangingPunct="0">
              <a:lnSpc>
                <a:spcPct val="90000"/>
              </a:lnSpc>
            </a:pPr>
            <a:r>
              <a:rPr lang="en-US" sz="1600" b="1"/>
              <a:t>REMOVAL</a:t>
            </a:r>
          </a:p>
        </p:txBody>
      </p:sp>
      <p:pic>
        <p:nvPicPr>
          <p:cNvPr id="147" name="Picture 47" descr="GSA Auctions, General Services Administration, Government Site for Auctions">
            <a:hlinkClick r:id="" action="ppaction://noaction"/>
          </p:cNvPr>
          <p:cNvPicPr>
            <a:picLocks noChangeAspect="1" noChangeArrowheads="1"/>
          </p:cNvPicPr>
          <p:nvPr/>
        </p:nvPicPr>
        <p:blipFill>
          <a:blip r:embed="rId4" cstate="print"/>
          <a:srcRect/>
          <a:stretch>
            <a:fillRect/>
          </a:stretch>
        </p:blipFill>
        <p:spPr>
          <a:xfrm>
            <a:off x="6553200" y="2895600"/>
            <a:ext cx="2590800" cy="790575"/>
          </a:xfrm>
          <a:prstGeom prst="rect">
            <a:avLst/>
          </a:prstGeom>
          <a:effectLst>
            <a:outerShdw dist="107763" dir="18900000" algn="ctr" rotWithShape="0">
              <a:srgbClr val="808080">
                <a:alpha val="50000"/>
              </a:srgbClr>
            </a:outerShdw>
          </a:effectLst>
        </p:spPr>
      </p:pic>
      <p:pic>
        <p:nvPicPr>
          <p:cNvPr id="148" name="Picture 48" descr="GSAXcess® Logo"/>
          <p:cNvPicPr>
            <a:picLocks noChangeAspect="1" noChangeArrowheads="1"/>
          </p:cNvPicPr>
          <p:nvPr/>
        </p:nvPicPr>
        <p:blipFill>
          <a:blip r:embed="rId5" cstate="print"/>
          <a:srcRect/>
          <a:stretch>
            <a:fillRect/>
          </a:stretch>
        </p:blipFill>
        <p:spPr>
          <a:xfrm>
            <a:off x="2819400" y="2895600"/>
            <a:ext cx="3490913" cy="838200"/>
          </a:xfrm>
          <a:prstGeom prst="rect">
            <a:avLst/>
          </a:prstGeom>
          <a:effectLst>
            <a:outerShdw dist="107763" dir="18900000" algn="ctr" rotWithShape="0">
              <a:schemeClr val="bg2">
                <a:alpha val="50000"/>
              </a:schemeClr>
            </a:outerShdw>
          </a:effectLst>
        </p:spPr>
      </p:pic>
      <p:sp>
        <p:nvSpPr>
          <p:cNvPr id="149" name="Line 49"/>
          <p:cNvSpPr>
            <a:spLocks noChangeShapeType="1"/>
          </p:cNvSpPr>
          <p:nvPr/>
        </p:nvSpPr>
        <p:spPr bwMode="auto">
          <a:xfrm>
            <a:off x="2895600" y="4038600"/>
            <a:ext cx="0" cy="98425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50" name="Rectangle 50"/>
          <p:cNvSpPr>
            <a:spLocks noChangeArrowheads="1"/>
          </p:cNvSpPr>
          <p:nvPr/>
        </p:nvSpPr>
        <p:spPr bwMode="auto">
          <a:xfrm>
            <a:off x="1524000" y="4114800"/>
            <a:ext cx="1447800" cy="581025"/>
          </a:xfrm>
          <a:prstGeom prst="rect">
            <a:avLst/>
          </a:prstGeom>
          <a:noFill/>
          <a:ln w="9525">
            <a:noFill/>
            <a:miter lim="800000"/>
            <a:headEnd/>
            <a:tailEnd/>
          </a:ln>
        </p:spPr>
        <p:txBody>
          <a:bodyPr lIns="92075" tIns="46038" rIns="92075" bIns="46038">
            <a:spAutoFit/>
          </a:bodyPr>
          <a:lstStyle/>
          <a:p>
            <a:pPr algn="ctr" eaLnBrk="0" hangingPunct="0"/>
            <a:r>
              <a:rPr lang="en-US" sz="1600" b="1"/>
              <a:t>CFL </a:t>
            </a:r>
          </a:p>
          <a:p>
            <a:pPr algn="ctr" eaLnBrk="0" hangingPunct="0"/>
            <a:r>
              <a:rPr lang="en-US" sz="1600" b="1"/>
              <a:t>SCREENING</a:t>
            </a:r>
          </a:p>
        </p:txBody>
      </p:sp>
      <p:sp>
        <p:nvSpPr>
          <p:cNvPr id="151" name="Rectangle 51"/>
          <p:cNvSpPr>
            <a:spLocks noChangeArrowheads="1"/>
          </p:cNvSpPr>
          <p:nvPr/>
        </p:nvSpPr>
        <p:spPr bwMode="auto">
          <a:xfrm>
            <a:off x="1524000" y="5181600"/>
            <a:ext cx="1295400" cy="701675"/>
          </a:xfrm>
          <a:prstGeom prst="rect">
            <a:avLst/>
          </a:prstGeom>
          <a:noFill/>
          <a:ln w="9525">
            <a:noFill/>
            <a:miter lim="800000"/>
            <a:headEnd/>
            <a:tailEnd/>
          </a:ln>
        </p:spPr>
        <p:txBody>
          <a:bodyPr lIns="92075" tIns="46038" rIns="92075" bIns="46038">
            <a:spAutoFit/>
          </a:bodyPr>
          <a:lstStyle/>
          <a:p>
            <a:pPr algn="ctr" eaLnBrk="0" hangingPunct="0"/>
            <a:r>
              <a:rPr lang="en-US" sz="1000" b="1"/>
              <a:t>Schools Screen Computer Equipment for 7 Days</a:t>
            </a:r>
          </a:p>
        </p:txBody>
      </p:sp>
      <p:sp>
        <p:nvSpPr>
          <p:cNvPr id="152" name="Rectangle 33"/>
          <p:cNvSpPr>
            <a:spLocks noChangeArrowheads="1"/>
          </p:cNvSpPr>
          <p:nvPr/>
        </p:nvSpPr>
        <p:spPr bwMode="auto">
          <a:xfrm>
            <a:off x="6629400" y="5181600"/>
            <a:ext cx="2093913" cy="400050"/>
          </a:xfrm>
          <a:prstGeom prst="rect">
            <a:avLst/>
          </a:prstGeom>
          <a:noFill/>
          <a:ln w="9525">
            <a:noFill/>
            <a:miter lim="800000"/>
            <a:headEnd/>
            <a:tailEnd/>
          </a:ln>
        </p:spPr>
        <p:txBody>
          <a:bodyPr lIns="92075" tIns="46038" rIns="92075" bIns="46038">
            <a:spAutoFit/>
          </a:bodyPr>
          <a:lstStyle/>
          <a:p>
            <a:pPr algn="ctr" eaLnBrk="0" hangingPunct="0"/>
            <a:r>
              <a:rPr lang="en-US" sz="1000" b="1"/>
              <a:t>Sales 10 - 30 days</a:t>
            </a:r>
            <a:endParaRPr lang="en-US" sz="1000" b="1">
              <a:cs typeface="Times New Roman" pitchFamily="18" charset="0"/>
            </a:endParaRPr>
          </a:p>
          <a:p>
            <a:pPr algn="ctr" eaLnBrk="0" hangingPunct="0"/>
            <a:endParaRPr lang="en-US" sz="1000" b="1"/>
          </a:p>
        </p:txBody>
      </p:sp>
      <p:sp>
        <p:nvSpPr>
          <p:cNvPr id="153" name="Rectangle 33"/>
          <p:cNvSpPr>
            <a:spLocks noChangeArrowheads="1"/>
          </p:cNvSpPr>
          <p:nvPr/>
        </p:nvSpPr>
        <p:spPr bwMode="auto">
          <a:xfrm>
            <a:off x="4876800" y="5105400"/>
            <a:ext cx="1524000" cy="400050"/>
          </a:xfrm>
          <a:prstGeom prst="rect">
            <a:avLst/>
          </a:prstGeom>
          <a:noFill/>
          <a:ln w="9525">
            <a:noFill/>
            <a:miter lim="800000"/>
            <a:headEnd/>
            <a:tailEnd/>
          </a:ln>
        </p:spPr>
        <p:txBody>
          <a:bodyPr lIns="92075" tIns="46038" rIns="92075" bIns="46038">
            <a:spAutoFit/>
          </a:bodyPr>
          <a:lstStyle/>
          <a:p>
            <a:pPr algn="ctr" eaLnBrk="0" hangingPunct="0"/>
            <a:r>
              <a:rPr lang="en-US" sz="1000" b="1"/>
              <a:t>Only if donation request</a:t>
            </a:r>
          </a:p>
        </p:txBody>
      </p:sp>
      <p:sp>
        <p:nvSpPr>
          <p:cNvPr id="154" name="WordArt 43"/>
          <p:cNvSpPr>
            <a:spLocks noChangeArrowheads="1" noChangeShapeType="1" noTextEdit="1"/>
          </p:cNvSpPr>
          <p:nvPr/>
        </p:nvSpPr>
        <p:spPr bwMode="auto">
          <a:xfrm>
            <a:off x="0" y="3276600"/>
            <a:ext cx="1828800" cy="609600"/>
          </a:xfrm>
          <a:prstGeom prst="rect">
            <a:avLst/>
          </a:prstGeom>
        </p:spPr>
        <p:txBody>
          <a:bodyPr wrap="none" fromWordArt="1">
            <a:prstTxWarp prst="textFadeUp">
              <a:avLst>
                <a:gd name="adj" fmla="val 9991"/>
              </a:avLst>
            </a:prstTxWarp>
          </a:bodyPr>
          <a:lstStyle/>
          <a:p>
            <a:pPr algn="ctr"/>
            <a:r>
              <a:rPr lang="en-US" sz="5400" kern="10">
                <a:ln w="12700">
                  <a:solidFill>
                    <a:srgbClr val="B2B2B2"/>
                  </a:solidFill>
                  <a:round/>
                  <a:headEnd/>
                  <a:tailEnd/>
                </a:ln>
                <a:gradFill rotWithShape="1">
                  <a:gsLst>
                    <a:gs pos="0">
                      <a:schemeClr val="accent2"/>
                    </a:gs>
                    <a:gs pos="100000">
                      <a:srgbClr val="18185E"/>
                    </a:gs>
                  </a:gsLst>
                  <a:lin ang="5400000" scaled="1"/>
                </a:gradFill>
                <a:effectLst>
                  <a:outerShdw dist="35921" dir="2700000" sy="50000" rotWithShape="0">
                    <a:srgbClr val="875B0D"/>
                  </a:outerShdw>
                </a:effectLst>
                <a:latin typeface="Arial Black"/>
              </a:rPr>
              <a:t>AAMS/EADS/IADS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7EDCD6C9-0C80-4F42-AACA-95E9F56322E2}" type="slidenum">
              <a:rPr lang="en-US" smtClean="0">
                <a:ea typeface="ヒラギノ角ゴ Pro W3"/>
                <a:cs typeface="ヒラギノ角ゴ Pro W3"/>
              </a:rPr>
              <a:pPr/>
              <a:t>16</a:t>
            </a:fld>
            <a:endParaRPr lang="en-US" smtClean="0">
              <a:ea typeface="ヒラギノ角ゴ Pro W3"/>
              <a:cs typeface="ヒラギノ角ゴ Pro W3"/>
            </a:endParaRPr>
          </a:p>
        </p:txBody>
      </p:sp>
      <p:sp>
        <p:nvSpPr>
          <p:cNvPr id="6147" name="Rectangle 2"/>
          <p:cNvSpPr>
            <a:spLocks noGrp="1" noChangeArrowheads="1"/>
          </p:cNvSpPr>
          <p:nvPr>
            <p:ph type="title"/>
          </p:nvPr>
        </p:nvSpPr>
        <p:spPr/>
        <p:txBody>
          <a:bodyPr/>
          <a:lstStyle/>
          <a:p>
            <a:r>
              <a:rPr lang="en-US" dirty="0" smtClean="0">
                <a:latin typeface="Arial" pitchFamily="34" charset="0"/>
                <a:cs typeface="Arial" pitchFamily="34" charset="0"/>
              </a:rPr>
              <a:t>What is personal property?</a:t>
            </a:r>
          </a:p>
        </p:txBody>
      </p:sp>
      <p:sp>
        <p:nvSpPr>
          <p:cNvPr id="6148" name="Rectangle 3"/>
          <p:cNvSpPr>
            <a:spLocks noGrp="1" noChangeArrowheads="1"/>
          </p:cNvSpPr>
          <p:nvPr>
            <p:ph type="body" idx="1"/>
          </p:nvPr>
        </p:nvSpPr>
        <p:spPr>
          <a:xfrm>
            <a:off x="455613" y="2362200"/>
            <a:ext cx="5183187" cy="4267200"/>
          </a:xfrm>
        </p:spPr>
        <p:txBody>
          <a:bodyPr/>
          <a:lstStyle/>
          <a:p>
            <a:r>
              <a:rPr lang="en-US" sz="2500" dirty="0" smtClean="0"/>
              <a:t>Anything that is NOT:</a:t>
            </a:r>
          </a:p>
          <a:p>
            <a:pPr lvl="1"/>
            <a:r>
              <a:rPr lang="en-US" sz="2500" dirty="0" smtClean="0"/>
              <a:t>Land</a:t>
            </a:r>
          </a:p>
          <a:p>
            <a:pPr lvl="1"/>
            <a:r>
              <a:rPr lang="en-US" sz="2500" dirty="0" smtClean="0"/>
              <a:t>Permanent Buildings</a:t>
            </a:r>
          </a:p>
          <a:p>
            <a:pPr lvl="1"/>
            <a:r>
              <a:rPr lang="en-US" sz="2500" dirty="0" smtClean="0"/>
              <a:t>Battleships</a:t>
            </a:r>
          </a:p>
          <a:p>
            <a:pPr lvl="1"/>
            <a:r>
              <a:rPr lang="en-US" sz="2500" dirty="0" smtClean="0"/>
              <a:t>Cruisers</a:t>
            </a:r>
          </a:p>
          <a:p>
            <a:pPr lvl="1"/>
            <a:r>
              <a:rPr lang="en-US" sz="2500" dirty="0" smtClean="0"/>
              <a:t>Submarines</a:t>
            </a:r>
          </a:p>
          <a:p>
            <a:pPr lvl="1"/>
            <a:r>
              <a:rPr lang="en-US" sz="2500" dirty="0" smtClean="0"/>
              <a:t>Aircraft Carriers</a:t>
            </a:r>
          </a:p>
          <a:p>
            <a:pPr lvl="1"/>
            <a:r>
              <a:rPr lang="en-US" sz="2500" dirty="0" smtClean="0"/>
              <a:t>Destroyers</a:t>
            </a:r>
          </a:p>
        </p:txBody>
      </p:sp>
      <p:pic>
        <p:nvPicPr>
          <p:cNvPr id="6149" name="Picture 4"/>
          <p:cNvPicPr>
            <a:picLocks noChangeAspect="1" noChangeArrowheads="1"/>
          </p:cNvPicPr>
          <p:nvPr/>
        </p:nvPicPr>
        <p:blipFill>
          <a:blip r:embed="rId2" cstate="print"/>
          <a:srcRect/>
          <a:stretch>
            <a:fillRect/>
          </a:stretch>
        </p:blipFill>
        <p:spPr bwMode="auto">
          <a:xfrm>
            <a:off x="5715000" y="2209800"/>
            <a:ext cx="3429000" cy="2209800"/>
          </a:xfrm>
          <a:prstGeom prst="rect">
            <a:avLst/>
          </a:prstGeom>
          <a:noFill/>
          <a:ln w="9525">
            <a:noFill/>
            <a:miter lim="800000"/>
            <a:headEnd/>
            <a:tailEnd/>
          </a:ln>
        </p:spPr>
      </p:pic>
      <p:pic>
        <p:nvPicPr>
          <p:cNvPr id="6150" name="Picture 5"/>
          <p:cNvPicPr>
            <a:picLocks noChangeAspect="1" noChangeArrowheads="1"/>
          </p:cNvPicPr>
          <p:nvPr/>
        </p:nvPicPr>
        <p:blipFill>
          <a:blip r:embed="rId3" cstate="print"/>
          <a:srcRect/>
          <a:stretch>
            <a:fillRect/>
          </a:stretch>
        </p:blipFill>
        <p:spPr bwMode="auto">
          <a:xfrm>
            <a:off x="5715000" y="4343400"/>
            <a:ext cx="34290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533400" y="1219200"/>
            <a:ext cx="8458200" cy="584775"/>
          </a:xfrm>
        </p:spPr>
        <p:txBody>
          <a:bodyPr/>
          <a:lstStyle/>
          <a:p>
            <a:r>
              <a:rPr lang="en-US" dirty="0" smtClean="0">
                <a:latin typeface="Arial" pitchFamily="34" charset="0"/>
                <a:cs typeface="Arial" pitchFamily="34" charset="0"/>
              </a:rPr>
              <a:t>How long does the disposal process take?</a:t>
            </a:r>
          </a:p>
        </p:txBody>
      </p:sp>
      <p:sp>
        <p:nvSpPr>
          <p:cNvPr id="14339" name="Content Placeholder 2"/>
          <p:cNvSpPr>
            <a:spLocks noGrp="1"/>
          </p:cNvSpPr>
          <p:nvPr>
            <p:ph idx="1"/>
          </p:nvPr>
        </p:nvSpPr>
        <p:spPr>
          <a:xfrm>
            <a:off x="304800" y="2438400"/>
            <a:ext cx="8839200" cy="3962400"/>
          </a:xfrm>
        </p:spPr>
        <p:txBody>
          <a:bodyPr/>
          <a:lstStyle/>
          <a:p>
            <a:pPr>
              <a:defRPr/>
            </a:pPr>
            <a:r>
              <a:rPr lang="en-US" sz="2500" u="sng" dirty="0" smtClean="0"/>
              <a:t>Utilization &amp; Disposal Screening</a:t>
            </a:r>
            <a:endParaRPr lang="en-US" sz="2500" i="1" u="sng" dirty="0" smtClean="0"/>
          </a:p>
          <a:p>
            <a:pPr lvl="1">
              <a:defRPr/>
            </a:pPr>
            <a:r>
              <a:rPr lang="en-US" sz="2500" dirty="0" smtClean="0"/>
              <a:t>Internal screening varies by agency </a:t>
            </a:r>
          </a:p>
          <a:p>
            <a:pPr lvl="1">
              <a:defRPr/>
            </a:pPr>
            <a:r>
              <a:rPr lang="en-US" sz="2500" dirty="0" smtClean="0"/>
              <a:t>21 calendar days GSA Federal/Donation screening </a:t>
            </a:r>
          </a:p>
          <a:p>
            <a:pPr lvl="1">
              <a:defRPr/>
            </a:pPr>
            <a:r>
              <a:rPr lang="en-US" sz="2500" dirty="0" smtClean="0"/>
              <a:t>First 7 days of 21 day period - Computers For Learning (CFL)</a:t>
            </a:r>
          </a:p>
          <a:p>
            <a:pPr lvl="1">
              <a:defRPr/>
            </a:pPr>
            <a:r>
              <a:rPr lang="en-US" sz="2500" dirty="0" smtClean="0"/>
              <a:t>14 calendar days – Office Furniture (FSC 7110)</a:t>
            </a:r>
          </a:p>
          <a:p>
            <a:pPr lvl="1">
              <a:defRPr/>
            </a:pPr>
            <a:r>
              <a:rPr lang="en-US" sz="2500" dirty="0" smtClean="0"/>
              <a:t>2 calendar days – Exchange/Sale Property</a:t>
            </a:r>
          </a:p>
          <a:p>
            <a:pPr lvl="1">
              <a:defRPr/>
            </a:pPr>
            <a:r>
              <a:rPr lang="en-US" sz="2500" dirty="0" smtClean="0"/>
              <a:t>Removal – 15 days normal, 21 days for DOD excess</a:t>
            </a:r>
          </a:p>
          <a:p>
            <a:pPr lvl="1">
              <a:buFontTx/>
              <a:buNone/>
              <a:defRPr/>
            </a:pPr>
            <a:endParaRPr lang="en-US" sz="1000" dirty="0" smtClean="0"/>
          </a:p>
          <a:p>
            <a:pPr>
              <a:buNone/>
              <a:defRPr/>
            </a:pPr>
            <a:endParaRPr lang="en-US" dirty="0" smtClean="0"/>
          </a:p>
          <a:p>
            <a:pPr lvl="1">
              <a:buNone/>
              <a:defRPr/>
            </a:pPr>
            <a:endParaRPr lang="en-US" sz="1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382000" cy="1077218"/>
          </a:xfrm>
        </p:spPr>
        <p:txBody>
          <a:bodyPr/>
          <a:lstStyle/>
          <a:p>
            <a:r>
              <a:rPr lang="en-US" dirty="0" smtClean="0">
                <a:latin typeface="Arial" pitchFamily="34" charset="0"/>
                <a:cs typeface="Arial" pitchFamily="34" charset="0"/>
              </a:rPr>
              <a:t>How long does the disposal process take?</a:t>
            </a:r>
            <a:endParaRPr lang="en-US" dirty="0">
              <a:latin typeface="Arial" pitchFamily="34" charset="0"/>
              <a:cs typeface="Arial" pitchFamily="34" charset="0"/>
            </a:endParaRPr>
          </a:p>
        </p:txBody>
      </p:sp>
      <p:sp>
        <p:nvSpPr>
          <p:cNvPr id="3" name="Content Placeholder 2"/>
          <p:cNvSpPr>
            <a:spLocks noGrp="1"/>
          </p:cNvSpPr>
          <p:nvPr>
            <p:ph idx="1"/>
          </p:nvPr>
        </p:nvSpPr>
        <p:spPr>
          <a:xfrm>
            <a:off x="455613" y="2667000"/>
            <a:ext cx="7769225" cy="2774950"/>
          </a:xfrm>
        </p:spPr>
        <p:txBody>
          <a:bodyPr/>
          <a:lstStyle/>
          <a:p>
            <a:pPr>
              <a:defRPr/>
            </a:pPr>
            <a:r>
              <a:rPr lang="en-US" sz="2800" u="sng" dirty="0" smtClean="0"/>
              <a:t>Sales Time Frame</a:t>
            </a:r>
          </a:p>
          <a:p>
            <a:pPr lvl="1">
              <a:defRPr/>
            </a:pPr>
            <a:r>
              <a:rPr lang="en-US" sz="2800" dirty="0" smtClean="0"/>
              <a:t>30 calendar days average sales cycle time </a:t>
            </a:r>
          </a:p>
          <a:p>
            <a:pPr lvl="1">
              <a:buFontTx/>
              <a:buNone/>
              <a:defRPr/>
            </a:pPr>
            <a:r>
              <a:rPr lang="en-US" sz="2800" dirty="0" smtClean="0"/>
              <a:t>	(includes verifying availability, posting, collection &amp; removal)</a:t>
            </a:r>
          </a:p>
          <a:p>
            <a:pPr lvl="1">
              <a:buNone/>
              <a:defRPr/>
            </a:pPr>
            <a:r>
              <a:rPr lang="en-US" sz="2800" dirty="0" smtClean="0"/>
              <a:t>	</a:t>
            </a:r>
            <a:endParaRPr lang="en-US" sz="2800"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D0ADD170-4526-4DD3-9BA2-D723DC8732A5}" type="slidenum">
              <a:rPr lang="en-US" smtClean="0">
                <a:ea typeface="ヒラギノ角ゴ Pro W3"/>
                <a:cs typeface="ヒラギノ角ゴ Pro W3"/>
              </a:rPr>
              <a:pPr/>
              <a:t>19</a:t>
            </a:fld>
            <a:endParaRPr lang="en-US" smtClean="0">
              <a:ea typeface="ヒラギノ角ゴ Pro W3"/>
              <a:cs typeface="ヒラギノ角ゴ Pro W3"/>
            </a:endParaRPr>
          </a:p>
        </p:txBody>
      </p:sp>
      <p:sp>
        <p:nvSpPr>
          <p:cNvPr id="11267" name="Rectangle 2"/>
          <p:cNvSpPr>
            <a:spLocks noGrp="1" noChangeArrowheads="1"/>
          </p:cNvSpPr>
          <p:nvPr>
            <p:ph type="title"/>
          </p:nvPr>
        </p:nvSpPr>
        <p:spPr>
          <a:xfrm>
            <a:off x="457200" y="1219200"/>
            <a:ext cx="8153400" cy="1077218"/>
          </a:xfrm>
        </p:spPr>
        <p:txBody>
          <a:bodyPr/>
          <a:lstStyle/>
          <a:p>
            <a:r>
              <a:rPr lang="en-US" dirty="0" smtClean="0">
                <a:latin typeface="Arial" pitchFamily="34" charset="0"/>
                <a:cs typeface="Arial" pitchFamily="34" charset="0"/>
              </a:rPr>
              <a:t>How does FAS Property assist agencies in disposal?</a:t>
            </a:r>
          </a:p>
        </p:txBody>
      </p:sp>
      <p:sp>
        <p:nvSpPr>
          <p:cNvPr id="11268" name="Rectangle 3"/>
          <p:cNvSpPr>
            <a:spLocks noGrp="1" noChangeArrowheads="1"/>
          </p:cNvSpPr>
          <p:nvPr>
            <p:ph type="body" idx="1"/>
          </p:nvPr>
        </p:nvSpPr>
        <p:spPr/>
        <p:txBody>
          <a:bodyPr/>
          <a:lstStyle/>
          <a:p>
            <a:r>
              <a:rPr lang="en-US" sz="2800" dirty="0" smtClean="0"/>
              <a:t>Property is first offered to other Federal agencies</a:t>
            </a:r>
          </a:p>
          <a:p>
            <a:pPr lvl="1"/>
            <a:r>
              <a:rPr lang="en-US" sz="2800" dirty="0" smtClean="0"/>
              <a:t>This helps to avoid Federal agencies from buying something that another agency already has but does not need.</a:t>
            </a:r>
          </a:p>
          <a:p>
            <a:pPr lvl="1"/>
            <a:r>
              <a:rPr lang="en-US" sz="2800" dirty="0" smtClean="0"/>
              <a:t>It also helps in disposing of property that is not needed but would otherwise have to be stored if a new home is not found.</a:t>
            </a:r>
          </a:p>
          <a:p>
            <a:pPr lvl="1"/>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AF4631ED-CE43-44A5-9CE8-CBC2BC6DEC79}" type="slidenum">
              <a:rPr lang="en-US"/>
              <a:pPr/>
              <a:t>2</a:t>
            </a:fld>
            <a:endParaRPr lang="en-US" dirty="0"/>
          </a:p>
        </p:txBody>
      </p:sp>
      <p:sp>
        <p:nvSpPr>
          <p:cNvPr id="6147" name="Rectangle 2"/>
          <p:cNvSpPr>
            <a:spLocks noGrp="1" noChangeArrowheads="1"/>
          </p:cNvSpPr>
          <p:nvPr>
            <p:ph type="title"/>
          </p:nvPr>
        </p:nvSpPr>
        <p:spPr>
          <a:xfrm>
            <a:off x="381000" y="1295400"/>
            <a:ext cx="8763000" cy="1066800"/>
          </a:xfrm>
        </p:spPr>
        <p:txBody>
          <a:bodyPr/>
          <a:lstStyle/>
          <a:p>
            <a:pPr algn="ctr"/>
            <a:r>
              <a:rPr lang="en-US" dirty="0" smtClean="0"/>
              <a:t>GSA Property Management Mission Statement</a:t>
            </a:r>
          </a:p>
        </p:txBody>
      </p:sp>
      <p:sp>
        <p:nvSpPr>
          <p:cNvPr id="6148" name="Rectangle 3"/>
          <p:cNvSpPr>
            <a:spLocks noGrp="1" noChangeArrowheads="1"/>
          </p:cNvSpPr>
          <p:nvPr>
            <p:ph type="body" idx="1"/>
          </p:nvPr>
        </p:nvSpPr>
        <p:spPr>
          <a:xfrm>
            <a:off x="0" y="2667000"/>
            <a:ext cx="8915400" cy="3048000"/>
          </a:xfrm>
        </p:spPr>
        <p:txBody>
          <a:bodyPr/>
          <a:lstStyle/>
          <a:p>
            <a:pPr algn="ctr"/>
            <a:r>
              <a:rPr lang="en-US" dirty="0" smtClean="0"/>
              <a:t>To provide the services, expertise, and systems that will ensure the  </a:t>
            </a:r>
            <a:r>
              <a:rPr lang="en-US" u="sng" dirty="0" smtClean="0"/>
              <a:t>timely</a:t>
            </a:r>
            <a:r>
              <a:rPr lang="en-US" dirty="0" smtClean="0"/>
              <a:t>, </a:t>
            </a:r>
            <a:r>
              <a:rPr lang="en-US" u="sng" dirty="0" smtClean="0"/>
              <a:t>effective</a:t>
            </a:r>
            <a:r>
              <a:rPr lang="en-US" dirty="0" smtClean="0"/>
              <a:t>, and </a:t>
            </a:r>
            <a:r>
              <a:rPr lang="en-US" u="sng" dirty="0" smtClean="0"/>
              <a:t>efficient</a:t>
            </a:r>
            <a:r>
              <a:rPr lang="en-US" dirty="0" smtClean="0"/>
              <a:t> disposition of the Federal government’s excess and surplus personal property, yielding the </a:t>
            </a:r>
            <a:r>
              <a:rPr lang="en-US" u="sng" dirty="0" smtClean="0"/>
              <a:t>greatest return on investment to the taxpayer</a:t>
            </a:r>
          </a:p>
          <a:p>
            <a:pPr algn="ctr">
              <a:buFont typeface="Wingdings" pitchFamily="2" charset="2"/>
              <a:buNone/>
            </a:pPr>
            <a:endParaRPr lang="en-US" dirty="0" smtClean="0"/>
          </a:p>
        </p:txBody>
      </p:sp>
      <p:sp>
        <p:nvSpPr>
          <p:cNvPr id="6149" name="Text Box 4"/>
          <p:cNvSpPr txBox="1">
            <a:spLocks noChangeArrowheads="1"/>
          </p:cNvSpPr>
          <p:nvPr/>
        </p:nvSpPr>
        <p:spPr bwMode="auto">
          <a:xfrm>
            <a:off x="5775325" y="4535488"/>
            <a:ext cx="184150" cy="457200"/>
          </a:xfrm>
          <a:prstGeom prst="rect">
            <a:avLst/>
          </a:prstGeom>
          <a:noFill/>
          <a:ln w="9525">
            <a:noFill/>
            <a:miter lim="800000"/>
            <a:headEnd/>
            <a:tailEnd/>
          </a:ln>
        </p:spPr>
        <p:txBody>
          <a:bodyPr wrap="none">
            <a:spAutoFit/>
          </a:bodyPr>
          <a:lstStyle/>
          <a:p>
            <a:pPr algn="l"/>
            <a:endParaRPr lang="en-US" dirty="0"/>
          </a:p>
        </p:txBody>
      </p:sp>
      <p:pic>
        <p:nvPicPr>
          <p:cNvPr id="6150" name="Picture 5" descr="eaglefront"/>
          <p:cNvPicPr>
            <a:picLocks noChangeAspect="1" noChangeArrowheads="1"/>
          </p:cNvPicPr>
          <p:nvPr/>
        </p:nvPicPr>
        <p:blipFill>
          <a:blip r:embed="rId3" cstate="print"/>
          <a:srcRect/>
          <a:stretch>
            <a:fillRect/>
          </a:stretch>
        </p:blipFill>
        <p:spPr bwMode="auto">
          <a:xfrm>
            <a:off x="3733800" y="4495800"/>
            <a:ext cx="1556024" cy="1905000"/>
          </a:xfrm>
          <a:prstGeom prst="rect">
            <a:avLst/>
          </a:prstGeom>
          <a:noFill/>
          <a:ln w="9525">
            <a:noFill/>
            <a:miter lim="800000"/>
            <a:headEnd/>
            <a:tailEnd/>
          </a:ln>
        </p:spPr>
      </p:pic>
    </p:spTree>
    <p:extLst>
      <p:ext uri="{BB962C8B-B14F-4D97-AF65-F5344CB8AC3E}">
        <p14:creationId xmlns:p14="http://schemas.microsoft.com/office/powerpoint/2010/main" val="3143307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B17CC371-334E-4875-8810-165C01FD773D}" type="slidenum">
              <a:rPr lang="en-US" smtClean="0">
                <a:ea typeface="ヒラギノ角ゴ Pro W3"/>
                <a:cs typeface="ヒラギノ角ゴ Pro W3"/>
              </a:rPr>
              <a:pPr/>
              <a:t>20</a:t>
            </a:fld>
            <a:endParaRPr lang="en-US" smtClean="0">
              <a:ea typeface="ヒラギノ角ゴ Pro W3"/>
              <a:cs typeface="ヒラギノ角ゴ Pro W3"/>
            </a:endParaRPr>
          </a:p>
        </p:txBody>
      </p:sp>
      <p:sp>
        <p:nvSpPr>
          <p:cNvPr id="12291" name="Rectangle 2"/>
          <p:cNvSpPr>
            <a:spLocks noGrp="1" noChangeArrowheads="1"/>
          </p:cNvSpPr>
          <p:nvPr>
            <p:ph type="title"/>
          </p:nvPr>
        </p:nvSpPr>
        <p:spPr>
          <a:xfrm>
            <a:off x="457200" y="1219200"/>
            <a:ext cx="7769225" cy="1077218"/>
          </a:xfrm>
        </p:spPr>
        <p:txBody>
          <a:bodyPr/>
          <a:lstStyle/>
          <a:p>
            <a:r>
              <a:rPr lang="en-US" dirty="0" smtClean="0">
                <a:latin typeface="Arial" pitchFamily="34" charset="0"/>
                <a:cs typeface="Arial" pitchFamily="34" charset="0"/>
              </a:rPr>
              <a:t>Next, the property is offered to the States</a:t>
            </a:r>
          </a:p>
        </p:txBody>
      </p:sp>
      <p:sp>
        <p:nvSpPr>
          <p:cNvPr id="12292" name="Rectangle 3"/>
          <p:cNvSpPr>
            <a:spLocks noGrp="1" noChangeArrowheads="1"/>
          </p:cNvSpPr>
          <p:nvPr>
            <p:ph type="body" idx="1"/>
          </p:nvPr>
        </p:nvSpPr>
        <p:spPr/>
        <p:txBody>
          <a:bodyPr/>
          <a:lstStyle/>
          <a:p>
            <a:pPr>
              <a:lnSpc>
                <a:spcPct val="90000"/>
              </a:lnSpc>
            </a:pPr>
            <a:r>
              <a:rPr lang="en-US" sz="2800" dirty="0" smtClean="0"/>
              <a:t>If no Federal requests, GSA can donate the property to the States for free</a:t>
            </a:r>
          </a:p>
          <a:p>
            <a:pPr>
              <a:lnSpc>
                <a:spcPct val="90000"/>
              </a:lnSpc>
            </a:pPr>
            <a:r>
              <a:rPr lang="en-US" sz="2800" dirty="0" smtClean="0"/>
              <a:t>The property is only given to one agency in each State – the State Agency for Surplus Property (SASP)</a:t>
            </a:r>
          </a:p>
          <a:p>
            <a:pPr>
              <a:lnSpc>
                <a:spcPct val="90000"/>
              </a:lnSpc>
            </a:pPr>
            <a:r>
              <a:rPr lang="en-US" sz="2800" dirty="0" smtClean="0"/>
              <a:t>SASPs coordinate the federal surplus property program </a:t>
            </a:r>
          </a:p>
          <a:p>
            <a:pPr>
              <a:lnSpc>
                <a:spcPct val="90000"/>
              </a:lnSpc>
            </a:pPr>
            <a:r>
              <a:rPr lang="en-US" sz="2800" dirty="0" smtClean="0"/>
              <a:t>Each State and Territory has a SASP</a:t>
            </a:r>
          </a:p>
          <a:p>
            <a:pPr lvl="1">
              <a:lnSpc>
                <a:spcPct val="90000"/>
              </a:lnSpc>
            </a:pPr>
            <a:r>
              <a:rPr lang="en-US" sz="2800" dirty="0" smtClean="0"/>
              <a:t>www.nasasp.org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fld id="{DD85B882-AE96-454E-A291-9EDDBC8C2747}" type="slidenum">
              <a:rPr lang="en-US" smtClean="0">
                <a:ea typeface="ヒラギノ角ゴ Pro W3"/>
                <a:cs typeface="ヒラギノ角ゴ Pro W3"/>
              </a:rPr>
              <a:pPr/>
              <a:t>21</a:t>
            </a:fld>
            <a:endParaRPr lang="en-US" smtClean="0">
              <a:ea typeface="ヒラギノ角ゴ Pro W3"/>
              <a:cs typeface="ヒラギノ角ゴ Pro W3"/>
            </a:endParaRPr>
          </a:p>
        </p:txBody>
      </p:sp>
      <p:sp>
        <p:nvSpPr>
          <p:cNvPr id="13315" name="Rectangle 2"/>
          <p:cNvSpPr>
            <a:spLocks noGrp="1" noChangeArrowheads="1"/>
          </p:cNvSpPr>
          <p:nvPr>
            <p:ph type="title"/>
          </p:nvPr>
        </p:nvSpPr>
        <p:spPr>
          <a:xfrm>
            <a:off x="457200" y="1219200"/>
            <a:ext cx="8382000" cy="584775"/>
          </a:xfrm>
        </p:spPr>
        <p:txBody>
          <a:bodyPr/>
          <a:lstStyle/>
          <a:p>
            <a:r>
              <a:rPr lang="en-US" dirty="0" smtClean="0">
                <a:latin typeface="Arial" pitchFamily="34" charset="0"/>
                <a:cs typeface="Arial" pitchFamily="34" charset="0"/>
              </a:rPr>
              <a:t>State Agency for Surplus Property’s Role </a:t>
            </a:r>
          </a:p>
        </p:txBody>
      </p:sp>
      <p:sp>
        <p:nvSpPr>
          <p:cNvPr id="13316" name="Rectangle 3"/>
          <p:cNvSpPr>
            <a:spLocks noGrp="1" noChangeArrowheads="1"/>
          </p:cNvSpPr>
          <p:nvPr>
            <p:ph type="body" idx="1"/>
          </p:nvPr>
        </p:nvSpPr>
        <p:spPr/>
        <p:txBody>
          <a:bodyPr/>
          <a:lstStyle/>
          <a:p>
            <a:r>
              <a:rPr lang="en-US" sz="2800" dirty="0" smtClean="0"/>
              <a:t>Distributes Federal surplus personal property to eligible donees for a service fee</a:t>
            </a:r>
          </a:p>
          <a:p>
            <a:r>
              <a:rPr lang="en-US" sz="2800" dirty="0" smtClean="0"/>
              <a:t>The SASP determines who qualifies for Federal property based on Federal laws, rules and regulations</a:t>
            </a:r>
          </a:p>
          <a:p>
            <a:r>
              <a:rPr lang="en-US" sz="2800" dirty="0" smtClean="0"/>
              <a:t>Does compliance checks to ensure the property is used for the purpose for which it was given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D1D0D6FF-DD01-44B3-99FC-1FD54129221A}" type="slidenum">
              <a:rPr lang="en-US" smtClean="0">
                <a:ea typeface="ヒラギノ角ゴ Pro W3"/>
                <a:cs typeface="ヒラギノ角ゴ Pro W3"/>
              </a:rPr>
              <a:pPr/>
              <a:t>22</a:t>
            </a:fld>
            <a:endParaRPr lang="en-US" smtClean="0">
              <a:ea typeface="ヒラギノ角ゴ Pro W3"/>
              <a:cs typeface="ヒラギノ角ゴ Pro W3"/>
            </a:endParaRPr>
          </a:p>
        </p:txBody>
      </p:sp>
      <p:sp>
        <p:nvSpPr>
          <p:cNvPr id="14339" name="Rectangle 2"/>
          <p:cNvSpPr>
            <a:spLocks noGrp="1" noChangeArrowheads="1"/>
          </p:cNvSpPr>
          <p:nvPr>
            <p:ph type="title"/>
          </p:nvPr>
        </p:nvSpPr>
        <p:spPr>
          <a:xfrm>
            <a:off x="457200" y="1219200"/>
            <a:ext cx="7769225" cy="1569660"/>
          </a:xfrm>
        </p:spPr>
        <p:txBody>
          <a:bodyPr/>
          <a:lstStyle/>
          <a:p>
            <a:r>
              <a:rPr lang="en-US" dirty="0" smtClean="0">
                <a:latin typeface="Arial" pitchFamily="34" charset="0"/>
                <a:cs typeface="Arial" pitchFamily="34" charset="0"/>
              </a:rPr>
              <a:t>Who qualifies for property under the SASP?</a:t>
            </a:r>
            <a:r>
              <a:rPr lang="en-US" dirty="0" smtClean="0"/>
              <a:t/>
            </a:r>
            <a:br>
              <a:rPr lang="en-US" dirty="0" smtClean="0"/>
            </a:br>
            <a:endParaRPr lang="en-US" dirty="0" smtClean="0"/>
          </a:p>
        </p:txBody>
      </p:sp>
      <p:sp>
        <p:nvSpPr>
          <p:cNvPr id="14340" name="Rectangle 3"/>
          <p:cNvSpPr>
            <a:spLocks noGrp="1" noChangeArrowheads="1"/>
          </p:cNvSpPr>
          <p:nvPr>
            <p:ph type="body" idx="1"/>
          </p:nvPr>
        </p:nvSpPr>
        <p:spPr>
          <a:xfrm>
            <a:off x="455613" y="2438400"/>
            <a:ext cx="8078787" cy="3505200"/>
          </a:xfrm>
        </p:spPr>
        <p:txBody>
          <a:bodyPr/>
          <a:lstStyle/>
          <a:p>
            <a:pPr>
              <a:lnSpc>
                <a:spcPct val="90000"/>
              </a:lnSpc>
            </a:pPr>
            <a:r>
              <a:rPr lang="en-US" sz="2800" dirty="0" smtClean="0"/>
              <a:t>Veterans Service Organizations</a:t>
            </a:r>
          </a:p>
          <a:p>
            <a:pPr>
              <a:lnSpc>
                <a:spcPct val="90000"/>
              </a:lnSpc>
            </a:pPr>
            <a:r>
              <a:rPr lang="en-US" sz="2800" dirty="0" smtClean="0"/>
              <a:t>Public Agencies - Local, County, Regional, or State</a:t>
            </a:r>
          </a:p>
          <a:p>
            <a:pPr lvl="1">
              <a:lnSpc>
                <a:spcPct val="90000"/>
              </a:lnSpc>
            </a:pPr>
            <a:r>
              <a:rPr lang="en-US" sz="2800" dirty="0" smtClean="0"/>
              <a:t>Supported by tax dollars</a:t>
            </a:r>
          </a:p>
          <a:p>
            <a:pPr lvl="1">
              <a:lnSpc>
                <a:spcPct val="90000"/>
              </a:lnSpc>
            </a:pPr>
            <a:r>
              <a:rPr lang="en-US" sz="2800" dirty="0" smtClean="0"/>
              <a:t>Created by law</a:t>
            </a:r>
          </a:p>
          <a:p>
            <a:pPr>
              <a:lnSpc>
                <a:spcPct val="90000"/>
              </a:lnSpc>
            </a:pPr>
            <a:r>
              <a:rPr lang="en-US" sz="2800" dirty="0" smtClean="0"/>
              <a:t>Certain Non-Profit, Tax Exempt Organizations</a:t>
            </a:r>
          </a:p>
          <a:p>
            <a:pPr lvl="1">
              <a:lnSpc>
                <a:spcPct val="90000"/>
              </a:lnSpc>
            </a:pPr>
            <a:r>
              <a:rPr lang="en-US" sz="2800" dirty="0" smtClean="0"/>
              <a:t>Educational, Health, or Elderly</a:t>
            </a:r>
          </a:p>
          <a:p>
            <a:pPr lvl="1">
              <a:lnSpc>
                <a:spcPct val="90000"/>
              </a:lnSpc>
            </a:pPr>
            <a:r>
              <a:rPr lang="en-US" sz="2800" dirty="0" smtClean="0"/>
              <a:t>Homeless or Impoverished</a:t>
            </a:r>
          </a:p>
          <a:p>
            <a:pPr lvl="1">
              <a:lnSpc>
                <a:spcPct val="90000"/>
              </a:lnSpc>
              <a:buNone/>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219200"/>
            <a:ext cx="8229600" cy="990600"/>
          </a:xfrm>
        </p:spPr>
        <p:txBody>
          <a:bodyPr/>
          <a:lstStyle/>
          <a:p>
            <a:r>
              <a:rPr lang="en-US" sz="2800" dirty="0" smtClean="0">
                <a:latin typeface="Arial" pitchFamily="34" charset="0"/>
                <a:cs typeface="Arial" pitchFamily="34" charset="0"/>
              </a:rPr>
              <a:t>How do Federal agencies and the States find out what property is available?</a:t>
            </a:r>
          </a:p>
        </p:txBody>
      </p:sp>
      <p:sp>
        <p:nvSpPr>
          <p:cNvPr id="12291" name="Content Placeholder 2"/>
          <p:cNvSpPr>
            <a:spLocks noGrp="1"/>
          </p:cNvSpPr>
          <p:nvPr>
            <p:ph idx="1"/>
          </p:nvPr>
        </p:nvSpPr>
        <p:spPr>
          <a:xfrm>
            <a:off x="455613" y="2286000"/>
            <a:ext cx="7769225" cy="3155950"/>
          </a:xfrm>
        </p:spPr>
        <p:txBody>
          <a:bodyPr/>
          <a:lstStyle/>
          <a:p>
            <a:r>
              <a:rPr lang="en-US" dirty="0" smtClean="0"/>
              <a:t>GSA’s internet database of all excess property</a:t>
            </a:r>
          </a:p>
          <a:p>
            <a:pPr algn="ctr">
              <a:buFont typeface="Wingdings" pitchFamily="2" charset="2"/>
              <a:buNone/>
            </a:pPr>
            <a:r>
              <a:rPr lang="en-US" dirty="0" smtClean="0"/>
              <a:t>www.GSAXcess.gov</a:t>
            </a:r>
          </a:p>
          <a:p>
            <a:pPr>
              <a:buFont typeface="Wingdings" pitchFamily="2" charset="2"/>
              <a:buNone/>
            </a:pPr>
            <a:endParaRPr lang="en-US" dirty="0" smtClean="0"/>
          </a:p>
        </p:txBody>
      </p:sp>
      <p:sp>
        <p:nvSpPr>
          <p:cNvPr id="12292" name="Slide Number Placeholder 3"/>
          <p:cNvSpPr>
            <a:spLocks noGrp="1"/>
          </p:cNvSpPr>
          <p:nvPr>
            <p:ph type="sldNum" sz="quarter" idx="10"/>
          </p:nvPr>
        </p:nvSpPr>
        <p:spPr>
          <a:noFill/>
        </p:spPr>
        <p:txBody>
          <a:bodyPr/>
          <a:lstStyle/>
          <a:p>
            <a:fld id="{D24F1AB1-1BF2-4185-BC0D-D867183EFD15}" type="slidenum">
              <a:rPr lang="en-US" smtClean="0"/>
              <a:pPr/>
              <a:t>23</a:t>
            </a:fld>
            <a:endParaRPr lang="en-US" smtClean="0"/>
          </a:p>
        </p:txBody>
      </p:sp>
      <p:pic>
        <p:nvPicPr>
          <p:cNvPr id="12293" name="Picture 2"/>
          <p:cNvPicPr>
            <a:picLocks noChangeAspect="1" noChangeArrowheads="1"/>
          </p:cNvPicPr>
          <p:nvPr/>
        </p:nvPicPr>
        <p:blipFill>
          <a:blip r:embed="rId2" cstate="print"/>
          <a:srcRect/>
          <a:stretch>
            <a:fillRect/>
          </a:stretch>
        </p:blipFill>
        <p:spPr bwMode="auto">
          <a:xfrm>
            <a:off x="1524000" y="3124200"/>
            <a:ext cx="5791200" cy="361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115BCA21-95A5-46F4-877C-48C8154E2B96}" type="slidenum">
              <a:rPr lang="en-US" smtClean="0"/>
              <a:pPr/>
              <a:t>24</a:t>
            </a:fld>
            <a:endParaRPr lang="en-US" smtClean="0"/>
          </a:p>
        </p:txBody>
      </p:sp>
      <p:sp>
        <p:nvSpPr>
          <p:cNvPr id="16387" name="Rectangle 2"/>
          <p:cNvSpPr>
            <a:spLocks noGrp="1" noChangeArrowheads="1"/>
          </p:cNvSpPr>
          <p:nvPr>
            <p:ph type="title"/>
          </p:nvPr>
        </p:nvSpPr>
        <p:spPr/>
        <p:txBody>
          <a:bodyPr/>
          <a:lstStyle/>
          <a:p>
            <a:r>
              <a:rPr lang="en-US" dirty="0" smtClean="0">
                <a:latin typeface="Arial" pitchFamily="34" charset="0"/>
                <a:cs typeface="Arial" pitchFamily="34" charset="0"/>
              </a:rPr>
              <a:t>GSAXcess.gov Highlights</a:t>
            </a:r>
          </a:p>
        </p:txBody>
      </p:sp>
      <p:sp>
        <p:nvSpPr>
          <p:cNvPr id="16388" name="Rectangle 3"/>
          <p:cNvSpPr>
            <a:spLocks noGrp="1" noChangeArrowheads="1"/>
          </p:cNvSpPr>
          <p:nvPr>
            <p:ph type="body" idx="1"/>
          </p:nvPr>
        </p:nvSpPr>
        <p:spPr>
          <a:xfrm>
            <a:off x="457200" y="2286000"/>
            <a:ext cx="7769225" cy="3733800"/>
          </a:xfrm>
        </p:spPr>
        <p:txBody>
          <a:bodyPr/>
          <a:lstStyle/>
          <a:p>
            <a:r>
              <a:rPr lang="en-US" sz="2800" dirty="0" smtClean="0"/>
              <a:t>Approximately 6,000 individual associates currently accessing GSAXcess.gov</a:t>
            </a:r>
          </a:p>
          <a:p>
            <a:r>
              <a:rPr lang="en-US" sz="2800" dirty="0" smtClean="0"/>
              <a:t>Cost Avoidance in FY13 in Region 4:</a:t>
            </a:r>
          </a:p>
          <a:p>
            <a:pPr lvl="1"/>
            <a:r>
              <a:rPr lang="en-US" sz="2800" dirty="0" smtClean="0"/>
              <a:t>Total Reported   -   $1.4 billion</a:t>
            </a:r>
          </a:p>
          <a:p>
            <a:pPr lvl="1"/>
            <a:r>
              <a:rPr lang="en-US" sz="2800" dirty="0" smtClean="0"/>
              <a:t>Total Transfers   - $79.3 million</a:t>
            </a:r>
          </a:p>
          <a:p>
            <a:pPr lvl="1"/>
            <a:r>
              <a:rPr lang="en-US" sz="2800" dirty="0" smtClean="0"/>
              <a:t>Total Donations  - $83.8 million</a:t>
            </a:r>
          </a:p>
          <a:p>
            <a:pPr lvl="1"/>
            <a:r>
              <a:rPr lang="en-US" sz="2800" dirty="0" smtClean="0"/>
              <a:t>Total CFL            -   $9.1 million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CF61DAD2-E941-4D32-A509-FD07E0875E19}" type="slidenum">
              <a:rPr lang="en-US" smtClean="0">
                <a:ea typeface="ヒラギノ角ゴ Pro W3"/>
                <a:cs typeface="ヒラギノ角ゴ Pro W3"/>
              </a:rPr>
              <a:pPr/>
              <a:t>25</a:t>
            </a:fld>
            <a:endParaRPr lang="en-US" smtClean="0">
              <a:ea typeface="ヒラギノ角ゴ Pro W3"/>
              <a:cs typeface="ヒラギノ角ゴ Pro W3"/>
            </a:endParaRPr>
          </a:p>
        </p:txBody>
      </p:sp>
      <p:pic>
        <p:nvPicPr>
          <p:cNvPr id="1026" name="Picture 2"/>
          <p:cNvPicPr>
            <a:picLocks noChangeAspect="1" noChangeArrowheads="1"/>
          </p:cNvPicPr>
          <p:nvPr/>
        </p:nvPicPr>
        <p:blipFill>
          <a:blip r:embed="rId2" cstate="print"/>
          <a:srcRect b="3657"/>
          <a:stretch>
            <a:fillRect/>
          </a:stretch>
        </p:blipFill>
        <p:spPr bwMode="auto">
          <a:xfrm>
            <a:off x="228600" y="1371600"/>
            <a:ext cx="8605267" cy="51816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121B1EC6-7C70-4AA1-8005-1A5958E9C9A8}" type="slidenum">
              <a:rPr lang="en-US" smtClean="0">
                <a:ea typeface="ヒラギノ角ゴ Pro W3"/>
                <a:cs typeface="ヒラギノ角ゴ Pro W3"/>
              </a:rPr>
              <a:pPr/>
              <a:t>26</a:t>
            </a:fld>
            <a:endParaRPr lang="en-US" smtClean="0">
              <a:ea typeface="ヒラギノ角ゴ Pro W3"/>
              <a:cs typeface="ヒラギノ角ゴ Pro W3"/>
            </a:endParaRPr>
          </a:p>
        </p:txBody>
      </p:sp>
      <p:pic>
        <p:nvPicPr>
          <p:cNvPr id="4" name="Picture 3"/>
          <p:cNvPicPr/>
          <p:nvPr/>
        </p:nvPicPr>
        <p:blipFill>
          <a:blip r:embed="rId3" cstate="print"/>
          <a:srcRect b="3657"/>
          <a:stretch>
            <a:fillRect/>
          </a:stretch>
        </p:blipFill>
        <p:spPr bwMode="auto">
          <a:xfrm>
            <a:off x="0" y="1066800"/>
            <a:ext cx="9144000" cy="5562600"/>
          </a:xfrm>
          <a:prstGeom prst="rect">
            <a:avLst/>
          </a:prstGeom>
          <a:noFill/>
          <a:ln w="9525">
            <a:noFill/>
            <a:miter lim="800000"/>
            <a:headEnd/>
            <a:tailEnd/>
          </a:ln>
        </p:spPr>
      </p:pic>
      <p:sp>
        <p:nvSpPr>
          <p:cNvPr id="5" name="AutoShape 49"/>
          <p:cNvSpPr>
            <a:spLocks noChangeArrowheads="1"/>
          </p:cNvSpPr>
          <p:nvPr/>
        </p:nvSpPr>
        <p:spPr bwMode="auto">
          <a:xfrm rot="9165019">
            <a:off x="514234" y="3015956"/>
            <a:ext cx="976313"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0000"/>
          </a:solidFill>
          <a:ln w="9525">
            <a:solidFill>
              <a:schemeClr val="tx1"/>
            </a:solidFill>
            <a:miter lim="800000"/>
            <a:headEnd/>
            <a:tailEnd/>
          </a:ln>
        </p:spPr>
        <p:txBody>
          <a:bodyPr wrap="none" anchor="ctr"/>
          <a:lstStyle/>
          <a:p>
            <a:endParaRPr lang="en-US" dirty="0">
              <a:solidFill>
                <a:srgbClr val="990033"/>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5A27783-2284-4B6A-8064-6944B1C2A11F}" type="slidenum">
              <a:rPr lang="en-US" smtClean="0"/>
              <a:pPr>
                <a:defRPr/>
              </a:pPr>
              <a:t>27</a:t>
            </a:fld>
            <a:endParaRPr lang="en-US"/>
          </a:p>
        </p:txBody>
      </p:sp>
      <p:pic>
        <p:nvPicPr>
          <p:cNvPr id="4" name="Picture 3"/>
          <p:cNvPicPr/>
          <p:nvPr/>
        </p:nvPicPr>
        <p:blipFill>
          <a:blip r:embed="rId2" cstate="print"/>
          <a:srcRect b="3657"/>
          <a:stretch>
            <a:fillRect/>
          </a:stretch>
        </p:blipFill>
        <p:spPr bwMode="auto">
          <a:xfrm>
            <a:off x="0" y="1066800"/>
            <a:ext cx="9144000" cy="5791200"/>
          </a:xfrm>
          <a:prstGeom prst="rect">
            <a:avLst/>
          </a:prstGeom>
          <a:noFill/>
          <a:ln w="9525">
            <a:noFill/>
            <a:miter lim="800000"/>
            <a:headEnd/>
            <a:tailEnd/>
          </a:ln>
        </p:spPr>
      </p:pic>
      <p:sp>
        <p:nvSpPr>
          <p:cNvPr id="5" name="AutoShape 49"/>
          <p:cNvSpPr>
            <a:spLocks noChangeArrowheads="1"/>
          </p:cNvSpPr>
          <p:nvPr/>
        </p:nvSpPr>
        <p:spPr bwMode="auto">
          <a:xfrm rot="9165019">
            <a:off x="1428634" y="3777955"/>
            <a:ext cx="976313"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0000"/>
          </a:solidFill>
          <a:ln w="9525">
            <a:solidFill>
              <a:schemeClr val="tx1"/>
            </a:solidFill>
            <a:miter lim="800000"/>
            <a:headEnd/>
            <a:tailEnd/>
          </a:ln>
        </p:spPr>
        <p:txBody>
          <a:bodyPr wrap="none" anchor="ctr"/>
          <a:lstStyle/>
          <a:p>
            <a:endParaRPr lang="en-US" dirty="0">
              <a:solidFill>
                <a:srgbClr val="990033"/>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D038E1C7-341D-43F9-A73D-60CC1C5E51D6}" type="slidenum">
              <a:rPr lang="en-US" smtClean="0">
                <a:ea typeface="ヒラギノ角ゴ Pro W3"/>
                <a:cs typeface="ヒラギノ角ゴ Pro W3"/>
              </a:rPr>
              <a:pPr/>
              <a:t>28</a:t>
            </a:fld>
            <a:endParaRPr lang="en-US" smtClean="0">
              <a:ea typeface="ヒラギノ角ゴ Pro W3"/>
              <a:cs typeface="ヒラギノ角ゴ Pro W3"/>
            </a:endParaRPr>
          </a:p>
        </p:txBody>
      </p:sp>
      <p:pic>
        <p:nvPicPr>
          <p:cNvPr id="4" name="Picture 3"/>
          <p:cNvPicPr/>
          <p:nvPr/>
        </p:nvPicPr>
        <p:blipFill>
          <a:blip r:embed="rId2" cstate="print"/>
          <a:srcRect b="3657"/>
          <a:stretch>
            <a:fillRect/>
          </a:stretch>
        </p:blipFill>
        <p:spPr bwMode="auto">
          <a:xfrm>
            <a:off x="609600" y="1143000"/>
            <a:ext cx="7848600" cy="513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FD302699-4F43-465F-A0D8-01FEE781A77B}" type="slidenum">
              <a:rPr lang="en-US" smtClean="0">
                <a:ea typeface="ヒラギノ角ゴ Pro W3"/>
                <a:cs typeface="ヒラギノ角ゴ Pro W3"/>
              </a:rPr>
              <a:pPr/>
              <a:t>29</a:t>
            </a:fld>
            <a:endParaRPr lang="en-US" smtClean="0">
              <a:ea typeface="ヒラギノ角ゴ Pro W3"/>
              <a:cs typeface="ヒラギノ角ゴ Pro W3"/>
            </a:endParaRPr>
          </a:p>
        </p:txBody>
      </p:sp>
      <p:sp>
        <p:nvSpPr>
          <p:cNvPr id="19459" name="Rectangle 2"/>
          <p:cNvSpPr>
            <a:spLocks noGrp="1" noChangeArrowheads="1"/>
          </p:cNvSpPr>
          <p:nvPr>
            <p:ph type="title"/>
          </p:nvPr>
        </p:nvSpPr>
        <p:spPr>
          <a:xfrm>
            <a:off x="457200" y="1295400"/>
            <a:ext cx="8305800" cy="1077218"/>
          </a:xfrm>
        </p:spPr>
        <p:txBody>
          <a:bodyPr/>
          <a:lstStyle/>
          <a:p>
            <a:r>
              <a:rPr lang="en-US" dirty="0" smtClean="0">
                <a:latin typeface="Arial" pitchFamily="34" charset="0"/>
                <a:cs typeface="Arial" pitchFamily="34" charset="0"/>
              </a:rPr>
              <a:t>What if no Federal Agency or State wants the property?</a:t>
            </a:r>
          </a:p>
        </p:txBody>
      </p:sp>
      <p:sp>
        <p:nvSpPr>
          <p:cNvPr id="19460" name="Rectangle 3"/>
          <p:cNvSpPr>
            <a:spLocks noGrp="1" noChangeArrowheads="1"/>
          </p:cNvSpPr>
          <p:nvPr>
            <p:ph type="body" idx="1"/>
          </p:nvPr>
        </p:nvSpPr>
        <p:spPr>
          <a:xfrm>
            <a:off x="455613" y="2514600"/>
            <a:ext cx="7769225" cy="3276600"/>
          </a:xfrm>
        </p:spPr>
        <p:txBody>
          <a:bodyPr/>
          <a:lstStyle/>
          <a:p>
            <a:r>
              <a:rPr lang="en-US" sz="2800" dirty="0" smtClean="0"/>
              <a:t>FAS, Property Division will then offer the property for auction to the general public on GSA’s internet auction site:  </a:t>
            </a:r>
          </a:p>
          <a:p>
            <a:pPr>
              <a:buNone/>
            </a:pPr>
            <a:r>
              <a:rPr lang="en-US" sz="2800" dirty="0" smtClean="0"/>
              <a:t>			</a:t>
            </a:r>
          </a:p>
          <a:p>
            <a:pPr>
              <a:buNone/>
            </a:pPr>
            <a:r>
              <a:rPr lang="en-US" sz="2800" dirty="0" smtClean="0"/>
              <a:t>			   GSAAuctions.gov</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95400"/>
            <a:ext cx="8229600" cy="1077218"/>
          </a:xfrm>
        </p:spPr>
        <p:txBody>
          <a:bodyPr/>
          <a:lstStyle/>
          <a:p>
            <a:r>
              <a:rPr lang="en-US" dirty="0" smtClean="0">
                <a:latin typeface="Arial" pitchFamily="34" charset="0"/>
                <a:cs typeface="Arial" pitchFamily="34" charset="0"/>
              </a:rPr>
              <a:t>Do you have any property disposal questions?</a:t>
            </a:r>
          </a:p>
        </p:txBody>
      </p:sp>
      <p:sp>
        <p:nvSpPr>
          <p:cNvPr id="4099" name="Content Placeholder 2"/>
          <p:cNvSpPr>
            <a:spLocks noGrp="1"/>
          </p:cNvSpPr>
          <p:nvPr>
            <p:ph idx="1"/>
          </p:nvPr>
        </p:nvSpPr>
        <p:spPr>
          <a:xfrm>
            <a:off x="455613" y="2514600"/>
            <a:ext cx="7769225" cy="3505200"/>
          </a:xfrm>
        </p:spPr>
        <p:txBody>
          <a:bodyPr/>
          <a:lstStyle/>
          <a:p>
            <a:r>
              <a:rPr lang="en-US" dirty="0" smtClean="0"/>
              <a:t>Ever wonder what to do with personal property once you no longer need it?</a:t>
            </a:r>
          </a:p>
          <a:p>
            <a:r>
              <a:rPr lang="en-US" dirty="0" smtClean="0"/>
              <a:t>Can an agency sell surplus property themselves?</a:t>
            </a:r>
          </a:p>
          <a:p>
            <a:r>
              <a:rPr lang="en-US" dirty="0" smtClean="0"/>
              <a:t>Am I obligated to acquire excess property if it is available rather than buy a similar item new?</a:t>
            </a:r>
          </a:p>
          <a:p>
            <a:r>
              <a:rPr lang="en-US" dirty="0" smtClean="0"/>
              <a:t>Are there special procedures to follow when our office must relocate with short notice?</a:t>
            </a:r>
          </a:p>
        </p:txBody>
      </p:sp>
      <p:sp>
        <p:nvSpPr>
          <p:cNvPr id="4100" name="Slide Number Placeholder 3"/>
          <p:cNvSpPr>
            <a:spLocks noGrp="1"/>
          </p:cNvSpPr>
          <p:nvPr>
            <p:ph type="sldNum" sz="quarter" idx="10"/>
          </p:nvPr>
        </p:nvSpPr>
        <p:spPr>
          <a:noFill/>
        </p:spPr>
        <p:txBody>
          <a:bodyPr/>
          <a:lstStyle/>
          <a:p>
            <a:fld id="{76265B01-CE32-492C-9008-BFE77E42C5A4}" type="slidenum">
              <a:rPr lang="en-US" smtClean="0"/>
              <a:pPr/>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DB11E460-7294-47C8-AE38-D0B51CF0945F}" type="slidenum">
              <a:rPr lang="en-US" smtClean="0">
                <a:ea typeface="ヒラギノ角ゴ Pro W3"/>
                <a:cs typeface="ヒラギノ角ゴ Pro W3"/>
              </a:rPr>
              <a:pPr/>
              <a:t>30</a:t>
            </a:fld>
            <a:endParaRPr lang="en-US" dirty="0" smtClean="0">
              <a:ea typeface="ヒラギノ角ゴ Pro W3"/>
              <a:cs typeface="ヒラギノ角ゴ Pro W3"/>
            </a:endParaRPr>
          </a:p>
        </p:txBody>
      </p:sp>
      <p:pic>
        <p:nvPicPr>
          <p:cNvPr id="2050" name="Picture 2"/>
          <p:cNvPicPr>
            <a:picLocks noChangeAspect="1" noChangeArrowheads="1"/>
          </p:cNvPicPr>
          <p:nvPr/>
        </p:nvPicPr>
        <p:blipFill>
          <a:blip r:embed="rId3" cstate="print"/>
          <a:srcRect/>
          <a:stretch>
            <a:fillRect/>
          </a:stretch>
        </p:blipFill>
        <p:spPr bwMode="auto">
          <a:xfrm>
            <a:off x="0" y="1143000"/>
            <a:ext cx="9144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p>
            <a:fld id="{A5C1962F-8337-4D70-9435-92C7081A4D4F}" type="slidenum">
              <a:rPr lang="en-US" smtClean="0">
                <a:ea typeface="ヒラギノ角ゴ Pro W3"/>
                <a:cs typeface="ヒラギノ角ゴ Pro W3"/>
              </a:rPr>
              <a:pPr/>
              <a:t>31</a:t>
            </a:fld>
            <a:endParaRPr lang="en-US" smtClean="0">
              <a:ea typeface="ヒラギノ角ゴ Pro W3"/>
              <a:cs typeface="ヒラギノ角ゴ Pro W3"/>
            </a:endParaRPr>
          </a:p>
        </p:txBody>
      </p:sp>
      <p:pic>
        <p:nvPicPr>
          <p:cNvPr id="3075" name="Picture 3"/>
          <p:cNvPicPr>
            <a:picLocks noChangeAspect="1" noChangeArrowheads="1"/>
          </p:cNvPicPr>
          <p:nvPr/>
        </p:nvPicPr>
        <p:blipFill>
          <a:blip r:embed="rId2" cstate="print"/>
          <a:srcRect/>
          <a:stretch>
            <a:fillRect/>
          </a:stretch>
        </p:blipFill>
        <p:spPr bwMode="auto">
          <a:xfrm>
            <a:off x="0" y="1066800"/>
            <a:ext cx="91440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p>
            <a:fld id="{57C3954C-FFC7-4D2A-BCBD-8327729073E0}" type="slidenum">
              <a:rPr lang="en-US" smtClean="0">
                <a:ea typeface="ヒラギノ角ゴ Pro W3"/>
                <a:cs typeface="ヒラギノ角ゴ Pro W3"/>
              </a:rPr>
              <a:pPr/>
              <a:t>32</a:t>
            </a:fld>
            <a:endParaRPr lang="en-US" smtClean="0">
              <a:ea typeface="ヒラギノ角ゴ Pro W3"/>
              <a:cs typeface="ヒラギノ角ゴ Pro W3"/>
            </a:endParaRPr>
          </a:p>
        </p:txBody>
      </p:sp>
      <p:sp>
        <p:nvSpPr>
          <p:cNvPr id="22531" name="Rectangle 2"/>
          <p:cNvSpPr>
            <a:spLocks noGrp="1" noChangeArrowheads="1"/>
          </p:cNvSpPr>
          <p:nvPr>
            <p:ph type="title"/>
          </p:nvPr>
        </p:nvSpPr>
        <p:spPr>
          <a:xfrm>
            <a:off x="457200" y="1479550"/>
            <a:ext cx="8305800" cy="584775"/>
          </a:xfrm>
        </p:spPr>
        <p:txBody>
          <a:bodyPr/>
          <a:lstStyle/>
          <a:p>
            <a:r>
              <a:rPr lang="en-US" dirty="0" smtClean="0">
                <a:latin typeface="Arial" pitchFamily="34" charset="0"/>
                <a:cs typeface="Arial" pitchFamily="34" charset="0"/>
              </a:rPr>
              <a:t>Who can bid on GSAAuctions.gov?</a:t>
            </a:r>
          </a:p>
        </p:txBody>
      </p:sp>
      <p:sp>
        <p:nvSpPr>
          <p:cNvPr id="22532" name="Rectangle 3"/>
          <p:cNvSpPr>
            <a:spLocks noGrp="1" noChangeArrowheads="1"/>
          </p:cNvSpPr>
          <p:nvPr>
            <p:ph type="body" idx="1"/>
          </p:nvPr>
        </p:nvSpPr>
        <p:spPr/>
        <p:txBody>
          <a:bodyPr/>
          <a:lstStyle/>
          <a:p>
            <a:r>
              <a:rPr lang="en-US" sz="2800" dirty="0" smtClean="0"/>
              <a:t>The general  public</a:t>
            </a:r>
          </a:p>
          <a:p>
            <a:r>
              <a:rPr lang="en-US" sz="2800" dirty="0" smtClean="0"/>
              <a:t>Private individuals</a:t>
            </a:r>
          </a:p>
          <a:p>
            <a:r>
              <a:rPr lang="en-US" sz="2800" dirty="0" smtClean="0"/>
              <a:t>Businesses and companies</a:t>
            </a:r>
          </a:p>
          <a:p>
            <a:r>
              <a:rPr lang="en-US" sz="2800" dirty="0" smtClean="0"/>
              <a:t>GSA employees are not allowed to bid on anything being sold on GSAAuctions.gov</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p>
            <a:fld id="{2A0D9258-1D8C-428B-BEDA-5251AB07E879}" type="slidenum">
              <a:rPr lang="en-US" smtClean="0">
                <a:ea typeface="ヒラギノ角ゴ Pro W3"/>
                <a:cs typeface="ヒラギノ角ゴ Pro W3"/>
              </a:rPr>
              <a:pPr/>
              <a:t>33</a:t>
            </a:fld>
            <a:endParaRPr lang="en-US" smtClean="0">
              <a:ea typeface="ヒラギノ角ゴ Pro W3"/>
              <a:cs typeface="ヒラギノ角ゴ Pro W3"/>
            </a:endParaRPr>
          </a:p>
        </p:txBody>
      </p:sp>
      <p:sp>
        <p:nvSpPr>
          <p:cNvPr id="7" name="Rectangle 2"/>
          <p:cNvSpPr>
            <a:spLocks noGrp="1" noChangeArrowheads="1"/>
          </p:cNvSpPr>
          <p:nvPr>
            <p:ph type="title"/>
          </p:nvPr>
        </p:nvSpPr>
        <p:spPr>
          <a:xfrm>
            <a:off x="304800" y="1295400"/>
            <a:ext cx="8839200" cy="954107"/>
          </a:xfrm>
        </p:spPr>
        <p:txBody>
          <a:bodyPr/>
          <a:lstStyle/>
          <a:p>
            <a:r>
              <a:rPr lang="en-US" sz="2800" dirty="0" smtClean="0">
                <a:latin typeface="Arial" pitchFamily="34" charset="0"/>
                <a:cs typeface="Arial" pitchFamily="34" charset="0"/>
              </a:rPr>
              <a:t>Who in GSA should I contact for help in answering my disposal questions?</a:t>
            </a:r>
          </a:p>
        </p:txBody>
      </p:sp>
      <p:sp>
        <p:nvSpPr>
          <p:cNvPr id="8" name="Rectangle 3"/>
          <p:cNvSpPr txBox="1">
            <a:spLocks noChangeArrowheads="1"/>
          </p:cNvSpPr>
          <p:nvPr/>
        </p:nvSpPr>
        <p:spPr bwMode="auto">
          <a:xfrm>
            <a:off x="381000" y="2590800"/>
            <a:ext cx="8763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
                <a:srgbClr val="990033"/>
              </a:buClr>
              <a:buSzTx/>
              <a:tabLst/>
              <a:defRPr/>
            </a:pPr>
            <a:endParaRPr kumimoji="0" lang="en-US" sz="2000" b="0" i="0" u="none" strike="noStrike" kern="0" cap="none" spc="0" normalizeH="0" baseline="0" noProof="0" dirty="0" smtClean="0">
              <a:ln>
                <a:noFill/>
              </a:ln>
              <a:solidFill>
                <a:srgbClr val="00539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p>
            <a:fld id="{F8B51CD2-645C-4002-A295-E179EB8851E5}" type="slidenum">
              <a:rPr lang="en-US" smtClean="0">
                <a:ea typeface="ヒラギノ角ゴ Pro W3"/>
                <a:cs typeface="ヒラギノ角ゴ Pro W3"/>
              </a:rPr>
              <a:pPr/>
              <a:t>34</a:t>
            </a:fld>
            <a:endParaRPr lang="en-US" smtClean="0">
              <a:ea typeface="ヒラギノ角ゴ Pro W3"/>
              <a:cs typeface="ヒラギノ角ゴ Pro W3"/>
            </a:endParaRPr>
          </a:p>
        </p:txBody>
      </p:sp>
      <p:sp>
        <p:nvSpPr>
          <p:cNvPr id="27651" name="Rectangle 2"/>
          <p:cNvSpPr>
            <a:spLocks noGrp="1" noChangeArrowheads="1"/>
          </p:cNvSpPr>
          <p:nvPr>
            <p:ph type="title"/>
          </p:nvPr>
        </p:nvSpPr>
        <p:spPr/>
        <p:txBody>
          <a:bodyPr/>
          <a:lstStyle/>
          <a:p>
            <a:r>
              <a:rPr lang="en-US" dirty="0" smtClean="0">
                <a:latin typeface="Arial" pitchFamily="34" charset="0"/>
                <a:cs typeface="Arial" pitchFamily="34" charset="0"/>
              </a:rPr>
              <a:t>In Summary….</a:t>
            </a:r>
          </a:p>
        </p:txBody>
      </p:sp>
      <p:sp>
        <p:nvSpPr>
          <p:cNvPr id="27652" name="Rectangle 3"/>
          <p:cNvSpPr>
            <a:spLocks noGrp="1" noChangeArrowheads="1"/>
          </p:cNvSpPr>
          <p:nvPr>
            <p:ph type="body" idx="1"/>
          </p:nvPr>
        </p:nvSpPr>
        <p:spPr>
          <a:xfrm>
            <a:off x="455613" y="2209800"/>
            <a:ext cx="7769225" cy="4648200"/>
          </a:xfrm>
        </p:spPr>
        <p:txBody>
          <a:bodyPr/>
          <a:lstStyle/>
          <a:p>
            <a:r>
              <a:rPr lang="en-US" sz="2800" dirty="0" smtClean="0"/>
              <a:t>The Property Division assists Federal Agencies in disposing of property by:</a:t>
            </a:r>
          </a:p>
          <a:p>
            <a:pPr lvl="1"/>
            <a:r>
              <a:rPr lang="en-US" sz="2800" dirty="0" smtClean="0"/>
              <a:t>Offering excess property to other Federal Agencies</a:t>
            </a:r>
          </a:p>
          <a:p>
            <a:pPr lvl="1"/>
            <a:r>
              <a:rPr lang="en-US" sz="2800" dirty="0" smtClean="0"/>
              <a:t>If no Federal interest, the property is then offered to the States</a:t>
            </a:r>
          </a:p>
          <a:p>
            <a:pPr lvl="1"/>
            <a:r>
              <a:rPr lang="en-US" sz="2800" dirty="0" smtClean="0"/>
              <a:t>Finally, if still no interest, the property will be offered for sale to the general public by GSA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p>
            <a:fld id="{5271D42B-D26D-4D3E-BE71-A12A4C72FD28}" type="slidenum">
              <a:rPr lang="en-US" smtClean="0">
                <a:ea typeface="ヒラギノ角ゴ Pro W3"/>
                <a:cs typeface="ヒラギノ角ゴ Pro W3"/>
              </a:rPr>
              <a:pPr/>
              <a:t>35</a:t>
            </a:fld>
            <a:endParaRPr lang="en-US" smtClean="0">
              <a:ea typeface="ヒラギノ角ゴ Pro W3"/>
              <a:cs typeface="ヒラギノ角ゴ Pro W3"/>
            </a:endParaRPr>
          </a:p>
        </p:txBody>
      </p:sp>
      <p:sp>
        <p:nvSpPr>
          <p:cNvPr id="29699" name="Rectangle 2"/>
          <p:cNvSpPr>
            <a:spLocks noGrp="1" noChangeArrowheads="1"/>
          </p:cNvSpPr>
          <p:nvPr>
            <p:ph type="title"/>
          </p:nvPr>
        </p:nvSpPr>
        <p:spPr/>
        <p:txBody>
          <a:bodyPr/>
          <a:lstStyle/>
          <a:p>
            <a:pPr algn="ctr"/>
            <a:r>
              <a:rPr lang="en-US" smtClean="0"/>
              <a:t>Questions</a:t>
            </a:r>
          </a:p>
        </p:txBody>
      </p:sp>
      <p:pic>
        <p:nvPicPr>
          <p:cNvPr id="4100" name="Picture 4" descr="C:\Users\HeatherABischoff\AppData\Local\Microsoft\Windows\Temporary Internet Files\Content.IE5\01874EAB\MC900434859[1].png"/>
          <p:cNvPicPr>
            <a:picLocks noChangeAspect="1" noChangeArrowheads="1"/>
          </p:cNvPicPr>
          <p:nvPr/>
        </p:nvPicPr>
        <p:blipFill>
          <a:blip r:embed="rId2" cstate="print"/>
          <a:srcRect/>
          <a:stretch>
            <a:fillRect/>
          </a:stretch>
        </p:blipFill>
        <p:spPr bwMode="auto">
          <a:xfrm>
            <a:off x="2438400" y="2667000"/>
            <a:ext cx="4114800" cy="4114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p>
            <a:fld id="{AC438797-208A-4280-86CC-E6D9751D0939}" type="slidenum">
              <a:rPr lang="en-US" smtClean="0">
                <a:ea typeface="ヒラギノ角ゴ Pro W3"/>
                <a:cs typeface="ヒラギノ角ゴ Pro W3"/>
              </a:rPr>
              <a:pPr/>
              <a:t>4</a:t>
            </a:fld>
            <a:endParaRPr lang="en-US" smtClean="0">
              <a:ea typeface="ヒラギノ角ゴ Pro W3"/>
              <a:cs typeface="ヒラギノ角ゴ Pro W3"/>
            </a:endParaRPr>
          </a:p>
        </p:txBody>
      </p:sp>
      <p:sp>
        <p:nvSpPr>
          <p:cNvPr id="5123" name="Rectangle 2"/>
          <p:cNvSpPr>
            <a:spLocks noGrp="1" noChangeArrowheads="1"/>
          </p:cNvSpPr>
          <p:nvPr>
            <p:ph type="title"/>
          </p:nvPr>
        </p:nvSpPr>
        <p:spPr>
          <a:xfrm>
            <a:off x="381000" y="1295400"/>
            <a:ext cx="8305800" cy="584775"/>
          </a:xfrm>
        </p:spPr>
        <p:txBody>
          <a:bodyPr/>
          <a:lstStyle/>
          <a:p>
            <a:r>
              <a:rPr lang="en-US" sz="3200" dirty="0" smtClean="0">
                <a:latin typeface="Arial" pitchFamily="34" charset="0"/>
                <a:cs typeface="Arial" pitchFamily="34" charset="0"/>
              </a:rPr>
              <a:t>What does the Property Division do?</a:t>
            </a:r>
          </a:p>
        </p:txBody>
      </p:sp>
      <p:sp>
        <p:nvSpPr>
          <p:cNvPr id="5124" name="Rectangle 3"/>
          <p:cNvSpPr>
            <a:spLocks noGrp="1" noChangeArrowheads="1"/>
          </p:cNvSpPr>
          <p:nvPr>
            <p:ph type="body" idx="1"/>
          </p:nvPr>
        </p:nvSpPr>
        <p:spPr>
          <a:xfrm>
            <a:off x="455613" y="2286000"/>
            <a:ext cx="8154987" cy="3962400"/>
          </a:xfrm>
        </p:spPr>
        <p:txBody>
          <a:bodyPr/>
          <a:lstStyle/>
          <a:p>
            <a:r>
              <a:rPr lang="en-US" sz="2800" dirty="0" smtClean="0"/>
              <a:t>We assist agencies in acquiring and disposing of excess personal property</a:t>
            </a:r>
          </a:p>
        </p:txBody>
      </p:sp>
      <p:pic>
        <p:nvPicPr>
          <p:cNvPr id="5125" name="Picture 4"/>
          <p:cNvPicPr>
            <a:picLocks noChangeAspect="1" noChangeArrowheads="1"/>
          </p:cNvPicPr>
          <p:nvPr/>
        </p:nvPicPr>
        <p:blipFill>
          <a:blip r:embed="rId3" cstate="print"/>
          <a:srcRect/>
          <a:stretch>
            <a:fillRect/>
          </a:stretch>
        </p:blipFill>
        <p:spPr bwMode="auto">
          <a:xfrm>
            <a:off x="3200400" y="4038600"/>
            <a:ext cx="2066925" cy="2819400"/>
          </a:xfrm>
          <a:prstGeom prst="rect">
            <a:avLst/>
          </a:prstGeom>
          <a:noFill/>
          <a:ln w="9525">
            <a:noFill/>
            <a:miter lim="800000"/>
            <a:headEnd/>
            <a:tailEnd/>
          </a:ln>
        </p:spPr>
      </p:pic>
      <p:pic>
        <p:nvPicPr>
          <p:cNvPr id="5126" name="Picture 5"/>
          <p:cNvPicPr>
            <a:picLocks noChangeAspect="1" noChangeArrowheads="1"/>
          </p:cNvPicPr>
          <p:nvPr/>
        </p:nvPicPr>
        <p:blipFill>
          <a:blip r:embed="rId4" cstate="print"/>
          <a:srcRect/>
          <a:stretch>
            <a:fillRect/>
          </a:stretch>
        </p:blipFill>
        <p:spPr bwMode="auto">
          <a:xfrm>
            <a:off x="0" y="4038600"/>
            <a:ext cx="3257550" cy="2819400"/>
          </a:xfrm>
          <a:prstGeom prst="rect">
            <a:avLst/>
          </a:prstGeom>
          <a:noFill/>
          <a:ln w="9525">
            <a:noFill/>
            <a:miter lim="800000"/>
            <a:headEnd/>
            <a:tailEnd/>
          </a:ln>
        </p:spPr>
      </p:pic>
      <p:pic>
        <p:nvPicPr>
          <p:cNvPr id="5127" name="Picture 6"/>
          <p:cNvPicPr>
            <a:picLocks noChangeAspect="1" noChangeArrowheads="1"/>
          </p:cNvPicPr>
          <p:nvPr/>
        </p:nvPicPr>
        <p:blipFill>
          <a:blip r:embed="rId5" cstate="print"/>
          <a:srcRect/>
          <a:stretch>
            <a:fillRect/>
          </a:stretch>
        </p:blipFill>
        <p:spPr bwMode="auto">
          <a:xfrm>
            <a:off x="5257800" y="4038600"/>
            <a:ext cx="38862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5BD77494-DDA1-4430-960F-CFDCAD5590FC}" type="slidenum">
              <a:rPr lang="en-US"/>
              <a:pPr/>
              <a:t>5</a:t>
            </a:fld>
            <a:endParaRPr lang="en-US" dirty="0"/>
          </a:p>
        </p:txBody>
      </p:sp>
      <p:sp>
        <p:nvSpPr>
          <p:cNvPr id="9219" name="Rectangle 2"/>
          <p:cNvSpPr>
            <a:spLocks noGrp="1" noChangeArrowheads="1"/>
          </p:cNvSpPr>
          <p:nvPr>
            <p:ph type="title"/>
          </p:nvPr>
        </p:nvSpPr>
        <p:spPr>
          <a:xfrm>
            <a:off x="457200" y="1216532"/>
            <a:ext cx="7772400" cy="584775"/>
          </a:xfrm>
          <a:noFill/>
        </p:spPr>
        <p:txBody>
          <a:bodyPr anchor="ctr"/>
          <a:lstStyle/>
          <a:p>
            <a:pPr algn="ctr"/>
            <a:r>
              <a:rPr lang="en-US" dirty="0" smtClean="0"/>
              <a:t>Terms and Terminology</a:t>
            </a:r>
          </a:p>
        </p:txBody>
      </p:sp>
      <p:sp>
        <p:nvSpPr>
          <p:cNvPr id="9220" name="Text Box 3"/>
          <p:cNvSpPr txBox="1">
            <a:spLocks noChangeArrowheads="1"/>
          </p:cNvSpPr>
          <p:nvPr/>
        </p:nvSpPr>
        <p:spPr bwMode="auto">
          <a:xfrm>
            <a:off x="381000" y="1828800"/>
            <a:ext cx="8382000" cy="7158883"/>
          </a:xfrm>
          <a:prstGeom prst="rect">
            <a:avLst/>
          </a:prstGeom>
          <a:noFill/>
          <a:ln w="9525">
            <a:noFill/>
            <a:miter lim="800000"/>
            <a:headEnd/>
            <a:tailEnd/>
          </a:ln>
        </p:spPr>
        <p:txBody>
          <a:bodyPr wrap="square">
            <a:spAutoFit/>
          </a:bodyPr>
          <a:lstStyle/>
          <a:p>
            <a:pPr lvl="1" algn="l"/>
            <a:endParaRPr lang="en-US" sz="1600" dirty="0">
              <a:solidFill>
                <a:srgbClr val="013C88"/>
              </a:solidFill>
            </a:endParaRPr>
          </a:p>
          <a:p>
            <a:pPr lvl="1" algn="l"/>
            <a:r>
              <a:rPr lang="en-US" sz="2000" dirty="0">
                <a:solidFill>
                  <a:srgbClr val="013C88"/>
                </a:solidFill>
              </a:rPr>
              <a:t>A rudimentary understanding of key property terms and phrases will help you develop a clearer perspective of the disposal process.</a:t>
            </a:r>
          </a:p>
          <a:p>
            <a:pPr lvl="1" algn="l"/>
            <a:endParaRPr lang="en-US" sz="1600" dirty="0">
              <a:solidFill>
                <a:srgbClr val="013C88"/>
              </a:solidFill>
            </a:endParaRPr>
          </a:p>
          <a:p>
            <a:pPr lvl="1" algn="l"/>
            <a:r>
              <a:rPr lang="en-US" sz="2000" b="1" u="sng" dirty="0">
                <a:solidFill>
                  <a:srgbClr val="013C88"/>
                </a:solidFill>
              </a:rPr>
              <a:t>Area Property Officer (APO)</a:t>
            </a:r>
            <a:r>
              <a:rPr lang="en-US" sz="1800" b="1" dirty="0">
                <a:solidFill>
                  <a:srgbClr val="013C88"/>
                </a:solidFill>
              </a:rPr>
              <a:t>-</a:t>
            </a:r>
            <a:r>
              <a:rPr lang="en-US" sz="1600" dirty="0">
                <a:solidFill>
                  <a:srgbClr val="013C88"/>
                </a:solidFill>
              </a:rPr>
              <a:t> </a:t>
            </a:r>
            <a:r>
              <a:rPr lang="en-US" sz="1800" dirty="0">
                <a:solidFill>
                  <a:srgbClr val="013C88"/>
                </a:solidFill>
              </a:rPr>
              <a:t>Field representatives with </a:t>
            </a:r>
            <a:r>
              <a:rPr lang="en-US" sz="1800" u="sng" dirty="0">
                <a:solidFill>
                  <a:srgbClr val="013C88"/>
                </a:solidFill>
              </a:rPr>
              <a:t>assigned geographic areas </a:t>
            </a:r>
            <a:r>
              <a:rPr lang="en-US" sz="1800" dirty="0">
                <a:solidFill>
                  <a:srgbClr val="013C88"/>
                </a:solidFill>
              </a:rPr>
              <a:t>within the United States and its territories. APOs assist federal agencies, nonfederal recipients, and SASPs </a:t>
            </a:r>
            <a:r>
              <a:rPr lang="en-US" sz="1800" dirty="0" smtClean="0">
                <a:solidFill>
                  <a:srgbClr val="013C88"/>
                </a:solidFill>
              </a:rPr>
              <a:t>on property disposal. </a:t>
            </a:r>
            <a:endParaRPr lang="en-US" sz="1800" dirty="0">
              <a:solidFill>
                <a:srgbClr val="013C88"/>
              </a:solidFill>
            </a:endParaRPr>
          </a:p>
          <a:p>
            <a:pPr lvl="1" algn="l"/>
            <a:endParaRPr lang="en-US" sz="1600" dirty="0">
              <a:solidFill>
                <a:srgbClr val="013C88"/>
              </a:solidFill>
            </a:endParaRPr>
          </a:p>
          <a:p>
            <a:pPr lvl="1" algn="l"/>
            <a:r>
              <a:rPr lang="en-US" sz="2000" b="1" u="sng" dirty="0">
                <a:solidFill>
                  <a:srgbClr val="013C88"/>
                </a:solidFill>
              </a:rPr>
              <a:t>National Utilization Officer (NUO)</a:t>
            </a:r>
            <a:r>
              <a:rPr lang="en-US" sz="2000" b="1" dirty="0">
                <a:solidFill>
                  <a:srgbClr val="013C88"/>
                </a:solidFill>
              </a:rPr>
              <a:t>-</a:t>
            </a:r>
            <a:r>
              <a:rPr lang="en-US" sz="2000" dirty="0">
                <a:solidFill>
                  <a:srgbClr val="013C88"/>
                </a:solidFill>
              </a:rPr>
              <a:t> </a:t>
            </a:r>
            <a:r>
              <a:rPr lang="en-US" sz="1800" dirty="0">
                <a:solidFill>
                  <a:srgbClr val="013C88"/>
                </a:solidFill>
              </a:rPr>
              <a:t>Designated </a:t>
            </a:r>
            <a:r>
              <a:rPr lang="en-US" sz="1800" u="sng" dirty="0" smtClean="0">
                <a:solidFill>
                  <a:srgbClr val="013C88"/>
                </a:solidFill>
              </a:rPr>
              <a:t>“lead” agency property </a:t>
            </a:r>
            <a:r>
              <a:rPr lang="en-US" sz="1800" u="sng" dirty="0">
                <a:solidFill>
                  <a:srgbClr val="013C88"/>
                </a:solidFill>
              </a:rPr>
              <a:t>management official </a:t>
            </a:r>
            <a:r>
              <a:rPr lang="en-US" sz="1800" dirty="0">
                <a:solidFill>
                  <a:srgbClr val="013C88"/>
                </a:solidFill>
              </a:rPr>
              <a:t>whose duties consist of broad responsibilities related to the utilization of </a:t>
            </a:r>
            <a:r>
              <a:rPr lang="en-US" sz="1800" dirty="0" smtClean="0">
                <a:solidFill>
                  <a:srgbClr val="013C88"/>
                </a:solidFill>
              </a:rPr>
              <a:t>personal property</a:t>
            </a:r>
            <a:r>
              <a:rPr lang="en-US" sz="1800" dirty="0">
                <a:solidFill>
                  <a:srgbClr val="013C88"/>
                </a:solidFill>
              </a:rPr>
              <a:t>. </a:t>
            </a:r>
          </a:p>
          <a:p>
            <a:pPr lvl="1" algn="l"/>
            <a:endParaRPr lang="en-US" sz="1600" dirty="0">
              <a:solidFill>
                <a:srgbClr val="013C88"/>
              </a:solidFill>
            </a:endParaRPr>
          </a:p>
          <a:p>
            <a:pPr lvl="1" algn="l"/>
            <a:r>
              <a:rPr lang="en-US" sz="2000" b="1" u="sng" dirty="0">
                <a:solidFill>
                  <a:srgbClr val="013C88"/>
                </a:solidFill>
              </a:rPr>
              <a:t>Federal Agency</a:t>
            </a:r>
            <a:r>
              <a:rPr lang="en-US" sz="2000" dirty="0">
                <a:solidFill>
                  <a:srgbClr val="013C88"/>
                </a:solidFill>
              </a:rPr>
              <a:t> </a:t>
            </a:r>
            <a:r>
              <a:rPr lang="en-US" sz="1800" dirty="0">
                <a:solidFill>
                  <a:srgbClr val="013C88"/>
                </a:solidFill>
              </a:rPr>
              <a:t>– Any </a:t>
            </a:r>
            <a:r>
              <a:rPr lang="en-US" sz="1800" u="sng" dirty="0">
                <a:solidFill>
                  <a:srgbClr val="013C88"/>
                </a:solidFill>
              </a:rPr>
              <a:t>executive agency or any establishment in the legislative or judicial branch </a:t>
            </a:r>
            <a:r>
              <a:rPr lang="en-US" sz="1800" dirty="0">
                <a:solidFill>
                  <a:srgbClr val="013C88"/>
                </a:solidFill>
              </a:rPr>
              <a:t>of the Government.</a:t>
            </a:r>
          </a:p>
          <a:p>
            <a:pPr lvl="1" algn="l"/>
            <a:endParaRPr lang="en-US" sz="1800" dirty="0">
              <a:solidFill>
                <a:srgbClr val="013C88"/>
              </a:solidFill>
            </a:endParaRPr>
          </a:p>
          <a:p>
            <a:pPr lvl="1" algn="l"/>
            <a:endParaRPr lang="en-US" sz="1800" dirty="0">
              <a:solidFill>
                <a:srgbClr val="013C88"/>
              </a:solidFill>
            </a:endParaRPr>
          </a:p>
          <a:p>
            <a:pPr lvl="1" algn="l"/>
            <a:endParaRPr lang="en-US" sz="1800" dirty="0">
              <a:solidFill>
                <a:srgbClr val="013C88"/>
              </a:solidFill>
            </a:endParaRPr>
          </a:p>
          <a:p>
            <a:pPr lvl="1" algn="l"/>
            <a:endParaRPr lang="en-US" sz="1600" dirty="0">
              <a:solidFill>
                <a:srgbClr val="013C88"/>
              </a:solidFill>
            </a:endParaRPr>
          </a:p>
          <a:p>
            <a:pPr lvl="1" algn="l"/>
            <a:endParaRPr lang="en-US" sz="1600" dirty="0">
              <a:solidFill>
                <a:srgbClr val="013C88"/>
              </a:solidFill>
            </a:endParaRPr>
          </a:p>
          <a:p>
            <a:pPr lvl="1" algn="l"/>
            <a:endParaRPr lang="en-US" sz="1600" dirty="0">
              <a:solidFill>
                <a:srgbClr val="013C88"/>
              </a:solidFill>
            </a:endParaRPr>
          </a:p>
          <a:p>
            <a:pPr lvl="1" algn="l"/>
            <a:endParaRPr lang="en-US" sz="1800" dirty="0">
              <a:solidFill>
                <a:srgbClr val="013C88"/>
              </a:solidFill>
            </a:endParaRPr>
          </a:p>
          <a:p>
            <a:pPr lvl="1" algn="l"/>
            <a:endParaRPr lang="en-US" sz="1600" dirty="0">
              <a:solidFill>
                <a:srgbClr val="013C88"/>
              </a:solidFill>
            </a:endParaRPr>
          </a:p>
          <a:p>
            <a:pPr lvl="1" algn="l"/>
            <a:endParaRPr lang="en-US" sz="1600" u="sng" dirty="0">
              <a:solidFill>
                <a:srgbClr val="013C88"/>
              </a:solidFill>
            </a:endParaRPr>
          </a:p>
          <a:p>
            <a:pPr lvl="1" algn="l"/>
            <a:endParaRPr lang="en-US" sz="1800" u="sng" dirty="0">
              <a:solidFill>
                <a:srgbClr val="013C88"/>
              </a:solidFill>
            </a:endParaRPr>
          </a:p>
          <a:p>
            <a:pPr algn="l"/>
            <a:endParaRPr lang="en-US" sz="1600" dirty="0">
              <a:solidFill>
                <a:srgbClr val="013C88"/>
              </a:solidFill>
            </a:endParaRPr>
          </a:p>
          <a:p>
            <a:pPr algn="l">
              <a:spcBef>
                <a:spcPct val="20000"/>
              </a:spcBef>
              <a:buClr>
                <a:schemeClr val="bg1"/>
              </a:buClr>
              <a:buFont typeface="Wingdings" pitchFamily="2" charset="2"/>
              <a:buChar char="Ø"/>
            </a:pPr>
            <a:endParaRPr lang="en-US" sz="1600" dirty="0">
              <a:solidFill>
                <a:srgbClr val="013C88"/>
              </a:solidFill>
            </a:endParaRPr>
          </a:p>
        </p:txBody>
      </p:sp>
      <p:sp>
        <p:nvSpPr>
          <p:cNvPr id="9221" name="Text Box 4"/>
          <p:cNvSpPr txBox="1">
            <a:spLocks noChangeArrowheads="1"/>
          </p:cNvSpPr>
          <p:nvPr/>
        </p:nvSpPr>
        <p:spPr bwMode="auto">
          <a:xfrm>
            <a:off x="7299325" y="3925888"/>
            <a:ext cx="184150" cy="457200"/>
          </a:xfrm>
          <a:prstGeom prst="rect">
            <a:avLst/>
          </a:prstGeom>
          <a:noFill/>
          <a:ln w="9525">
            <a:noFill/>
            <a:miter lim="800000"/>
            <a:headEnd/>
            <a:tailEnd/>
          </a:ln>
        </p:spPr>
        <p:txBody>
          <a:bodyPr wrap="none">
            <a:spAutoFit/>
          </a:bodyPr>
          <a:lstStyle/>
          <a:p>
            <a:pPr algn="l"/>
            <a:endParaRPr lang="en-US" dirty="0"/>
          </a:p>
        </p:txBody>
      </p:sp>
      <p:pic>
        <p:nvPicPr>
          <p:cNvPr id="9222" name="Picture 5" descr="MCj01345490000[1]"/>
          <p:cNvPicPr>
            <a:picLocks noChangeAspect="1" noChangeArrowheads="1"/>
          </p:cNvPicPr>
          <p:nvPr/>
        </p:nvPicPr>
        <p:blipFill>
          <a:blip r:embed="rId3" cstate="print"/>
          <a:srcRect/>
          <a:stretch>
            <a:fillRect/>
          </a:stretch>
        </p:blipFill>
        <p:spPr bwMode="auto">
          <a:xfrm>
            <a:off x="7959725" y="-152400"/>
            <a:ext cx="1184275" cy="2362200"/>
          </a:xfrm>
          <a:prstGeom prst="rect">
            <a:avLst/>
          </a:prstGeom>
          <a:noFill/>
          <a:ln w="9525">
            <a:noFill/>
            <a:miter lim="800000"/>
            <a:headEnd/>
            <a:tailEnd/>
          </a:ln>
        </p:spPr>
      </p:pic>
    </p:spTree>
    <p:extLst>
      <p:ext uri="{BB962C8B-B14F-4D97-AF65-F5344CB8AC3E}">
        <p14:creationId xmlns:p14="http://schemas.microsoft.com/office/powerpoint/2010/main" val="1243303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D23AB529-2F26-4F00-AAC5-1CF4E4C13252}" type="slidenum">
              <a:rPr lang="en-US"/>
              <a:pPr/>
              <a:t>6</a:t>
            </a:fld>
            <a:endParaRPr lang="en-US" dirty="0"/>
          </a:p>
        </p:txBody>
      </p:sp>
      <p:sp>
        <p:nvSpPr>
          <p:cNvPr id="10243" name="Rectangle 2"/>
          <p:cNvSpPr>
            <a:spLocks noGrp="1" noChangeArrowheads="1"/>
          </p:cNvSpPr>
          <p:nvPr>
            <p:ph type="title"/>
          </p:nvPr>
        </p:nvSpPr>
        <p:spPr>
          <a:xfrm>
            <a:off x="457200" y="1479550"/>
            <a:ext cx="7769225" cy="584775"/>
          </a:xfrm>
        </p:spPr>
        <p:txBody>
          <a:bodyPr/>
          <a:lstStyle/>
          <a:p>
            <a:pPr algn="ctr"/>
            <a:r>
              <a:rPr lang="en-US" dirty="0" smtClean="0"/>
              <a:t>Terms and Terminology</a:t>
            </a:r>
          </a:p>
        </p:txBody>
      </p:sp>
      <p:sp>
        <p:nvSpPr>
          <p:cNvPr id="10244" name="Rectangle 3"/>
          <p:cNvSpPr>
            <a:spLocks noGrp="1" noChangeArrowheads="1"/>
          </p:cNvSpPr>
          <p:nvPr>
            <p:ph type="body" idx="1"/>
          </p:nvPr>
        </p:nvSpPr>
        <p:spPr/>
        <p:txBody>
          <a:bodyPr/>
          <a:lstStyle/>
          <a:p>
            <a:pPr>
              <a:lnSpc>
                <a:spcPct val="80000"/>
              </a:lnSpc>
            </a:pPr>
            <a:r>
              <a:rPr lang="en-US" sz="2000" b="1" u="sng" dirty="0" smtClean="0"/>
              <a:t>Executive Agency</a:t>
            </a:r>
            <a:r>
              <a:rPr lang="en-US" sz="2000" dirty="0" smtClean="0"/>
              <a:t> – Any executive department or independent establishment in the </a:t>
            </a:r>
            <a:r>
              <a:rPr lang="en-US" sz="2000" u="sng" dirty="0" smtClean="0"/>
              <a:t>executive branch of the Government. </a:t>
            </a:r>
          </a:p>
          <a:p>
            <a:pPr>
              <a:lnSpc>
                <a:spcPct val="80000"/>
              </a:lnSpc>
            </a:pPr>
            <a:endParaRPr lang="en-US" sz="1600" b="1" u="sng" dirty="0" smtClean="0"/>
          </a:p>
          <a:p>
            <a:pPr>
              <a:lnSpc>
                <a:spcPct val="80000"/>
              </a:lnSpc>
            </a:pPr>
            <a:r>
              <a:rPr lang="en-US" sz="2000" b="1" u="sng" dirty="0" smtClean="0"/>
              <a:t>Public Agency </a:t>
            </a:r>
            <a:r>
              <a:rPr lang="en-US" sz="2000" b="1" dirty="0" smtClean="0"/>
              <a:t>– </a:t>
            </a:r>
            <a:r>
              <a:rPr lang="en-US" sz="2000" u="sng" dirty="0" smtClean="0"/>
              <a:t>Any state, political subdivision thereof</a:t>
            </a:r>
            <a:r>
              <a:rPr lang="en-US" sz="2000" dirty="0" smtClean="0"/>
              <a:t>, including any unit of local government.  Also includes any Indian tribe group or community located on a state reservation.</a:t>
            </a:r>
          </a:p>
          <a:p>
            <a:pPr>
              <a:lnSpc>
                <a:spcPct val="80000"/>
              </a:lnSpc>
            </a:pPr>
            <a:endParaRPr lang="en-US" sz="1600" dirty="0" smtClean="0"/>
          </a:p>
          <a:p>
            <a:pPr>
              <a:lnSpc>
                <a:spcPct val="80000"/>
              </a:lnSpc>
            </a:pPr>
            <a:r>
              <a:rPr lang="en-US" sz="2000" b="1" u="sng" dirty="0" smtClean="0"/>
              <a:t>Holding Agency</a:t>
            </a:r>
            <a:r>
              <a:rPr lang="en-US" sz="2000" dirty="0" smtClean="0"/>
              <a:t> – The Federal agency having </a:t>
            </a:r>
            <a:r>
              <a:rPr lang="en-US" sz="2000" u="sng" dirty="0" smtClean="0"/>
              <a:t>accountability</a:t>
            </a:r>
            <a:r>
              <a:rPr lang="en-US" sz="2000" dirty="0" smtClean="0"/>
              <a:t> for, and generally possession of, the property involved</a:t>
            </a:r>
          </a:p>
          <a:p>
            <a:pPr>
              <a:lnSpc>
                <a:spcPct val="80000"/>
              </a:lnSpc>
            </a:pPr>
            <a:endParaRPr lang="en-US" sz="1600" dirty="0" smtClean="0"/>
          </a:p>
          <a:p>
            <a:pPr>
              <a:lnSpc>
                <a:spcPct val="80000"/>
              </a:lnSpc>
            </a:pPr>
            <a:r>
              <a:rPr lang="en-US" sz="2000" b="1" u="sng" dirty="0" smtClean="0"/>
              <a:t>State Agency for Surplus Property (SASP)</a:t>
            </a:r>
            <a:r>
              <a:rPr lang="en-US" sz="2000" b="1" dirty="0" smtClean="0"/>
              <a:t>-</a:t>
            </a:r>
            <a:r>
              <a:rPr lang="en-US" sz="2000" dirty="0" smtClean="0"/>
              <a:t> The agency designated under state law to </a:t>
            </a:r>
            <a:r>
              <a:rPr lang="en-US" sz="2000" u="sng" dirty="0" smtClean="0"/>
              <a:t>receive federal  surplus personal property for distribution </a:t>
            </a:r>
            <a:r>
              <a:rPr lang="en-US" sz="2000" dirty="0" smtClean="0"/>
              <a:t>to eligible donees within the state as provided for in 40 USC 549.</a:t>
            </a:r>
          </a:p>
          <a:p>
            <a:pPr>
              <a:lnSpc>
                <a:spcPct val="80000"/>
              </a:lnSpc>
            </a:pPr>
            <a:endParaRPr lang="en-US" sz="2000" dirty="0" smtClean="0"/>
          </a:p>
          <a:p>
            <a:pPr>
              <a:lnSpc>
                <a:spcPct val="80000"/>
              </a:lnSpc>
            </a:pPr>
            <a:endParaRPr lang="en-US" sz="2000" dirty="0" smtClean="0"/>
          </a:p>
        </p:txBody>
      </p:sp>
    </p:spTree>
    <p:extLst>
      <p:ext uri="{BB962C8B-B14F-4D97-AF65-F5344CB8AC3E}">
        <p14:creationId xmlns:p14="http://schemas.microsoft.com/office/powerpoint/2010/main" val="3731490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F2B4C89C-56D8-46E6-86AC-B9C7B5C70117}" type="slidenum">
              <a:rPr lang="en-US"/>
              <a:pPr/>
              <a:t>7</a:t>
            </a:fld>
            <a:endParaRPr lang="en-US" dirty="0"/>
          </a:p>
        </p:txBody>
      </p:sp>
      <p:sp>
        <p:nvSpPr>
          <p:cNvPr id="11267" name="Rectangle 2"/>
          <p:cNvSpPr>
            <a:spLocks noGrp="1" noChangeArrowheads="1"/>
          </p:cNvSpPr>
          <p:nvPr>
            <p:ph type="title"/>
          </p:nvPr>
        </p:nvSpPr>
        <p:spPr>
          <a:xfrm>
            <a:off x="455613" y="1479550"/>
            <a:ext cx="7924800" cy="584775"/>
          </a:xfrm>
          <a:noFill/>
        </p:spPr>
        <p:txBody>
          <a:bodyPr/>
          <a:lstStyle/>
          <a:p>
            <a:pPr algn="ctr"/>
            <a:r>
              <a:rPr lang="en-US" dirty="0" smtClean="0"/>
              <a:t>Terms and Terminology</a:t>
            </a:r>
          </a:p>
        </p:txBody>
      </p:sp>
      <p:sp>
        <p:nvSpPr>
          <p:cNvPr id="11268" name="Rectangle 3"/>
          <p:cNvSpPr>
            <a:spLocks noGrp="1" noChangeArrowheads="1"/>
          </p:cNvSpPr>
          <p:nvPr>
            <p:ph type="body" idx="1"/>
          </p:nvPr>
        </p:nvSpPr>
        <p:spPr>
          <a:xfrm>
            <a:off x="228600" y="2362200"/>
            <a:ext cx="8001000" cy="3886200"/>
          </a:xfrm>
          <a:noFill/>
        </p:spPr>
        <p:txBody>
          <a:bodyPr/>
          <a:lstStyle/>
          <a:p>
            <a:pPr>
              <a:tabLst>
                <a:tab pos="285750" algn="l"/>
                <a:tab pos="342900" algn="l"/>
              </a:tabLst>
            </a:pPr>
            <a:r>
              <a:rPr lang="en-US" sz="1800" b="1" u="sng" dirty="0" smtClean="0">
                <a:solidFill>
                  <a:srgbClr val="003399"/>
                </a:solidFill>
              </a:rPr>
              <a:t>Donee</a:t>
            </a:r>
            <a:r>
              <a:rPr lang="en-US" sz="1800" dirty="0" smtClean="0">
                <a:solidFill>
                  <a:srgbClr val="003399"/>
                </a:solidFill>
              </a:rPr>
              <a:t>- Any of the following entities that receive federal surplus personal property </a:t>
            </a:r>
            <a:r>
              <a:rPr lang="en-US" sz="1800" b="1" i="1" dirty="0" smtClean="0">
                <a:solidFill>
                  <a:srgbClr val="003399"/>
                </a:solidFill>
              </a:rPr>
              <a:t>through an SASP</a:t>
            </a:r>
            <a:r>
              <a:rPr lang="en-US" sz="1800" dirty="0" smtClean="0">
                <a:solidFill>
                  <a:srgbClr val="003399"/>
                </a:solidFill>
              </a:rPr>
              <a:t>:</a:t>
            </a:r>
          </a:p>
          <a:p>
            <a:pPr lvl="1" indent="-285750">
              <a:buFontTx/>
              <a:buChar char="•"/>
              <a:tabLst>
                <a:tab pos="285750" algn="l"/>
                <a:tab pos="342900" algn="l"/>
              </a:tabLst>
            </a:pPr>
            <a:r>
              <a:rPr lang="en-US" sz="1800" b="1" dirty="0" smtClean="0">
                <a:solidFill>
                  <a:srgbClr val="003399"/>
                </a:solidFill>
              </a:rPr>
              <a:t>- A public agency which uses surplus property to carry out or promote one or more public purposes</a:t>
            </a:r>
          </a:p>
          <a:p>
            <a:pPr lvl="1" indent="-285750">
              <a:buFontTx/>
              <a:buChar char="•"/>
              <a:tabLst>
                <a:tab pos="285750" algn="l"/>
                <a:tab pos="342900" algn="l"/>
              </a:tabLst>
            </a:pPr>
            <a:r>
              <a:rPr lang="en-US" sz="1800" b="1" dirty="0" smtClean="0">
                <a:solidFill>
                  <a:srgbClr val="003399"/>
                </a:solidFill>
              </a:rPr>
              <a:t>- An eligible nonprofit, tax-exempt organization</a:t>
            </a:r>
          </a:p>
          <a:p>
            <a:pPr lvl="1" indent="-285750">
              <a:buNone/>
              <a:tabLst>
                <a:tab pos="285750" algn="l"/>
                <a:tab pos="342900" algn="l"/>
              </a:tabLst>
            </a:pPr>
            <a:r>
              <a:rPr lang="en-US" sz="1600" dirty="0" smtClean="0">
                <a:solidFill>
                  <a:srgbClr val="003399"/>
                </a:solidFill>
              </a:rPr>
              <a:t>	</a:t>
            </a:r>
            <a:r>
              <a:rPr lang="en-US" sz="1800" b="1" dirty="0" smtClean="0">
                <a:solidFill>
                  <a:srgbClr val="003399"/>
                </a:solidFill>
              </a:rPr>
              <a:t>- A Service Educational Activity (SEA)</a:t>
            </a:r>
          </a:p>
          <a:p>
            <a:pPr lvl="1" indent="-285750">
              <a:buFontTx/>
              <a:buNone/>
              <a:tabLst>
                <a:tab pos="285750" algn="l"/>
                <a:tab pos="342900" algn="l"/>
              </a:tabLst>
            </a:pPr>
            <a:endParaRPr lang="en-US" sz="1600" dirty="0" smtClean="0">
              <a:solidFill>
                <a:srgbClr val="003399"/>
              </a:solidFill>
            </a:endParaRPr>
          </a:p>
          <a:p>
            <a:pPr>
              <a:buFontTx/>
              <a:buNone/>
              <a:tabLst>
                <a:tab pos="285750" algn="l"/>
                <a:tab pos="342900" algn="l"/>
              </a:tabLst>
            </a:pPr>
            <a:r>
              <a:rPr lang="en-US" sz="1600" dirty="0" smtClean="0">
                <a:solidFill>
                  <a:srgbClr val="003399"/>
                </a:solidFill>
              </a:rPr>
              <a:t>     </a:t>
            </a:r>
            <a:r>
              <a:rPr lang="en-US" sz="1800" b="1" u="sng" dirty="0" smtClean="0">
                <a:solidFill>
                  <a:srgbClr val="003399"/>
                </a:solidFill>
              </a:rPr>
              <a:t>Service Educational Activity</a:t>
            </a:r>
            <a:r>
              <a:rPr lang="en-US" sz="1600" dirty="0" smtClean="0">
                <a:solidFill>
                  <a:srgbClr val="003399"/>
                </a:solidFill>
              </a:rPr>
              <a:t> – </a:t>
            </a:r>
            <a:r>
              <a:rPr lang="en-US" sz="1800" dirty="0" smtClean="0">
                <a:solidFill>
                  <a:srgbClr val="003399"/>
                </a:solidFill>
              </a:rPr>
              <a:t>Any </a:t>
            </a:r>
            <a:r>
              <a:rPr lang="en-US" sz="1800" b="1" i="1" dirty="0" smtClean="0">
                <a:solidFill>
                  <a:srgbClr val="003399"/>
                </a:solidFill>
              </a:rPr>
              <a:t>educational activity designated by the Secretary of Defense </a:t>
            </a:r>
            <a:r>
              <a:rPr lang="en-US" sz="1800" dirty="0" smtClean="0">
                <a:solidFill>
                  <a:srgbClr val="003399"/>
                </a:solidFill>
              </a:rPr>
              <a:t>as being of special interest to the armed forces (Maritime Academies, Military, Naval, Air Force, Army or Coast Guard Preparatory Schools, Boy Scouts, Little League Baseball)</a:t>
            </a:r>
          </a:p>
          <a:p>
            <a:pPr lvl="1" indent="-285750">
              <a:buFontTx/>
              <a:buChar char="•"/>
              <a:tabLst>
                <a:tab pos="285750" algn="l"/>
                <a:tab pos="342900" algn="l"/>
              </a:tabLst>
            </a:pPr>
            <a:endParaRPr lang="en-US" sz="1600" dirty="0" smtClean="0">
              <a:solidFill>
                <a:srgbClr val="003399"/>
              </a:solidFill>
            </a:endParaRPr>
          </a:p>
          <a:p>
            <a:pPr lvl="1" indent="-285750">
              <a:buClr>
                <a:srgbClr val="A50021"/>
              </a:buClr>
              <a:buFontTx/>
              <a:buNone/>
              <a:tabLst>
                <a:tab pos="285750" algn="l"/>
                <a:tab pos="342900" algn="l"/>
              </a:tabLst>
            </a:pPr>
            <a:endParaRPr lang="en-US" sz="1600" dirty="0" smtClean="0"/>
          </a:p>
          <a:p>
            <a:pPr lvl="1" indent="-285750">
              <a:buClr>
                <a:srgbClr val="A50021"/>
              </a:buClr>
              <a:buFontTx/>
              <a:buNone/>
              <a:tabLst>
                <a:tab pos="285750" algn="l"/>
                <a:tab pos="342900" algn="l"/>
              </a:tabLst>
            </a:pPr>
            <a:endParaRPr lang="en-US" sz="1600" dirty="0" smtClean="0"/>
          </a:p>
          <a:p>
            <a:pPr lvl="1" indent="-285750">
              <a:buClr>
                <a:srgbClr val="A50021"/>
              </a:buClr>
              <a:buFontTx/>
              <a:buNone/>
              <a:tabLst>
                <a:tab pos="285750" algn="l"/>
                <a:tab pos="342900" algn="l"/>
              </a:tabLst>
            </a:pPr>
            <a:endParaRPr lang="en-US" dirty="0" smtClean="0"/>
          </a:p>
          <a:p>
            <a:pPr lvl="1" indent="-285750">
              <a:buClr>
                <a:srgbClr val="A50021"/>
              </a:buClr>
              <a:buFontTx/>
              <a:buNone/>
              <a:tabLst>
                <a:tab pos="285750" algn="l"/>
                <a:tab pos="342900" algn="l"/>
              </a:tabLst>
            </a:pPr>
            <a:endParaRPr lang="en-US" dirty="0" smtClean="0"/>
          </a:p>
          <a:p>
            <a:pPr lvl="1" indent="-285750">
              <a:buClr>
                <a:srgbClr val="A50021"/>
              </a:buClr>
              <a:buFontTx/>
              <a:buNone/>
              <a:tabLst>
                <a:tab pos="285750" algn="l"/>
                <a:tab pos="342900" algn="l"/>
              </a:tabLst>
            </a:pPr>
            <a:endParaRPr lang="en-US" dirty="0" smtClean="0"/>
          </a:p>
          <a:p>
            <a:pPr lvl="1" indent="-285750">
              <a:buClr>
                <a:srgbClr val="A50021"/>
              </a:buClr>
              <a:buFontTx/>
              <a:buNone/>
              <a:tabLst>
                <a:tab pos="285750" algn="l"/>
                <a:tab pos="342900" algn="l"/>
              </a:tabLst>
            </a:pPr>
            <a:endParaRPr lang="en-US" dirty="0" smtClean="0"/>
          </a:p>
        </p:txBody>
      </p:sp>
      <p:sp>
        <p:nvSpPr>
          <p:cNvPr id="11269" name="Text Box 4"/>
          <p:cNvSpPr txBox="1">
            <a:spLocks noChangeArrowheads="1"/>
          </p:cNvSpPr>
          <p:nvPr/>
        </p:nvSpPr>
        <p:spPr bwMode="auto">
          <a:xfrm>
            <a:off x="6537325" y="4306888"/>
            <a:ext cx="184150" cy="457200"/>
          </a:xfrm>
          <a:prstGeom prst="rect">
            <a:avLst/>
          </a:prstGeom>
          <a:noFill/>
          <a:ln w="9525">
            <a:noFill/>
            <a:miter lim="800000"/>
            <a:headEnd/>
            <a:tailEnd/>
          </a:ln>
        </p:spPr>
        <p:txBody>
          <a:bodyPr wrap="none">
            <a:spAutoFit/>
          </a:bodyPr>
          <a:lstStyle/>
          <a:p>
            <a:pPr algn="l"/>
            <a:endParaRPr lang="en-US" dirty="0"/>
          </a:p>
        </p:txBody>
      </p:sp>
    </p:spTree>
    <p:extLst>
      <p:ext uri="{BB962C8B-B14F-4D97-AF65-F5344CB8AC3E}">
        <p14:creationId xmlns:p14="http://schemas.microsoft.com/office/powerpoint/2010/main" val="951624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DEB49FB6-3727-402A-B45E-8C6CA665AA70}" type="slidenum">
              <a:rPr lang="en-US"/>
              <a:pPr/>
              <a:t>8</a:t>
            </a:fld>
            <a:endParaRPr lang="en-US" dirty="0"/>
          </a:p>
        </p:txBody>
      </p:sp>
      <p:sp>
        <p:nvSpPr>
          <p:cNvPr id="12291" name="Rectangle 2"/>
          <p:cNvSpPr>
            <a:spLocks noGrp="1" noChangeArrowheads="1"/>
          </p:cNvSpPr>
          <p:nvPr>
            <p:ph type="title"/>
          </p:nvPr>
        </p:nvSpPr>
        <p:spPr>
          <a:xfrm>
            <a:off x="457200" y="1479550"/>
            <a:ext cx="7769225" cy="584775"/>
          </a:xfrm>
        </p:spPr>
        <p:txBody>
          <a:bodyPr/>
          <a:lstStyle/>
          <a:p>
            <a:pPr algn="ctr"/>
            <a:r>
              <a:rPr lang="en-US" dirty="0" smtClean="0"/>
              <a:t>Terms and Terminology</a:t>
            </a:r>
          </a:p>
        </p:txBody>
      </p:sp>
      <p:sp>
        <p:nvSpPr>
          <p:cNvPr id="12292" name="Rectangle 3"/>
          <p:cNvSpPr>
            <a:spLocks noGrp="1" noChangeArrowheads="1"/>
          </p:cNvSpPr>
          <p:nvPr>
            <p:ph type="body" idx="1"/>
          </p:nvPr>
        </p:nvSpPr>
        <p:spPr>
          <a:xfrm>
            <a:off x="455613" y="2209800"/>
            <a:ext cx="7769225" cy="3232150"/>
          </a:xfrm>
        </p:spPr>
        <p:txBody>
          <a:bodyPr/>
          <a:lstStyle/>
          <a:p>
            <a:pPr>
              <a:lnSpc>
                <a:spcPct val="80000"/>
              </a:lnSpc>
              <a:buFontTx/>
              <a:buChar char="•"/>
            </a:pPr>
            <a:r>
              <a:rPr lang="en-US" b="1" u="sng" dirty="0" smtClean="0"/>
              <a:t>Personal Property</a:t>
            </a:r>
            <a:r>
              <a:rPr lang="en-US" b="1" dirty="0" smtClean="0"/>
              <a:t> – </a:t>
            </a:r>
            <a:r>
              <a:rPr lang="en-US" dirty="0" smtClean="0"/>
              <a:t>Any property </a:t>
            </a:r>
            <a:r>
              <a:rPr lang="en-US" u="sng" dirty="0" smtClean="0"/>
              <a:t>except</a:t>
            </a:r>
            <a:r>
              <a:rPr lang="en-US" dirty="0" smtClean="0"/>
              <a:t> real property.</a:t>
            </a:r>
          </a:p>
          <a:p>
            <a:pPr>
              <a:lnSpc>
                <a:spcPct val="80000"/>
              </a:lnSpc>
              <a:buFontTx/>
              <a:buChar char="•"/>
            </a:pPr>
            <a:endParaRPr lang="en-US" dirty="0" smtClean="0"/>
          </a:p>
          <a:p>
            <a:pPr>
              <a:lnSpc>
                <a:spcPct val="80000"/>
              </a:lnSpc>
              <a:buFontTx/>
              <a:buChar char="•"/>
            </a:pPr>
            <a:r>
              <a:rPr lang="en-US" b="1" u="sng" dirty="0" smtClean="0"/>
              <a:t>Excess Property</a:t>
            </a:r>
            <a:r>
              <a:rPr lang="en-US" b="1" dirty="0" smtClean="0"/>
              <a:t>-</a:t>
            </a:r>
            <a:r>
              <a:rPr lang="en-US" dirty="0" smtClean="0"/>
              <a:t> Any personal property under the control of any federal agency that is </a:t>
            </a:r>
            <a:r>
              <a:rPr lang="en-US" u="sng" dirty="0" smtClean="0"/>
              <a:t>no longer required for that agency’s needs</a:t>
            </a:r>
            <a:r>
              <a:rPr lang="en-US" dirty="0" smtClean="0"/>
              <a:t>, as determined by the agency head or designee.</a:t>
            </a:r>
          </a:p>
          <a:p>
            <a:pPr>
              <a:lnSpc>
                <a:spcPct val="80000"/>
              </a:lnSpc>
              <a:buFontTx/>
              <a:buChar char="•"/>
            </a:pPr>
            <a:endParaRPr lang="en-US" b="1" u="sng" dirty="0" smtClean="0"/>
          </a:p>
          <a:p>
            <a:pPr>
              <a:lnSpc>
                <a:spcPct val="80000"/>
              </a:lnSpc>
              <a:buFontTx/>
              <a:buChar char="•"/>
            </a:pPr>
            <a:r>
              <a:rPr lang="en-US" b="1" u="sng" dirty="0" smtClean="0"/>
              <a:t>Surplus Property</a:t>
            </a:r>
            <a:r>
              <a:rPr lang="en-US" b="1" dirty="0" smtClean="0"/>
              <a:t>-</a:t>
            </a:r>
            <a:r>
              <a:rPr lang="en-US" dirty="0" smtClean="0"/>
              <a:t> Excess personal property </a:t>
            </a:r>
            <a:r>
              <a:rPr lang="en-US" u="sng" dirty="0" smtClean="0"/>
              <a:t>no longer required by federal agencies</a:t>
            </a:r>
            <a:r>
              <a:rPr lang="en-US" b="1" i="1" dirty="0" smtClean="0"/>
              <a:t> </a:t>
            </a:r>
            <a:r>
              <a:rPr lang="en-US" dirty="0" smtClean="0"/>
              <a:t>and is available to the State and Non Profit Organizations.</a:t>
            </a:r>
          </a:p>
          <a:p>
            <a:pPr>
              <a:lnSpc>
                <a:spcPct val="80000"/>
              </a:lnSpc>
            </a:pPr>
            <a:endParaRPr lang="en-US" sz="1600" dirty="0" smtClean="0"/>
          </a:p>
        </p:txBody>
      </p:sp>
    </p:spTree>
    <p:extLst>
      <p:ext uri="{BB962C8B-B14F-4D97-AF65-F5344CB8AC3E}">
        <p14:creationId xmlns:p14="http://schemas.microsoft.com/office/powerpoint/2010/main" val="2525119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Terms and Terminology</a:t>
            </a:r>
            <a:endParaRPr lang="en-US" dirty="0"/>
          </a:p>
        </p:txBody>
      </p:sp>
      <p:sp>
        <p:nvSpPr>
          <p:cNvPr id="3" name="Content Placeholder 2"/>
          <p:cNvSpPr>
            <a:spLocks noGrp="1"/>
          </p:cNvSpPr>
          <p:nvPr>
            <p:ph idx="1"/>
          </p:nvPr>
        </p:nvSpPr>
        <p:spPr/>
        <p:txBody>
          <a:bodyPr/>
          <a:lstStyle/>
          <a:p>
            <a:pPr>
              <a:lnSpc>
                <a:spcPct val="80000"/>
              </a:lnSpc>
            </a:pPr>
            <a:r>
              <a:rPr lang="en-US" b="1" u="sng" dirty="0" smtClean="0">
                <a:solidFill>
                  <a:srgbClr val="003399"/>
                </a:solidFill>
              </a:rPr>
              <a:t>Transfer</a:t>
            </a:r>
            <a:r>
              <a:rPr lang="en-US" dirty="0" smtClean="0">
                <a:solidFill>
                  <a:srgbClr val="003399"/>
                </a:solidFill>
              </a:rPr>
              <a:t>- The </a:t>
            </a:r>
            <a:r>
              <a:rPr lang="en-US" u="sng" dirty="0" smtClean="0">
                <a:solidFill>
                  <a:srgbClr val="003399"/>
                </a:solidFill>
              </a:rPr>
              <a:t>reassignment</a:t>
            </a:r>
            <a:r>
              <a:rPr lang="en-US" dirty="0" smtClean="0">
                <a:solidFill>
                  <a:srgbClr val="003399"/>
                </a:solidFill>
              </a:rPr>
              <a:t> of property </a:t>
            </a:r>
            <a:r>
              <a:rPr lang="en-US" u="sng" dirty="0" smtClean="0">
                <a:solidFill>
                  <a:srgbClr val="003399"/>
                </a:solidFill>
              </a:rPr>
              <a:t>internally</a:t>
            </a:r>
            <a:r>
              <a:rPr lang="en-US" dirty="0" smtClean="0">
                <a:solidFill>
                  <a:srgbClr val="003399"/>
                </a:solidFill>
              </a:rPr>
              <a:t> between offices within a federal agency or transfer </a:t>
            </a:r>
            <a:r>
              <a:rPr lang="en-US" u="sng" dirty="0" smtClean="0">
                <a:solidFill>
                  <a:srgbClr val="003399"/>
                </a:solidFill>
              </a:rPr>
              <a:t>externally</a:t>
            </a:r>
            <a:r>
              <a:rPr lang="en-US" dirty="0" smtClean="0">
                <a:solidFill>
                  <a:srgbClr val="003399"/>
                </a:solidFill>
              </a:rPr>
              <a:t> between </a:t>
            </a:r>
            <a:r>
              <a:rPr lang="en-US" i="1" dirty="0" smtClean="0">
                <a:solidFill>
                  <a:srgbClr val="003399"/>
                </a:solidFill>
              </a:rPr>
              <a:t>federal agencies</a:t>
            </a:r>
            <a:r>
              <a:rPr lang="en-US" dirty="0" smtClean="0">
                <a:solidFill>
                  <a:srgbClr val="003399"/>
                </a:solidFill>
              </a:rPr>
              <a:t>.</a:t>
            </a:r>
          </a:p>
          <a:p>
            <a:pPr>
              <a:lnSpc>
                <a:spcPct val="80000"/>
              </a:lnSpc>
            </a:pPr>
            <a:endParaRPr lang="en-US" sz="2000" u="sng" dirty="0" smtClean="0">
              <a:solidFill>
                <a:srgbClr val="003399"/>
              </a:solidFill>
            </a:endParaRPr>
          </a:p>
          <a:p>
            <a:pPr>
              <a:lnSpc>
                <a:spcPct val="80000"/>
              </a:lnSpc>
            </a:pPr>
            <a:r>
              <a:rPr lang="en-US" b="1" u="sng" dirty="0" smtClean="0">
                <a:solidFill>
                  <a:srgbClr val="003399"/>
                </a:solidFill>
              </a:rPr>
              <a:t>Donation</a:t>
            </a:r>
            <a:r>
              <a:rPr lang="en-US" dirty="0" smtClean="0">
                <a:solidFill>
                  <a:srgbClr val="003399"/>
                </a:solidFill>
              </a:rPr>
              <a:t>- Transfers of property </a:t>
            </a:r>
            <a:r>
              <a:rPr lang="en-US" u="sng" dirty="0" smtClean="0">
                <a:solidFill>
                  <a:srgbClr val="003399"/>
                </a:solidFill>
              </a:rPr>
              <a:t>from the federal agencies to be donated to state </a:t>
            </a:r>
            <a:r>
              <a:rPr lang="en-US" dirty="0" smtClean="0">
                <a:solidFill>
                  <a:srgbClr val="003399"/>
                </a:solidFill>
              </a:rPr>
              <a:t>and local government agencies and eligible nonprofit organizations.</a:t>
            </a:r>
          </a:p>
          <a:p>
            <a:endParaRPr lang="en-US" dirty="0"/>
          </a:p>
        </p:txBody>
      </p:sp>
      <p:sp>
        <p:nvSpPr>
          <p:cNvPr id="4" name="Slide Number Placeholder 3"/>
          <p:cNvSpPr>
            <a:spLocks noGrp="1"/>
          </p:cNvSpPr>
          <p:nvPr>
            <p:ph type="sldNum" sz="quarter" idx="10"/>
          </p:nvPr>
        </p:nvSpPr>
        <p:spPr/>
        <p:txBody>
          <a:bodyPr/>
          <a:lstStyle/>
          <a:p>
            <a:pPr>
              <a:defRPr/>
            </a:pPr>
            <a:fld id="{F8ABC18D-E4E1-4EDF-935F-4A3436C499A5}" type="slidenum">
              <a:rPr lang="en-US" smtClean="0"/>
              <a:pPr>
                <a:defRPr/>
              </a:pPr>
              <a:t>9</a:t>
            </a:fld>
            <a:endParaRPr lang="en-US" dirty="0"/>
          </a:p>
        </p:txBody>
      </p:sp>
    </p:spTree>
    <p:extLst>
      <p:ext uri="{BB962C8B-B14F-4D97-AF65-F5344CB8AC3E}">
        <p14:creationId xmlns:p14="http://schemas.microsoft.com/office/powerpoint/2010/main" val="3480264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140</TotalTime>
  <Words>2324</Words>
  <Application>Microsoft Office PowerPoint</Application>
  <PresentationFormat>On-screen Show (4:3)</PresentationFormat>
  <Paragraphs>328</Paragraphs>
  <Slides>35</Slides>
  <Notes>18</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Theme1</vt:lpstr>
      <vt:lpstr>PowerPoint Presentation</vt:lpstr>
      <vt:lpstr>GSA Property Management Mission Statement</vt:lpstr>
      <vt:lpstr>Do you have any property disposal questions?</vt:lpstr>
      <vt:lpstr>What does the Property Division do?</vt:lpstr>
      <vt:lpstr>Terms and Terminology</vt:lpstr>
      <vt:lpstr>Terms and Terminology</vt:lpstr>
      <vt:lpstr>Terms and Terminology</vt:lpstr>
      <vt:lpstr>Terms and Terminology</vt:lpstr>
      <vt:lpstr>Terms and Terminology</vt:lpstr>
      <vt:lpstr>Terms and Terminology</vt:lpstr>
      <vt:lpstr>Terms and Terminology</vt:lpstr>
      <vt:lpstr>Terms and Terminology</vt:lpstr>
      <vt:lpstr>Terms and Terminology</vt:lpstr>
      <vt:lpstr> Condition Code Terminology</vt:lpstr>
      <vt:lpstr>PowerPoint Presentation</vt:lpstr>
      <vt:lpstr>What is personal property?</vt:lpstr>
      <vt:lpstr>How long does the disposal process take?</vt:lpstr>
      <vt:lpstr>How long does the disposal process take?</vt:lpstr>
      <vt:lpstr>How does FAS Property assist agencies in disposal?</vt:lpstr>
      <vt:lpstr>Next, the property is offered to the States</vt:lpstr>
      <vt:lpstr>State Agency for Surplus Property’s Role </vt:lpstr>
      <vt:lpstr>Who qualifies for property under the SASP? </vt:lpstr>
      <vt:lpstr>How do Federal agencies and the States find out what property is available?</vt:lpstr>
      <vt:lpstr>GSAXcess.gov Highlights</vt:lpstr>
      <vt:lpstr>PowerPoint Presentation</vt:lpstr>
      <vt:lpstr>PowerPoint Presentation</vt:lpstr>
      <vt:lpstr>PowerPoint Presentation</vt:lpstr>
      <vt:lpstr>PowerPoint Presentation</vt:lpstr>
      <vt:lpstr>What if no Federal Agency or State wants the property?</vt:lpstr>
      <vt:lpstr>PowerPoint Presentation</vt:lpstr>
      <vt:lpstr>PowerPoint Presentation</vt:lpstr>
      <vt:lpstr>Who can bid on GSAAuctions.gov?</vt:lpstr>
      <vt:lpstr>Who in GSA should I contact for help in answering my disposal questions?</vt:lpstr>
      <vt:lpstr>In Summary….</vt:lpstr>
      <vt:lpstr>Questions</vt:lpstr>
    </vt:vector>
  </TitlesOfParts>
  <Company>GSA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JessicaMDreier</dc:creator>
  <cp:lastModifiedBy>Sharon R Gorospe</cp:lastModifiedBy>
  <cp:revision>15</cp:revision>
  <dcterms:created xsi:type="dcterms:W3CDTF">2014-07-02T17:50:52Z</dcterms:created>
  <dcterms:modified xsi:type="dcterms:W3CDTF">2016-04-28T17:33:59Z</dcterms:modified>
</cp:coreProperties>
</file>