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 id="2147483712" r:id="rId2"/>
    <p:sldMasterId id="2147483749" r:id="rId3"/>
  </p:sldMasterIdLst>
  <p:notesMasterIdLst>
    <p:notesMasterId r:id="rId36"/>
  </p:notesMasterIdLst>
  <p:handoutMasterIdLst>
    <p:handoutMasterId r:id="rId37"/>
  </p:handoutMasterIdLst>
  <p:sldIdLst>
    <p:sldId id="256" r:id="rId4"/>
    <p:sldId id="269" r:id="rId5"/>
    <p:sldId id="458" r:id="rId6"/>
    <p:sldId id="422" r:id="rId7"/>
    <p:sldId id="423" r:id="rId8"/>
    <p:sldId id="444" r:id="rId9"/>
    <p:sldId id="445" r:id="rId10"/>
    <p:sldId id="451" r:id="rId11"/>
    <p:sldId id="424" r:id="rId12"/>
    <p:sldId id="270" r:id="rId13"/>
    <p:sldId id="274" r:id="rId14"/>
    <p:sldId id="452" r:id="rId15"/>
    <p:sldId id="455" r:id="rId16"/>
    <p:sldId id="461" r:id="rId17"/>
    <p:sldId id="462" r:id="rId18"/>
    <p:sldId id="463" r:id="rId19"/>
    <p:sldId id="464" r:id="rId20"/>
    <p:sldId id="465" r:id="rId21"/>
    <p:sldId id="467" r:id="rId22"/>
    <p:sldId id="468" r:id="rId23"/>
    <p:sldId id="469" r:id="rId24"/>
    <p:sldId id="405" r:id="rId25"/>
    <p:sldId id="459" r:id="rId26"/>
    <p:sldId id="430" r:id="rId27"/>
    <p:sldId id="460" r:id="rId28"/>
    <p:sldId id="435" r:id="rId29"/>
    <p:sldId id="436" r:id="rId30"/>
    <p:sldId id="440" r:id="rId31"/>
    <p:sldId id="456" r:id="rId32"/>
    <p:sldId id="457" r:id="rId33"/>
    <p:sldId id="394" r:id="rId34"/>
    <p:sldId id="441" r:id="rId35"/>
  </p:sldIdLst>
  <p:sldSz cx="9144000" cy="7315200"/>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5pPr>
    <a:lvl6pPr marL="2286000" algn="l" defTabSz="914400" rtl="0" eaLnBrk="1" latinLnBrk="0" hangingPunct="1">
      <a:defRPr sz="2400" kern="1200">
        <a:solidFill>
          <a:schemeClr val="tx1"/>
        </a:solidFill>
        <a:latin typeface="Arial" charset="0"/>
        <a:ea typeface="ＭＳ Ｐゴシック" pitchFamily="92" charset="-128"/>
        <a:cs typeface="+mn-cs"/>
      </a:defRPr>
    </a:lvl6pPr>
    <a:lvl7pPr marL="2743200" algn="l" defTabSz="914400" rtl="0" eaLnBrk="1" latinLnBrk="0" hangingPunct="1">
      <a:defRPr sz="2400" kern="1200">
        <a:solidFill>
          <a:schemeClr val="tx1"/>
        </a:solidFill>
        <a:latin typeface="Arial" charset="0"/>
        <a:ea typeface="ＭＳ Ｐゴシック" pitchFamily="92" charset="-128"/>
        <a:cs typeface="+mn-cs"/>
      </a:defRPr>
    </a:lvl7pPr>
    <a:lvl8pPr marL="3200400" algn="l" defTabSz="914400" rtl="0" eaLnBrk="1" latinLnBrk="0" hangingPunct="1">
      <a:defRPr sz="2400" kern="1200">
        <a:solidFill>
          <a:schemeClr val="tx1"/>
        </a:solidFill>
        <a:latin typeface="Arial" charset="0"/>
        <a:ea typeface="ＭＳ Ｐゴシック" pitchFamily="92" charset="-128"/>
        <a:cs typeface="+mn-cs"/>
      </a:defRPr>
    </a:lvl8pPr>
    <a:lvl9pPr marL="3657600" algn="l" defTabSz="914400" rtl="0" eaLnBrk="1" latinLnBrk="0" hangingPunct="1">
      <a:defRPr sz="2400" kern="1200">
        <a:solidFill>
          <a:schemeClr val="tx1"/>
        </a:solidFill>
        <a:latin typeface="Arial" charset="0"/>
        <a:ea typeface="ＭＳ Ｐゴシック" pitchFamily="9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87"/>
    <a:srgbClr val="B11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9" autoAdjust="0"/>
    <p:restoredTop sz="73355" autoAdjust="0"/>
  </p:normalViewPr>
  <p:slideViewPr>
    <p:cSldViewPr>
      <p:cViewPr>
        <p:scale>
          <a:sx n="70" d="100"/>
          <a:sy n="70" d="100"/>
        </p:scale>
        <p:origin x="-940" y="408"/>
      </p:cViewPr>
      <p:guideLst>
        <p:guide orient="horz" pos="1075"/>
        <p:guide pos="5328"/>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864"/>
    </p:cViewPr>
  </p:sorterViewPr>
  <p:notesViewPr>
    <p:cSldViewPr>
      <p:cViewPr varScale="1">
        <p:scale>
          <a:sx n="56" d="100"/>
          <a:sy n="56" d="100"/>
        </p:scale>
        <p:origin x="-283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9.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2285" tIns="46143" rIns="92285" bIns="46143"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6203" y="0"/>
            <a:ext cx="2971800" cy="464820"/>
          </a:xfrm>
          <a:prstGeom prst="rect">
            <a:avLst/>
          </a:prstGeom>
          <a:noFill/>
          <a:ln w="9525">
            <a:noFill/>
            <a:miter lim="800000"/>
            <a:headEnd/>
            <a:tailEnd/>
          </a:ln>
        </p:spPr>
        <p:txBody>
          <a:bodyPr vert="horz" wrap="square" lIns="92285" tIns="46143" rIns="92285" bIns="46143"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p:spPr>
        <p:txBody>
          <a:bodyPr vert="horz" wrap="square" lIns="92285" tIns="46143" rIns="92285" bIns="46143"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6203" y="8831580"/>
            <a:ext cx="2971800" cy="464820"/>
          </a:xfrm>
          <a:prstGeom prst="rect">
            <a:avLst/>
          </a:prstGeom>
          <a:noFill/>
          <a:ln w="9525">
            <a:noFill/>
            <a:miter lim="800000"/>
            <a:headEnd/>
            <a:tailEnd/>
          </a:ln>
        </p:spPr>
        <p:txBody>
          <a:bodyPr vert="horz" wrap="square" lIns="92285" tIns="46143" rIns="92285" bIns="46143" numCol="1" anchor="b" anchorCtr="0" compatLnSpc="1">
            <a:prstTxWarp prst="textNoShape">
              <a:avLst/>
            </a:prstTxWarp>
          </a:bodyPr>
          <a:lstStyle>
            <a:lvl1pPr algn="r">
              <a:defRPr sz="1200"/>
            </a:lvl1pPr>
          </a:lstStyle>
          <a:p>
            <a:pPr>
              <a:defRPr/>
            </a:pPr>
            <a:fld id="{D6B14361-68EF-450C-8F00-272485F0A8D9}" type="slidenum">
              <a:rPr lang="en-US"/>
              <a:pPr>
                <a:defRPr/>
              </a:pPr>
              <a:t>‹#›</a:t>
            </a:fld>
            <a:endParaRPr lang="en-US"/>
          </a:p>
        </p:txBody>
      </p:sp>
    </p:spTree>
    <p:extLst>
      <p:ext uri="{BB962C8B-B14F-4D97-AF65-F5344CB8AC3E}">
        <p14:creationId xmlns:p14="http://schemas.microsoft.com/office/powerpoint/2010/main" val="3376647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2285" tIns="46143" rIns="92285" bIns="46143"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3" y="0"/>
            <a:ext cx="2971800" cy="464820"/>
          </a:xfrm>
          <a:prstGeom prst="rect">
            <a:avLst/>
          </a:prstGeom>
          <a:noFill/>
          <a:ln w="9525">
            <a:noFill/>
            <a:miter lim="800000"/>
            <a:headEnd/>
            <a:tailEnd/>
          </a:ln>
        </p:spPr>
        <p:txBody>
          <a:bodyPr vert="horz" wrap="square" lIns="92285" tIns="46143" rIns="92285" bIns="46143"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49363" y="696913"/>
            <a:ext cx="4359275"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3" y="4415793"/>
            <a:ext cx="5029200" cy="4183380"/>
          </a:xfrm>
          <a:prstGeom prst="rect">
            <a:avLst/>
          </a:prstGeom>
          <a:noFill/>
          <a:ln w="9525">
            <a:noFill/>
            <a:miter lim="800000"/>
            <a:headEnd/>
            <a:tailEnd/>
          </a:ln>
        </p:spPr>
        <p:txBody>
          <a:bodyPr vert="horz" wrap="square" lIns="92285" tIns="46143" rIns="92285" bIns="46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2285" tIns="46143" rIns="92285" bIns="46143"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3" y="8831580"/>
            <a:ext cx="2971800" cy="464820"/>
          </a:xfrm>
          <a:prstGeom prst="rect">
            <a:avLst/>
          </a:prstGeom>
          <a:noFill/>
          <a:ln w="9525">
            <a:noFill/>
            <a:miter lim="800000"/>
            <a:headEnd/>
            <a:tailEnd/>
          </a:ln>
        </p:spPr>
        <p:txBody>
          <a:bodyPr vert="horz" wrap="square" lIns="92285" tIns="46143" rIns="92285" bIns="46143" numCol="1" anchor="b" anchorCtr="0" compatLnSpc="1">
            <a:prstTxWarp prst="textNoShape">
              <a:avLst/>
            </a:prstTxWarp>
          </a:bodyPr>
          <a:lstStyle>
            <a:lvl1pPr algn="r">
              <a:defRPr sz="1200"/>
            </a:lvl1pPr>
          </a:lstStyle>
          <a:p>
            <a:pPr>
              <a:defRPr/>
            </a:pPr>
            <a:fld id="{D8D2CC77-F456-474D-B48F-A9152B174140}" type="slidenum">
              <a:rPr lang="en-US"/>
              <a:pPr>
                <a:defRPr/>
              </a:pPr>
              <a:t>‹#›</a:t>
            </a:fld>
            <a:endParaRPr lang="en-US"/>
          </a:p>
        </p:txBody>
      </p:sp>
    </p:spTree>
    <p:extLst>
      <p:ext uri="{BB962C8B-B14F-4D97-AF65-F5344CB8AC3E}">
        <p14:creationId xmlns:p14="http://schemas.microsoft.com/office/powerpoint/2010/main" val="3554122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192D8EF-F7E1-474F-8F1F-F9663296E098}" type="slidenum">
              <a:rPr lang="en-US" smtClean="0"/>
              <a:pPr/>
              <a:t>1</a:t>
            </a:fld>
            <a:endParaRPr lang="en-US" smtClean="0"/>
          </a:p>
        </p:txBody>
      </p:sp>
      <p:sp>
        <p:nvSpPr>
          <p:cNvPr id="12291" name="Rectangle 2"/>
          <p:cNvSpPr>
            <a:spLocks noGrp="1" noRot="1" noChangeAspect="1" noChangeArrowheads="1" noTextEdit="1"/>
          </p:cNvSpPr>
          <p:nvPr>
            <p:ph type="sldImg"/>
          </p:nvPr>
        </p:nvSpPr>
        <p:spPr>
          <a:xfrm>
            <a:off x="1249363" y="696913"/>
            <a:ext cx="4359275" cy="3486150"/>
          </a:xfrm>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r>
              <a:rPr lang="en-US" dirty="0" smtClean="0"/>
              <a:t>GSA e-Library is a powerful search engine that can help you find what you’re looking for in multiple ways.  </a:t>
            </a:r>
            <a:endParaRPr lang="en-US" dirty="0"/>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10</a:t>
            </a:fld>
            <a:endParaRPr lang="en-US"/>
          </a:p>
        </p:txBody>
      </p:sp>
    </p:spTree>
    <p:extLst>
      <p:ext uri="{BB962C8B-B14F-4D97-AF65-F5344CB8AC3E}">
        <p14:creationId xmlns:p14="http://schemas.microsoft.com/office/powerpoint/2010/main" val="375721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r>
              <a:rPr lang="en-US" dirty="0" smtClean="0"/>
              <a:t>You can search by keywords, contract number, contract/manufacturer name, schedule name, NAICS </a:t>
            </a:r>
            <a:r>
              <a:rPr lang="en-US" baseline="0" dirty="0" smtClean="0"/>
              <a:t> or special item number.  If you know the schedule number you can use the drag down menu on the web site and go directly to the contract information you need.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11</a:t>
            </a:fld>
            <a:endParaRPr lang="en-US"/>
          </a:p>
        </p:txBody>
      </p:sp>
    </p:spTree>
    <p:extLst>
      <p:ext uri="{BB962C8B-B14F-4D97-AF65-F5344CB8AC3E}">
        <p14:creationId xmlns:p14="http://schemas.microsoft.com/office/powerpoint/2010/main" val="375721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2146300" y="457200"/>
            <a:ext cx="2724150" cy="2179638"/>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Services (highly customizable, attach requirements)</a:t>
            </a:r>
            <a:br>
              <a:rPr lang="en-US" dirty="0" smtClean="0"/>
            </a:br>
            <a:endParaRPr lang="en-US" dirty="0" smtClean="0"/>
          </a:p>
          <a:p>
            <a:r>
              <a:rPr lang="en-US" dirty="0" smtClean="0"/>
              <a:t>Obtaining volume discounts beyond contract pricing for high quantity or high dollar purchases</a:t>
            </a:r>
            <a:br>
              <a:rPr lang="en-US" dirty="0" smtClean="0"/>
            </a:br>
            <a:endParaRPr lang="en-US" dirty="0" smtClean="0"/>
          </a:p>
          <a:p>
            <a:r>
              <a:rPr lang="en-US" dirty="0" smtClean="0"/>
              <a:t>Purchases with complex requirements or combination product/service</a:t>
            </a:r>
            <a:br>
              <a:rPr lang="en-US" dirty="0" smtClean="0"/>
            </a:br>
            <a:endParaRPr lang="en-US" dirty="0" smtClean="0"/>
          </a:p>
          <a:p>
            <a:r>
              <a:rPr lang="en-US" dirty="0" smtClean="0"/>
              <a:t>Determining sources of supply (Request For Information)</a:t>
            </a:r>
            <a:br>
              <a:rPr lang="en-US" dirty="0" smtClean="0"/>
            </a:br>
            <a:endParaRPr lang="en-US" dirty="0" smtClean="0"/>
          </a:p>
          <a:p>
            <a:r>
              <a:rPr lang="en-US" dirty="0" smtClean="0"/>
              <a:t>Place RFQs directly against Blanket Purchase Agreements (BPAs)</a:t>
            </a:r>
          </a:p>
          <a:p>
            <a:endParaRPr lang="en-US" dirty="0" smtClean="0"/>
          </a:p>
        </p:txBody>
      </p:sp>
      <p:sp>
        <p:nvSpPr>
          <p:cNvPr id="54275" name="Slide Number Placeholder 3"/>
          <p:cNvSpPr>
            <a:spLocks noGrp="1"/>
          </p:cNvSpPr>
          <p:nvPr>
            <p:ph type="sldNum" sz="quarter" idx="5"/>
          </p:nvPr>
        </p:nvSpPr>
        <p:spPr>
          <a:noFill/>
        </p:spPr>
        <p:txBody>
          <a:bodyPr/>
          <a:lstStyle/>
          <a:p>
            <a:r>
              <a:rPr lang="en-US">
                <a:solidFill>
                  <a:prstClr val="black"/>
                </a:solidFill>
              </a:rPr>
              <a:t>Page  </a:t>
            </a:r>
            <a:fld id="{785D1F5A-2137-4CED-9DAC-F66921BD10AF}"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4261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9E8D820-9C88-4201-B4EE-3C4ACEE86A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7" name="Shape 587"/>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588" name="Shape 588"/>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14</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2" name="Shape 482"/>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A great way to learn more about these programs and the products they cover is GSA’s Green Product Compilation (GPC) (http://sftool.gov/greenprocurement). GPC is a user-friendly guide to help you search for and identify green products, and also understand the environmental programs and federal purchasing requirements that relate to those products.  GPC also offers a green services portal with guides for 8 service categories, including: Cafeteria &amp; food services, Electronic leasing, Fleet maintenance, Janitorial services, Landscaping services, Laundry services, Meetings and conference services, and Pest management.</a:t>
            </a:r>
          </a:p>
          <a:p>
            <a:pPr marL="0" marR="0" lvl="0" indent="0" algn="l" rtl="0">
              <a:spcBef>
                <a:spcPts val="36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483" name="Shape 483"/>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15</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0" name="Shape 490"/>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http://sftool.gov/greenprocurement</a:t>
            </a:r>
          </a:p>
        </p:txBody>
      </p:sp>
      <p:sp>
        <p:nvSpPr>
          <p:cNvPr id="491" name="Shape 491"/>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16</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2" name="Shape 502"/>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http://sftool.gov/learn/about/371/environmental-programs</a:t>
            </a:r>
          </a:p>
        </p:txBody>
      </p:sp>
      <p:sp>
        <p:nvSpPr>
          <p:cNvPr id="503" name="Shape 503"/>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17</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1" name="Shape 511"/>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http://sftool.gov/green-products/4/cafeteria-products?ProductId=40</a:t>
            </a:r>
          </a:p>
        </p:txBody>
      </p:sp>
      <p:sp>
        <p:nvSpPr>
          <p:cNvPr id="512" name="Shape 512"/>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18</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6" name="Shape 596"/>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000" b="0" i="0" u="none" strike="noStrike" cap="none">
                <a:solidFill>
                  <a:srgbClr val="FF0000"/>
                </a:solidFill>
                <a:latin typeface="Times New Roman"/>
                <a:ea typeface="Times New Roman"/>
                <a:cs typeface="Times New Roman"/>
                <a:sym typeface="Times New Roman"/>
              </a:rPr>
              <a:t>No standard definition at this time</a:t>
            </a:r>
          </a:p>
          <a:p>
            <a:pPr marL="0" marR="0" lvl="0" indent="0" algn="l" rtl="0">
              <a:spcBef>
                <a:spcPts val="300"/>
              </a:spcBef>
              <a:spcAft>
                <a:spcPts val="0"/>
              </a:spcAft>
              <a:buSzPct val="25000"/>
              <a:buNone/>
            </a:pPr>
            <a:r>
              <a:rPr lang="en-US" sz="1000" b="0" i="0" u="none" strike="noStrike" cap="none">
                <a:solidFill>
                  <a:srgbClr val="FF0000"/>
                </a:solidFill>
                <a:latin typeface="Times New Roman"/>
                <a:ea typeface="Times New Roman"/>
                <a:cs typeface="Times New Roman"/>
                <a:sym typeface="Times New Roman"/>
              </a:rPr>
              <a:t>For purposes of the 95% requirement…</a:t>
            </a:r>
          </a:p>
        </p:txBody>
      </p:sp>
      <p:sp>
        <p:nvSpPr>
          <p:cNvPr id="597" name="Shape 597"/>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19</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2</a:t>
            </a:fld>
            <a:endParaRPr lang="en-US"/>
          </a:p>
        </p:txBody>
      </p:sp>
    </p:spTree>
    <p:extLst>
      <p:ext uri="{BB962C8B-B14F-4D97-AF65-F5344CB8AC3E}">
        <p14:creationId xmlns:p14="http://schemas.microsoft.com/office/powerpoint/2010/main" val="3757210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9" name="Shape 629"/>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Times New Roman"/>
                <a:ea typeface="Times New Roman"/>
                <a:cs typeface="Times New Roman"/>
                <a:sym typeface="Times New Roman"/>
              </a:rPr>
              <a:t>http://sftool.gov/greenprocurement/ServiceCategory/9?slug=cafeteria-food-services&amp;agencyId=0</a:t>
            </a:r>
          </a:p>
        </p:txBody>
      </p:sp>
      <p:sp>
        <p:nvSpPr>
          <p:cNvPr id="630" name="Shape 630"/>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20</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0" name="Shape 640"/>
          <p:cNvSpPr txBox="1">
            <a:spLocks noGrp="1"/>
          </p:cNvSpPr>
          <p:nvPr>
            <p:ph type="body" idx="1"/>
          </p:nvPr>
        </p:nvSpPr>
        <p:spPr>
          <a:xfrm>
            <a:off x="914503" y="4415792"/>
            <a:ext cx="5028993" cy="418337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641" name="Shape 641"/>
          <p:cNvSpPr txBox="1">
            <a:spLocks noGrp="1"/>
          </p:cNvSpPr>
          <p:nvPr>
            <p:ph type="sldNum" idx="12"/>
          </p:nvPr>
        </p:nvSpPr>
        <p:spPr>
          <a:xfrm>
            <a:off x="3885479" y="8831580"/>
            <a:ext cx="2972522" cy="464819"/>
          </a:xfrm>
          <a:prstGeom prst="rect">
            <a:avLst/>
          </a:prstGeom>
          <a:noFill/>
          <a:ln>
            <a:noFill/>
          </a:ln>
        </p:spPr>
        <p:txBody>
          <a:bodyPr lIns="93000" tIns="46500" rIns="93000" bIns="46500" anchor="b" anchorCtr="0">
            <a:noAutofit/>
          </a:bodyPr>
          <a:lstStyle/>
          <a:p>
            <a:pPr>
              <a:buSzPct val="25000"/>
            </a:pPr>
            <a:fld id="{00000000-1234-1234-1234-123412341234}" type="slidenum">
              <a:rPr lang="en-US">
                <a:solidFill>
                  <a:prstClr val="black"/>
                </a:solidFill>
                <a:latin typeface="Times New Roman"/>
                <a:ea typeface="Times New Roman"/>
                <a:cs typeface="Times New Roman"/>
                <a:sym typeface="Times New Roman"/>
              </a:rPr>
              <a:pPr>
                <a:buSzPct val="25000"/>
              </a:pPr>
              <a:t>21</a:t>
            </a:fld>
            <a:endParaRPr lang="en-US">
              <a:solidFill>
                <a:prstClr val="black"/>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r>
              <a:rPr lang="en-US" dirty="0" smtClean="0">
                <a:effectLst/>
              </a:rPr>
              <a:t>The Acquisition Gateway is a workspace for the Federal acquisition workforce.  The Gateway helps acquisition professionals learn how to do their jobs better. They connect with peers and experts to collaborate and help each other. They act confidently to accomplish their tasks effectively. Our users find solution comparisons, tools, templates, success stories, prices paid data, and more that support successful outcomes at each step of the acquisition lifecycle.</a:t>
            </a:r>
            <a:endParaRPr lang="en-US" dirty="0"/>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22</a:t>
            </a:fld>
            <a:endParaRPr lang="en-US"/>
          </a:p>
        </p:txBody>
      </p:sp>
    </p:spTree>
    <p:extLst>
      <p:ext uri="{BB962C8B-B14F-4D97-AF65-F5344CB8AC3E}">
        <p14:creationId xmlns:p14="http://schemas.microsoft.com/office/powerpoint/2010/main" val="3757210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631950" y="234950"/>
            <a:ext cx="3659188" cy="29273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3" name="Shape 203"/>
          <p:cNvSpPr txBox="1">
            <a:spLocks noGrp="1"/>
          </p:cNvSpPr>
          <p:nvPr>
            <p:ph type="body" idx="1"/>
          </p:nvPr>
        </p:nvSpPr>
        <p:spPr>
          <a:xfrm>
            <a:off x="306521" y="3374268"/>
            <a:ext cx="6010435" cy="5580300"/>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204" name="Shape 204"/>
          <p:cNvSpPr txBox="1">
            <a:spLocks noGrp="1"/>
          </p:cNvSpPr>
          <p:nvPr>
            <p:ph type="sldNum" idx="12"/>
          </p:nvPr>
        </p:nvSpPr>
        <p:spPr>
          <a:xfrm>
            <a:off x="3879381" y="8820165"/>
            <a:ext cx="2966184" cy="463500"/>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23</a:t>
            </a:fld>
            <a:endParaRPr lang="en-US"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3879381" y="8820165"/>
            <a:ext cx="2966184" cy="463500"/>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1">
                <a:solidFill>
                  <a:srgbClr val="000000"/>
                </a:solidFill>
                <a:latin typeface="Times New Roman"/>
                <a:ea typeface="Times New Roman"/>
                <a:cs typeface="Times New Roman"/>
                <a:sym typeface="Times New Roman"/>
              </a:rPr>
              <a:t>24</a:t>
            </a:fld>
            <a:endParaRPr lang="en-US" sz="1200" b="1">
              <a:solidFill>
                <a:srgbClr val="000000"/>
              </a:solidFill>
              <a:latin typeface="Times New Roman"/>
              <a:ea typeface="Times New Roman"/>
              <a:cs typeface="Times New Roman"/>
              <a:sym typeface="Times New Roman"/>
            </a:endParaRPr>
          </a:p>
        </p:txBody>
      </p:sp>
      <p:sp>
        <p:nvSpPr>
          <p:cNvPr id="232" name="Shape 232"/>
          <p:cNvSpPr>
            <a:spLocks noGrp="1" noRot="1" noChangeAspect="1"/>
          </p:cNvSpPr>
          <p:nvPr>
            <p:ph type="sldImg" idx="2"/>
          </p:nvPr>
        </p:nvSpPr>
        <p:spPr>
          <a:xfrm>
            <a:off x="1246188" y="696913"/>
            <a:ext cx="4352925"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426460" y="4410083"/>
            <a:ext cx="6010435" cy="417659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sldNum" idx="12"/>
          </p:nvPr>
        </p:nvSpPr>
        <p:spPr>
          <a:xfrm>
            <a:off x="3879381" y="8820165"/>
            <a:ext cx="2966184" cy="463500"/>
          </a:xfrm>
          <a:prstGeom prst="rect">
            <a:avLst/>
          </a:prstGeom>
          <a:noFill/>
          <a:ln>
            <a:noFill/>
          </a:ln>
        </p:spPr>
        <p:txBody>
          <a:bodyPr lIns="93000" tIns="46500" rIns="93000" bIns="46500" anchor="b" anchorCtr="0">
            <a:noAutofit/>
          </a:bodyPr>
          <a:lstStyle/>
          <a:p>
            <a:pPr marL="0" marR="0" lvl="0" indent="0" algn="r" rtl="0">
              <a:spcBef>
                <a:spcPts val="0"/>
              </a:spcBef>
              <a:spcAft>
                <a:spcPts val="0"/>
              </a:spcAft>
              <a:buSzPct val="25000"/>
              <a:buNone/>
            </a:pPr>
            <a:fld id="{00000000-1234-1234-1234-123412341234}" type="slidenum">
              <a:rPr lang="en-US" sz="1200" b="1">
                <a:solidFill>
                  <a:srgbClr val="000000"/>
                </a:solidFill>
                <a:latin typeface="Times New Roman"/>
                <a:ea typeface="Times New Roman"/>
                <a:cs typeface="Times New Roman"/>
                <a:sym typeface="Times New Roman"/>
              </a:rPr>
              <a:t>25</a:t>
            </a:fld>
            <a:endParaRPr lang="en-US" sz="1200" b="1">
              <a:solidFill>
                <a:srgbClr val="000000"/>
              </a:solidFill>
              <a:latin typeface="Times New Roman"/>
              <a:ea typeface="Times New Roman"/>
              <a:cs typeface="Times New Roman"/>
              <a:sym typeface="Times New Roman"/>
            </a:endParaRPr>
          </a:p>
        </p:txBody>
      </p:sp>
      <p:sp>
        <p:nvSpPr>
          <p:cNvPr id="311" name="Shape 311"/>
          <p:cNvSpPr>
            <a:spLocks noGrp="1" noRot="1" noChangeAspect="1"/>
          </p:cNvSpPr>
          <p:nvPr>
            <p:ph type="sldImg" idx="2"/>
          </p:nvPr>
        </p:nvSpPr>
        <p:spPr>
          <a:xfrm>
            <a:off x="1246188" y="696913"/>
            <a:ext cx="4352925"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Shape 312"/>
          <p:cNvSpPr txBox="1">
            <a:spLocks noGrp="1"/>
          </p:cNvSpPr>
          <p:nvPr>
            <p:ph type="body" idx="1"/>
          </p:nvPr>
        </p:nvSpPr>
        <p:spPr>
          <a:xfrm>
            <a:off x="426462" y="4410083"/>
            <a:ext cx="6010435" cy="4176599"/>
          </a:xfrm>
          <a:prstGeom prst="rect">
            <a:avLst/>
          </a:prstGeom>
          <a:noFill/>
          <a:ln>
            <a:noFill/>
          </a:ln>
        </p:spPr>
        <p:txBody>
          <a:bodyPr lIns="93000" tIns="46500" rIns="93000" bIns="46500"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914814" y="4416108"/>
            <a:ext cx="5028457" cy="4182299"/>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249363" y="698500"/>
            <a:ext cx="435927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14814" y="4416108"/>
            <a:ext cx="5028457" cy="4182299"/>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249363" y="698500"/>
            <a:ext cx="435927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15790"/>
            <a:ext cx="5486399" cy="418337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Inside the Acquisition Gateway at hallways.cap.gsa.gov, users can explore product and service category hallways, connect with their peers, and use the resources.</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Acquisition professionals will find solution comparisons, expert articles, templates, market research tools, prices paid data, and more to achieve successful outcomes at each step of the acquisition lifecycle.</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For now, we are encouraging two behaviors as we build awareness of the Acquisition Gateway.</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New users can log in and explore at hallways.cap.gsa.gov</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Innovators are being asking to help us build.</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schemeClr val="dk1"/>
              </a:buClr>
            </a:pPr>
            <a:endParaRPr lang="en-US" dirty="0" smtClean="0"/>
          </a:p>
          <a:p>
            <a:pPr marL="465887" lvl="1" indent="-90589">
              <a:buClr>
                <a:srgbClr val="000000"/>
              </a:buClr>
              <a:buFont typeface="Courier New"/>
              <a:buChar char="o"/>
            </a:pPr>
            <a:endParaRPr lang="en-US" dirty="0" smtClean="0"/>
          </a:p>
          <a:p>
            <a:pPr marL="931774" lvl="2" indent="-90589">
              <a:buClr>
                <a:srgbClr val="000000"/>
              </a:buClr>
              <a:buFont typeface="Wingdings"/>
              <a:buChar char="§"/>
            </a:pPr>
            <a:endParaRPr lang="en-US" dirty="0" smtClean="0"/>
          </a:p>
          <a:p>
            <a:pPr marL="1397660" lvl="3" indent="-90589">
              <a:buClr>
                <a:srgbClr val="000000"/>
              </a:buClr>
              <a:buFont typeface="Arial"/>
              <a:buChar char="●"/>
            </a:pPr>
            <a:endParaRPr lang="en-US" dirty="0" smtClean="0"/>
          </a:p>
          <a:p>
            <a:pPr marL="1863547" lvl="4" indent="-90589">
              <a:buClr>
                <a:srgbClr val="000000"/>
              </a:buClr>
              <a:buFont typeface="Courier New"/>
              <a:buChar char="o"/>
            </a:pPr>
            <a:endParaRPr lang="en-US" dirty="0" smtClean="0"/>
          </a:p>
          <a:p>
            <a:pPr marL="2329434" lvl="5" indent="-90589">
              <a:buClr>
                <a:srgbClr val="000000"/>
              </a:buClr>
              <a:buFont typeface="Wingdings"/>
              <a:buChar char="§"/>
            </a:pPr>
            <a:endParaRPr lang="en-US" dirty="0" smtClean="0"/>
          </a:p>
          <a:p>
            <a:pPr marL="2795321" lvl="6" indent="-90589">
              <a:buClr>
                <a:srgbClr val="000000"/>
              </a:buClr>
              <a:buFont typeface="Arial"/>
              <a:buChar char="●"/>
            </a:pPr>
            <a:endParaRPr lang="en-US" dirty="0" smtClean="0"/>
          </a:p>
          <a:p>
            <a:pPr marL="3261208" lvl="7" indent="-90589">
              <a:buClr>
                <a:srgbClr val="000000"/>
              </a:buClr>
              <a:buFont typeface="Courier New"/>
              <a:buChar char="o"/>
            </a:pPr>
            <a:endParaRPr lang="en-US" dirty="0" smtClean="0"/>
          </a:p>
          <a:p>
            <a:pPr marL="3727094" lvl="8" indent="-90589">
              <a:buClr>
                <a:srgbClr val="000000"/>
              </a:buClr>
              <a:buFont typeface="Wingdings"/>
              <a:buChar char="§"/>
            </a:pPr>
            <a:endParaRPr lang="en-US" dirty="0"/>
          </a:p>
        </p:txBody>
      </p:sp>
    </p:spTree>
    <p:extLst>
      <p:ext uri="{BB962C8B-B14F-4D97-AF65-F5344CB8AC3E}">
        <p14:creationId xmlns:p14="http://schemas.microsoft.com/office/powerpoint/2010/main" val="3432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xfrm>
            <a:off x="2146300" y="457200"/>
            <a:ext cx="2724150" cy="2179638"/>
          </a:xfrm>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0" indent="0">
              <a:buFont typeface="Wingdings" pitchFamily="2" charset="2"/>
              <a:buNone/>
              <a:defRPr/>
            </a:pPr>
            <a:endParaRPr lang="en-US" dirty="0" smtClean="0"/>
          </a:p>
        </p:txBody>
      </p:sp>
      <p:sp>
        <p:nvSpPr>
          <p:cNvPr id="230404" name="Slide Number Placeholder 3"/>
          <p:cNvSpPr>
            <a:spLocks noGrp="1"/>
          </p:cNvSpPr>
          <p:nvPr>
            <p:ph type="sldNum" sz="quarter" idx="5"/>
          </p:nvPr>
        </p:nvSpPr>
        <p:spPr>
          <a:noFill/>
        </p:spPr>
        <p:txBody>
          <a:bodyPr/>
          <a:lstStyle/>
          <a:p>
            <a:r>
              <a:rPr lang="en-US" smtClean="0">
                <a:solidFill>
                  <a:srgbClr val="000000"/>
                </a:solidFill>
                <a:latin typeface="Arial" pitchFamily="34" charset="0"/>
              </a:rPr>
              <a:t>Page  </a:t>
            </a:r>
            <a:fld id="{1D0DE192-0578-467A-B2AF-41811E8C7655}" type="slidenum">
              <a:rPr lang="en-US" smtClean="0">
                <a:solidFill>
                  <a:srgbClr val="000000"/>
                </a:solidFill>
                <a:latin typeface="Arial" pitchFamily="34" charset="0"/>
              </a:rPr>
              <a:pPr/>
              <a:t>3</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922232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249363" y="696913"/>
            <a:ext cx="43592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5" name="Shape 265"/>
          <p:cNvSpPr txBox="1">
            <a:spLocks noGrp="1"/>
          </p:cNvSpPr>
          <p:nvPr>
            <p:ph type="body" idx="1"/>
          </p:nvPr>
        </p:nvSpPr>
        <p:spPr>
          <a:xfrm>
            <a:off x="914401" y="4414176"/>
            <a:ext cx="5029199" cy="4184992"/>
          </a:xfrm>
          <a:prstGeom prst="rect">
            <a:avLst/>
          </a:prstGeom>
          <a:noFill/>
          <a:ln>
            <a:noFill/>
          </a:ln>
        </p:spPr>
        <p:txBody>
          <a:bodyPr lIns="93162" tIns="46568" rIns="93162" bIns="46568" anchor="t" anchorCtr="0">
            <a:noAutofit/>
          </a:bodyPr>
          <a:lstStyle/>
          <a:p>
            <a:pPr marL="465887" lvl="1" indent="77648">
              <a:spcBef>
                <a:spcPts val="367"/>
              </a:spcBef>
              <a:buClr>
                <a:schemeClr val="dk1"/>
              </a:buClr>
            </a:pPr>
            <a:endParaRPr dirty="0">
              <a:sym typeface="Times New Roman"/>
            </a:endParaRPr>
          </a:p>
        </p:txBody>
      </p:sp>
      <p:sp>
        <p:nvSpPr>
          <p:cNvPr id="266" name="Shape 266"/>
          <p:cNvSpPr txBox="1">
            <a:spLocks noGrp="1"/>
          </p:cNvSpPr>
          <p:nvPr>
            <p:ph type="sldNum" idx="12"/>
          </p:nvPr>
        </p:nvSpPr>
        <p:spPr>
          <a:xfrm>
            <a:off x="3886201" y="8831580"/>
            <a:ext cx="2971799" cy="464820"/>
          </a:xfrm>
          <a:prstGeom prst="rect">
            <a:avLst/>
          </a:prstGeom>
          <a:noFill/>
          <a:ln>
            <a:noFill/>
          </a:ln>
        </p:spPr>
        <p:txBody>
          <a:bodyPr lIns="93162" tIns="46568" rIns="93162" bIns="46568" anchor="b" anchorCtr="0">
            <a:noAutofit/>
          </a:bodyPr>
          <a:lstStyle/>
          <a:p>
            <a:pPr algn="r">
              <a:buClr>
                <a:schemeClr val="dk1"/>
              </a:buClr>
              <a:buSzPct val="25000"/>
            </a:pPr>
            <a:r>
              <a:rPr lang="en-US" dirty="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31</a:t>
            </a:fld>
            <a:endParaRPr lang="en-US"/>
          </a:p>
        </p:txBody>
      </p:sp>
    </p:spTree>
    <p:extLst>
      <p:ext uri="{BB962C8B-B14F-4D97-AF65-F5344CB8AC3E}">
        <p14:creationId xmlns:p14="http://schemas.microsoft.com/office/powerpoint/2010/main" val="2017683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32</a:t>
            </a:fld>
            <a:endParaRPr lang="en-US"/>
          </a:p>
        </p:txBody>
      </p:sp>
    </p:spTree>
    <p:extLst>
      <p:ext uri="{BB962C8B-B14F-4D97-AF65-F5344CB8AC3E}">
        <p14:creationId xmlns:p14="http://schemas.microsoft.com/office/powerpoint/2010/main" val="201768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xfrm>
            <a:off x="2146300" y="457200"/>
            <a:ext cx="2724150" cy="2179638"/>
          </a:xfrm>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0" indent="0">
              <a:buFont typeface="Wingdings" pitchFamily="2" charset="2"/>
              <a:buNone/>
              <a:defRPr/>
            </a:pPr>
            <a:endParaRPr lang="en-US" dirty="0" smtClean="0"/>
          </a:p>
        </p:txBody>
      </p:sp>
      <p:sp>
        <p:nvSpPr>
          <p:cNvPr id="230404" name="Slide Number Placeholder 3"/>
          <p:cNvSpPr>
            <a:spLocks noGrp="1"/>
          </p:cNvSpPr>
          <p:nvPr>
            <p:ph type="sldNum" sz="quarter" idx="5"/>
          </p:nvPr>
        </p:nvSpPr>
        <p:spPr>
          <a:noFill/>
        </p:spPr>
        <p:txBody>
          <a:bodyPr/>
          <a:lstStyle/>
          <a:p>
            <a:r>
              <a:rPr lang="en-US" smtClean="0">
                <a:solidFill>
                  <a:srgbClr val="000000"/>
                </a:solidFill>
                <a:latin typeface="Arial" pitchFamily="34" charset="0"/>
              </a:rPr>
              <a:t>Page  </a:t>
            </a:r>
            <a:fld id="{1D0DE192-0578-467A-B2AF-41811E8C7655}" type="slidenum">
              <a:rPr lang="en-US" smtClean="0">
                <a:solidFill>
                  <a:srgbClr val="000000"/>
                </a:solidFill>
                <a:latin typeface="Arial" pitchFamily="34" charset="0"/>
              </a:rPr>
              <a:pPr/>
              <a:t>4</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92223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xfrm>
            <a:off x="2146300" y="457200"/>
            <a:ext cx="2724150" cy="2179638"/>
          </a:xfrm>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Wingdings" pitchFamily="2" charset="2"/>
              <a:buNone/>
            </a:pPr>
            <a:endParaRPr lang="en-US" sz="1200" dirty="0" smtClean="0">
              <a:latin typeface="Arial" pitchFamily="34" charset="0"/>
              <a:ea typeface="ＭＳ Ｐゴシック"/>
              <a:cs typeface="Arial" pitchFamily="34" charset="0"/>
            </a:endParaRPr>
          </a:p>
        </p:txBody>
      </p:sp>
      <p:sp>
        <p:nvSpPr>
          <p:cNvPr id="259076" name="Slide Number Placeholder 3"/>
          <p:cNvSpPr>
            <a:spLocks noGrp="1"/>
          </p:cNvSpPr>
          <p:nvPr>
            <p:ph type="sldNum" sz="quarter" idx="5"/>
          </p:nvPr>
        </p:nvSpPr>
        <p:spPr>
          <a:noFill/>
        </p:spPr>
        <p:txBody>
          <a:bodyPr/>
          <a:lstStyle/>
          <a:p>
            <a:r>
              <a:rPr lang="en-US" smtClean="0">
                <a:latin typeface="Arial" pitchFamily="34" charset="0"/>
              </a:rPr>
              <a:t>Page  </a:t>
            </a:r>
            <a:fld id="{0576B77C-38B6-4B3E-BABB-346559019170}" type="slidenum">
              <a:rPr lang="en-US" smtClean="0">
                <a:latin typeface="Arial" pitchFamily="34" charset="0"/>
              </a:rPr>
              <a:pPr/>
              <a:t>5</a:t>
            </a:fld>
            <a:endParaRPr lang="en-US" smtClean="0">
              <a:latin typeface="Arial" pitchFamily="34" charset="0"/>
            </a:endParaRPr>
          </a:p>
        </p:txBody>
      </p:sp>
    </p:spTree>
    <p:extLst>
      <p:ext uri="{BB962C8B-B14F-4D97-AF65-F5344CB8AC3E}">
        <p14:creationId xmlns:p14="http://schemas.microsoft.com/office/powerpoint/2010/main" val="156535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2146300" y="457200"/>
            <a:ext cx="2724150" cy="2179638"/>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5" name="Slide Number Placeholder 3"/>
          <p:cNvSpPr>
            <a:spLocks noGrp="1"/>
          </p:cNvSpPr>
          <p:nvPr>
            <p:ph type="sldNum" sz="quarter" idx="5"/>
          </p:nvPr>
        </p:nvSpPr>
        <p:spPr>
          <a:noFill/>
        </p:spPr>
        <p:txBody>
          <a:bodyPr/>
          <a:lstStyle/>
          <a:p>
            <a:r>
              <a:rPr lang="en-US">
                <a:solidFill>
                  <a:prstClr val="black"/>
                </a:solidFill>
              </a:rPr>
              <a:t>Page  </a:t>
            </a:r>
            <a:fld id="{785D1F5A-2137-4CED-9DAC-F66921BD10AF}"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6179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3592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2CC77-F456-474D-B48F-A9152B174140}" type="slidenum">
              <a:rPr lang="en-US" smtClean="0"/>
              <a:pPr>
                <a:defRPr/>
              </a:pPr>
              <a:t>7</a:t>
            </a:fld>
            <a:endParaRPr lang="en-US"/>
          </a:p>
        </p:txBody>
      </p:sp>
    </p:spTree>
    <p:extLst>
      <p:ext uri="{BB962C8B-B14F-4D97-AF65-F5344CB8AC3E}">
        <p14:creationId xmlns:p14="http://schemas.microsoft.com/office/powerpoint/2010/main" val="375721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0A12C58A-A971-4F0D-ABCE-DB16D84FB41C}" type="slidenum">
              <a:rPr lang="en-US" smtClean="0"/>
              <a:pPr/>
              <a:t>8</a:t>
            </a:fld>
            <a:endParaRPr lang="en-US" smtClean="0"/>
          </a:p>
        </p:txBody>
      </p:sp>
      <p:sp>
        <p:nvSpPr>
          <p:cNvPr id="254978" name="Rectangle 2"/>
          <p:cNvSpPr>
            <a:spLocks noGrp="1" noRot="1" noChangeAspect="1" noChangeArrowheads="1" noTextEdit="1"/>
          </p:cNvSpPr>
          <p:nvPr>
            <p:ph type="sldImg"/>
          </p:nvPr>
        </p:nvSpPr>
        <p:spPr>
          <a:xfrm>
            <a:off x="1249363" y="696913"/>
            <a:ext cx="4359275" cy="3486150"/>
          </a:xfrm>
          <a:ln/>
        </p:spPr>
      </p:sp>
      <p:sp>
        <p:nvSpPr>
          <p:cNvPr id="254979" name="Rectangle 3"/>
          <p:cNvSpPr>
            <a:spLocks noGrp="1" noChangeArrowheads="1"/>
          </p:cNvSpPr>
          <p:nvPr>
            <p:ph type="body" idx="1"/>
          </p:nvPr>
        </p:nvSpPr>
        <p:spPr>
          <a:noFill/>
          <a:ln/>
        </p:spPr>
        <p:txBody>
          <a:bodyPr/>
          <a:lstStyle/>
          <a:p>
            <a:pPr eaLnBrk="1" hangingPunct="1">
              <a:lnSpc>
                <a:spcPct val="80000"/>
              </a:lnSpc>
            </a:pP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2146300" y="457200"/>
            <a:ext cx="2724150" cy="2179638"/>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5" name="Slide Number Placeholder 3"/>
          <p:cNvSpPr>
            <a:spLocks noGrp="1"/>
          </p:cNvSpPr>
          <p:nvPr>
            <p:ph type="sldNum" sz="quarter" idx="5"/>
          </p:nvPr>
        </p:nvSpPr>
        <p:spPr>
          <a:noFill/>
        </p:spPr>
        <p:txBody>
          <a:bodyPr/>
          <a:lstStyle/>
          <a:p>
            <a:r>
              <a:rPr lang="en-US">
                <a:solidFill>
                  <a:prstClr val="black"/>
                </a:solidFill>
              </a:rPr>
              <a:t>Page  </a:t>
            </a:r>
            <a:fld id="{785D1F5A-2137-4CED-9DAC-F66921BD10AF}"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3224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419600" y="1031876"/>
            <a:ext cx="4038600" cy="242889"/>
          </a:xfrm>
          <a:prstGeom prst="rect">
            <a:avLst/>
          </a:prstGeom>
          <a:noFill/>
          <a:ln w="9525">
            <a:noFill/>
            <a:miter lim="800000"/>
            <a:headEnd/>
            <a:tailEnd/>
          </a:ln>
        </p:spPr>
        <p:txBody>
          <a:bodyPr lIns="0" tIns="0" rIns="0" bIns="0" anchor="ctr"/>
          <a:lstStyle/>
          <a:p>
            <a:pPr algn="r">
              <a:spcBef>
                <a:spcPct val="50000"/>
              </a:spcBef>
              <a:defRPr/>
            </a:pPr>
            <a:r>
              <a:rPr lang="en-US" sz="1200" b="1" dirty="0">
                <a:solidFill>
                  <a:schemeClr val="bg2"/>
                </a:solidFill>
              </a:rPr>
              <a:t>U.S. General Services Administration</a:t>
            </a:r>
          </a:p>
        </p:txBody>
      </p:sp>
      <p:sp>
        <p:nvSpPr>
          <p:cNvPr id="4" name="Rectangle 12"/>
          <p:cNvSpPr>
            <a:spLocks noChangeArrowheads="1"/>
          </p:cNvSpPr>
          <p:nvPr userDrawn="1"/>
        </p:nvSpPr>
        <p:spPr bwMode="auto">
          <a:xfrm>
            <a:off x="3193" y="1828800"/>
            <a:ext cx="9140825" cy="914400"/>
          </a:xfrm>
          <a:prstGeom prst="rect">
            <a:avLst/>
          </a:prstGeom>
          <a:solidFill>
            <a:srgbClr val="B11116"/>
          </a:solidFill>
          <a:ln w="9525">
            <a:noFill/>
            <a:miter lim="800000"/>
            <a:headEnd/>
            <a:tailEnd/>
          </a:ln>
        </p:spPr>
        <p:txBody>
          <a:bodyPr wrap="none"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81000" y="2819410"/>
            <a:ext cx="8229600" cy="850053"/>
          </a:xfrm>
          <a:prstGeom prst="rect">
            <a:avLst/>
          </a:prstGeom>
        </p:spPr>
        <p:txBody>
          <a:bodyPr/>
          <a:lstStyle>
            <a:lvl1pPr algn="ct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06880"/>
            <a:ext cx="8229600" cy="482769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7"/>
            <a:ext cx="2057400" cy="624162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957"/>
            <a:ext cx="6019800" cy="62416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578187"/>
            <a:ext cx="7770812" cy="4226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1584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ne Content-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701" y="1463047"/>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5"/>
          <p:cNvSpPr>
            <a:spLocks noGrp="1"/>
          </p:cNvSpPr>
          <p:nvPr>
            <p:ph type="title"/>
          </p:nvPr>
        </p:nvSpPr>
        <p:spPr>
          <a:xfrm>
            <a:off x="457200" y="758622"/>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686800" y="767368"/>
            <a:ext cx="45720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a:defRPr/>
            </a:pPr>
            <a:fld id="{F9D0AE50-08FA-4559-B6BA-485A3087CB91}"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23258154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2">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20706" y="1300480"/>
            <a:ext cx="8329599" cy="5391573"/>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5"/>
          <p:cNvSpPr>
            <a:spLocks noGrp="1"/>
          </p:cNvSpPr>
          <p:nvPr>
            <p:ph type="title"/>
          </p:nvPr>
        </p:nvSpPr>
        <p:spPr>
          <a:xfrm>
            <a:off x="457200" y="745067"/>
            <a:ext cx="8229600" cy="447040"/>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686800" y="756018"/>
            <a:ext cx="45720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a:defRPr/>
            </a:pPr>
            <a:fld id="{629CFA9F-FFD1-4A0A-BF89-E92F169C5F2D}" type="slidenum">
              <a:rPr lang="en-US"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22855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2-Content">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402079" y="1376340"/>
            <a:ext cx="3551100" cy="4907200"/>
          </a:xfrm>
          <a:prstGeom prst="rect">
            <a:avLst/>
          </a:prstGeom>
          <a:noFill/>
          <a:ln>
            <a:noFill/>
          </a:ln>
        </p:spPr>
        <p:txBody>
          <a:bodyPr lIns="91425" tIns="91425" rIns="91425" bIns="91425" anchor="t" anchorCtr="0"/>
          <a:lstStyle>
            <a:lvl1pPr marL="342900" marR="0" lvl="0" indent="-101600" algn="l" rtl="0">
              <a:lnSpc>
                <a:spcPct val="100000"/>
              </a:lnSpc>
              <a:spcBef>
                <a:spcPts val="640"/>
              </a:spcBef>
              <a:spcAft>
                <a:spcPts val="0"/>
              </a:spcAft>
              <a:buClr>
                <a:schemeClr val="dk1"/>
              </a:buClr>
              <a:buSzPct val="100000"/>
              <a:buFont typeface="Arial"/>
              <a:buChar char="•"/>
              <a:defRPr sz="2000" b="0" i="0" u="none" strike="noStrike" cap="none">
                <a:solidFill>
                  <a:srgbClr val="4D5357"/>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1800" b="0" i="0" u="none" strike="noStrike" cap="none">
                <a:solidFill>
                  <a:srgbClr val="4D5357"/>
                </a:solidFill>
                <a:latin typeface="Arial"/>
                <a:ea typeface="Arial"/>
                <a:cs typeface="Arial"/>
                <a:sym typeface="Arial"/>
              </a:defRPr>
            </a:lvl2pPr>
            <a:lvl3pPr marL="1143000" marR="0" lvl="2" indent="-38100" algn="l" rtl="0">
              <a:lnSpc>
                <a:spcPct val="100000"/>
              </a:lnSpc>
              <a:spcBef>
                <a:spcPts val="480"/>
              </a:spcBef>
              <a:spcAft>
                <a:spcPts val="0"/>
              </a:spcAft>
              <a:buClr>
                <a:schemeClr val="dk1"/>
              </a:buClr>
              <a:buSzPct val="100000"/>
              <a:buFont typeface="Arial"/>
              <a:buChar char="•"/>
              <a:defRPr sz="1600" b="0" i="0" u="none" strike="noStrike" cap="none">
                <a:solidFill>
                  <a:srgbClr val="4D5357"/>
                </a:solidFill>
                <a:latin typeface="Arial"/>
                <a:ea typeface="Arial"/>
                <a:cs typeface="Arial"/>
                <a:sym typeface="Arial"/>
              </a:defRPr>
            </a:lvl3pPr>
            <a:lvl4pPr marL="1600200" marR="0" lvl="3" indent="-63500" algn="l" rtl="0">
              <a:lnSpc>
                <a:spcPct val="100000"/>
              </a:lnSpc>
              <a:spcBef>
                <a:spcPts val="400"/>
              </a:spcBef>
              <a:spcAft>
                <a:spcPts val="0"/>
              </a:spcAft>
              <a:buClr>
                <a:schemeClr val="dk1"/>
              </a:buClr>
              <a:buSzPct val="100000"/>
              <a:buFont typeface="Arial"/>
              <a:buChar char="•"/>
              <a:defRPr sz="1400" b="0" i="0" u="none" strike="noStrike" cap="none">
                <a:solidFill>
                  <a:srgbClr val="4D5357"/>
                </a:solidFill>
                <a:latin typeface="Arial"/>
                <a:ea typeface="Arial"/>
                <a:cs typeface="Arial"/>
                <a:sym typeface="Arial"/>
              </a:defRPr>
            </a:lvl4pPr>
            <a:lvl5pPr marL="2057400" marR="0" lvl="4" indent="-76200" algn="l" rtl="0">
              <a:lnSpc>
                <a:spcPct val="100000"/>
              </a:lnSpc>
              <a:spcBef>
                <a:spcPts val="400"/>
              </a:spcBef>
              <a:spcAft>
                <a:spcPts val="0"/>
              </a:spcAft>
              <a:buClr>
                <a:schemeClr val="dk1"/>
              </a:buClr>
              <a:buSzPct val="100000"/>
              <a:buFont typeface="Arial"/>
              <a:buChar char="•"/>
              <a:defRPr sz="1200" b="0" i="0" u="none" strike="noStrike" cap="none">
                <a:solidFill>
                  <a:srgbClr val="4D5357"/>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body" idx="2"/>
          </p:nvPr>
        </p:nvSpPr>
        <p:spPr>
          <a:xfrm>
            <a:off x="5138555" y="1376340"/>
            <a:ext cx="3549900" cy="4907200"/>
          </a:xfrm>
          <a:prstGeom prst="rect">
            <a:avLst/>
          </a:prstGeom>
          <a:noFill/>
          <a:ln>
            <a:noFill/>
          </a:ln>
        </p:spPr>
        <p:txBody>
          <a:bodyPr lIns="91425" tIns="91425" rIns="91425" bIns="91425" anchor="t" anchorCtr="0"/>
          <a:lstStyle>
            <a:lvl1pPr marL="342900" marR="0" lvl="0" indent="-101600" algn="l" rtl="0">
              <a:lnSpc>
                <a:spcPct val="100000"/>
              </a:lnSpc>
              <a:spcBef>
                <a:spcPts val="640"/>
              </a:spcBef>
              <a:spcAft>
                <a:spcPts val="0"/>
              </a:spcAft>
              <a:buClr>
                <a:schemeClr val="dk1"/>
              </a:buClr>
              <a:buSzPct val="100000"/>
              <a:buFont typeface="Arial"/>
              <a:buChar char="•"/>
              <a:defRPr sz="2000" b="0" i="0" u="none" strike="noStrike" cap="none">
                <a:solidFill>
                  <a:srgbClr val="4D5357"/>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1800" b="0" i="0" u="none" strike="noStrike" cap="none">
                <a:solidFill>
                  <a:srgbClr val="4D5357"/>
                </a:solidFill>
                <a:latin typeface="Arial"/>
                <a:ea typeface="Arial"/>
                <a:cs typeface="Arial"/>
                <a:sym typeface="Arial"/>
              </a:defRPr>
            </a:lvl2pPr>
            <a:lvl3pPr marL="1143000" marR="0" lvl="2" indent="-38100" algn="l" rtl="0">
              <a:lnSpc>
                <a:spcPct val="100000"/>
              </a:lnSpc>
              <a:spcBef>
                <a:spcPts val="480"/>
              </a:spcBef>
              <a:spcAft>
                <a:spcPts val="0"/>
              </a:spcAft>
              <a:buClr>
                <a:schemeClr val="dk1"/>
              </a:buClr>
              <a:buSzPct val="100000"/>
              <a:buFont typeface="Arial"/>
              <a:buChar char="•"/>
              <a:defRPr sz="1600" b="0" i="0" u="none" strike="noStrike" cap="none">
                <a:solidFill>
                  <a:srgbClr val="4D5357"/>
                </a:solidFill>
                <a:latin typeface="Arial"/>
                <a:ea typeface="Arial"/>
                <a:cs typeface="Arial"/>
                <a:sym typeface="Arial"/>
              </a:defRPr>
            </a:lvl3pPr>
            <a:lvl4pPr marL="1600200" marR="0" lvl="3" indent="-63500" algn="l" rtl="0">
              <a:lnSpc>
                <a:spcPct val="100000"/>
              </a:lnSpc>
              <a:spcBef>
                <a:spcPts val="400"/>
              </a:spcBef>
              <a:spcAft>
                <a:spcPts val="0"/>
              </a:spcAft>
              <a:buClr>
                <a:schemeClr val="dk1"/>
              </a:buClr>
              <a:buSzPct val="100000"/>
              <a:buFont typeface="Arial"/>
              <a:buChar char="•"/>
              <a:defRPr sz="1400" b="0" i="0" u="none" strike="noStrike" cap="none">
                <a:solidFill>
                  <a:srgbClr val="4D5357"/>
                </a:solidFill>
                <a:latin typeface="Arial"/>
                <a:ea typeface="Arial"/>
                <a:cs typeface="Arial"/>
                <a:sym typeface="Arial"/>
              </a:defRPr>
            </a:lvl4pPr>
            <a:lvl5pPr marL="2057400" marR="0" lvl="4" indent="-76200" algn="l" rtl="0">
              <a:lnSpc>
                <a:spcPct val="100000"/>
              </a:lnSpc>
              <a:spcBef>
                <a:spcPts val="400"/>
              </a:spcBef>
              <a:spcAft>
                <a:spcPts val="0"/>
              </a:spcAft>
              <a:buClr>
                <a:schemeClr val="dk1"/>
              </a:buClr>
              <a:buSzPct val="100000"/>
              <a:buFont typeface="Arial"/>
              <a:buChar char="•"/>
              <a:defRPr sz="1200" b="0" i="0" u="none" strike="noStrike" cap="none">
                <a:solidFill>
                  <a:srgbClr val="4D5357"/>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title"/>
          </p:nvPr>
        </p:nvSpPr>
        <p:spPr>
          <a:xfrm>
            <a:off x="1402079" y="110272"/>
            <a:ext cx="7286400" cy="106976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D2492A"/>
              </a:buClr>
              <a:buFont typeface="Arial"/>
              <a:buNone/>
              <a:defRPr sz="1400" b="0" i="0" u="none" strike="noStrike" cap="none">
                <a:solidFill>
                  <a:srgbClr val="D2492A"/>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396607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ne Content-right">
    <p:spTree>
      <p:nvGrpSpPr>
        <p:cNvPr id="1" name=""/>
        <p:cNvGrpSpPr/>
        <p:nvPr/>
      </p:nvGrpSpPr>
      <p:grpSpPr>
        <a:xfrm>
          <a:off x="0" y="0"/>
          <a:ext cx="0" cy="0"/>
          <a:chOff x="0" y="0"/>
          <a:chExt cx="0" cy="0"/>
        </a:xfrm>
      </p:grpSpPr>
      <p:sp>
        <p:nvSpPr>
          <p:cNvPr id="9" name="Content Placeholder 2"/>
          <p:cNvSpPr>
            <a:spLocks noGrp="1"/>
          </p:cNvSpPr>
          <p:nvPr>
            <p:ph sz="half" idx="10"/>
          </p:nvPr>
        </p:nvSpPr>
        <p:spPr>
          <a:xfrm>
            <a:off x="4611701" y="1476588"/>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5"/>
          <p:cNvSpPr>
            <a:spLocks noGrp="1"/>
          </p:cNvSpPr>
          <p:nvPr>
            <p:ph type="title"/>
          </p:nvPr>
        </p:nvSpPr>
        <p:spPr>
          <a:xfrm>
            <a:off x="457200" y="758622"/>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1"/>
          </p:nvPr>
        </p:nvSpPr>
        <p:spPr>
          <a:xfrm>
            <a:off x="8676183" y="744682"/>
            <a:ext cx="467833"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164A520A-4047-49AC-938A-1FBD81C5FB1D}"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1623196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1" y="1706881"/>
            <a:ext cx="7769225" cy="585893"/>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2" name="Shape 72"/>
          <p:cNvSpPr txBox="1">
            <a:spLocks noGrp="1"/>
          </p:cNvSpPr>
          <p:nvPr>
            <p:ph type="body" idx="1"/>
          </p:nvPr>
        </p:nvSpPr>
        <p:spPr>
          <a:xfrm>
            <a:off x="455612" y="2519680"/>
            <a:ext cx="3808412" cy="4145280"/>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73" name="Shape 73"/>
          <p:cNvSpPr txBox="1">
            <a:spLocks noGrp="1"/>
          </p:cNvSpPr>
          <p:nvPr>
            <p:ph type="body" idx="2"/>
          </p:nvPr>
        </p:nvSpPr>
        <p:spPr>
          <a:xfrm>
            <a:off x="4416426" y="2519680"/>
            <a:ext cx="3808413" cy="4145280"/>
          </a:xfrm>
          <a:prstGeom prst="rect">
            <a:avLst/>
          </a:prstGeom>
          <a:noFill/>
          <a:ln>
            <a:noFill/>
          </a:ln>
        </p:spPr>
        <p:txBody>
          <a:bodyPr lIns="91425" tIns="91425" rIns="91425" bIns="91425" anchor="t" anchorCtr="0"/>
          <a:lstStyle>
            <a:lvl1pPr marL="228600" indent="-76200" algn="l" rtl="0">
              <a:spcBef>
                <a:spcPts val="480"/>
              </a:spcBef>
              <a:spcAft>
                <a:spcPts val="0"/>
              </a:spcAft>
              <a:buClr>
                <a:srgbClr val="990000"/>
              </a:buClr>
              <a:buFont typeface="Arial"/>
              <a:buChar char="•"/>
              <a:defRPr/>
            </a:lvl1pPr>
            <a:lvl2pPr marL="742950" indent="-69850" algn="l" rtl="0">
              <a:spcBef>
                <a:spcPts val="480"/>
              </a:spcBef>
              <a:spcAft>
                <a:spcPts val="0"/>
              </a:spcAft>
              <a:buClr>
                <a:srgbClr val="990000"/>
              </a:buClr>
              <a:buFont typeface="Noto Symbol"/>
              <a:buChar char="▪"/>
              <a:defRPr/>
            </a:lvl2pPr>
            <a:lvl3pPr marL="1143000" indent="-76200" algn="l" rtl="0">
              <a:spcBef>
                <a:spcPts val="480"/>
              </a:spcBef>
              <a:spcAft>
                <a:spcPts val="0"/>
              </a:spcAft>
              <a:buClr>
                <a:srgbClr val="990000"/>
              </a:buClr>
              <a:buFont typeface="Arial"/>
              <a:buChar char="•"/>
              <a:defRPr/>
            </a:lvl3pPr>
            <a:lvl4pPr marL="1600200" indent="-76200" algn="l" rtl="0">
              <a:spcBef>
                <a:spcPts val="480"/>
              </a:spcBef>
              <a:spcAft>
                <a:spcPts val="0"/>
              </a:spcAft>
              <a:buClr>
                <a:srgbClr val="990000"/>
              </a:buClr>
              <a:buFont typeface="Noto Symbol"/>
              <a:buChar char="▪"/>
              <a:defRPr/>
            </a:lvl4pPr>
            <a:lvl5pPr marL="2057400" indent="-76200" algn="l" rtl="0">
              <a:spcBef>
                <a:spcPts val="480"/>
              </a:spcBef>
              <a:spcAft>
                <a:spcPts val="0"/>
              </a:spcAft>
              <a:buClr>
                <a:srgbClr val="990000"/>
              </a:buClr>
              <a:buFont typeface="Arial"/>
              <a:buChar char="•"/>
              <a:defRPr/>
            </a:lvl5pPr>
            <a:lvl6pPr marL="2514600" indent="-76200" algn="l" rtl="0">
              <a:spcBef>
                <a:spcPts val="480"/>
              </a:spcBef>
              <a:spcAft>
                <a:spcPts val="0"/>
              </a:spcAft>
              <a:buClr>
                <a:srgbClr val="990033"/>
              </a:buClr>
              <a:buFont typeface="Noto Symbol"/>
              <a:buChar char="▫"/>
              <a:defRPr/>
            </a:lvl6pPr>
            <a:lvl7pPr marL="2971800" indent="-76200" algn="l" rtl="0">
              <a:spcBef>
                <a:spcPts val="480"/>
              </a:spcBef>
              <a:spcAft>
                <a:spcPts val="0"/>
              </a:spcAft>
              <a:buClr>
                <a:srgbClr val="990033"/>
              </a:buClr>
              <a:buFont typeface="Noto Symbol"/>
              <a:buChar char="▫"/>
              <a:defRPr/>
            </a:lvl7pPr>
            <a:lvl8pPr marL="3429000" indent="-76200" algn="l" rtl="0">
              <a:spcBef>
                <a:spcPts val="480"/>
              </a:spcBef>
              <a:spcAft>
                <a:spcPts val="0"/>
              </a:spcAft>
              <a:buClr>
                <a:srgbClr val="990033"/>
              </a:buClr>
              <a:buFont typeface="Noto Symbol"/>
              <a:buChar char="▫"/>
              <a:defRPr/>
            </a:lvl8pPr>
            <a:lvl9pPr marL="3886200" indent="-76200" algn="l" rtl="0">
              <a:spcBef>
                <a:spcPts val="480"/>
              </a:spcBef>
              <a:spcAft>
                <a:spcPts val="0"/>
              </a:spcAft>
              <a:buClr>
                <a:srgbClr val="990033"/>
              </a:buClr>
              <a:buFont typeface="Noto Symbol"/>
              <a:buChar char="▫"/>
              <a:defRPr/>
            </a:lvl9pPr>
          </a:lstStyle>
          <a:p>
            <a:endParaRPr/>
          </a:p>
        </p:txBody>
      </p:sp>
      <p:sp>
        <p:nvSpPr>
          <p:cNvPr id="74" name="Shape 74"/>
          <p:cNvSpPr txBox="1">
            <a:spLocks noGrp="1"/>
          </p:cNvSpPr>
          <p:nvPr>
            <p:ph type="sldNum" idx="12"/>
          </p:nvPr>
        </p:nvSpPr>
        <p:spPr>
          <a:xfrm>
            <a:off x="8321675" y="6664960"/>
            <a:ext cx="457200" cy="487680"/>
          </a:xfrm>
          <a:prstGeom prst="rect">
            <a:avLst/>
          </a:prstGeom>
          <a:noFill/>
          <a:ln>
            <a:noFill/>
          </a:ln>
        </p:spPr>
        <p:txBody>
          <a:bodyPr lIns="91425" tIns="91425" rIns="91425" bIns="91425" anchor="t" anchorCtr="0">
            <a:noAutofit/>
          </a:bodyPr>
          <a:lstStyle/>
          <a:p>
            <a:pPr marL="0" lvl="0" indent="0">
              <a:spcBef>
                <a:spcPts val="0"/>
              </a:spcBef>
              <a:buClr>
                <a:schemeClr val="dk1"/>
              </a:buClr>
              <a:buFont typeface="Arial"/>
              <a:buNone/>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Tree>
    <p:extLst>
      <p:ext uri="{BB962C8B-B14F-4D97-AF65-F5344CB8AC3E}">
        <p14:creationId xmlns:p14="http://schemas.microsoft.com/office/powerpoint/2010/main" val="1568005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age with Flag">
    <p:spTree>
      <p:nvGrpSpPr>
        <p:cNvPr id="1" name=""/>
        <p:cNvGrpSpPr/>
        <p:nvPr/>
      </p:nvGrpSpPr>
      <p:grpSpPr>
        <a:xfrm>
          <a:off x="0" y="0"/>
          <a:ext cx="0" cy="0"/>
          <a:chOff x="0" y="0"/>
          <a:chExt cx="0" cy="0"/>
        </a:xfrm>
      </p:grpSpPr>
      <p:pic>
        <p:nvPicPr>
          <p:cNvPr id="3" name="Picture 1097" descr="Flag_more_blue"/>
          <p:cNvPicPr>
            <a:picLocks noChangeAspect="1" noChangeArrowheads="1"/>
          </p:cNvPicPr>
          <p:nvPr userDrawn="1"/>
        </p:nvPicPr>
        <p:blipFill>
          <a:blip r:embed="rId2" cstate="print"/>
          <a:srcRect/>
          <a:stretch>
            <a:fillRect/>
          </a:stretch>
        </p:blipFill>
        <p:spPr bwMode="auto">
          <a:xfrm>
            <a:off x="0" y="2904079"/>
            <a:ext cx="9144000" cy="4411133"/>
          </a:xfrm>
          <a:prstGeom prst="rect">
            <a:avLst/>
          </a:prstGeom>
          <a:noFill/>
          <a:ln w="9525">
            <a:noFill/>
            <a:miter lim="800000"/>
            <a:headEnd/>
            <a:tailEnd/>
          </a:ln>
        </p:spPr>
      </p:pic>
      <p:pic>
        <p:nvPicPr>
          <p:cNvPr id="6" name="Picture 1100"/>
          <p:cNvPicPr>
            <a:picLocks noChangeAspect="1" noChangeArrowheads="1"/>
          </p:cNvPicPr>
          <p:nvPr userDrawn="1"/>
        </p:nvPicPr>
        <p:blipFill>
          <a:blip r:embed="rId3" cstate="print"/>
          <a:srcRect/>
          <a:stretch>
            <a:fillRect/>
          </a:stretch>
        </p:blipFill>
        <p:spPr bwMode="auto">
          <a:xfrm>
            <a:off x="455613" y="485992"/>
            <a:ext cx="785812" cy="841586"/>
          </a:xfrm>
          <a:prstGeom prst="rect">
            <a:avLst/>
          </a:prstGeom>
          <a:noFill/>
          <a:ln w="9525">
            <a:noFill/>
            <a:miter lim="800000"/>
            <a:headEnd/>
            <a:tailEnd/>
          </a:ln>
        </p:spPr>
      </p:pic>
      <p:sp>
        <p:nvSpPr>
          <p:cNvPr id="7" name="Text Box 1101"/>
          <p:cNvSpPr txBox="1">
            <a:spLocks noChangeArrowheads="1"/>
          </p:cNvSpPr>
          <p:nvPr userDrawn="1"/>
        </p:nvSpPr>
        <p:spPr bwMode="auto">
          <a:xfrm>
            <a:off x="5002216" y="1137932"/>
            <a:ext cx="4103687" cy="267547"/>
          </a:xfrm>
          <a:prstGeom prst="rect">
            <a:avLst/>
          </a:prstGeom>
          <a:noFill/>
          <a:ln w="9525">
            <a:noFill/>
            <a:miter lim="800000"/>
            <a:headEnd/>
            <a:tailEnd/>
          </a:ln>
          <a:effectLst/>
        </p:spPr>
        <p:txBody>
          <a:bodyPr wrap="none" lIns="0" rIns="0"/>
          <a:lstStyle/>
          <a:p>
            <a:pPr algn="r">
              <a:defRPr/>
            </a:pPr>
            <a:r>
              <a:rPr lang="en-US" sz="1400" b="1">
                <a:solidFill>
                  <a:srgbClr val="4C4C4C"/>
                </a:solidFill>
                <a:ea typeface="ヒラギノ角ゴ Pro W3" pitchFamily="1" charset="-128"/>
              </a:rPr>
              <a:t>U.S. General Services Administration</a:t>
            </a:r>
            <a:endParaRPr lang="en-US">
              <a:solidFill>
                <a:srgbClr val="000000"/>
              </a:solidFill>
              <a:latin typeface="Franklin Gothic Medium" pitchFamily="34" charset="0"/>
              <a:ea typeface="ヒラギノ角ゴ Pro W3" pitchFamily="1" charset="-128"/>
            </a:endParaRPr>
          </a:p>
        </p:txBody>
      </p:sp>
      <p:sp>
        <p:nvSpPr>
          <p:cNvPr id="13" name="Text Placeholder 12"/>
          <p:cNvSpPr>
            <a:spLocks noGrp="1"/>
          </p:cNvSpPr>
          <p:nvPr>
            <p:ph type="body" sz="quarter" idx="12"/>
          </p:nvPr>
        </p:nvSpPr>
        <p:spPr>
          <a:xfrm>
            <a:off x="1346200" y="3576320"/>
            <a:ext cx="6667500" cy="3034453"/>
          </a:xfrm>
        </p:spPr>
        <p:txBody>
          <a:bodyPr/>
          <a:lstStyle>
            <a:lvl1pPr algn="ctr">
              <a:buNone/>
              <a:defRPr sz="4000" b="0" cap="none" spc="0" baseline="0">
                <a:ln w="18415" cmpd="sng">
                  <a:solidFill>
                    <a:srgbClr val="FFFFFF"/>
                  </a:solidFill>
                  <a:prstDash val="solid"/>
                </a:ln>
                <a:solidFill>
                  <a:srgbClr val="FFFFFF"/>
                </a:solidFill>
                <a:effectLst>
                  <a:outerShdw blurRad="63500" dir="3600000" algn="tl" rotWithShape="0">
                    <a:schemeClr val="tx1">
                      <a:alpha val="70000"/>
                    </a:schemeClr>
                  </a:outerShdw>
                </a:effectLst>
                <a:latin typeface="+mj-lt"/>
              </a:defRPr>
            </a:lvl1pPr>
          </a:lstStyle>
          <a:p>
            <a:pPr lvl="0"/>
            <a:r>
              <a:rPr lang="en-US" dirty="0" smtClean="0"/>
              <a:t>Click to edit Master text styles</a:t>
            </a:r>
          </a:p>
        </p:txBody>
      </p:sp>
      <p:sp>
        <p:nvSpPr>
          <p:cNvPr id="9" name="Footer Placeholder 2"/>
          <p:cNvSpPr>
            <a:spLocks noGrp="1"/>
          </p:cNvSpPr>
          <p:nvPr>
            <p:ph type="ftr" sz="quarter" idx="13"/>
          </p:nvPr>
        </p:nvSpPr>
        <p:spPr>
          <a:xfrm>
            <a:off x="3124200" y="6780119"/>
            <a:ext cx="2895600" cy="389467"/>
          </a:xfrm>
          <a:prstGeom prst="rect">
            <a:avLst/>
          </a:prstGeom>
        </p:spPr>
        <p:txBody>
          <a:bodyPr/>
          <a:lstStyle>
            <a:lvl1pPr>
              <a:defRPr/>
            </a:lvl1pPr>
          </a:lstStyle>
          <a:p>
            <a:pPr eaLnBrk="1" hangingPunct="1">
              <a:defRPr/>
            </a:pPr>
            <a:endParaRPr lang="en-US" sz="1600" baseline="-25000" dirty="0">
              <a:solidFill>
                <a:srgbClr val="000000"/>
              </a:solidFill>
            </a:endParaRPr>
          </a:p>
        </p:txBody>
      </p:sp>
      <p:sp>
        <p:nvSpPr>
          <p:cNvPr id="10" name="Slide Number Placeholder 3"/>
          <p:cNvSpPr>
            <a:spLocks noGrp="1"/>
          </p:cNvSpPr>
          <p:nvPr>
            <p:ph type="sldNum" sz="quarter" idx="14"/>
          </p:nvPr>
        </p:nvSpPr>
        <p:spPr>
          <a:xfrm>
            <a:off x="6553200" y="6780119"/>
            <a:ext cx="2133600" cy="389467"/>
          </a:xfrm>
          <a:prstGeom prst="rect">
            <a:avLst/>
          </a:prstGeom>
        </p:spPr>
        <p:txBody>
          <a:bodyPr/>
          <a:lstStyle>
            <a:lvl1pPr>
              <a:defRPr/>
            </a:lvl1pPr>
          </a:lstStyle>
          <a:p>
            <a:pPr eaLnBrk="1" hangingPunct="1">
              <a:defRPr/>
            </a:pPr>
            <a:fld id="{696A0F91-5CA1-423B-9C58-03571120FDD3}" type="slidenum">
              <a:rPr lang="en-US" sz="1600" baseline="-25000">
                <a:solidFill>
                  <a:srgbClr val="000000"/>
                </a:solidFill>
              </a:rPr>
              <a:pPr eaLnBrk="1" hangingPunct="1">
                <a:defRPr/>
              </a:pPr>
              <a:t>‹#›</a:t>
            </a:fld>
            <a:endParaRPr lang="en-US" sz="1600" baseline="-25000" dirty="0">
              <a:solidFill>
                <a:srgbClr val="000000"/>
              </a:solidFill>
            </a:endParaRPr>
          </a:p>
        </p:txBody>
      </p:sp>
      <p:sp>
        <p:nvSpPr>
          <p:cNvPr id="11" name="Rectangle 1098"/>
          <p:cNvSpPr>
            <a:spLocks noChangeArrowheads="1"/>
          </p:cNvSpPr>
          <p:nvPr userDrawn="1"/>
        </p:nvSpPr>
        <p:spPr bwMode="auto">
          <a:xfrm>
            <a:off x="0" y="2668705"/>
            <a:ext cx="9144000" cy="369147"/>
          </a:xfrm>
          <a:prstGeom prst="rect">
            <a:avLst/>
          </a:prstGeom>
          <a:solidFill>
            <a:srgbClr val="013C88"/>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nSpc>
                <a:spcPct val="90000"/>
              </a:lnSpc>
              <a:spcBef>
                <a:spcPct val="100000"/>
              </a:spcBef>
              <a:buClr>
                <a:srgbClr val="0B1F65"/>
              </a:buClr>
              <a:buFont typeface="Webdings" pitchFamily="18" charset="2"/>
              <a:buChar char="4"/>
              <a:defRPr/>
            </a:pPr>
            <a:endParaRPr lang="en-US" sz="1600" baseline="-25000">
              <a:solidFill>
                <a:srgbClr val="000000"/>
              </a:solidFill>
              <a:latin typeface="Arial" pitchFamily="34" charset="0"/>
            </a:endParaRPr>
          </a:p>
        </p:txBody>
      </p:sp>
      <p:sp>
        <p:nvSpPr>
          <p:cNvPr id="12" name="Rectangle 1099"/>
          <p:cNvSpPr>
            <a:spLocks noChangeArrowheads="1"/>
          </p:cNvSpPr>
          <p:nvPr userDrawn="1"/>
        </p:nvSpPr>
        <p:spPr bwMode="auto">
          <a:xfrm>
            <a:off x="0" y="1822026"/>
            <a:ext cx="9144000" cy="746761"/>
          </a:xfrm>
          <a:prstGeom prst="rect">
            <a:avLst/>
          </a:prstGeom>
          <a:solidFill>
            <a:srgbClr val="A50021"/>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marL="404813">
              <a:defRPr/>
            </a:pPr>
            <a:r>
              <a:rPr lang="en-US" sz="3600" dirty="0">
                <a:solidFill>
                  <a:srgbClr val="FFFFFF"/>
                </a:solidFill>
                <a:latin typeface="Arial" pitchFamily="34" charset="0"/>
                <a:ea typeface="ヒラギノ角ゴ Pro W3" pitchFamily="1" charset="-128"/>
              </a:rPr>
              <a:t>Federal Acquisition Service</a:t>
            </a:r>
          </a:p>
        </p:txBody>
      </p:sp>
    </p:spTree>
    <p:extLst>
      <p:ext uri="{BB962C8B-B14F-4D97-AF65-F5344CB8AC3E}">
        <p14:creationId xmlns:p14="http://schemas.microsoft.com/office/powerpoint/2010/main" val="1289149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 Title">
    <p:spTree>
      <p:nvGrpSpPr>
        <p:cNvPr id="1" name=""/>
        <p:cNvGrpSpPr/>
        <p:nvPr/>
      </p:nvGrpSpPr>
      <p:grpSpPr>
        <a:xfrm>
          <a:off x="0" y="0"/>
          <a:ext cx="0" cy="0"/>
          <a:chOff x="0" y="0"/>
          <a:chExt cx="0" cy="0"/>
        </a:xfrm>
      </p:grpSpPr>
      <p:sp>
        <p:nvSpPr>
          <p:cNvPr id="3" name="Rectangle 78"/>
          <p:cNvSpPr>
            <a:spLocks noChangeArrowheads="1"/>
          </p:cNvSpPr>
          <p:nvPr userDrawn="1"/>
        </p:nvSpPr>
        <p:spPr bwMode="auto">
          <a:xfrm>
            <a:off x="1793062" y="2704860"/>
            <a:ext cx="5803900" cy="1220894"/>
          </a:xfrm>
          <a:prstGeom prst="rect">
            <a:avLst/>
          </a:prstGeom>
          <a:solidFill>
            <a:srgbClr val="A5002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sz="2000" dirty="0">
              <a:solidFill>
                <a:srgbClr val="FFFFFF"/>
              </a:solidFill>
              <a:latin typeface="Franklin Gothic Medium" pitchFamily="34" charset="0"/>
              <a:ea typeface="ヒラギノ角ゴ Pro W3"/>
              <a:cs typeface="ヒラギノ角ゴ Pro W3"/>
            </a:endParaRPr>
          </a:p>
        </p:txBody>
      </p:sp>
      <p:sp>
        <p:nvSpPr>
          <p:cNvPr id="2" name="Title 1"/>
          <p:cNvSpPr>
            <a:spLocks noGrp="1"/>
          </p:cNvSpPr>
          <p:nvPr>
            <p:ph type="title"/>
          </p:nvPr>
        </p:nvSpPr>
        <p:spPr>
          <a:xfrm>
            <a:off x="1790995" y="2690132"/>
            <a:ext cx="5753100" cy="1219200"/>
          </a:xfrm>
          <a:prstGeom prst="rect">
            <a:avLst/>
          </a:prstGeom>
        </p:spPr>
        <p:txBody>
          <a:bodyPr/>
          <a:lstStyle>
            <a:lvl1pPr algn="r">
              <a:defRPr sz="3200">
                <a:solidFill>
                  <a:schemeClr val="bg1"/>
                </a:solidFill>
              </a:defRPr>
            </a:lvl1pPr>
          </a:lstStyle>
          <a:p>
            <a:r>
              <a:rPr lang="en-US" dirty="0" smtClean="0"/>
              <a:t>Click to edit Master title style</a:t>
            </a:r>
            <a:endParaRPr lang="en-US" dirty="0"/>
          </a:p>
        </p:txBody>
      </p:sp>
      <p:sp>
        <p:nvSpPr>
          <p:cNvPr id="4" name="Slide Number Placeholder 10"/>
          <p:cNvSpPr>
            <a:spLocks noGrp="1"/>
          </p:cNvSpPr>
          <p:nvPr>
            <p:ph type="sldNum" sz="quarter" idx="10"/>
          </p:nvPr>
        </p:nvSpPr>
        <p:spPr>
          <a:xfrm>
            <a:off x="8686800" y="778706"/>
            <a:ext cx="45720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eaLnBrk="1" hangingPunct="1">
              <a:defRPr/>
            </a:pPr>
            <a:fld id="{A3DAD2F7-ED7F-4635-97DA-D9A3C35BB798}" type="slidenum">
              <a:rPr>
                <a:solidFill>
                  <a:srgbClr val="000000"/>
                </a:solidFill>
              </a:rPr>
              <a:pPr eaLnBrk="1" hangingPunct="1">
                <a:defRPr/>
              </a:pPr>
              <a:t>‹#›</a:t>
            </a:fld>
            <a:endParaRPr dirty="0">
              <a:solidFill>
                <a:srgbClr val="000000"/>
              </a:solidFill>
            </a:endParaRPr>
          </a:p>
        </p:txBody>
      </p:sp>
    </p:spTree>
    <p:extLst>
      <p:ext uri="{BB962C8B-B14F-4D97-AF65-F5344CB8AC3E}">
        <p14:creationId xmlns:p14="http://schemas.microsoft.com/office/powerpoint/2010/main" val="175858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56"/>
            <a:ext cx="8229600" cy="850053"/>
          </a:xfrm>
          <a:prstGeom prst="rect">
            <a:avLst/>
          </a:prstGeom>
        </p:spPr>
        <p:txBody>
          <a:bodyPr/>
          <a:lstStyle>
            <a:lvl1pPr>
              <a:defRPr/>
            </a:lvl1pPr>
          </a:lstStyle>
          <a:p>
            <a:endParaRPr lang="en-US" dirty="0"/>
          </a:p>
        </p:txBody>
      </p:sp>
      <p:sp>
        <p:nvSpPr>
          <p:cNvPr id="3" name="Content Placeholder 2"/>
          <p:cNvSpPr>
            <a:spLocks noGrp="1"/>
          </p:cNvSpPr>
          <p:nvPr>
            <p:ph idx="1"/>
          </p:nvPr>
        </p:nvSpPr>
        <p:spPr>
          <a:xfrm>
            <a:off x="457200" y="1706880"/>
            <a:ext cx="8229600" cy="4827694"/>
          </a:xfrm>
          <a:prstGeom prst="rect">
            <a:avLst/>
          </a:prstGeom>
        </p:spPr>
        <p:txBody>
          <a:bodyPr/>
          <a:lstStyle>
            <a:lvl1pPr>
              <a:defRPr baseline="0"/>
            </a:lvl1pPr>
          </a:lstStyle>
          <a:p>
            <a:pPr lvl="0"/>
            <a:endParaRPr lang="en-US"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userDrawn="1"/>
        </p:nvCxnSpPr>
        <p:spPr bwMode="auto">
          <a:xfrm>
            <a:off x="139890" y="1143001"/>
            <a:ext cx="8836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701" y="1463047"/>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sz="half" idx="10"/>
          </p:nvPr>
        </p:nvSpPr>
        <p:spPr>
          <a:xfrm>
            <a:off x="4611701" y="1476588"/>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5"/>
          <p:cNvSpPr>
            <a:spLocks noGrp="1"/>
          </p:cNvSpPr>
          <p:nvPr>
            <p:ph type="title"/>
          </p:nvPr>
        </p:nvSpPr>
        <p:spPr>
          <a:xfrm>
            <a:off x="457200" y="758622"/>
            <a:ext cx="8229600" cy="433493"/>
          </a:xfrm>
          <a:prstGeom prst="rect">
            <a:avLst/>
          </a:prstGeom>
        </p:spPr>
        <p:txBody>
          <a:bodyPr/>
          <a:lstStyle/>
          <a:p>
            <a:r>
              <a:rPr lang="en-US" smtClean="0"/>
              <a:t>Click to edit Master title style</a:t>
            </a:r>
            <a:endParaRPr lang="en-US"/>
          </a:p>
        </p:txBody>
      </p:sp>
      <p:sp>
        <p:nvSpPr>
          <p:cNvPr id="5" name="Slide Number Placeholder 10"/>
          <p:cNvSpPr>
            <a:spLocks noGrp="1"/>
          </p:cNvSpPr>
          <p:nvPr>
            <p:ph type="sldNum" sz="quarter" idx="11"/>
          </p:nvPr>
        </p:nvSpPr>
        <p:spPr>
          <a:xfrm>
            <a:off x="8601740" y="790051"/>
            <a:ext cx="54226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9F0C6594-7C2B-47EF-862E-E771A0A36E90}"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609264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ne Content-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701" y="1463047"/>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5"/>
          <p:cNvSpPr>
            <a:spLocks noGrp="1"/>
          </p:cNvSpPr>
          <p:nvPr>
            <p:ph type="title"/>
          </p:nvPr>
        </p:nvSpPr>
        <p:spPr>
          <a:xfrm>
            <a:off x="457200" y="758622"/>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686800" y="767368"/>
            <a:ext cx="45720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F9D0AE50-08FA-4559-B6BA-485A3087CB91}"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3643846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23" y="1463047"/>
            <a:ext cx="8405799"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5"/>
          <p:cNvSpPr>
            <a:spLocks noGrp="1"/>
          </p:cNvSpPr>
          <p:nvPr>
            <p:ph type="title"/>
          </p:nvPr>
        </p:nvSpPr>
        <p:spPr>
          <a:xfrm>
            <a:off x="419100" y="758622"/>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623027" y="778706"/>
            <a:ext cx="520995"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67813A6C-EBFC-4D8F-94AE-5F9F3F81812F}"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558821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ntent-right">
    <p:spTree>
      <p:nvGrpSpPr>
        <p:cNvPr id="1" name=""/>
        <p:cNvGrpSpPr/>
        <p:nvPr/>
      </p:nvGrpSpPr>
      <p:grpSpPr>
        <a:xfrm>
          <a:off x="0" y="0"/>
          <a:ext cx="0" cy="0"/>
          <a:chOff x="0" y="0"/>
          <a:chExt cx="0" cy="0"/>
        </a:xfrm>
      </p:grpSpPr>
      <p:sp>
        <p:nvSpPr>
          <p:cNvPr id="9" name="Content Placeholder 2"/>
          <p:cNvSpPr>
            <a:spLocks noGrp="1"/>
          </p:cNvSpPr>
          <p:nvPr>
            <p:ph sz="half" idx="10"/>
          </p:nvPr>
        </p:nvSpPr>
        <p:spPr>
          <a:xfrm>
            <a:off x="4611701" y="1476588"/>
            <a:ext cx="4010578" cy="5229012"/>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itle 15"/>
          <p:cNvSpPr>
            <a:spLocks noGrp="1"/>
          </p:cNvSpPr>
          <p:nvPr>
            <p:ph type="title"/>
          </p:nvPr>
        </p:nvSpPr>
        <p:spPr>
          <a:xfrm>
            <a:off x="457200" y="758622"/>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1"/>
          </p:nvPr>
        </p:nvSpPr>
        <p:spPr>
          <a:xfrm>
            <a:off x="8676189" y="744685"/>
            <a:ext cx="467833"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164A520A-4047-49AC-938A-1FBD81C5FB1D}"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6388781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2">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20706" y="1300480"/>
            <a:ext cx="8329599" cy="5391573"/>
          </a:xfrm>
          <a:prstGeom prst="rect">
            <a:avLst/>
          </a:prstGeom>
        </p:spPr>
        <p:txBody>
          <a:bodyPr/>
          <a:lstStyle>
            <a:lvl1pPr marL="406400" indent="-406400">
              <a:buClrTx/>
              <a:defRPr sz="2400" baseline="0"/>
            </a:lvl1pPr>
            <a:lvl2pPr>
              <a:buClrTx/>
              <a:defRPr sz="2200"/>
            </a:lvl2pPr>
            <a:lvl3pPr>
              <a:buClrTx/>
              <a:defRPr sz="2000"/>
            </a:lvl3pPr>
            <a:lvl4pPr>
              <a:buClrTx/>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5"/>
          <p:cNvSpPr>
            <a:spLocks noGrp="1"/>
          </p:cNvSpPr>
          <p:nvPr>
            <p:ph type="title"/>
          </p:nvPr>
        </p:nvSpPr>
        <p:spPr>
          <a:xfrm>
            <a:off x="457200" y="745067"/>
            <a:ext cx="8229600" cy="447040"/>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686800" y="756018"/>
            <a:ext cx="457200"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629CFA9F-FFD1-4A0A-BF89-E92F169C5F2D}"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18619900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0"/>
            <a:ext cx="8229600" cy="433493"/>
          </a:xfrm>
          <a:prstGeom prst="rect">
            <a:avLst/>
          </a:prstGeom>
        </p:spPr>
        <p:txBody>
          <a:bodyPr/>
          <a:lstStyle/>
          <a:p>
            <a:r>
              <a:rPr lang="en-US" smtClean="0"/>
              <a:t>Click to edit Master title style</a:t>
            </a:r>
            <a:endParaRPr lang="en-US"/>
          </a:p>
        </p:txBody>
      </p:sp>
      <p:sp>
        <p:nvSpPr>
          <p:cNvPr id="4" name="Slide Number Placeholder 10"/>
          <p:cNvSpPr>
            <a:spLocks noGrp="1"/>
          </p:cNvSpPr>
          <p:nvPr>
            <p:ph type="sldNum" sz="quarter" idx="10"/>
          </p:nvPr>
        </p:nvSpPr>
        <p:spPr>
          <a:xfrm>
            <a:off x="8516679" y="744684"/>
            <a:ext cx="443024" cy="389467"/>
          </a:xfrm>
          <a:prstGeom prst="rect">
            <a:avLst/>
          </a:prstGeom>
        </p:spPr>
        <p:txBody>
          <a:bodyPr vert="horz" lIns="91440" tIns="45720" rIns="91440" bIns="45720" rtlCol="0" anchor="ctr"/>
          <a:lstStyle>
            <a:lvl1pPr algn="l">
              <a:defRPr lang="en-US" sz="1200" kern="1200" baseline="0">
                <a:solidFill>
                  <a:schemeClr val="tx1"/>
                </a:solidFill>
                <a:latin typeface="Arial" charset="0"/>
                <a:ea typeface="+mn-ea"/>
                <a:cs typeface="+mn-cs"/>
              </a:defRPr>
            </a:lvl1pPr>
          </a:lstStyle>
          <a:p>
            <a:pPr algn="r" eaLnBrk="1" hangingPunct="1">
              <a:defRPr/>
            </a:pPr>
            <a:fld id="{27165FC8-3601-4A0E-9D09-B1E88FFB5D59}" type="slidenum">
              <a:rPr smtClean="0">
                <a:solidFill>
                  <a:srgbClr val="000000"/>
                </a:solidFill>
              </a:rPr>
              <a:pPr algn="r" eaLnBrk="1" hangingPunct="1">
                <a:defRPr/>
              </a:pPr>
              <a:t>‹#›</a:t>
            </a:fld>
            <a:endParaRPr dirty="0">
              <a:solidFill>
                <a:srgbClr val="000000"/>
              </a:solidFill>
            </a:endParaRPr>
          </a:p>
        </p:txBody>
      </p:sp>
    </p:spTree>
    <p:extLst>
      <p:ext uri="{BB962C8B-B14F-4D97-AF65-F5344CB8AC3E}">
        <p14:creationId xmlns:p14="http://schemas.microsoft.com/office/powerpoint/2010/main" val="33987415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23" y="2438400"/>
            <a:ext cx="7769225" cy="61806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3413760"/>
            <a:ext cx="3808412" cy="325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42" y="3413760"/>
            <a:ext cx="3808413" cy="325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664960"/>
            <a:ext cx="1905000" cy="487680"/>
          </a:xfrm>
          <a:prstGeom prst="rect">
            <a:avLst/>
          </a:prstGeom>
          <a:ln/>
        </p:spPr>
        <p:txBody>
          <a:bodyPr/>
          <a:lstStyle>
            <a:lvl1pPr>
              <a:defRPr/>
            </a:lvl1pPr>
          </a:lstStyle>
          <a:p>
            <a:pPr eaLnBrk="1" hangingPunct="1">
              <a:defRPr/>
            </a:pPr>
            <a:fld id="{B698AEB2-26B6-43C6-9640-97FF1A742F1D}" type="slidenum">
              <a:rPr lang="en-US" sz="1600" baseline="-25000">
                <a:solidFill>
                  <a:srgbClr val="000000"/>
                </a:solidFill>
                <a:latin typeface="Arial" pitchFamily="34" charset="0"/>
              </a:rPr>
              <a:pPr eaLnBrk="1" hangingPunct="1">
                <a:defRPr/>
              </a:pPr>
              <a:t>‹#›</a:t>
            </a:fld>
            <a:endParaRPr lang="en-US" sz="1600" baseline="-25000">
              <a:solidFill>
                <a:srgbClr val="000000"/>
              </a:solidFill>
              <a:latin typeface="Arial" pitchFamily="34" charset="0"/>
            </a:endParaRPr>
          </a:p>
        </p:txBody>
      </p:sp>
    </p:spTree>
    <p:extLst>
      <p:ext uri="{BB962C8B-B14F-4D97-AF65-F5344CB8AC3E}">
        <p14:creationId xmlns:p14="http://schemas.microsoft.com/office/powerpoint/2010/main" val="2059386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6738" y="1354667"/>
            <a:ext cx="8229600" cy="97536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953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Page with Flag">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0" y="1831459"/>
            <a:ext cx="9144000" cy="5483742"/>
          </a:xfrm>
          <a:prstGeom prst="rect">
            <a:avLst/>
          </a:prstGeom>
          <a:noFill/>
          <a:ln>
            <a:noFill/>
          </a:ln>
        </p:spPr>
      </p:pic>
      <p:sp>
        <p:nvSpPr>
          <p:cNvPr id="19" name="Shape 19"/>
          <p:cNvSpPr/>
          <p:nvPr/>
        </p:nvSpPr>
        <p:spPr>
          <a:xfrm>
            <a:off x="43543" y="1646886"/>
            <a:ext cx="9144000" cy="369146"/>
          </a:xfrm>
          <a:prstGeom prst="rect">
            <a:avLst/>
          </a:prstGeom>
          <a:solidFill>
            <a:srgbClr val="013C88"/>
          </a:solidFill>
          <a:ln>
            <a:noFill/>
          </a:ln>
        </p:spPr>
        <p:txBody>
          <a:bodyPr lIns="91425" tIns="45700" rIns="91425" bIns="45700" anchor="ctr" anchorCtr="0">
            <a:noAutofit/>
          </a:bodyPr>
          <a:lstStyle/>
          <a:p>
            <a:pPr eaLnBrk="1" fontAlgn="auto" hangingPunct="1">
              <a:lnSpc>
                <a:spcPct val="90000"/>
              </a:lnSpc>
              <a:spcBef>
                <a:spcPts val="0"/>
              </a:spcBef>
              <a:spcAft>
                <a:spcPts val="0"/>
              </a:spcAft>
              <a:buClr>
                <a:srgbClr val="0B1F65"/>
              </a:buClr>
              <a:buFont typeface="Arimo"/>
              <a:buNone/>
            </a:pPr>
            <a:endParaRPr kern="0">
              <a:solidFill>
                <a:srgbClr val="000000"/>
              </a:solidFill>
              <a:latin typeface="Arial"/>
              <a:ea typeface="Arial"/>
              <a:cs typeface="Arial"/>
              <a:sym typeface="Arial"/>
            </a:endParaRPr>
          </a:p>
        </p:txBody>
      </p:sp>
      <p:sp>
        <p:nvSpPr>
          <p:cNvPr id="22" name="Shape 22"/>
          <p:cNvSpPr txBox="1"/>
          <p:nvPr/>
        </p:nvSpPr>
        <p:spPr>
          <a:xfrm>
            <a:off x="3657602" y="1137920"/>
            <a:ext cx="5448299" cy="508966"/>
          </a:xfrm>
          <a:prstGeom prst="rect">
            <a:avLst/>
          </a:prstGeom>
          <a:noFill/>
          <a:ln>
            <a:noFill/>
          </a:ln>
        </p:spPr>
        <p:txBody>
          <a:bodyPr lIns="0" tIns="45700" rIns="0" bIns="45700" anchor="t" anchorCtr="0">
            <a:noAutofit/>
          </a:bodyPr>
          <a:lstStyle/>
          <a:p>
            <a:pPr algn="r" eaLnBrk="1" fontAlgn="auto" hangingPunct="1">
              <a:spcBef>
                <a:spcPts val="0"/>
              </a:spcBef>
              <a:spcAft>
                <a:spcPts val="0"/>
              </a:spcAft>
              <a:buSzPct val="25000"/>
            </a:pPr>
            <a:r>
              <a:rPr lang="en-US" sz="2000" b="1" kern="0" dirty="0">
                <a:solidFill>
                  <a:srgbClr val="4C4C4C"/>
                </a:solidFill>
                <a:latin typeface="Arial"/>
                <a:ea typeface="Arial"/>
                <a:cs typeface="Arial"/>
                <a:sym typeface="Arial"/>
              </a:rPr>
              <a:t>U.S. General Services Administration</a:t>
            </a:r>
          </a:p>
        </p:txBody>
      </p:sp>
      <p:sp>
        <p:nvSpPr>
          <p:cNvPr id="23" name="Shape 23"/>
          <p:cNvSpPr txBox="1">
            <a:spLocks noGrp="1"/>
          </p:cNvSpPr>
          <p:nvPr>
            <p:ph type="body" idx="1"/>
          </p:nvPr>
        </p:nvSpPr>
        <p:spPr>
          <a:xfrm>
            <a:off x="1346200" y="3576320"/>
            <a:ext cx="6667500" cy="3034453"/>
          </a:xfrm>
          <a:prstGeom prst="rect">
            <a:avLst/>
          </a:prstGeom>
          <a:noFill/>
          <a:ln>
            <a:noFill/>
          </a:ln>
        </p:spPr>
        <p:txBody>
          <a:bodyPr lIns="91425" tIns="91425" rIns="91425" bIns="91425" anchor="t" anchorCtr="0"/>
          <a:lstStyle>
            <a:lvl1pPr marL="342900" marR="0" lvl="0" indent="-342900" algn="ctr" rtl="0">
              <a:spcBef>
                <a:spcPts val="800"/>
              </a:spcBef>
              <a:spcAft>
                <a:spcPts val="0"/>
              </a:spcAft>
              <a:buClr>
                <a:schemeClr val="lt1"/>
              </a:buClr>
              <a:buFont typeface="Noto Sans Symbols"/>
              <a:buNone/>
              <a:defRPr sz="4000" b="0" i="0" u="none" strike="noStrike" cap="none">
                <a:solidFill>
                  <a:srgbClr val="FFFFFF"/>
                </a:solidFill>
                <a:latin typeface="Arial"/>
                <a:ea typeface="Arial"/>
                <a:cs typeface="Arial"/>
                <a:sym typeface="Arial"/>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dirty="0"/>
          </a:p>
        </p:txBody>
      </p:sp>
      <p:sp>
        <p:nvSpPr>
          <p:cNvPr id="24" name="Shape 24"/>
          <p:cNvSpPr txBox="1">
            <a:spLocks noGrp="1"/>
          </p:cNvSpPr>
          <p:nvPr>
            <p:ph type="ftr" idx="11"/>
          </p:nvPr>
        </p:nvSpPr>
        <p:spPr>
          <a:xfrm>
            <a:off x="3124200" y="6780108"/>
            <a:ext cx="2895600" cy="3894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pPr eaLnBrk="1" fontAlgn="auto" hangingPunct="1"/>
            <a:endParaRPr kern="0">
              <a:solidFill>
                <a:srgbClr val="000000"/>
              </a:solidFill>
            </a:endParaRPr>
          </a:p>
        </p:txBody>
      </p:sp>
      <p:sp>
        <p:nvSpPr>
          <p:cNvPr id="25" name="Shape 25"/>
          <p:cNvSpPr txBox="1">
            <a:spLocks noGrp="1"/>
          </p:cNvSpPr>
          <p:nvPr>
            <p:ph type="sldNum" idx="12"/>
          </p:nvPr>
        </p:nvSpPr>
        <p:spPr>
          <a:xfrm>
            <a:off x="6553203" y="6780108"/>
            <a:ext cx="2133599" cy="38946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pPr algn="r">
                <a:buSzPct val="25000"/>
              </a:pPr>
              <a:t>‹#›</a:t>
            </a:fld>
            <a:endParaRPr lang="en-US" b="1"/>
          </a:p>
        </p:txBody>
      </p:sp>
    </p:spTree>
    <p:extLst>
      <p:ext uri="{BB962C8B-B14F-4D97-AF65-F5344CB8AC3E}">
        <p14:creationId xmlns:p14="http://schemas.microsoft.com/office/powerpoint/2010/main" val="16892295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3" y="1578188"/>
            <a:ext cx="7769225" cy="6180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28" name="Shape 28"/>
          <p:cNvSpPr txBox="1">
            <a:spLocks noGrp="1"/>
          </p:cNvSpPr>
          <p:nvPr>
            <p:ph type="body" idx="1"/>
          </p:nvPr>
        </p:nvSpPr>
        <p:spPr>
          <a:xfrm>
            <a:off x="455615" y="2553547"/>
            <a:ext cx="7769225" cy="3251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4220023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7"/>
            <a:ext cx="7772400" cy="145288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504"/>
            <a:ext cx="7772400" cy="160019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userDrawn="1"/>
        </p:nvCxnSpPr>
        <p:spPr bwMode="auto">
          <a:xfrm>
            <a:off x="139890" y="1143001"/>
            <a:ext cx="8836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162563"/>
            <a:ext cx="8229600" cy="59093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1" y="975360"/>
            <a:ext cx="4038599" cy="5283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2"/>
          </p:nvPr>
        </p:nvSpPr>
        <p:spPr>
          <a:xfrm>
            <a:off x="4648202" y="975360"/>
            <a:ext cx="4038599" cy="5283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1pPr>
            <a:lvl2pPr marL="742950" marR="0" lvl="1" indent="-6985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2pPr>
            <a:lvl3pPr marL="1143000" marR="0" lvl="2" indent="-76200" algn="l" rtl="0">
              <a:spcBef>
                <a:spcPts val="480"/>
              </a:spcBef>
              <a:spcAft>
                <a:spcPts val="0"/>
              </a:spcAft>
              <a:buClr>
                <a:schemeClr val="accent6"/>
              </a:buClr>
              <a:buSzPct val="100000"/>
              <a:buFont typeface="Arial"/>
              <a:buChar char="–"/>
              <a:defRPr sz="2400" b="0" i="0" u="none" strike="noStrike" cap="none">
                <a:solidFill>
                  <a:srgbClr val="013C88"/>
                </a:solidFill>
                <a:latin typeface="Arial"/>
                <a:ea typeface="Arial"/>
                <a:cs typeface="Arial"/>
                <a:sym typeface="Arial"/>
              </a:defRPr>
            </a:lvl3pPr>
            <a:lvl4pPr marL="1600200" marR="0" lvl="3" indent="-762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4pPr>
            <a:lvl5pPr marL="2057400" marR="0" lvl="4" indent="-76200" algn="l" rtl="0">
              <a:spcBef>
                <a:spcPts val="480"/>
              </a:spcBef>
              <a:spcAft>
                <a:spcPts val="0"/>
              </a:spcAft>
              <a:buClr>
                <a:schemeClr val="accent6"/>
              </a:buClr>
              <a:buSzPct val="100000"/>
              <a:buFont typeface="Noto Sans Symbols"/>
              <a:buChar char="▫"/>
              <a:defRPr sz="2400" b="0" i="0" u="none" strike="noStrike" cap="none">
                <a:solidFill>
                  <a:srgbClr val="013C88"/>
                </a:solidFill>
                <a:latin typeface="Arial"/>
                <a:ea typeface="Arial"/>
                <a:cs typeface="Arial"/>
                <a:sym typeface="Arial"/>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34" name="Shape 34"/>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42356078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3" y="1578188"/>
            <a:ext cx="7769225" cy="6180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17078668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700695"/>
            <a:ext cx="7772400" cy="145288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51" name="Shape 51"/>
          <p:cNvSpPr txBox="1">
            <a:spLocks noGrp="1"/>
          </p:cNvSpPr>
          <p:nvPr>
            <p:ph type="body" idx="1"/>
          </p:nvPr>
        </p:nvSpPr>
        <p:spPr>
          <a:xfrm>
            <a:off x="722312" y="3100496"/>
            <a:ext cx="7772400" cy="1600199"/>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360"/>
              </a:spcBef>
              <a:spcAft>
                <a:spcPts val="0"/>
              </a:spcAft>
              <a:buClr>
                <a:schemeClr val="lt1"/>
              </a:buClr>
              <a:buFont typeface="Noto Sans Symbols"/>
              <a:buNone/>
              <a:defRPr sz="18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320"/>
              </a:spcBef>
              <a:spcAft>
                <a:spcPts val="0"/>
              </a:spcAft>
              <a:buClr>
                <a:schemeClr val="lt1"/>
              </a:buClr>
              <a:buFont typeface="Arial"/>
              <a:buNone/>
              <a:defRPr sz="16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9pPr>
          </a:lstStyle>
          <a:p>
            <a:endParaRPr/>
          </a:p>
        </p:txBody>
      </p:sp>
      <p:sp>
        <p:nvSpPr>
          <p:cNvPr id="52" name="Shape 52"/>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21091604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3" y="1578188"/>
            <a:ext cx="7769225" cy="6180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55" name="Shape 55"/>
          <p:cNvSpPr txBox="1">
            <a:spLocks noGrp="1"/>
          </p:cNvSpPr>
          <p:nvPr>
            <p:ph type="body" idx="1"/>
          </p:nvPr>
        </p:nvSpPr>
        <p:spPr>
          <a:xfrm>
            <a:off x="455612" y="2553547"/>
            <a:ext cx="3808412" cy="3251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rgbClr val="013C88"/>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2"/>
          </p:nvPr>
        </p:nvSpPr>
        <p:spPr>
          <a:xfrm>
            <a:off x="4416428" y="2553547"/>
            <a:ext cx="3808413" cy="3251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rgbClr val="013C88"/>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lt1"/>
              </a:buClr>
              <a:buSzPct val="1000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216397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219201"/>
            <a:ext cx="8229600" cy="62375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3" y="1950722"/>
            <a:ext cx="4040187" cy="89407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457200" marR="0" lvl="1" indent="0" algn="l" rtl="0">
              <a:spcBef>
                <a:spcPts val="400"/>
              </a:spcBef>
              <a:spcAft>
                <a:spcPts val="0"/>
              </a:spcAft>
              <a:buClr>
                <a:schemeClr val="lt1"/>
              </a:buClr>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914400" marR="0" lvl="2" indent="0" algn="l" rtl="0">
              <a:spcBef>
                <a:spcPts val="360"/>
              </a:spcBef>
              <a:spcAft>
                <a:spcPts val="0"/>
              </a:spcAft>
              <a:buClr>
                <a:schemeClr val="lt1"/>
              </a:buClr>
              <a:buFont typeface="Arial"/>
              <a:buNone/>
              <a:defRPr sz="1800" b="1" i="0" u="none" strike="noStrike" cap="none">
                <a:solidFill>
                  <a:srgbClr val="013C88"/>
                </a:solidFill>
                <a:latin typeface="Times New Roman"/>
                <a:ea typeface="Times New Roman"/>
                <a:cs typeface="Times New Roman"/>
                <a:sym typeface="Times New Roman"/>
              </a:defRPr>
            </a:lvl3pPr>
            <a:lvl4pPr marL="1371600" marR="0" lvl="3"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1828800" marR="0" lvl="4"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457203" y="2926080"/>
            <a:ext cx="4040187" cy="3608492"/>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9525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rgbClr val="013C88"/>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3"/>
          </p:nvPr>
        </p:nvSpPr>
        <p:spPr>
          <a:xfrm>
            <a:off x="4648200" y="1950722"/>
            <a:ext cx="4041774" cy="89407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457200" marR="0" lvl="1" indent="0" algn="l" rtl="0">
              <a:spcBef>
                <a:spcPts val="400"/>
              </a:spcBef>
              <a:spcAft>
                <a:spcPts val="0"/>
              </a:spcAft>
              <a:buClr>
                <a:schemeClr val="lt1"/>
              </a:buClr>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914400" marR="0" lvl="2" indent="0" algn="l" rtl="0">
              <a:spcBef>
                <a:spcPts val="360"/>
              </a:spcBef>
              <a:spcAft>
                <a:spcPts val="0"/>
              </a:spcAft>
              <a:buClr>
                <a:schemeClr val="lt1"/>
              </a:buClr>
              <a:buFont typeface="Arial"/>
              <a:buNone/>
              <a:defRPr sz="1800" b="1" i="0" u="none" strike="noStrike" cap="none">
                <a:solidFill>
                  <a:srgbClr val="013C88"/>
                </a:solidFill>
                <a:latin typeface="Times New Roman"/>
                <a:ea typeface="Times New Roman"/>
                <a:cs typeface="Times New Roman"/>
                <a:sym typeface="Times New Roman"/>
              </a:defRPr>
            </a:lvl3pPr>
            <a:lvl4pPr marL="1371600" marR="0" lvl="3"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1828800" marR="0" lvl="4"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286000" marR="0" lvl="5"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2743200" marR="0" lvl="6"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200400" marR="0" lvl="7"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3657600" marR="0" lvl="8" indent="0" algn="l" rtl="0">
              <a:spcBef>
                <a:spcPts val="320"/>
              </a:spcBef>
              <a:spcAft>
                <a:spcPts val="0"/>
              </a:spcAft>
              <a:buClr>
                <a:schemeClr val="lt1"/>
              </a:buClr>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4"/>
          </p:nvPr>
        </p:nvSpPr>
        <p:spPr>
          <a:xfrm>
            <a:off x="4645025" y="2926080"/>
            <a:ext cx="4041774" cy="3608492"/>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9525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rgbClr val="013C88"/>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lt1"/>
              </a:buClr>
              <a:buSzPct val="1000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2315420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3" y="1300480"/>
            <a:ext cx="3008313" cy="75507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69" name="Shape 69"/>
          <p:cNvSpPr txBox="1">
            <a:spLocks noGrp="1"/>
          </p:cNvSpPr>
          <p:nvPr>
            <p:ph type="body" idx="1"/>
          </p:nvPr>
        </p:nvSpPr>
        <p:spPr>
          <a:xfrm>
            <a:off x="3575050" y="1300481"/>
            <a:ext cx="5111750" cy="523409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Noto Sans Symbols"/>
              <a:buChar char="➢"/>
              <a:defRPr sz="3200" b="0" i="0" u="none" strike="noStrike" cap="none">
                <a:solidFill>
                  <a:srgbClr val="013C88"/>
                </a:solidFill>
                <a:latin typeface="Times New Roman"/>
                <a:ea typeface="Times New Roman"/>
                <a:cs typeface="Times New Roman"/>
                <a:sym typeface="Times New Roman"/>
              </a:defRPr>
            </a:lvl1pPr>
            <a:lvl2pPr marL="742950" marR="0" lvl="1" indent="-44450" algn="l" rtl="0">
              <a:spcBef>
                <a:spcPts val="560"/>
              </a:spcBef>
              <a:spcAft>
                <a:spcPts val="0"/>
              </a:spcAft>
              <a:buClr>
                <a:schemeClr val="lt1"/>
              </a:buClr>
              <a:buSzPct val="100000"/>
              <a:buFont typeface="Noto Sans Symbols"/>
              <a:buChar char="•"/>
              <a:defRPr sz="28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lt1"/>
              </a:buClr>
              <a:buSzPct val="100000"/>
              <a:buFont typeface="Noto Sans Symbols"/>
              <a:buChar char="▫"/>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2"/>
          </p:nvPr>
        </p:nvSpPr>
        <p:spPr>
          <a:xfrm>
            <a:off x="457203" y="2194560"/>
            <a:ext cx="3008313" cy="4340014"/>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240"/>
              </a:spcBef>
              <a:spcAft>
                <a:spcPts val="0"/>
              </a:spcAft>
              <a:buClr>
                <a:schemeClr val="lt1"/>
              </a:buClr>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200"/>
              </a:spcBef>
              <a:spcAft>
                <a:spcPts val="0"/>
              </a:spcAft>
              <a:buClr>
                <a:schemeClr val="lt1"/>
              </a:buClr>
              <a:buFont typeface="Arial"/>
              <a:buNone/>
              <a:defRPr sz="10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2735273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792291" y="5120642"/>
            <a:ext cx="5486399" cy="60451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74" name="Shape 74"/>
          <p:cNvSpPr>
            <a:spLocks noGrp="1"/>
          </p:cNvSpPr>
          <p:nvPr>
            <p:ph type="pic" idx="2"/>
          </p:nvPr>
        </p:nvSpPr>
        <p:spPr>
          <a:xfrm>
            <a:off x="1792291" y="1300480"/>
            <a:ext cx="5486399" cy="3742266"/>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Noto Sans Symbols"/>
              <a:buNone/>
              <a:defRPr sz="32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560"/>
              </a:spcBef>
              <a:spcAft>
                <a:spcPts val="0"/>
              </a:spcAft>
              <a:buClr>
                <a:schemeClr val="lt1"/>
              </a:buClr>
              <a:buFont typeface="Noto Sans Symbols"/>
              <a:buNone/>
              <a:defRPr sz="28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480"/>
              </a:spcBef>
              <a:spcAft>
                <a:spcPts val="0"/>
              </a:spcAft>
              <a:buClr>
                <a:schemeClr val="lt1"/>
              </a:buClr>
              <a:buFont typeface="Arial"/>
              <a:buNone/>
              <a:defRPr sz="24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400"/>
              </a:spcBef>
              <a:spcAft>
                <a:spcPts val="0"/>
              </a:spcAft>
              <a:buClr>
                <a:schemeClr val="lt1"/>
              </a:buClr>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75" name="Shape 75"/>
          <p:cNvSpPr txBox="1">
            <a:spLocks noGrp="1"/>
          </p:cNvSpPr>
          <p:nvPr>
            <p:ph type="body" idx="1"/>
          </p:nvPr>
        </p:nvSpPr>
        <p:spPr>
          <a:xfrm>
            <a:off x="1792291" y="5725160"/>
            <a:ext cx="5486399" cy="85851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457200" marR="0" lvl="1" indent="0" algn="l" rtl="0">
              <a:spcBef>
                <a:spcPts val="240"/>
              </a:spcBef>
              <a:spcAft>
                <a:spcPts val="0"/>
              </a:spcAft>
              <a:buClr>
                <a:schemeClr val="lt1"/>
              </a:buClr>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914400" marR="0" lvl="2" indent="0" algn="l" rtl="0">
              <a:spcBef>
                <a:spcPts val="200"/>
              </a:spcBef>
              <a:spcAft>
                <a:spcPts val="0"/>
              </a:spcAft>
              <a:buClr>
                <a:schemeClr val="lt1"/>
              </a:buClr>
              <a:buFont typeface="Arial"/>
              <a:buNone/>
              <a:defRPr sz="1000" b="0" i="0" u="none" strike="noStrike" cap="none">
                <a:solidFill>
                  <a:srgbClr val="013C88"/>
                </a:solidFill>
                <a:latin typeface="Times New Roman"/>
                <a:ea typeface="Times New Roman"/>
                <a:cs typeface="Times New Roman"/>
                <a:sym typeface="Times New Roman"/>
              </a:defRPr>
            </a:lvl3pPr>
            <a:lvl4pPr marL="1371600" marR="0" lvl="3"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4pPr>
            <a:lvl5pPr marL="1828800" marR="0" lvl="4"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286000" marR="0" lvl="5"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6pPr>
            <a:lvl7pPr marL="2743200" marR="0" lvl="6"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200400" marR="0" lvl="7"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8pPr>
            <a:lvl9pPr marL="3657600" marR="0" lvl="8" indent="0" algn="l" rtl="0">
              <a:spcBef>
                <a:spcPts val="180"/>
              </a:spcBef>
              <a:spcAft>
                <a:spcPts val="0"/>
              </a:spcAft>
              <a:buClr>
                <a:schemeClr val="lt1"/>
              </a:buClr>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76" name="Shape 76"/>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3857640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3" y="1578188"/>
            <a:ext cx="7769225" cy="6180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714625" y="294535"/>
            <a:ext cx="3251200" cy="77692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2523717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142392" y="2720711"/>
            <a:ext cx="4226559" cy="1941511"/>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83" name="Shape 83"/>
          <p:cNvSpPr txBox="1">
            <a:spLocks noGrp="1"/>
          </p:cNvSpPr>
          <p:nvPr>
            <p:ph type="body" idx="1"/>
          </p:nvPr>
        </p:nvSpPr>
        <p:spPr>
          <a:xfrm rot="5400000">
            <a:off x="1180785" y="853016"/>
            <a:ext cx="4226559" cy="56769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84" name="Shape 84"/>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a:t>
            </a:fld>
            <a:endParaRPr lang="en-US" b="1">
              <a:solidFill>
                <a:srgbClr val="013C88"/>
              </a:solidFill>
            </a:endParaRPr>
          </a:p>
        </p:txBody>
      </p:sp>
    </p:spTree>
    <p:extLst>
      <p:ext uri="{BB962C8B-B14F-4D97-AF65-F5344CB8AC3E}">
        <p14:creationId xmlns:p14="http://schemas.microsoft.com/office/powerpoint/2010/main" val="1736290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82D0894E-AF2E-4080-B8DB-35A67C89A6DA}" type="slidenum">
              <a:rPr lang="en-US"/>
              <a:pPr>
                <a:defRPr/>
              </a:pPr>
              <a:t>‹#›</a:t>
            </a:fld>
            <a:endParaRPr lang="en-US"/>
          </a:p>
        </p:txBody>
      </p:sp>
    </p:spTree>
    <p:extLst>
      <p:ext uri="{BB962C8B-B14F-4D97-AF65-F5344CB8AC3E}">
        <p14:creationId xmlns:p14="http://schemas.microsoft.com/office/powerpoint/2010/main" val="78228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56"/>
            <a:ext cx="8229600" cy="85005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6880"/>
            <a:ext cx="4038600" cy="4827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880"/>
            <a:ext cx="4038600" cy="4827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userDrawn="1"/>
        </p:nvCxnSpPr>
        <p:spPr bwMode="auto">
          <a:xfrm>
            <a:off x="139890" y="1143001"/>
            <a:ext cx="8836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56"/>
            <a:ext cx="8229600" cy="85005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7458"/>
            <a:ext cx="4040188" cy="6824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871"/>
            <a:ext cx="4040188" cy="421470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637458"/>
            <a:ext cx="4041775" cy="6824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319871"/>
            <a:ext cx="4041775" cy="421470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userDrawn="1"/>
        </p:nvCxnSpPr>
        <p:spPr bwMode="auto">
          <a:xfrm>
            <a:off x="139890" y="1143001"/>
            <a:ext cx="8836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56"/>
            <a:ext cx="8229600" cy="850053"/>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5" y="227255"/>
            <a:ext cx="864201" cy="77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userDrawn="1"/>
        </p:nvCxnSpPr>
        <p:spPr bwMode="auto">
          <a:xfrm>
            <a:off x="139890" y="1143001"/>
            <a:ext cx="8836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itle 1"/>
          <p:cNvSpPr>
            <a:spLocks noGrp="1"/>
          </p:cNvSpPr>
          <p:nvPr>
            <p:ph type="title"/>
          </p:nvPr>
        </p:nvSpPr>
        <p:spPr>
          <a:xfrm>
            <a:off x="457200" y="292956"/>
            <a:ext cx="8229600" cy="850053"/>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91253"/>
            <a:ext cx="3008313" cy="123952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1263"/>
            <a:ext cx="5111750" cy="62433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530783"/>
            <a:ext cx="3008313" cy="50038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4"/>
            <a:ext cx="5486400" cy="60452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3627"/>
            <a:ext cx="5486400" cy="43891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725165"/>
            <a:ext cx="5486400" cy="8585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gi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3193" y="6400800"/>
            <a:ext cx="9140825" cy="914400"/>
          </a:xfrm>
          <a:prstGeom prst="rect">
            <a:avLst/>
          </a:prstGeom>
          <a:solidFill>
            <a:srgbClr val="B11116"/>
          </a:solidFill>
          <a:ln w="9525">
            <a:noFill/>
            <a:miter lim="800000"/>
            <a:headEnd/>
            <a:tailEnd/>
          </a:ln>
        </p:spPr>
        <p:txBody>
          <a:bodyPr wrap="none" anchor="ctr"/>
          <a:lstStyle/>
          <a:p>
            <a:pPr>
              <a:defRPr/>
            </a:pPr>
            <a:endParaRPr lang="en-US"/>
          </a:p>
        </p:txBody>
      </p:sp>
      <p:sp>
        <p:nvSpPr>
          <p:cNvPr id="1032" name="Rectangle 8"/>
          <p:cNvSpPr>
            <a:spLocks noChangeArrowheads="1"/>
          </p:cNvSpPr>
          <p:nvPr userDrawn="1"/>
        </p:nvSpPr>
        <p:spPr bwMode="auto">
          <a:xfrm>
            <a:off x="0" y="0"/>
            <a:ext cx="9144000" cy="6827838"/>
          </a:xfrm>
          <a:prstGeom prst="rect">
            <a:avLst/>
          </a:prstGeom>
          <a:noFill/>
          <a:ln w="9525">
            <a:noFill/>
            <a:miter lim="800000"/>
            <a:headEnd/>
            <a:tailEnd/>
          </a:ln>
        </p:spPr>
        <p:txBody>
          <a:bodyPr wrap="none" anchor="ctr"/>
          <a:lstStyle/>
          <a:p>
            <a:pPr>
              <a:defRPr/>
            </a:pPr>
            <a:endParaRPr lang="en-US"/>
          </a:p>
        </p:txBody>
      </p:sp>
      <p:sp>
        <p:nvSpPr>
          <p:cNvPr id="2" name="Rectangle 1"/>
          <p:cNvSpPr/>
          <p:nvPr userDrawn="1"/>
        </p:nvSpPr>
        <p:spPr>
          <a:xfrm>
            <a:off x="8458200" y="6705609"/>
            <a:ext cx="402674" cy="307777"/>
          </a:xfrm>
          <a:prstGeom prst="rect">
            <a:avLst/>
          </a:prstGeom>
        </p:spPr>
        <p:txBody>
          <a:bodyPr wrap="none">
            <a:spAutoFit/>
          </a:bodyPr>
          <a:lstStyle/>
          <a:p>
            <a:fld id="{5C2E592C-B4FC-4CD8-8763-7966B49F6809}" type="slidenum">
              <a:rPr lang="en-US" sz="1400" smtClean="0"/>
              <a:pPr/>
              <a:t>‹#›</a:t>
            </a:fld>
            <a:endParaRPr lang="en-US" sz="1400" dirty="0"/>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10" r:id="rId13"/>
    <p:sldLayoutId id="2147483711" r:id="rId14"/>
    <p:sldLayoutId id="2147483746" r:id="rId15"/>
    <p:sldLayoutId id="2147483747" r:id="rId16"/>
    <p:sldLayoutId id="2147483748" r:id="rId17"/>
  </p:sldLayoutIdLst>
  <p:hf hdr="0" ftr="0" dt="0"/>
  <p:txStyles>
    <p:titleStyle>
      <a:lvl1pPr algn="r" rtl="0" eaLnBrk="0" fontAlgn="base" hangingPunct="0">
        <a:spcBef>
          <a:spcPct val="0"/>
        </a:spcBef>
        <a:spcAft>
          <a:spcPct val="0"/>
        </a:spcAft>
        <a:defRPr sz="2800">
          <a:solidFill>
            <a:srgbClr val="005087"/>
          </a:solidFill>
          <a:latin typeface="+mj-lt"/>
          <a:ea typeface="+mj-ea"/>
          <a:cs typeface="+mj-cs"/>
        </a:defRPr>
      </a:lvl1pPr>
      <a:lvl2pPr algn="r" rtl="0" eaLnBrk="0" fontAlgn="base" hangingPunct="0">
        <a:spcBef>
          <a:spcPct val="0"/>
        </a:spcBef>
        <a:spcAft>
          <a:spcPct val="0"/>
        </a:spcAft>
        <a:defRPr sz="2800">
          <a:solidFill>
            <a:srgbClr val="005087"/>
          </a:solidFill>
          <a:latin typeface="Arial" charset="0"/>
          <a:ea typeface="ＭＳ Ｐゴシック" pitchFamily="92" charset="-128"/>
        </a:defRPr>
      </a:lvl2pPr>
      <a:lvl3pPr algn="r" rtl="0" eaLnBrk="0" fontAlgn="base" hangingPunct="0">
        <a:spcBef>
          <a:spcPct val="0"/>
        </a:spcBef>
        <a:spcAft>
          <a:spcPct val="0"/>
        </a:spcAft>
        <a:defRPr sz="2800">
          <a:solidFill>
            <a:srgbClr val="005087"/>
          </a:solidFill>
          <a:latin typeface="Arial" charset="0"/>
          <a:ea typeface="ＭＳ Ｐゴシック" pitchFamily="92" charset="-128"/>
        </a:defRPr>
      </a:lvl3pPr>
      <a:lvl4pPr algn="r" rtl="0" eaLnBrk="0" fontAlgn="base" hangingPunct="0">
        <a:spcBef>
          <a:spcPct val="0"/>
        </a:spcBef>
        <a:spcAft>
          <a:spcPct val="0"/>
        </a:spcAft>
        <a:defRPr sz="2800">
          <a:solidFill>
            <a:srgbClr val="005087"/>
          </a:solidFill>
          <a:latin typeface="Arial" charset="0"/>
          <a:ea typeface="ＭＳ Ｐゴシック" pitchFamily="92" charset="-128"/>
        </a:defRPr>
      </a:lvl4pPr>
      <a:lvl5pPr algn="r" rtl="0" eaLnBrk="0" fontAlgn="base" hangingPunct="0">
        <a:spcBef>
          <a:spcPct val="0"/>
        </a:spcBef>
        <a:spcAft>
          <a:spcPct val="0"/>
        </a:spcAft>
        <a:defRPr sz="2800">
          <a:solidFill>
            <a:srgbClr val="005087"/>
          </a:solidFill>
          <a:latin typeface="Arial" charset="0"/>
          <a:ea typeface="ＭＳ Ｐゴシック" pitchFamily="92" charset="-128"/>
        </a:defRPr>
      </a:lvl5pPr>
      <a:lvl6pPr marL="457200" algn="r" rtl="0" fontAlgn="base">
        <a:spcBef>
          <a:spcPct val="0"/>
        </a:spcBef>
        <a:spcAft>
          <a:spcPct val="0"/>
        </a:spcAft>
        <a:defRPr sz="2800">
          <a:solidFill>
            <a:srgbClr val="005087"/>
          </a:solidFill>
          <a:latin typeface="Arial" charset="0"/>
          <a:ea typeface="ＭＳ Ｐゴシック" pitchFamily="92" charset="-128"/>
        </a:defRPr>
      </a:lvl6pPr>
      <a:lvl7pPr marL="914400" algn="r" rtl="0" fontAlgn="base">
        <a:spcBef>
          <a:spcPct val="0"/>
        </a:spcBef>
        <a:spcAft>
          <a:spcPct val="0"/>
        </a:spcAft>
        <a:defRPr sz="2800">
          <a:solidFill>
            <a:srgbClr val="005087"/>
          </a:solidFill>
          <a:latin typeface="Arial" charset="0"/>
          <a:ea typeface="ＭＳ Ｐゴシック" pitchFamily="92" charset="-128"/>
        </a:defRPr>
      </a:lvl7pPr>
      <a:lvl8pPr marL="1371600" algn="r" rtl="0" fontAlgn="base">
        <a:spcBef>
          <a:spcPct val="0"/>
        </a:spcBef>
        <a:spcAft>
          <a:spcPct val="0"/>
        </a:spcAft>
        <a:defRPr sz="2800">
          <a:solidFill>
            <a:srgbClr val="005087"/>
          </a:solidFill>
          <a:latin typeface="Arial" charset="0"/>
          <a:ea typeface="ＭＳ Ｐゴシック" pitchFamily="92" charset="-128"/>
        </a:defRPr>
      </a:lvl8pPr>
      <a:lvl9pPr marL="1828800" algn="r" rtl="0" fontAlgn="base">
        <a:spcBef>
          <a:spcPct val="0"/>
        </a:spcBef>
        <a:spcAft>
          <a:spcPct val="0"/>
        </a:spcAft>
        <a:defRPr sz="2800">
          <a:solidFill>
            <a:srgbClr val="005087"/>
          </a:solidFill>
          <a:latin typeface="Arial" charset="0"/>
          <a:ea typeface="ＭＳ Ｐゴシック" pitchFamily="92"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79" descr="1239"/>
          <p:cNvPicPr>
            <a:picLocks noChangeAspect="1" noChangeArrowheads="1"/>
          </p:cNvPicPr>
          <p:nvPr userDrawn="1"/>
        </p:nvPicPr>
        <p:blipFill>
          <a:blip r:embed="rId12" cstate="print"/>
          <a:srcRect/>
          <a:stretch>
            <a:fillRect/>
          </a:stretch>
        </p:blipFill>
        <p:spPr bwMode="auto">
          <a:xfrm>
            <a:off x="0" y="0"/>
            <a:ext cx="9144000" cy="7518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13100" name="Text Box 76"/>
          <p:cNvSpPr txBox="1">
            <a:spLocks noChangeArrowheads="1"/>
          </p:cNvSpPr>
          <p:nvPr/>
        </p:nvSpPr>
        <p:spPr bwMode="auto">
          <a:xfrm>
            <a:off x="0" y="6421120"/>
            <a:ext cx="9144000" cy="461665"/>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pitchFamily="18" charset="0"/>
            </a:endParaRPr>
          </a:p>
        </p:txBody>
      </p:sp>
      <p:sp>
        <p:nvSpPr>
          <p:cNvPr id="1029" name="Text Placeholder 8"/>
          <p:cNvSpPr>
            <a:spLocks noGrp="1"/>
          </p:cNvSpPr>
          <p:nvPr>
            <p:ph type="body" idx="1"/>
          </p:nvPr>
        </p:nvSpPr>
        <p:spPr bwMode="auto">
          <a:xfrm>
            <a:off x="457200" y="1361440"/>
            <a:ext cx="8229600" cy="5173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p:txBody>
      </p:sp>
      <p:cxnSp>
        <p:nvCxnSpPr>
          <p:cNvPr id="7" name="Straight Connector 6"/>
          <p:cNvCxnSpPr/>
          <p:nvPr/>
        </p:nvCxnSpPr>
        <p:spPr>
          <a:xfrm>
            <a:off x="0" y="6759787"/>
            <a:ext cx="9144000"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pic>
        <p:nvPicPr>
          <p:cNvPr id="9" name="Picture 8" descr="singlebook_clear.gif"/>
          <p:cNvPicPr>
            <a:picLocks noChangeAspect="1"/>
          </p:cNvPicPr>
          <p:nvPr userDrawn="1"/>
        </p:nvPicPr>
        <p:blipFill>
          <a:blip r:embed="rId13" cstate="print"/>
          <a:stretch>
            <a:fillRect/>
          </a:stretch>
        </p:blipFill>
        <p:spPr>
          <a:xfrm>
            <a:off x="8097334" y="0"/>
            <a:ext cx="1046666" cy="821292"/>
          </a:xfrm>
          <a:prstGeom prst="rect">
            <a:avLst/>
          </a:prstGeom>
        </p:spPr>
      </p:pic>
      <p:sp>
        <p:nvSpPr>
          <p:cNvPr id="10" name="Rectangle 78"/>
          <p:cNvSpPr>
            <a:spLocks noChangeArrowheads="1"/>
          </p:cNvSpPr>
          <p:nvPr userDrawn="1"/>
        </p:nvSpPr>
        <p:spPr bwMode="auto">
          <a:xfrm>
            <a:off x="0" y="731520"/>
            <a:ext cx="9144000" cy="448734"/>
          </a:xfrm>
          <a:prstGeom prst="rect">
            <a:avLst/>
          </a:prstGeom>
          <a:solidFill>
            <a:srgbClr val="A50021"/>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sz="2000" dirty="0">
              <a:solidFill>
                <a:srgbClr val="000000"/>
              </a:solidFill>
              <a:latin typeface="Franklin Gothic Medium" pitchFamily="34" charset="0"/>
              <a:ea typeface="ヒラギノ角ゴ Pro W3"/>
              <a:cs typeface="ヒラギノ角ゴ Pro W3"/>
            </a:endParaRPr>
          </a:p>
        </p:txBody>
      </p:sp>
      <p:sp>
        <p:nvSpPr>
          <p:cNvPr id="12" name="Rectangle 11"/>
          <p:cNvSpPr/>
          <p:nvPr userDrawn="1"/>
        </p:nvSpPr>
        <p:spPr>
          <a:xfrm>
            <a:off x="0" y="6759790"/>
            <a:ext cx="9144000" cy="555413"/>
          </a:xfrm>
          <a:prstGeom prst="rect">
            <a:avLst/>
          </a:prstGeom>
          <a:gradFill>
            <a:gsLst>
              <a:gs pos="17000">
                <a:schemeClr val="accent3">
                  <a:shade val="51000"/>
                  <a:satMod val="130000"/>
                </a:schemeClr>
              </a:gs>
              <a:gs pos="91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eaLnBrk="1" hangingPunct="1"/>
            <a:endParaRPr lang="en-US" sz="1600" baseline="-25000">
              <a:solidFill>
                <a:srgbClr val="FFFFFF"/>
              </a:solidFill>
            </a:endParaRPr>
          </a:p>
        </p:txBody>
      </p:sp>
      <p:sp>
        <p:nvSpPr>
          <p:cNvPr id="13" name="Text Box 76"/>
          <p:cNvSpPr txBox="1">
            <a:spLocks noChangeArrowheads="1"/>
          </p:cNvSpPr>
          <p:nvPr userDrawn="1"/>
        </p:nvSpPr>
        <p:spPr bwMode="auto">
          <a:xfrm>
            <a:off x="0" y="6421120"/>
            <a:ext cx="9144000" cy="461665"/>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pitchFamily="18" charset="0"/>
            </a:endParaRPr>
          </a:p>
        </p:txBody>
      </p:sp>
      <p:cxnSp>
        <p:nvCxnSpPr>
          <p:cNvPr id="14" name="Straight Connector 13"/>
          <p:cNvCxnSpPr/>
          <p:nvPr userDrawn="1"/>
        </p:nvCxnSpPr>
        <p:spPr>
          <a:xfrm>
            <a:off x="0" y="6759787"/>
            <a:ext cx="9144000"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15" name="Footer Placeholder 9"/>
          <p:cNvSpPr txBox="1">
            <a:spLocks/>
          </p:cNvSpPr>
          <p:nvPr userDrawn="1"/>
        </p:nvSpPr>
        <p:spPr>
          <a:xfrm>
            <a:off x="1657350" y="6803825"/>
            <a:ext cx="5829300" cy="389467"/>
          </a:xfrm>
          <a:prstGeom prst="rect">
            <a:avLst/>
          </a:prstGeom>
        </p:spPr>
        <p:txBody>
          <a:bodyPr anchor="ctr">
            <a:scene3d>
              <a:camera prst="orthographicFront"/>
              <a:lightRig rig="threePt" dir="t"/>
            </a:scene3d>
            <a:sp3d extrusionH="57150">
              <a:bevelT w="38100" h="38100"/>
            </a:sp3d>
          </a:bodyPr>
          <a:lstStyle>
            <a:lvl1pPr algn="ctr">
              <a:defRPr sz="1200">
                <a:solidFill>
                  <a:schemeClr val="tx1"/>
                </a:solidFill>
              </a:defRPr>
            </a:lvl1pPr>
          </a:lstStyle>
          <a:p>
            <a:pPr eaLnBrk="1" hangingPunct="1">
              <a:defRPr/>
            </a:pPr>
            <a:r>
              <a:rPr lang="en-US" sz="1600" dirty="0" smtClean="0">
                <a:solidFill>
                  <a:srgbClr val="315073"/>
                </a:solidFill>
                <a:latin typeface="Arial" pitchFamily="34" charset="0"/>
              </a:rPr>
              <a:t> </a:t>
            </a:r>
          </a:p>
        </p:txBody>
      </p:sp>
    </p:spTree>
    <p:extLst>
      <p:ext uri="{BB962C8B-B14F-4D97-AF65-F5344CB8AC3E}">
        <p14:creationId xmlns:p14="http://schemas.microsoft.com/office/powerpoint/2010/main" val="7634791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defRPr>
      </a:lvl2pPr>
      <a:lvl3pPr algn="l" rtl="0" eaLnBrk="0" fontAlgn="base" hangingPunct="0">
        <a:lnSpc>
          <a:spcPct val="90000"/>
        </a:lnSpc>
        <a:spcBef>
          <a:spcPct val="0"/>
        </a:spcBef>
        <a:spcAft>
          <a:spcPct val="0"/>
        </a:spcAft>
        <a:defRPr sz="2200" b="1">
          <a:solidFill>
            <a:schemeClr val="bg1"/>
          </a:solidFill>
          <a:latin typeface="Arial" charset="0"/>
        </a:defRPr>
      </a:lvl3pPr>
      <a:lvl4pPr algn="l" rtl="0" eaLnBrk="0" fontAlgn="base" hangingPunct="0">
        <a:lnSpc>
          <a:spcPct val="90000"/>
        </a:lnSpc>
        <a:spcBef>
          <a:spcPct val="0"/>
        </a:spcBef>
        <a:spcAft>
          <a:spcPct val="0"/>
        </a:spcAft>
        <a:defRPr sz="2200" b="1">
          <a:solidFill>
            <a:schemeClr val="bg1"/>
          </a:solidFill>
          <a:latin typeface="Arial" charset="0"/>
        </a:defRPr>
      </a:lvl4pPr>
      <a:lvl5pPr algn="l" rtl="0" eaLnBrk="0" fontAlgn="base" hangingPunct="0">
        <a:lnSpc>
          <a:spcPct val="90000"/>
        </a:lnSpc>
        <a:spcBef>
          <a:spcPct val="0"/>
        </a:spcBef>
        <a:spcAft>
          <a:spcPct val="0"/>
        </a:spcAft>
        <a:defRPr sz="2200" b="1">
          <a:solidFill>
            <a:schemeClr val="bg1"/>
          </a:solidFill>
          <a:latin typeface="Arial" charset="0"/>
        </a:defRPr>
      </a:lvl5pPr>
      <a:lvl6pPr marL="457200" algn="l" rtl="0" eaLnBrk="1" fontAlgn="base" hangingPunct="1">
        <a:lnSpc>
          <a:spcPct val="90000"/>
        </a:lnSpc>
        <a:spcBef>
          <a:spcPct val="0"/>
        </a:spcBef>
        <a:spcAft>
          <a:spcPct val="0"/>
        </a:spcAft>
        <a:defRPr sz="2200" b="1">
          <a:solidFill>
            <a:schemeClr val="tx1"/>
          </a:solidFill>
          <a:latin typeface="Arial" charset="0"/>
        </a:defRPr>
      </a:lvl6pPr>
      <a:lvl7pPr marL="914400" algn="l" rtl="0" eaLnBrk="1" fontAlgn="base" hangingPunct="1">
        <a:lnSpc>
          <a:spcPct val="90000"/>
        </a:lnSpc>
        <a:spcBef>
          <a:spcPct val="0"/>
        </a:spcBef>
        <a:spcAft>
          <a:spcPct val="0"/>
        </a:spcAft>
        <a:defRPr sz="2200" b="1">
          <a:solidFill>
            <a:schemeClr val="tx1"/>
          </a:solidFill>
          <a:latin typeface="Arial" charset="0"/>
        </a:defRPr>
      </a:lvl7pPr>
      <a:lvl8pPr marL="1371600" algn="l" rtl="0" eaLnBrk="1" fontAlgn="base" hangingPunct="1">
        <a:lnSpc>
          <a:spcPct val="90000"/>
        </a:lnSpc>
        <a:spcBef>
          <a:spcPct val="0"/>
        </a:spcBef>
        <a:spcAft>
          <a:spcPct val="0"/>
        </a:spcAft>
        <a:defRPr sz="2200" b="1">
          <a:solidFill>
            <a:schemeClr val="tx1"/>
          </a:solidFill>
          <a:latin typeface="Arial" charset="0"/>
        </a:defRPr>
      </a:lvl8pPr>
      <a:lvl9pPr marL="1828800" algn="l" rtl="0" eaLnBrk="1" fontAlgn="base" hangingPunct="1">
        <a:lnSpc>
          <a:spcPct val="90000"/>
        </a:lnSpc>
        <a:spcBef>
          <a:spcPct val="0"/>
        </a:spcBef>
        <a:spcAft>
          <a:spcPct val="0"/>
        </a:spcAft>
        <a:defRPr sz="2200" b="1">
          <a:solidFill>
            <a:schemeClr val="tx1"/>
          </a:solidFill>
          <a:latin typeface="Arial" charset="0"/>
        </a:defRPr>
      </a:lvl9pPr>
    </p:titleStyle>
    <p:bodyStyle>
      <a:lvl1pPr marL="342900" indent="-342900" algn="l" rtl="0" eaLnBrk="0" fontAlgn="base" hangingPunct="0">
        <a:spcBef>
          <a:spcPct val="100000"/>
        </a:spcBef>
        <a:spcAft>
          <a:spcPts val="1200"/>
        </a:spcAft>
        <a:buClrTx/>
        <a:buFont typeface="Wingdings" pitchFamily="2" charset="2"/>
        <a:buChar char="q"/>
        <a:defRPr sz="2400">
          <a:solidFill>
            <a:schemeClr val="tx1"/>
          </a:solidFill>
          <a:latin typeface="+mn-lt"/>
          <a:ea typeface="+mn-ea"/>
          <a:cs typeface="+mn-cs"/>
        </a:defRPr>
      </a:lvl1pPr>
      <a:lvl2pPr marL="635000" indent="-228600" algn="l" rtl="0" eaLnBrk="0" fontAlgn="base" hangingPunct="0">
        <a:lnSpc>
          <a:spcPct val="90000"/>
        </a:lnSpc>
        <a:spcBef>
          <a:spcPct val="40000"/>
        </a:spcBef>
        <a:spcAft>
          <a:spcPts val="1200"/>
        </a:spcAft>
        <a:buClrTx/>
        <a:buFont typeface="Wingdings" pitchFamily="2" charset="2"/>
        <a:buChar char="§"/>
        <a:defRPr sz="2200">
          <a:solidFill>
            <a:schemeClr val="tx1"/>
          </a:solidFill>
          <a:latin typeface="+mn-lt"/>
        </a:defRPr>
      </a:lvl2pPr>
      <a:lvl3pPr marL="681038" indent="233363" algn="l" rtl="0" eaLnBrk="0" fontAlgn="base" hangingPunct="0">
        <a:lnSpc>
          <a:spcPct val="90000"/>
        </a:lnSpc>
        <a:spcBef>
          <a:spcPct val="40000"/>
        </a:spcBef>
        <a:spcAft>
          <a:spcPts val="1200"/>
        </a:spcAft>
        <a:buClrTx/>
        <a:buFont typeface="Arial" charset="0"/>
        <a:buChar char="•"/>
        <a:defRPr sz="2000">
          <a:solidFill>
            <a:schemeClr val="tx1"/>
          </a:solidFill>
          <a:latin typeface="+mn-lt"/>
        </a:defRPr>
      </a:lvl3pPr>
      <a:lvl4pPr marL="977900" indent="165100" algn="l" rtl="0" eaLnBrk="0" fontAlgn="base" hangingPunct="0">
        <a:lnSpc>
          <a:spcPct val="90000"/>
        </a:lnSpc>
        <a:spcBef>
          <a:spcPct val="40000"/>
        </a:spcBef>
        <a:spcAft>
          <a:spcPts val="1200"/>
        </a:spcAft>
        <a:buClrTx/>
        <a:buChar char="–"/>
        <a:defRPr sz="2000">
          <a:solidFill>
            <a:schemeClr val="tx1"/>
          </a:solidFill>
          <a:latin typeface="+mn-lt"/>
        </a:defRPr>
      </a:lvl4pPr>
      <a:lvl5pPr marL="2517775" indent="-688975" algn="l" rtl="0" eaLnBrk="0" fontAlgn="base" hangingPunct="0">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indent="-688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indent="-688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indent="-688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indent="-688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5615" y="2553547"/>
            <a:ext cx="7769225" cy="3251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742950" marR="0" lvl="1" indent="-6985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rgbClr val="013C88"/>
                </a:solidFill>
                <a:latin typeface="Times New Roman"/>
                <a:ea typeface="Times New Roman"/>
                <a:cs typeface="Times New Roman"/>
                <a:sym typeface="Times New Roman"/>
              </a:defRPr>
            </a:lvl3pPr>
            <a:lvl4pPr marL="1600200" marR="0" lvl="3"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057400" marR="0" lvl="4"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514600" marR="0" lvl="5"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2971800" marR="0" lvl="6"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429000" marR="0" lvl="7"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3886200" marR="0" lvl="8" indent="-76200" algn="l" rtl="0">
              <a:spcBef>
                <a:spcPts val="480"/>
              </a:spcBef>
              <a:spcAft>
                <a:spcPts val="0"/>
              </a:spcAft>
              <a:buClr>
                <a:schemeClr val="lt1"/>
              </a:buClr>
              <a:buSzPct val="1000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Shape 11"/>
          <p:cNvSpPr txBox="1">
            <a:spLocks noGrp="1"/>
          </p:cNvSpPr>
          <p:nvPr>
            <p:ph type="title"/>
          </p:nvPr>
        </p:nvSpPr>
        <p:spPr>
          <a:xfrm>
            <a:off x="457203" y="1578188"/>
            <a:ext cx="7769225" cy="61806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200" b="1" i="0" u="none" strike="noStrike" cap="none">
                <a:solidFill>
                  <a:srgbClr val="013C88"/>
                </a:solidFill>
                <a:latin typeface="Times New Roman"/>
                <a:ea typeface="Times New Roman"/>
                <a:cs typeface="Times New Roman"/>
                <a:sym typeface="Times New Roman"/>
              </a:defRPr>
            </a:lvl1pPr>
            <a:lvl2pPr marL="0" marR="0" lvl="1" indent="0" algn="l" rtl="0">
              <a:spcBef>
                <a:spcPts val="0"/>
              </a:spcBef>
              <a:spcAft>
                <a:spcPts val="0"/>
              </a:spcAft>
              <a:buNone/>
              <a:defRPr sz="3200" b="1" i="0" u="none" strike="noStrike" cap="none">
                <a:solidFill>
                  <a:srgbClr val="013C88"/>
                </a:solidFill>
                <a:latin typeface="Arial"/>
                <a:ea typeface="Arial"/>
                <a:cs typeface="Arial"/>
                <a:sym typeface="Arial"/>
              </a:defRPr>
            </a:lvl2pPr>
            <a:lvl3pPr marL="0" marR="0" lvl="2" indent="0" algn="l" rtl="0">
              <a:spcBef>
                <a:spcPts val="0"/>
              </a:spcBef>
              <a:spcAft>
                <a:spcPts val="0"/>
              </a:spcAft>
              <a:buNone/>
              <a:defRPr sz="3200" b="1" i="0" u="none" strike="noStrike" cap="none">
                <a:solidFill>
                  <a:srgbClr val="013C88"/>
                </a:solidFill>
                <a:latin typeface="Arial"/>
                <a:ea typeface="Arial"/>
                <a:cs typeface="Arial"/>
                <a:sym typeface="Arial"/>
              </a:defRPr>
            </a:lvl3pPr>
            <a:lvl4pPr marL="0" marR="0" lvl="3" indent="0" algn="l" rtl="0">
              <a:spcBef>
                <a:spcPts val="0"/>
              </a:spcBef>
              <a:spcAft>
                <a:spcPts val="0"/>
              </a:spcAft>
              <a:buNone/>
              <a:defRPr sz="3200" b="1" i="0" u="none" strike="noStrike" cap="none">
                <a:solidFill>
                  <a:srgbClr val="013C88"/>
                </a:solidFill>
                <a:latin typeface="Arial"/>
                <a:ea typeface="Arial"/>
                <a:cs typeface="Arial"/>
                <a:sym typeface="Arial"/>
              </a:defRPr>
            </a:lvl4pPr>
            <a:lvl5pPr marL="0" marR="0" lvl="4" indent="0" algn="l" rtl="0">
              <a:spcBef>
                <a:spcPts val="0"/>
              </a:spcBef>
              <a:spcAft>
                <a:spcPts val="0"/>
              </a:spcAft>
              <a:buNone/>
              <a:defRPr sz="3200" b="1" i="0" u="none" strike="noStrike" cap="none">
                <a:solidFill>
                  <a:srgbClr val="013C88"/>
                </a:solidFill>
                <a:latin typeface="Arial"/>
                <a:ea typeface="Arial"/>
                <a:cs typeface="Arial"/>
                <a:sym typeface="Arial"/>
              </a:defRPr>
            </a:lvl5pPr>
            <a:lvl6pPr marL="457200" marR="0" lvl="5" indent="0" algn="l" rtl="0">
              <a:spcBef>
                <a:spcPts val="0"/>
              </a:spcBef>
              <a:spcAft>
                <a:spcPts val="0"/>
              </a:spcAft>
              <a:buNone/>
              <a:defRPr sz="3200" b="1" i="0" u="none" strike="noStrike" cap="none">
                <a:solidFill>
                  <a:srgbClr val="013C88"/>
                </a:solidFill>
                <a:latin typeface="Arial"/>
                <a:ea typeface="Arial"/>
                <a:cs typeface="Arial"/>
                <a:sym typeface="Arial"/>
              </a:defRPr>
            </a:lvl6pPr>
            <a:lvl7pPr marL="914400" marR="0" lvl="6" indent="0" algn="l" rtl="0">
              <a:spcBef>
                <a:spcPts val="0"/>
              </a:spcBef>
              <a:spcAft>
                <a:spcPts val="0"/>
              </a:spcAft>
              <a:buNone/>
              <a:defRPr sz="3200" b="1" i="0" u="none" strike="noStrike" cap="none">
                <a:solidFill>
                  <a:srgbClr val="013C88"/>
                </a:solidFill>
                <a:latin typeface="Arial"/>
                <a:ea typeface="Arial"/>
                <a:cs typeface="Arial"/>
                <a:sym typeface="Arial"/>
              </a:defRPr>
            </a:lvl7pPr>
            <a:lvl8pPr marL="1371600" marR="0" lvl="7" indent="0" algn="l" rtl="0">
              <a:spcBef>
                <a:spcPts val="0"/>
              </a:spcBef>
              <a:spcAft>
                <a:spcPts val="0"/>
              </a:spcAft>
              <a:buNone/>
              <a:defRPr sz="3200" b="1" i="0" u="none" strike="noStrike" cap="none">
                <a:solidFill>
                  <a:srgbClr val="013C88"/>
                </a:solidFill>
                <a:latin typeface="Arial"/>
                <a:ea typeface="Arial"/>
                <a:cs typeface="Arial"/>
                <a:sym typeface="Arial"/>
              </a:defRPr>
            </a:lvl8pPr>
            <a:lvl9pPr marL="1828800" marR="0" lvl="8" indent="0" algn="l" rtl="0">
              <a:spcBef>
                <a:spcPts val="0"/>
              </a:spcBef>
              <a:spcAft>
                <a:spcPts val="0"/>
              </a:spcAft>
              <a:buNone/>
              <a:defRPr sz="3200" b="1" i="0" u="none" strike="noStrike" cap="none">
                <a:solidFill>
                  <a:srgbClr val="013C88"/>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553203" y="6664960"/>
            <a:ext cx="1904999" cy="487680"/>
          </a:xfrm>
          <a:prstGeom prst="rect">
            <a:avLst/>
          </a:prstGeom>
          <a:noFill/>
          <a:ln>
            <a:noFill/>
          </a:ln>
        </p:spPr>
        <p:txBody>
          <a:bodyPr lIns="91425" tIns="45700" rIns="91425" bIns="45700" anchor="t" anchorCtr="0">
            <a:noAutofit/>
          </a:bodyPr>
          <a:lstStyle/>
          <a:p>
            <a:pPr algn="r" eaLnBrk="1" fontAlgn="auto" hangingPunct="1">
              <a:spcBef>
                <a:spcPts val="0"/>
              </a:spcBef>
              <a:spcAft>
                <a:spcPts val="0"/>
              </a:spcAft>
              <a:buSzPct val="25000"/>
            </a:pPr>
            <a:fld id="{00000000-1234-1234-1234-123412341234}" type="slidenum">
              <a:rPr lang="en-US" sz="1400" b="1" kern="0">
                <a:solidFill>
                  <a:srgbClr val="013C88"/>
                </a:solidFill>
                <a:latin typeface="Arial"/>
                <a:ea typeface="Arial"/>
                <a:cs typeface="Arial"/>
                <a:sym typeface="Arial"/>
              </a:rPr>
              <a:pPr algn="r" eaLnBrk="1" fontAlgn="auto" hangingPunct="1">
                <a:spcBef>
                  <a:spcPts val="0"/>
                </a:spcBef>
                <a:spcAft>
                  <a:spcPts val="0"/>
                </a:spcAft>
                <a:buSzPct val="25000"/>
              </a:pPr>
              <a:t>‹#›</a:t>
            </a:fld>
            <a:endParaRPr lang="en-US" sz="1400" b="1" kern="0">
              <a:solidFill>
                <a:srgbClr val="013C88"/>
              </a:solidFill>
              <a:latin typeface="Arial"/>
              <a:ea typeface="Arial"/>
              <a:cs typeface="Arial"/>
              <a:sym typeface="Arial"/>
            </a:endParaRPr>
          </a:p>
        </p:txBody>
      </p:sp>
      <p:sp>
        <p:nvSpPr>
          <p:cNvPr id="13" name="Shape 13"/>
          <p:cNvSpPr/>
          <p:nvPr/>
        </p:nvSpPr>
        <p:spPr>
          <a:xfrm>
            <a:off x="0" y="731522"/>
            <a:ext cx="9144000" cy="448733"/>
          </a:xfrm>
          <a:prstGeom prst="rect">
            <a:avLst/>
          </a:prstGeom>
          <a:solidFill>
            <a:srgbClr val="A50021"/>
          </a:solidFill>
          <a:ln>
            <a:noFill/>
          </a:ln>
        </p:spPr>
        <p:txBody>
          <a:bodyPr lIns="91425" tIns="45700" rIns="91425" bIns="45700" anchor="ctr" anchorCtr="0">
            <a:noAutofit/>
          </a:bodyPr>
          <a:lstStyle/>
          <a:p>
            <a:pPr marL="347663" indent="-4763" eaLnBrk="1" fontAlgn="auto" hangingPunct="1">
              <a:spcBef>
                <a:spcPts val="0"/>
              </a:spcBef>
              <a:spcAft>
                <a:spcPts val="0"/>
              </a:spcAft>
            </a:pPr>
            <a:endParaRPr sz="2000" kern="0">
              <a:solidFill>
                <a:srgbClr val="000000"/>
              </a:solidFill>
              <a:latin typeface="Source Sans Pro"/>
              <a:ea typeface="Source Sans Pro"/>
              <a:cs typeface="Source Sans Pro"/>
              <a:sym typeface="Source Sans Pro"/>
            </a:endParaRPr>
          </a:p>
        </p:txBody>
      </p:sp>
      <p:pic>
        <p:nvPicPr>
          <p:cNvPr id="14" name="Shape 14"/>
          <p:cNvPicPr preferRelativeResize="0"/>
          <p:nvPr/>
        </p:nvPicPr>
        <p:blipFill rotWithShape="1">
          <a:blip r:embed="rId14">
            <a:alphaModFix/>
          </a:blip>
          <a:srcRect t="43367"/>
          <a:stretch/>
        </p:blipFill>
        <p:spPr>
          <a:xfrm>
            <a:off x="0" y="0"/>
            <a:ext cx="9144000" cy="751840"/>
          </a:xfrm>
          <a:prstGeom prst="rect">
            <a:avLst/>
          </a:prstGeom>
          <a:noFill/>
          <a:ln>
            <a:noFill/>
          </a:ln>
        </p:spPr>
      </p:pic>
      <p:sp>
        <p:nvSpPr>
          <p:cNvPr id="15" name="Shape 15"/>
          <p:cNvSpPr/>
          <p:nvPr/>
        </p:nvSpPr>
        <p:spPr>
          <a:xfrm>
            <a:off x="0" y="731522"/>
            <a:ext cx="9144000" cy="448733"/>
          </a:xfrm>
          <a:prstGeom prst="rect">
            <a:avLst/>
          </a:prstGeom>
          <a:solidFill>
            <a:srgbClr val="A50021"/>
          </a:solidFill>
          <a:ln>
            <a:noFill/>
          </a:ln>
        </p:spPr>
        <p:txBody>
          <a:bodyPr lIns="91425" tIns="45700" rIns="91425" bIns="45700" anchor="ctr" anchorCtr="0">
            <a:noAutofit/>
          </a:bodyPr>
          <a:lstStyle/>
          <a:p>
            <a:pPr marL="347663" indent="-4763" eaLnBrk="1" fontAlgn="auto" hangingPunct="1">
              <a:spcBef>
                <a:spcPts val="0"/>
              </a:spcBef>
              <a:spcAft>
                <a:spcPts val="0"/>
              </a:spcAft>
              <a:buSzPct val="25000"/>
            </a:pPr>
            <a:r>
              <a:rPr lang="en-US" sz="2000" kern="0" dirty="0">
                <a:solidFill>
                  <a:srgbClr val="FFFFFF"/>
                </a:solidFill>
                <a:latin typeface="Arial"/>
                <a:ea typeface="Arial"/>
                <a:cs typeface="Arial"/>
                <a:sym typeface="Arial"/>
              </a:rPr>
              <a:t>Federal Acquisition Service</a:t>
            </a:r>
          </a:p>
        </p:txBody>
      </p:sp>
      <p:pic>
        <p:nvPicPr>
          <p:cNvPr id="16" name="Shape 16"/>
          <p:cNvPicPr preferRelativeResize="0"/>
          <p:nvPr/>
        </p:nvPicPr>
        <p:blipFill rotWithShape="1">
          <a:blip r:embed="rId14">
            <a:alphaModFix/>
          </a:blip>
          <a:srcRect t="43367"/>
          <a:stretch/>
        </p:blipFill>
        <p:spPr>
          <a:xfrm>
            <a:off x="0" y="0"/>
            <a:ext cx="9144000" cy="751840"/>
          </a:xfrm>
          <a:prstGeom prst="rect">
            <a:avLst/>
          </a:prstGeom>
          <a:noFill/>
          <a:ln>
            <a:noFill/>
          </a:ln>
        </p:spPr>
      </p:pic>
    </p:spTree>
    <p:extLst>
      <p:ext uri="{BB962C8B-B14F-4D97-AF65-F5344CB8AC3E}">
        <p14:creationId xmlns:p14="http://schemas.microsoft.com/office/powerpoint/2010/main" val="1116687060"/>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MAXSupport@omb.eop.gov" TargetMode="External"/><Relationship Id="rId4" Type="http://schemas.openxmlformats.org/officeDocument/2006/relationships/hyperlink" Target="https://hallways.cap.gsa.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allways.cap.gs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mark.reiss@gsa.go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gsaadvantage.gov/advgsa/advantage/main/start_page.do"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3124200"/>
            <a:ext cx="7791451" cy="1846659"/>
          </a:xfrm>
        </p:spPr>
        <p:txBody>
          <a:bodyPr wrap="square" tIns="182880" bIns="182880" spcCol="914400" anchor="ctr" anchorCtr="0">
            <a:spAutoFit/>
          </a:bodyPr>
          <a:lstStyle/>
          <a:p>
            <a:pPr marL="182880">
              <a:spcBef>
                <a:spcPts val="1800"/>
              </a:spcBef>
              <a:spcAft>
                <a:spcPts val="1800"/>
              </a:spcAft>
            </a:pPr>
            <a:r>
              <a:rPr lang="en-US" sz="3200" b="1" dirty="0" smtClean="0"/>
              <a:t>GSA </a:t>
            </a:r>
            <a:br>
              <a:rPr lang="en-US" sz="3200" b="1" dirty="0" smtClean="0"/>
            </a:br>
            <a:r>
              <a:rPr lang="en-US" sz="3200" b="1" dirty="0" smtClean="0"/>
              <a:t>Online Platforms for </a:t>
            </a:r>
            <a:br>
              <a:rPr lang="en-US" sz="3200" b="1" dirty="0" smtClean="0"/>
            </a:br>
            <a:r>
              <a:rPr lang="en-US" sz="3200" b="1" dirty="0" smtClean="0"/>
              <a:t>Market Research</a:t>
            </a:r>
            <a:endParaRPr lang="en-US" sz="3200" dirty="0"/>
          </a:p>
        </p:txBody>
      </p:sp>
      <p:sp>
        <p:nvSpPr>
          <p:cNvPr id="6" name="Text Box 6"/>
          <p:cNvSpPr txBox="1">
            <a:spLocks noChangeArrowheads="1"/>
          </p:cNvSpPr>
          <p:nvPr/>
        </p:nvSpPr>
        <p:spPr bwMode="auto">
          <a:xfrm>
            <a:off x="457199" y="5715000"/>
            <a:ext cx="4495800" cy="1524007"/>
          </a:xfrm>
          <a:prstGeom prst="rect">
            <a:avLst/>
          </a:prstGeom>
          <a:noFill/>
          <a:ln w="9525">
            <a:noFill/>
            <a:miter lim="800000"/>
            <a:headEnd/>
            <a:tailEnd/>
          </a:ln>
        </p:spPr>
        <p:txBody>
          <a:bodyPr lIns="0" tIns="0" rIns="0" bIns="0" anchor="ctr"/>
          <a:lstStyle/>
          <a:p>
            <a:pPr>
              <a:lnSpc>
                <a:spcPct val="30000"/>
              </a:lnSpc>
              <a:spcBef>
                <a:spcPts val="1800"/>
              </a:spcBef>
            </a:pPr>
            <a:r>
              <a:rPr lang="en-US" sz="2500" dirty="0" smtClean="0">
                <a:solidFill>
                  <a:srgbClr val="B11116"/>
                </a:solidFill>
              </a:rPr>
              <a:t/>
            </a:r>
            <a:br>
              <a:rPr lang="en-US" sz="2500" dirty="0" smtClean="0">
                <a:solidFill>
                  <a:srgbClr val="B11116"/>
                </a:solidFill>
              </a:rPr>
            </a:br>
            <a:r>
              <a:rPr lang="en-US" sz="2500" dirty="0" smtClean="0">
                <a:solidFill>
                  <a:srgbClr val="B11116"/>
                </a:solidFill>
              </a:rPr>
              <a:t>June 15, 2017</a:t>
            </a:r>
            <a:endParaRPr lang="en-US" sz="2500" dirty="0">
              <a:solidFill>
                <a:srgbClr val="B11116"/>
              </a:solidFill>
            </a:endParaRPr>
          </a:p>
        </p:txBody>
      </p:sp>
      <p:sp>
        <p:nvSpPr>
          <p:cNvPr id="3076" name="Text Box 6"/>
          <p:cNvSpPr txBox="1">
            <a:spLocks noChangeArrowheads="1"/>
          </p:cNvSpPr>
          <p:nvPr/>
        </p:nvSpPr>
        <p:spPr bwMode="auto">
          <a:xfrm>
            <a:off x="4038600" y="5486401"/>
            <a:ext cx="4495800" cy="1828800"/>
          </a:xfrm>
          <a:prstGeom prst="rect">
            <a:avLst/>
          </a:prstGeom>
          <a:noFill/>
          <a:ln w="9525">
            <a:noFill/>
            <a:miter lim="800000"/>
            <a:headEnd/>
            <a:tailEnd/>
          </a:ln>
        </p:spPr>
        <p:txBody>
          <a:bodyPr lIns="0" tIns="0" rIns="0" bIns="0" anchor="ctr"/>
          <a:lstStyle/>
          <a:p>
            <a:pPr algn="r">
              <a:lnSpc>
                <a:spcPct val="30000"/>
              </a:lnSpc>
              <a:spcBef>
                <a:spcPts val="1800"/>
              </a:spcBef>
            </a:pPr>
            <a:r>
              <a:rPr lang="en-US" sz="2000" dirty="0">
                <a:solidFill>
                  <a:srgbClr val="B11116"/>
                </a:solidFill>
              </a:rPr>
              <a:t>presented by</a:t>
            </a:r>
          </a:p>
          <a:p>
            <a:pPr algn="r">
              <a:lnSpc>
                <a:spcPct val="30000"/>
              </a:lnSpc>
              <a:spcBef>
                <a:spcPts val="1800"/>
              </a:spcBef>
            </a:pPr>
            <a:r>
              <a:rPr lang="en-US" sz="2500" dirty="0" smtClean="0">
                <a:solidFill>
                  <a:srgbClr val="B11116"/>
                </a:solidFill>
              </a:rPr>
              <a:t>Mark Reiss</a:t>
            </a:r>
          </a:p>
          <a:p>
            <a:pPr algn="r">
              <a:lnSpc>
                <a:spcPct val="30000"/>
              </a:lnSpc>
              <a:spcBef>
                <a:spcPts val="1800"/>
              </a:spcBef>
            </a:pPr>
            <a:r>
              <a:rPr lang="en-US" sz="2500" dirty="0" smtClean="0">
                <a:solidFill>
                  <a:srgbClr val="B11116"/>
                </a:solidFill>
              </a:rPr>
              <a:t>US General Services</a:t>
            </a:r>
            <a:br>
              <a:rPr lang="en-US" sz="2500" dirty="0" smtClean="0">
                <a:solidFill>
                  <a:srgbClr val="B11116"/>
                </a:solidFill>
              </a:rPr>
            </a:br>
            <a:r>
              <a:rPr lang="en-US" sz="2500" dirty="0" smtClean="0">
                <a:solidFill>
                  <a:srgbClr val="B11116"/>
                </a:solidFill>
              </a:rPr>
              <a:t/>
            </a:r>
            <a:br>
              <a:rPr lang="en-US" sz="2500" dirty="0" smtClean="0">
                <a:solidFill>
                  <a:srgbClr val="B11116"/>
                </a:solidFill>
              </a:rPr>
            </a:br>
            <a:r>
              <a:rPr lang="en-US" sz="2500" dirty="0" smtClean="0">
                <a:solidFill>
                  <a:srgbClr val="B11116"/>
                </a:solidFill>
              </a:rPr>
              <a:t/>
            </a:r>
            <a:br>
              <a:rPr lang="en-US" sz="2500" dirty="0" smtClean="0">
                <a:solidFill>
                  <a:srgbClr val="B11116"/>
                </a:solidFill>
              </a:rPr>
            </a:br>
            <a:r>
              <a:rPr lang="en-US" sz="2500" dirty="0" smtClean="0">
                <a:solidFill>
                  <a:srgbClr val="B11116"/>
                </a:solidFill>
              </a:rPr>
              <a:t> Administration</a:t>
            </a:r>
            <a:endParaRPr lang="en-US" sz="2500" dirty="0">
              <a:solidFill>
                <a:srgbClr val="B1111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GSA </a:t>
            </a:r>
            <a:r>
              <a:rPr lang="en-US" sz="3600" b="1" dirty="0" err="1" smtClean="0"/>
              <a:t>eLibrary</a:t>
            </a:r>
            <a:r>
              <a:rPr lang="en-US" sz="3600" b="1" dirty="0" smtClean="0"/>
              <a:t> </a:t>
            </a:r>
            <a:endParaRPr lang="en-US" sz="3600" b="1" dirty="0"/>
          </a:p>
        </p:txBody>
      </p:sp>
      <p:sp>
        <p:nvSpPr>
          <p:cNvPr id="3" name="Content Placeholder 2"/>
          <p:cNvSpPr>
            <a:spLocks noGrp="1"/>
          </p:cNvSpPr>
          <p:nvPr>
            <p:ph idx="1"/>
          </p:nvPr>
        </p:nvSpPr>
        <p:spPr/>
        <p:txBody>
          <a:bodyPr/>
          <a:lstStyle/>
          <a:p>
            <a:r>
              <a:rPr lang="en-US" sz="2800" dirty="0" smtClean="0"/>
              <a:t>Robust database of latest GSA contract awards. </a:t>
            </a:r>
          </a:p>
          <a:p>
            <a:r>
              <a:rPr lang="en-US" sz="2800" dirty="0" smtClean="0"/>
              <a:t>Updated daily. </a:t>
            </a:r>
          </a:p>
          <a:p>
            <a:r>
              <a:rPr lang="en-US" sz="2800" dirty="0" smtClean="0"/>
              <a:t>Sorted by GSA schedule and contract type.</a:t>
            </a:r>
          </a:p>
          <a:p>
            <a:r>
              <a:rPr lang="en-US" sz="2800" dirty="0" smtClean="0"/>
              <a:t>Provides points of contact.</a:t>
            </a:r>
          </a:p>
          <a:p>
            <a:r>
              <a:rPr lang="en-US" sz="2800" dirty="0" smtClean="0"/>
              <a:t>Solicitation and contract terms and conditions.</a:t>
            </a:r>
          </a:p>
          <a:p>
            <a:r>
              <a:rPr lang="en-US" sz="2800" dirty="0" smtClean="0"/>
              <a:t>Ability to search by: Contract Number, Schedule/SIN/GWAC Number, Contractor/Manufacturer, Name or NAICS</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648352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GSA </a:t>
            </a:r>
            <a:r>
              <a:rPr lang="en-US" b="1" dirty="0" err="1" smtClean="0"/>
              <a:t>eLibrary</a:t>
            </a:r>
            <a:r>
              <a:rPr lang="en-US" b="1" dirty="0" smtClean="0"/>
              <a:t> </a:t>
            </a:r>
            <a:endParaRPr lang="en-US" b="1" dirty="0"/>
          </a:p>
        </p:txBody>
      </p:sp>
      <p:grpSp>
        <p:nvGrpSpPr>
          <p:cNvPr id="7" name="Group 6" title="Screenshot of the eLibrary Home Page"/>
          <p:cNvGrpSpPr/>
          <p:nvPr/>
        </p:nvGrpSpPr>
        <p:grpSpPr>
          <a:xfrm>
            <a:off x="154005" y="1371609"/>
            <a:ext cx="8685213" cy="4800601"/>
            <a:chOff x="-1905000" y="-172734"/>
            <a:chExt cx="13011150" cy="7315200"/>
          </a:xfrm>
        </p:grpSpPr>
        <p:pic>
          <p:nvPicPr>
            <p:cNvPr id="1026" name="Picture 2" title="Screenshot of the eLibrary Home P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7273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title="Arrow to the main Search field"/>
            <p:cNvSpPr/>
            <p:nvPr/>
          </p:nvSpPr>
          <p:spPr bwMode="auto">
            <a:xfrm rot="5400000">
              <a:off x="4450080" y="2115312"/>
              <a:ext cx="484632"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2" charset="-128"/>
              </a:endParaRPr>
            </a:p>
          </p:txBody>
        </p:sp>
        <p:sp>
          <p:nvSpPr>
            <p:cNvPr id="6" name="Down Arrow 5" title="Arrow to the 'VA Schedules Info link within the Schedule Contracts right hand selection box"/>
            <p:cNvSpPr/>
            <p:nvPr/>
          </p:nvSpPr>
          <p:spPr bwMode="auto">
            <a:xfrm>
              <a:off x="9802368" y="2001534"/>
              <a:ext cx="484632" cy="10464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2" charset="-128"/>
              </a:endParaRPr>
            </a:p>
          </p:txBody>
        </p:sp>
        <p:sp>
          <p:nvSpPr>
            <p:cNvPr id="5" name="Down Arrow 4" title="Arrow to 'Laboratory, Scientific, &amp; Medical' listing within the Category Guide"/>
            <p:cNvSpPr/>
            <p:nvPr/>
          </p:nvSpPr>
          <p:spPr bwMode="auto">
            <a:xfrm rot="5400000">
              <a:off x="704088" y="3486912"/>
              <a:ext cx="484632"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2" charset="-128"/>
              </a:endParaRPr>
            </a:p>
          </p:txBody>
        </p:sp>
      </p:grpSp>
    </p:spTree>
    <p:extLst>
      <p:ext uri="{BB962C8B-B14F-4D97-AF65-F5344CB8AC3E}">
        <p14:creationId xmlns:p14="http://schemas.microsoft.com/office/powerpoint/2010/main" val="195735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eBuy</a:t>
            </a:r>
          </a:p>
        </p:txBody>
      </p:sp>
      <p:sp>
        <p:nvSpPr>
          <p:cNvPr id="11" name="TextBox 10"/>
          <p:cNvSpPr txBox="1"/>
          <p:nvPr/>
        </p:nvSpPr>
        <p:spPr>
          <a:xfrm>
            <a:off x="6286523" y="2289387"/>
            <a:ext cx="184731" cy="256480"/>
          </a:xfrm>
          <a:prstGeom prst="rect">
            <a:avLst/>
          </a:prstGeom>
          <a:noFill/>
        </p:spPr>
        <p:txBody>
          <a:bodyPr wrap="none" rtlCol="0">
            <a:spAutoFit/>
          </a:bodyPr>
          <a:lstStyle/>
          <a:p>
            <a:pPr eaLnBrk="1" hangingPunct="1"/>
            <a:endParaRPr lang="en-US" sz="1600" baseline="-25000" dirty="0">
              <a:solidFill>
                <a:srgbClr val="000000"/>
              </a:solidFill>
              <a:latin typeface="Arial" pitchFamily="34" charset="0"/>
            </a:endParaRPr>
          </a:p>
        </p:txBody>
      </p:sp>
      <p:sp>
        <p:nvSpPr>
          <p:cNvPr id="12" name="Content Placeholder 11"/>
          <p:cNvSpPr>
            <a:spLocks noGrp="1"/>
          </p:cNvSpPr>
          <p:nvPr>
            <p:ph sz="half" idx="10"/>
          </p:nvPr>
        </p:nvSpPr>
        <p:spPr>
          <a:xfrm>
            <a:off x="5702300" y="1468461"/>
            <a:ext cx="3276600" cy="2056770"/>
          </a:xfrm>
        </p:spPr>
        <p:txBody>
          <a:bodyPr/>
          <a:lstStyle/>
          <a:p>
            <a:pPr lvl="1"/>
            <a:r>
              <a:rPr lang="en-US" dirty="0" smtClean="0"/>
              <a:t>Post Requirements</a:t>
            </a:r>
          </a:p>
          <a:p>
            <a:pPr lvl="1"/>
            <a:r>
              <a:rPr lang="en-US" dirty="0" smtClean="0"/>
              <a:t>Issue RFI/RFQ</a:t>
            </a:r>
          </a:p>
          <a:p>
            <a:pPr lvl="1"/>
            <a:r>
              <a:rPr lang="en-US" dirty="0" smtClean="0"/>
              <a:t>Forward RFI/RFQ</a:t>
            </a:r>
          </a:p>
          <a:p>
            <a:pPr lvl="1"/>
            <a:endParaRPr lang="en-US" dirty="0"/>
          </a:p>
        </p:txBody>
      </p:sp>
      <p:pic>
        <p:nvPicPr>
          <p:cNvPr id="15" name="Picture 14" descr="eBuy high resolution by Peter.jpg"/>
          <p:cNvPicPr>
            <a:picLocks noChangeAspect="1"/>
          </p:cNvPicPr>
          <p:nvPr/>
        </p:nvPicPr>
        <p:blipFill>
          <a:blip r:embed="rId3" cstate="print"/>
          <a:srcRect t="8065" b="11752"/>
          <a:stretch>
            <a:fillRect/>
          </a:stretch>
        </p:blipFill>
        <p:spPr>
          <a:xfrm>
            <a:off x="1232724" y="1476590"/>
            <a:ext cx="3706062" cy="1490133"/>
          </a:xfrm>
          <a:prstGeom prst="rect">
            <a:avLst/>
          </a:prstGeom>
        </p:spPr>
      </p:pic>
      <p:sp>
        <p:nvSpPr>
          <p:cNvPr id="14" name="TextBox 13"/>
          <p:cNvSpPr txBox="1"/>
          <p:nvPr/>
        </p:nvSpPr>
        <p:spPr>
          <a:xfrm>
            <a:off x="1024857" y="3733800"/>
            <a:ext cx="6858000" cy="830997"/>
          </a:xfrm>
          <a:prstGeom prst="rect">
            <a:avLst/>
          </a:prstGeom>
          <a:noFill/>
        </p:spPr>
        <p:txBody>
          <a:bodyPr wrap="square" rtlCol="0" anchor="ctr">
            <a:spAutoFit/>
          </a:bodyPr>
          <a:lstStyle/>
          <a:p>
            <a:pPr algn="ctr" eaLnBrk="1" hangingPunct="1"/>
            <a:r>
              <a:rPr lang="en-US" sz="7200" baseline="-25000" dirty="0" smtClean="0">
                <a:solidFill>
                  <a:srgbClr val="000000"/>
                </a:solidFill>
                <a:latin typeface="Arial" pitchFamily="34" charset="0"/>
              </a:rPr>
              <a:t>www.ebuy.gsa.gov</a:t>
            </a:r>
            <a:endParaRPr lang="en-US" sz="7200" baseline="-25000" dirty="0">
              <a:solidFill>
                <a:srgbClr val="000000"/>
              </a:solidFill>
              <a:latin typeface="Arial" pitchFamily="34" charset="0"/>
            </a:endParaRPr>
          </a:p>
        </p:txBody>
      </p:sp>
      <p:sp>
        <p:nvSpPr>
          <p:cNvPr id="13" name="Left Brace 12"/>
          <p:cNvSpPr/>
          <p:nvPr/>
        </p:nvSpPr>
        <p:spPr>
          <a:xfrm>
            <a:off x="5523471" y="1436690"/>
            <a:ext cx="679622" cy="1962303"/>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1600" baseline="-25000">
              <a:solidFill>
                <a:srgbClr val="000000"/>
              </a:solidFill>
            </a:endParaRPr>
          </a:p>
        </p:txBody>
      </p:sp>
      <p:sp>
        <p:nvSpPr>
          <p:cNvPr id="9" name="Content Placeholder 18"/>
          <p:cNvSpPr txBox="1">
            <a:spLocks/>
          </p:cNvSpPr>
          <p:nvPr/>
        </p:nvSpPr>
        <p:spPr>
          <a:xfrm>
            <a:off x="740842" y="4953000"/>
            <a:ext cx="7410733" cy="1337025"/>
          </a:xfrm>
          <a:prstGeom prst="rect">
            <a:avLst/>
          </a:prstGeom>
        </p:spPr>
        <p:txBody>
          <a:bodyPr/>
          <a:lstStyle/>
          <a:p>
            <a:pPr algn="ctr" eaLnBrk="1" hangingPunct="1">
              <a:spcBef>
                <a:spcPct val="100000"/>
              </a:spcBef>
              <a:spcAft>
                <a:spcPts val="1200"/>
              </a:spcAft>
              <a:buSzPct val="80000"/>
              <a:defRPr/>
            </a:pPr>
            <a:r>
              <a:rPr lang="en-US" kern="0" dirty="0" smtClean="0">
                <a:solidFill>
                  <a:srgbClr val="000000"/>
                </a:solidFill>
                <a:latin typeface="Arial"/>
              </a:rPr>
              <a:t>eBuy - An online RFI/RFQ system that allows contracting representatives to post requirements, seek sources, and forward documents.</a:t>
            </a:r>
          </a:p>
        </p:txBody>
      </p:sp>
      <p:sp>
        <p:nvSpPr>
          <p:cNvPr id="10" name="Slide Number Placeholder 9"/>
          <p:cNvSpPr>
            <a:spLocks noGrp="1"/>
          </p:cNvSpPr>
          <p:nvPr>
            <p:ph type="sldNum" sz="quarter" idx="11"/>
          </p:nvPr>
        </p:nvSpPr>
        <p:spPr/>
        <p:txBody>
          <a:bodyPr/>
          <a:lstStyle/>
          <a:p>
            <a:pPr>
              <a:defRPr/>
            </a:pPr>
            <a:fld id="{164A520A-4047-49AC-938A-1FBD81C5FB1D}" type="slidenum">
              <a:rPr smtClean="0">
                <a:solidFill>
                  <a:srgbClr val="000000"/>
                </a:solidFill>
              </a:rPr>
              <a:pPr>
                <a:defRPr/>
              </a:pPr>
              <a:t>12</a:t>
            </a:fld>
            <a:endParaRPr dirty="0">
              <a:solidFill>
                <a:srgbClr val="000000"/>
              </a:solidFill>
            </a:endParaRPr>
          </a:p>
        </p:txBody>
      </p:sp>
    </p:spTree>
    <p:extLst>
      <p:ext uri="{BB962C8B-B14F-4D97-AF65-F5344CB8AC3E}">
        <p14:creationId xmlns:p14="http://schemas.microsoft.com/office/powerpoint/2010/main" val="195474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b="1" dirty="0"/>
              <a:t>What are the benefits?</a:t>
            </a:r>
          </a:p>
        </p:txBody>
      </p:sp>
      <p:sp>
        <p:nvSpPr>
          <p:cNvPr id="244739" name="Rectangle 3"/>
          <p:cNvSpPr>
            <a:spLocks noGrp="1" noChangeArrowheads="1"/>
          </p:cNvSpPr>
          <p:nvPr>
            <p:ph idx="1"/>
          </p:nvPr>
        </p:nvSpPr>
        <p:spPr>
          <a:xfrm>
            <a:off x="443084" y="1371600"/>
            <a:ext cx="8229600" cy="4827694"/>
          </a:xfrm>
        </p:spPr>
        <p:txBody>
          <a:bodyPr/>
          <a:lstStyle/>
          <a:p>
            <a:r>
              <a:rPr lang="en-US" sz="2400" dirty="0"/>
              <a:t>Allows </a:t>
            </a:r>
            <a:r>
              <a:rPr lang="en-US" sz="2400" b="1" dirty="0" smtClean="0"/>
              <a:t>buying agencies</a:t>
            </a:r>
            <a:r>
              <a:rPr lang="en-US" sz="2400" dirty="0"/>
              <a:t> </a:t>
            </a:r>
            <a:r>
              <a:rPr lang="en-US" sz="2400" dirty="0" smtClean="0"/>
              <a:t>to maximize </a:t>
            </a:r>
            <a:r>
              <a:rPr lang="en-US" sz="2400" dirty="0"/>
              <a:t>buying power, by leveraging the power of the Internet to obtain quotations from </a:t>
            </a:r>
            <a:r>
              <a:rPr lang="en-US" sz="2400" dirty="0" smtClean="0"/>
              <a:t>GSA federal contractors.</a:t>
            </a:r>
            <a:br>
              <a:rPr lang="en-US" sz="2400" dirty="0" smtClean="0"/>
            </a:br>
            <a:endParaRPr lang="en-US" sz="2400" dirty="0" smtClean="0"/>
          </a:p>
          <a:p>
            <a:r>
              <a:rPr lang="en-US" sz="2400" dirty="0" err="1" smtClean="0"/>
              <a:t>eBuy</a:t>
            </a:r>
            <a:r>
              <a:rPr lang="en-US" sz="2400" dirty="0" smtClean="0"/>
              <a:t> provides:</a:t>
            </a:r>
          </a:p>
          <a:p>
            <a:pPr lvl="1"/>
            <a:r>
              <a:rPr lang="en-US" sz="2400" dirty="0" smtClean="0"/>
              <a:t>a </a:t>
            </a:r>
            <a:r>
              <a:rPr lang="en-US" sz="2400" dirty="0"/>
              <a:t>fast, efficient, and easy-to-use electronic RFQ system that streamlines the acquisition </a:t>
            </a:r>
            <a:r>
              <a:rPr lang="en-US" sz="2400" dirty="0" smtClean="0"/>
              <a:t>process</a:t>
            </a:r>
          </a:p>
          <a:p>
            <a:pPr lvl="1"/>
            <a:r>
              <a:rPr lang="en-US" sz="2400" dirty="0" smtClean="0"/>
              <a:t>an </a:t>
            </a:r>
            <a:r>
              <a:rPr lang="en-US" sz="2400" dirty="0"/>
              <a:t>interactive capability for all buyers to communicate requirements and </a:t>
            </a:r>
            <a:r>
              <a:rPr lang="en-US" sz="2400" dirty="0" smtClean="0"/>
              <a:t>for sellers to respond and quote </a:t>
            </a:r>
            <a:r>
              <a:rPr lang="en-US" sz="2400" dirty="0"/>
              <a:t>via the web and </a:t>
            </a:r>
            <a:r>
              <a:rPr lang="en-US" sz="2400" dirty="0" smtClean="0"/>
              <a:t>email</a:t>
            </a:r>
          </a:p>
          <a:p>
            <a:pPr lvl="1"/>
            <a:r>
              <a:rPr lang="en-US" sz="2400" dirty="0" smtClean="0"/>
              <a:t>the </a:t>
            </a:r>
            <a:r>
              <a:rPr lang="en-US" sz="2400" dirty="0"/>
              <a:t>ability to negotiate further discounts at the order </a:t>
            </a:r>
            <a:r>
              <a:rPr lang="en-US" sz="2400" dirty="0" smtClean="0"/>
              <a:t>level.</a:t>
            </a:r>
            <a:endParaRPr lang="en-US" sz="2400" dirty="0"/>
          </a:p>
        </p:txBody>
      </p:sp>
    </p:spTree>
    <p:extLst>
      <p:ext uri="{BB962C8B-B14F-4D97-AF65-F5344CB8AC3E}">
        <p14:creationId xmlns:p14="http://schemas.microsoft.com/office/powerpoint/2010/main" val="42236227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5" y="1381760"/>
            <a:ext cx="7769225" cy="61806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dirty="0">
                <a:solidFill>
                  <a:srgbClr val="013C88"/>
                </a:solidFill>
                <a:latin typeface="Arial"/>
                <a:ea typeface="Arial"/>
                <a:cs typeface="Arial"/>
                <a:sym typeface="Arial"/>
              </a:rPr>
              <a:t>Green Procurement Compilation</a:t>
            </a:r>
          </a:p>
        </p:txBody>
      </p:sp>
      <p:sp>
        <p:nvSpPr>
          <p:cNvPr id="591" name="Shape 591"/>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14</a:t>
            </a:fld>
            <a:endParaRPr lang="en-US" b="1">
              <a:solidFill>
                <a:srgbClr val="013C88"/>
              </a:solidFill>
            </a:endParaRPr>
          </a:p>
        </p:txBody>
      </p:sp>
      <p:sp>
        <p:nvSpPr>
          <p:cNvPr id="592" name="Shape 592"/>
          <p:cNvSpPr txBox="1">
            <a:spLocks noGrp="1"/>
          </p:cNvSpPr>
          <p:nvPr>
            <p:ph type="body" idx="1"/>
          </p:nvPr>
        </p:nvSpPr>
        <p:spPr>
          <a:xfrm>
            <a:off x="381000" y="2275840"/>
            <a:ext cx="8229600" cy="325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Identifies applicable federal green purchasing requirements</a:t>
            </a:r>
          </a:p>
          <a:p>
            <a:pPr marL="342900" marR="0" lvl="0" indent="-342900" algn="l" rtl="0">
              <a:spcBef>
                <a:spcPts val="400"/>
              </a:spcBef>
              <a:spcAft>
                <a:spcPts val="0"/>
              </a:spcAft>
              <a:buClr>
                <a:srgbClr val="013C88"/>
              </a:buClr>
              <a:buSzPct val="100000"/>
              <a:buFont typeface="Noto Sans Symbols"/>
              <a:buChar char="➢"/>
            </a:pPr>
            <a:r>
              <a:rPr lang="en-US" b="0" i="0" u="none" strike="noStrike" cap="none" dirty="0" smtClean="0">
                <a:solidFill>
                  <a:srgbClr val="013C88"/>
                </a:solidFill>
                <a:latin typeface="Arial"/>
                <a:ea typeface="Arial"/>
                <a:cs typeface="Arial"/>
                <a:sym typeface="Arial"/>
              </a:rPr>
              <a:t>Organizes </a:t>
            </a:r>
            <a:r>
              <a:rPr lang="en-US" b="0" i="0" u="none" strike="noStrike" cap="none" dirty="0">
                <a:solidFill>
                  <a:srgbClr val="013C88"/>
                </a:solidFill>
                <a:latin typeface="Arial"/>
                <a:ea typeface="Arial"/>
                <a:cs typeface="Arial"/>
                <a:sym typeface="Arial"/>
              </a:rPr>
              <a:t>information by product and service categories</a:t>
            </a:r>
          </a:p>
          <a:p>
            <a:pPr marL="342900" marR="0" lvl="0" indent="-34290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Consolidates federal green purchasing information in one location, including:</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Legal requirements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Environmental program links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Potential purchasing options</a:t>
            </a:r>
          </a:p>
          <a:p>
            <a:pPr marL="742950" marR="0" lvl="1" indent="-222250" algn="l" rtl="0">
              <a:spcBef>
                <a:spcPts val="400"/>
              </a:spcBef>
              <a:spcAft>
                <a:spcPts val="0"/>
              </a:spcAft>
              <a:buClr>
                <a:srgbClr val="013C88"/>
              </a:buClr>
              <a:buSzPct val="100000"/>
              <a:buFont typeface="Noto Sans Symbols"/>
              <a:buChar char="•"/>
            </a:pPr>
            <a:r>
              <a:rPr lang="en-US" b="0" i="0" u="none" strike="noStrike" cap="none" dirty="0">
                <a:solidFill>
                  <a:srgbClr val="013C88"/>
                </a:solidFill>
                <a:latin typeface="Arial"/>
                <a:ea typeface="Arial"/>
                <a:cs typeface="Arial"/>
                <a:sym typeface="Arial"/>
              </a:rPr>
              <a:t>Sample contract language </a:t>
            </a:r>
          </a:p>
          <a:p>
            <a:pPr marL="742950" marR="0" lvl="1" indent="-222250" algn="l" rtl="0">
              <a:spcBef>
                <a:spcPts val="400"/>
              </a:spcBef>
              <a:spcAft>
                <a:spcPts val="0"/>
              </a:spcAft>
              <a:buClr>
                <a:srgbClr val="013C88"/>
              </a:buClr>
              <a:buSzPct val="100000"/>
              <a:buFont typeface="Noto Sans Symbols"/>
              <a:buNone/>
            </a:pPr>
            <a:endParaRPr sz="2000" b="0" i="0" u="none" strike="noStrike" cap="none" dirty="0">
              <a:solidFill>
                <a:srgbClr val="013C88"/>
              </a:solidFill>
              <a:latin typeface="Arial"/>
              <a:ea typeface="Arial"/>
              <a:cs typeface="Arial"/>
              <a:sym typeface="Arial"/>
            </a:endParaRPr>
          </a:p>
        </p:txBody>
      </p:sp>
      <p:sp>
        <p:nvSpPr>
          <p:cNvPr id="593" name="Shape 593"/>
          <p:cNvSpPr txBox="1"/>
          <p:nvPr/>
        </p:nvSpPr>
        <p:spPr>
          <a:xfrm>
            <a:off x="1981205" y="6502403"/>
            <a:ext cx="5257799" cy="558100"/>
          </a:xfrm>
          <a:prstGeom prst="rect">
            <a:avLst/>
          </a:prstGeom>
          <a:noFill/>
          <a:ln>
            <a:noFill/>
          </a:ln>
        </p:spPr>
        <p:txBody>
          <a:bodyPr lIns="91425" tIns="45700" rIns="91425" bIns="45700" anchor="t" anchorCtr="0">
            <a:noAutofit/>
          </a:bodyPr>
          <a:lstStyle/>
          <a:p>
            <a:pPr algn="ctr" eaLnBrk="1" fontAlgn="auto" hangingPunct="1">
              <a:spcBef>
                <a:spcPts val="0"/>
              </a:spcBef>
              <a:spcAft>
                <a:spcPts val="0"/>
              </a:spcAft>
              <a:buClr>
                <a:srgbClr val="013C88"/>
              </a:buClr>
              <a:buSzPct val="25000"/>
              <a:buFont typeface="Arial"/>
              <a:buNone/>
            </a:pPr>
            <a:r>
              <a:rPr lang="en-US" sz="2800" b="1" kern="0">
                <a:solidFill>
                  <a:srgbClr val="C00000"/>
                </a:solidFill>
                <a:latin typeface="Arial"/>
                <a:ea typeface="Arial"/>
                <a:cs typeface="Arial"/>
                <a:sym typeface="Arial"/>
              </a:rPr>
              <a:t>sftool.gov/GreenProcurement </a:t>
            </a:r>
          </a:p>
        </p:txBody>
      </p:sp>
    </p:spTree>
    <p:extLst>
      <p:ext uri="{BB962C8B-B14F-4D97-AF65-F5344CB8AC3E}">
        <p14:creationId xmlns:p14="http://schemas.microsoft.com/office/powerpoint/2010/main" val="55611641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381005" y="1381761"/>
            <a:ext cx="7769225" cy="21995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A Complete</a:t>
            </a:r>
            <a:br>
              <a:rPr lang="en-US" sz="3200" b="1" i="0" u="none" strike="noStrike" cap="none">
                <a:solidFill>
                  <a:srgbClr val="013C88"/>
                </a:solidFill>
                <a:latin typeface="Arial"/>
                <a:ea typeface="Arial"/>
                <a:cs typeface="Arial"/>
                <a:sym typeface="Arial"/>
              </a:rPr>
            </a:br>
            <a:r>
              <a:rPr lang="en-US" sz="3200" b="1" i="0" u="none" strike="noStrike" cap="none">
                <a:solidFill>
                  <a:srgbClr val="013C88"/>
                </a:solidFill>
                <a:latin typeface="Arial"/>
                <a:ea typeface="Arial"/>
                <a:cs typeface="Arial"/>
                <a:sym typeface="Arial"/>
              </a:rPr>
              <a:t>Purchasing</a:t>
            </a:r>
            <a:br>
              <a:rPr lang="en-US" sz="3200" b="1" i="0" u="none" strike="noStrike" cap="none">
                <a:solidFill>
                  <a:srgbClr val="013C88"/>
                </a:solidFill>
                <a:latin typeface="Arial"/>
                <a:ea typeface="Arial"/>
                <a:cs typeface="Arial"/>
                <a:sym typeface="Arial"/>
              </a:rPr>
            </a:br>
            <a:r>
              <a:rPr lang="en-US" sz="3200" b="1" i="0" u="none" strike="noStrike" cap="none">
                <a:solidFill>
                  <a:srgbClr val="013C88"/>
                </a:solidFill>
                <a:latin typeface="Arial"/>
                <a:ea typeface="Arial"/>
                <a:cs typeface="Arial"/>
                <a:sym typeface="Arial"/>
              </a:rPr>
              <a:t>Guidance</a:t>
            </a:r>
            <a:br>
              <a:rPr lang="en-US" sz="3200" b="1" i="0" u="none" strike="noStrike" cap="none">
                <a:solidFill>
                  <a:srgbClr val="013C88"/>
                </a:solidFill>
                <a:latin typeface="Arial"/>
                <a:ea typeface="Arial"/>
                <a:cs typeface="Arial"/>
                <a:sym typeface="Arial"/>
              </a:rPr>
            </a:br>
            <a:r>
              <a:rPr lang="en-US" sz="3200" b="1" i="0" u="none" strike="noStrike" cap="none">
                <a:solidFill>
                  <a:srgbClr val="013C88"/>
                </a:solidFill>
                <a:latin typeface="Arial"/>
                <a:ea typeface="Arial"/>
                <a:cs typeface="Arial"/>
                <a:sym typeface="Arial"/>
              </a:rPr>
              <a:t>Tool</a:t>
            </a:r>
          </a:p>
        </p:txBody>
      </p:sp>
      <p:sp>
        <p:nvSpPr>
          <p:cNvPr id="486" name="Shape 486"/>
          <p:cNvSpPr txBox="1"/>
          <p:nvPr/>
        </p:nvSpPr>
        <p:spPr>
          <a:xfrm>
            <a:off x="131302" y="3888255"/>
            <a:ext cx="3297698" cy="410368"/>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US" sz="1900" kern="0">
                <a:solidFill>
                  <a:srgbClr val="70193D"/>
                </a:solidFill>
                <a:latin typeface="Arial"/>
                <a:ea typeface="Arial"/>
                <a:cs typeface="Arial"/>
                <a:sym typeface="Arial"/>
              </a:rPr>
              <a:t>sftool.gov/greenprocurement</a:t>
            </a:r>
          </a:p>
        </p:txBody>
      </p:sp>
      <p:pic>
        <p:nvPicPr>
          <p:cNvPr id="487" name="Shape 487"/>
          <p:cNvPicPr preferRelativeResize="0"/>
          <p:nvPr/>
        </p:nvPicPr>
        <p:blipFill rotWithShape="1">
          <a:blip r:embed="rId3">
            <a:alphaModFix/>
          </a:blip>
          <a:srcRect/>
          <a:stretch/>
        </p:blipFill>
        <p:spPr>
          <a:xfrm>
            <a:off x="3429000" y="1381759"/>
            <a:ext cx="5497514" cy="5770880"/>
          </a:xfrm>
          <a:prstGeom prst="rect">
            <a:avLst/>
          </a:prstGeom>
          <a:noFill/>
          <a:ln w="9525" cap="flat" cmpd="sng">
            <a:solidFill>
              <a:schemeClr val="accent1"/>
            </a:solidFill>
            <a:prstDash val="solid"/>
            <a:round/>
            <a:headEnd type="none" w="med" len="med"/>
            <a:tailEnd type="none" w="med" len="med"/>
          </a:ln>
        </p:spPr>
      </p:pic>
    </p:spTree>
    <p:extLst>
      <p:ext uri="{BB962C8B-B14F-4D97-AF65-F5344CB8AC3E}">
        <p14:creationId xmlns:p14="http://schemas.microsoft.com/office/powerpoint/2010/main" val="204676572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16</a:t>
            </a:fld>
            <a:endParaRPr lang="en-US" b="1">
              <a:solidFill>
                <a:srgbClr val="013C88"/>
              </a:solidFill>
            </a:endParaRPr>
          </a:p>
        </p:txBody>
      </p:sp>
      <p:sp>
        <p:nvSpPr>
          <p:cNvPr id="494" name="Shape 494"/>
          <p:cNvSpPr txBox="1">
            <a:spLocks noGrp="1"/>
          </p:cNvSpPr>
          <p:nvPr>
            <p:ph type="title"/>
          </p:nvPr>
        </p:nvSpPr>
        <p:spPr>
          <a:xfrm>
            <a:off x="381005" y="1219201"/>
            <a:ext cx="7924799" cy="623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GPC Home Page</a:t>
            </a:r>
          </a:p>
        </p:txBody>
      </p:sp>
      <p:pic>
        <p:nvPicPr>
          <p:cNvPr id="495" name="Shape 495"/>
          <p:cNvPicPr preferRelativeResize="0"/>
          <p:nvPr/>
        </p:nvPicPr>
        <p:blipFill rotWithShape="1">
          <a:blip r:embed="rId3">
            <a:alphaModFix/>
          </a:blip>
          <a:srcRect l="6458" r="7917" b="3148"/>
          <a:stretch/>
        </p:blipFill>
        <p:spPr>
          <a:xfrm>
            <a:off x="533405" y="1788160"/>
            <a:ext cx="8077199" cy="5527040"/>
          </a:xfrm>
          <a:prstGeom prst="rect">
            <a:avLst/>
          </a:prstGeom>
          <a:noFill/>
          <a:ln>
            <a:noFill/>
          </a:ln>
        </p:spPr>
      </p:pic>
      <p:sp>
        <p:nvSpPr>
          <p:cNvPr id="496" name="Shape 496"/>
          <p:cNvSpPr/>
          <p:nvPr/>
        </p:nvSpPr>
        <p:spPr>
          <a:xfrm flipH="1">
            <a:off x="3505205" y="4226563"/>
            <a:ext cx="1904999" cy="650239"/>
          </a:xfrm>
          <a:prstGeom prst="wedgeRoundRectCallout">
            <a:avLst>
              <a:gd name="adj1" fmla="val -1333"/>
              <a:gd name="adj2" fmla="val -120204"/>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View agency-specific product information </a:t>
            </a:r>
          </a:p>
        </p:txBody>
      </p:sp>
      <p:sp>
        <p:nvSpPr>
          <p:cNvPr id="497" name="Shape 497"/>
          <p:cNvSpPr/>
          <p:nvPr/>
        </p:nvSpPr>
        <p:spPr>
          <a:xfrm flipH="1">
            <a:off x="3809999" y="1950723"/>
            <a:ext cx="1752600" cy="650239"/>
          </a:xfrm>
          <a:prstGeom prst="wedgeRoundRectCallout">
            <a:avLst>
              <a:gd name="adj1" fmla="val 66091"/>
              <a:gd name="adj2" fmla="val 101427"/>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View products or services</a:t>
            </a:r>
          </a:p>
        </p:txBody>
      </p:sp>
      <p:sp>
        <p:nvSpPr>
          <p:cNvPr id="498" name="Shape 498"/>
          <p:cNvSpPr/>
          <p:nvPr/>
        </p:nvSpPr>
        <p:spPr>
          <a:xfrm>
            <a:off x="3886200" y="5852160"/>
            <a:ext cx="1524000" cy="812800"/>
          </a:xfrm>
          <a:prstGeom prst="wedgeRoundRectCallout">
            <a:avLst>
              <a:gd name="adj1" fmla="val -124254"/>
              <a:gd name="adj2" fmla="val 31082"/>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Browse by product category</a:t>
            </a:r>
          </a:p>
        </p:txBody>
      </p:sp>
      <p:sp>
        <p:nvSpPr>
          <p:cNvPr id="499" name="Shape 499"/>
          <p:cNvSpPr/>
          <p:nvPr/>
        </p:nvSpPr>
        <p:spPr>
          <a:xfrm flipH="1">
            <a:off x="228605" y="3169923"/>
            <a:ext cx="1904999" cy="650239"/>
          </a:xfrm>
          <a:prstGeom prst="wedgeRoundRectCallout">
            <a:avLst>
              <a:gd name="adj1" fmla="val -29471"/>
              <a:gd name="adj2" fmla="val -127963"/>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Search for products</a:t>
            </a:r>
          </a:p>
        </p:txBody>
      </p:sp>
    </p:spTree>
    <p:extLst>
      <p:ext uri="{BB962C8B-B14F-4D97-AF65-F5344CB8AC3E}">
        <p14:creationId xmlns:p14="http://schemas.microsoft.com/office/powerpoint/2010/main" val="35687345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500"/>
                                        <p:tgtEl>
                                          <p:spTgt spid="496"/>
                                        </p:tgtEl>
                                        <p:attrNameLst>
                                          <p:attrName>ppt_w</p:attrName>
                                        </p:attrNameLst>
                                      </p:cBhvr>
                                      <p:tavLst>
                                        <p:tav tm="0">
                                          <p:val>
                                            <p:strVal val="0"/>
                                          </p:val>
                                        </p:tav>
                                        <p:tav tm="100000">
                                          <p:val>
                                            <p:strVal val="#ppt_w"/>
                                          </p:val>
                                        </p:tav>
                                      </p:tavLst>
                                    </p:anim>
                                    <p:anim calcmode="lin" valueType="num">
                                      <p:cBhvr additive="base">
                                        <p:cTn id="8" dur="500"/>
                                        <p:tgtEl>
                                          <p:spTgt spid="49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97"/>
                                        </p:tgtEl>
                                        <p:attrNameLst>
                                          <p:attrName>style.visibility</p:attrName>
                                        </p:attrNameLst>
                                      </p:cBhvr>
                                      <p:to>
                                        <p:strVal val="visible"/>
                                      </p:to>
                                    </p:set>
                                    <p:anim calcmode="lin" valueType="num">
                                      <p:cBhvr additive="base">
                                        <p:cTn id="12" dur="500"/>
                                        <p:tgtEl>
                                          <p:spTgt spid="497"/>
                                        </p:tgtEl>
                                        <p:attrNameLst>
                                          <p:attrName>ppt_w</p:attrName>
                                        </p:attrNameLst>
                                      </p:cBhvr>
                                      <p:tavLst>
                                        <p:tav tm="0">
                                          <p:val>
                                            <p:strVal val="0"/>
                                          </p:val>
                                        </p:tav>
                                        <p:tav tm="100000">
                                          <p:val>
                                            <p:strVal val="#ppt_w"/>
                                          </p:val>
                                        </p:tav>
                                      </p:tavLst>
                                    </p:anim>
                                    <p:anim calcmode="lin" valueType="num">
                                      <p:cBhvr additive="base">
                                        <p:cTn id="13" dur="500"/>
                                        <p:tgtEl>
                                          <p:spTgt spid="49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98"/>
                                        </p:tgtEl>
                                        <p:attrNameLst>
                                          <p:attrName>style.visibility</p:attrName>
                                        </p:attrNameLst>
                                      </p:cBhvr>
                                      <p:to>
                                        <p:strVal val="visible"/>
                                      </p:to>
                                    </p:set>
                                    <p:anim calcmode="lin" valueType="num">
                                      <p:cBhvr additive="base">
                                        <p:cTn id="17" dur="500"/>
                                        <p:tgtEl>
                                          <p:spTgt spid="498"/>
                                        </p:tgtEl>
                                        <p:attrNameLst>
                                          <p:attrName>ppt_w</p:attrName>
                                        </p:attrNameLst>
                                      </p:cBhvr>
                                      <p:tavLst>
                                        <p:tav tm="0">
                                          <p:val>
                                            <p:strVal val="0"/>
                                          </p:val>
                                        </p:tav>
                                        <p:tav tm="100000">
                                          <p:val>
                                            <p:strVal val="#ppt_w"/>
                                          </p:val>
                                        </p:tav>
                                      </p:tavLst>
                                    </p:anim>
                                    <p:anim calcmode="lin" valueType="num">
                                      <p:cBhvr additive="base">
                                        <p:cTn id="18" dur="500"/>
                                        <p:tgtEl>
                                          <p:spTgt spid="498"/>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99"/>
                                        </p:tgtEl>
                                        <p:attrNameLst>
                                          <p:attrName>style.visibility</p:attrName>
                                        </p:attrNameLst>
                                      </p:cBhvr>
                                      <p:to>
                                        <p:strVal val="visible"/>
                                      </p:to>
                                    </p:set>
                                    <p:anim calcmode="lin" valueType="num">
                                      <p:cBhvr additive="base">
                                        <p:cTn id="22" dur="500"/>
                                        <p:tgtEl>
                                          <p:spTgt spid="499"/>
                                        </p:tgtEl>
                                        <p:attrNameLst>
                                          <p:attrName>ppt_w</p:attrName>
                                        </p:attrNameLst>
                                      </p:cBhvr>
                                      <p:tavLst>
                                        <p:tav tm="0">
                                          <p:val>
                                            <p:strVal val="0"/>
                                          </p:val>
                                        </p:tav>
                                        <p:tav tm="100000">
                                          <p:val>
                                            <p:strVal val="#ppt_w"/>
                                          </p:val>
                                        </p:tav>
                                      </p:tavLst>
                                    </p:anim>
                                    <p:anim calcmode="lin" valueType="num">
                                      <p:cBhvr additive="base">
                                        <p:cTn id="23" dur="500"/>
                                        <p:tgtEl>
                                          <p:spTgt spid="4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17</a:t>
            </a:fld>
            <a:endParaRPr lang="en-US" b="1">
              <a:solidFill>
                <a:srgbClr val="013C88"/>
              </a:solidFill>
            </a:endParaRPr>
          </a:p>
        </p:txBody>
      </p:sp>
      <p:sp>
        <p:nvSpPr>
          <p:cNvPr id="506" name="Shape 506"/>
          <p:cNvSpPr txBox="1"/>
          <p:nvPr/>
        </p:nvSpPr>
        <p:spPr>
          <a:xfrm>
            <a:off x="381005" y="1219201"/>
            <a:ext cx="7924799" cy="623759"/>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13C88"/>
              </a:buClr>
              <a:buSzPct val="25000"/>
              <a:buFont typeface="Arial"/>
              <a:buNone/>
            </a:pPr>
            <a:r>
              <a:rPr lang="en-US" sz="3200" b="1" kern="0">
                <a:solidFill>
                  <a:srgbClr val="013C88"/>
                </a:solidFill>
                <a:latin typeface="Arial"/>
                <a:ea typeface="Arial"/>
                <a:cs typeface="Arial"/>
                <a:sym typeface="Arial"/>
              </a:rPr>
              <a:t>Environmental Programs Page</a:t>
            </a:r>
          </a:p>
        </p:txBody>
      </p:sp>
      <p:pic>
        <p:nvPicPr>
          <p:cNvPr id="507" name="Shape 507"/>
          <p:cNvPicPr preferRelativeResize="0"/>
          <p:nvPr/>
        </p:nvPicPr>
        <p:blipFill rotWithShape="1">
          <a:blip r:embed="rId3">
            <a:alphaModFix/>
          </a:blip>
          <a:srcRect l="14623" t="8010" r="16901" b="20824"/>
          <a:stretch/>
        </p:blipFill>
        <p:spPr>
          <a:xfrm>
            <a:off x="533400" y="1869443"/>
            <a:ext cx="8001000" cy="5445759"/>
          </a:xfrm>
          <a:prstGeom prst="rect">
            <a:avLst/>
          </a:prstGeom>
          <a:noFill/>
          <a:ln>
            <a:noFill/>
          </a:ln>
        </p:spPr>
      </p:pic>
      <p:sp>
        <p:nvSpPr>
          <p:cNvPr id="508" name="Shape 508"/>
          <p:cNvSpPr/>
          <p:nvPr/>
        </p:nvSpPr>
        <p:spPr>
          <a:xfrm flipH="1">
            <a:off x="2895599" y="4145283"/>
            <a:ext cx="1752600" cy="650239"/>
          </a:xfrm>
          <a:prstGeom prst="wedgeRoundRectCallout">
            <a:avLst>
              <a:gd name="adj1" fmla="val 124562"/>
              <a:gd name="adj2" fmla="val 47116"/>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Learn more about federal programs</a:t>
            </a:r>
          </a:p>
        </p:txBody>
      </p:sp>
    </p:spTree>
    <p:extLst>
      <p:ext uri="{BB962C8B-B14F-4D97-AF65-F5344CB8AC3E}">
        <p14:creationId xmlns:p14="http://schemas.microsoft.com/office/powerpoint/2010/main" val="11780624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8"/>
                                        </p:tgtEl>
                                        <p:attrNameLst>
                                          <p:attrName>style.visibility</p:attrName>
                                        </p:attrNameLst>
                                      </p:cBhvr>
                                      <p:to>
                                        <p:strVal val="visible"/>
                                      </p:to>
                                    </p:set>
                                    <p:anim calcmode="lin" valueType="num">
                                      <p:cBhvr additive="base">
                                        <p:cTn id="7" dur="500"/>
                                        <p:tgtEl>
                                          <p:spTgt spid="508"/>
                                        </p:tgtEl>
                                        <p:attrNameLst>
                                          <p:attrName>ppt_w</p:attrName>
                                        </p:attrNameLst>
                                      </p:cBhvr>
                                      <p:tavLst>
                                        <p:tav tm="0">
                                          <p:val>
                                            <p:strVal val="0"/>
                                          </p:val>
                                        </p:tav>
                                        <p:tav tm="100000">
                                          <p:val>
                                            <p:strVal val="#ppt_w"/>
                                          </p:val>
                                        </p:tav>
                                      </p:tavLst>
                                    </p:anim>
                                    <p:anim calcmode="lin" valueType="num">
                                      <p:cBhvr additive="base">
                                        <p:cTn id="8" dur="500"/>
                                        <p:tgtEl>
                                          <p:spTgt spid="5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rotWithShape="1">
          <a:blip r:embed="rId3">
            <a:alphaModFix/>
          </a:blip>
          <a:srcRect l="30893" t="7234" r="5670" b="5848"/>
          <a:stretch/>
        </p:blipFill>
        <p:spPr>
          <a:xfrm>
            <a:off x="609600" y="1950723"/>
            <a:ext cx="8052362" cy="5364479"/>
          </a:xfrm>
          <a:prstGeom prst="rect">
            <a:avLst/>
          </a:prstGeom>
          <a:noFill/>
          <a:ln>
            <a:noFill/>
          </a:ln>
        </p:spPr>
      </p:pic>
      <p:sp>
        <p:nvSpPr>
          <p:cNvPr id="515" name="Shape 515"/>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18</a:t>
            </a:fld>
            <a:endParaRPr lang="en-US" b="1">
              <a:solidFill>
                <a:srgbClr val="013C88"/>
              </a:solidFill>
            </a:endParaRPr>
          </a:p>
        </p:txBody>
      </p:sp>
      <p:sp>
        <p:nvSpPr>
          <p:cNvPr id="516" name="Shape 516"/>
          <p:cNvSpPr txBox="1">
            <a:spLocks noGrp="1"/>
          </p:cNvSpPr>
          <p:nvPr>
            <p:ph type="title"/>
          </p:nvPr>
        </p:nvSpPr>
        <p:spPr>
          <a:xfrm>
            <a:off x="457205" y="1219201"/>
            <a:ext cx="7924799" cy="623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Product View</a:t>
            </a:r>
          </a:p>
        </p:txBody>
      </p:sp>
      <p:sp>
        <p:nvSpPr>
          <p:cNvPr id="517" name="Shape 517"/>
          <p:cNvSpPr/>
          <p:nvPr/>
        </p:nvSpPr>
        <p:spPr>
          <a:xfrm flipH="1">
            <a:off x="3962399" y="6421123"/>
            <a:ext cx="1752600" cy="568959"/>
          </a:xfrm>
          <a:prstGeom prst="wedgeRoundRectCallout">
            <a:avLst>
              <a:gd name="adj1" fmla="val 104743"/>
              <a:gd name="adj2" fmla="val -10223"/>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Identifies applicable Guiding Principles</a:t>
            </a:r>
          </a:p>
        </p:txBody>
      </p:sp>
      <p:sp>
        <p:nvSpPr>
          <p:cNvPr id="518" name="Shape 518"/>
          <p:cNvSpPr/>
          <p:nvPr/>
        </p:nvSpPr>
        <p:spPr>
          <a:xfrm flipH="1">
            <a:off x="3352799" y="4389120"/>
            <a:ext cx="2057400" cy="812800"/>
          </a:xfrm>
          <a:prstGeom prst="wedgeRoundRectCallout">
            <a:avLst>
              <a:gd name="adj1" fmla="val 91582"/>
              <a:gd name="adj2" fmla="val -71665"/>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Find basic life cycle cost information for energy-consuming products</a:t>
            </a:r>
          </a:p>
        </p:txBody>
      </p:sp>
      <p:sp>
        <p:nvSpPr>
          <p:cNvPr id="519" name="Shape 519"/>
          <p:cNvSpPr/>
          <p:nvPr/>
        </p:nvSpPr>
        <p:spPr>
          <a:xfrm flipH="1">
            <a:off x="3352805" y="2357123"/>
            <a:ext cx="1981199" cy="650239"/>
          </a:xfrm>
          <a:prstGeom prst="wedgeRoundRectCallout">
            <a:avLst>
              <a:gd name="adj1" fmla="val 95380"/>
              <a:gd name="adj2" fmla="val 42818"/>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Identify the applicable environmental program</a:t>
            </a:r>
          </a:p>
        </p:txBody>
      </p:sp>
      <p:sp>
        <p:nvSpPr>
          <p:cNvPr id="520" name="Shape 520"/>
          <p:cNvSpPr/>
          <p:nvPr/>
        </p:nvSpPr>
        <p:spPr>
          <a:xfrm flipH="1">
            <a:off x="6781799" y="3820160"/>
            <a:ext cx="2057400" cy="812800"/>
          </a:xfrm>
          <a:prstGeom prst="wedgeRoundRectCallout">
            <a:avLst>
              <a:gd name="adj1" fmla="val 49436"/>
              <a:gd name="adj2" fmla="val -119251"/>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Find potential purchasing options</a:t>
            </a:r>
          </a:p>
        </p:txBody>
      </p:sp>
    </p:spTree>
    <p:extLst>
      <p:ext uri="{BB962C8B-B14F-4D97-AF65-F5344CB8AC3E}">
        <p14:creationId xmlns:p14="http://schemas.microsoft.com/office/powerpoint/2010/main" val="22470372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base">
                                        <p:cTn id="7" dur="500"/>
                                        <p:tgtEl>
                                          <p:spTgt spid="518"/>
                                        </p:tgtEl>
                                        <p:attrNameLst>
                                          <p:attrName>ppt_w</p:attrName>
                                        </p:attrNameLst>
                                      </p:cBhvr>
                                      <p:tavLst>
                                        <p:tav tm="0">
                                          <p:val>
                                            <p:strVal val="0"/>
                                          </p:val>
                                        </p:tav>
                                        <p:tav tm="100000">
                                          <p:val>
                                            <p:strVal val="#ppt_w"/>
                                          </p:val>
                                        </p:tav>
                                      </p:tavLst>
                                    </p:anim>
                                    <p:anim calcmode="lin" valueType="num">
                                      <p:cBhvr additive="base">
                                        <p:cTn id="8" dur="500"/>
                                        <p:tgtEl>
                                          <p:spTgt spid="51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17"/>
                                        </p:tgtEl>
                                        <p:attrNameLst>
                                          <p:attrName>style.visibility</p:attrName>
                                        </p:attrNameLst>
                                      </p:cBhvr>
                                      <p:to>
                                        <p:strVal val="visible"/>
                                      </p:to>
                                    </p:set>
                                    <p:anim calcmode="lin" valueType="num">
                                      <p:cBhvr additive="base">
                                        <p:cTn id="12" dur="500"/>
                                        <p:tgtEl>
                                          <p:spTgt spid="517"/>
                                        </p:tgtEl>
                                        <p:attrNameLst>
                                          <p:attrName>ppt_w</p:attrName>
                                        </p:attrNameLst>
                                      </p:cBhvr>
                                      <p:tavLst>
                                        <p:tav tm="0">
                                          <p:val>
                                            <p:strVal val="0"/>
                                          </p:val>
                                        </p:tav>
                                        <p:tav tm="100000">
                                          <p:val>
                                            <p:strVal val="#ppt_w"/>
                                          </p:val>
                                        </p:tav>
                                      </p:tavLst>
                                    </p:anim>
                                    <p:anim calcmode="lin" valueType="num">
                                      <p:cBhvr additive="base">
                                        <p:cTn id="13" dur="500"/>
                                        <p:tgtEl>
                                          <p:spTgt spid="51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19"/>
                                        </p:tgtEl>
                                        <p:attrNameLst>
                                          <p:attrName>style.visibility</p:attrName>
                                        </p:attrNameLst>
                                      </p:cBhvr>
                                      <p:to>
                                        <p:strVal val="visible"/>
                                      </p:to>
                                    </p:set>
                                    <p:anim calcmode="lin" valueType="num">
                                      <p:cBhvr additive="base">
                                        <p:cTn id="17" dur="500"/>
                                        <p:tgtEl>
                                          <p:spTgt spid="519"/>
                                        </p:tgtEl>
                                        <p:attrNameLst>
                                          <p:attrName>ppt_w</p:attrName>
                                        </p:attrNameLst>
                                      </p:cBhvr>
                                      <p:tavLst>
                                        <p:tav tm="0">
                                          <p:val>
                                            <p:strVal val="0"/>
                                          </p:val>
                                        </p:tav>
                                        <p:tav tm="100000">
                                          <p:val>
                                            <p:strVal val="#ppt_w"/>
                                          </p:val>
                                        </p:tav>
                                      </p:tavLst>
                                    </p:anim>
                                    <p:anim calcmode="lin" valueType="num">
                                      <p:cBhvr additive="base">
                                        <p:cTn id="18" dur="500"/>
                                        <p:tgtEl>
                                          <p:spTgt spid="519"/>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20"/>
                                        </p:tgtEl>
                                        <p:attrNameLst>
                                          <p:attrName>style.visibility</p:attrName>
                                        </p:attrNameLst>
                                      </p:cBhvr>
                                      <p:to>
                                        <p:strVal val="visible"/>
                                      </p:to>
                                    </p:set>
                                    <p:anim calcmode="lin" valueType="num">
                                      <p:cBhvr additive="base">
                                        <p:cTn id="22" dur="500"/>
                                        <p:tgtEl>
                                          <p:spTgt spid="520"/>
                                        </p:tgtEl>
                                        <p:attrNameLst>
                                          <p:attrName>ppt_w</p:attrName>
                                        </p:attrNameLst>
                                      </p:cBhvr>
                                      <p:tavLst>
                                        <p:tav tm="0">
                                          <p:val>
                                            <p:strVal val="0"/>
                                          </p:val>
                                        </p:tav>
                                        <p:tav tm="100000">
                                          <p:val>
                                            <p:strVal val="#ppt_w"/>
                                          </p:val>
                                        </p:tav>
                                      </p:tavLst>
                                    </p:anim>
                                    <p:anim calcmode="lin" valueType="num">
                                      <p:cBhvr additive="base">
                                        <p:cTn id="23" dur="500"/>
                                        <p:tgtEl>
                                          <p:spTgt spid="5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5" y="1578189"/>
            <a:ext cx="7769225" cy="623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i="0" u="none" strike="noStrike" cap="none" dirty="0">
                <a:solidFill>
                  <a:srgbClr val="013C88"/>
                </a:solidFill>
                <a:latin typeface="Arial"/>
                <a:ea typeface="Arial"/>
                <a:cs typeface="Arial"/>
                <a:sym typeface="Arial"/>
              </a:rPr>
              <a:t>What is a </a:t>
            </a:r>
            <a:r>
              <a:rPr lang="en-US" sz="3600" b="1" i="0" u="none" strike="noStrike" cap="none" dirty="0" smtClean="0">
                <a:solidFill>
                  <a:srgbClr val="013C88"/>
                </a:solidFill>
                <a:latin typeface="Arial"/>
                <a:ea typeface="Arial"/>
                <a:cs typeface="Arial"/>
                <a:sym typeface="Arial"/>
              </a:rPr>
              <a:t>Green </a:t>
            </a:r>
            <a:r>
              <a:rPr lang="en-US" sz="3600" dirty="0">
                <a:latin typeface="Arial"/>
                <a:ea typeface="Arial"/>
                <a:cs typeface="Arial"/>
                <a:sym typeface="Arial"/>
              </a:rPr>
              <a:t>S</a:t>
            </a:r>
            <a:r>
              <a:rPr lang="en-US" sz="3600" b="1" i="0" u="none" strike="noStrike" cap="none" dirty="0" smtClean="0">
                <a:solidFill>
                  <a:srgbClr val="013C88"/>
                </a:solidFill>
                <a:latin typeface="Arial"/>
                <a:ea typeface="Arial"/>
                <a:cs typeface="Arial"/>
                <a:sym typeface="Arial"/>
              </a:rPr>
              <a:t>ervice</a:t>
            </a:r>
            <a:r>
              <a:rPr lang="en-US" sz="3600" b="1" i="0" u="none" strike="noStrike" cap="none" dirty="0">
                <a:solidFill>
                  <a:srgbClr val="013C88"/>
                </a:solidFill>
                <a:latin typeface="Arial"/>
                <a:ea typeface="Arial"/>
                <a:cs typeface="Arial"/>
                <a:sym typeface="Arial"/>
              </a:rPr>
              <a:t>?</a:t>
            </a:r>
          </a:p>
        </p:txBody>
      </p:sp>
      <p:sp>
        <p:nvSpPr>
          <p:cNvPr id="600" name="Shape 600"/>
          <p:cNvSpPr txBox="1">
            <a:spLocks noGrp="1"/>
          </p:cNvSpPr>
          <p:nvPr>
            <p:ph type="body" idx="1"/>
          </p:nvPr>
        </p:nvSpPr>
        <p:spPr>
          <a:xfrm>
            <a:off x="457205" y="2438403"/>
            <a:ext cx="7769225" cy="232325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1218A"/>
              </a:buClr>
              <a:buSzPct val="100000"/>
              <a:buFont typeface="Noto Sans Symbols"/>
              <a:buChar char="➢"/>
            </a:pPr>
            <a:r>
              <a:rPr lang="en-US" sz="2400" b="0" i="0" u="none" strike="noStrike" cap="none" dirty="0" smtClean="0">
                <a:solidFill>
                  <a:srgbClr val="013C88"/>
                </a:solidFill>
                <a:latin typeface="Arial"/>
                <a:ea typeface="Arial"/>
                <a:cs typeface="Arial"/>
                <a:sym typeface="Arial"/>
              </a:rPr>
              <a:t>Requires </a:t>
            </a:r>
            <a:r>
              <a:rPr lang="en-US" sz="2400" b="0" i="0" u="none" strike="noStrike" cap="none" dirty="0">
                <a:solidFill>
                  <a:srgbClr val="013C88"/>
                </a:solidFill>
                <a:latin typeface="Arial"/>
                <a:ea typeface="Arial"/>
                <a:cs typeface="Arial"/>
                <a:sym typeface="Arial"/>
              </a:rPr>
              <a:t>the use or supply of green products</a:t>
            </a: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May incorporate other sustainable </a:t>
            </a:r>
            <a:r>
              <a:rPr lang="en-US" sz="2400" b="0" i="0" u="none" strike="noStrike" cap="none" dirty="0" smtClean="0">
                <a:solidFill>
                  <a:srgbClr val="013C88"/>
                </a:solidFill>
                <a:latin typeface="Arial"/>
                <a:ea typeface="Arial"/>
                <a:cs typeface="Arial"/>
                <a:sym typeface="Arial"/>
              </a:rPr>
              <a:t>features</a:t>
            </a:r>
            <a:endParaRPr lang="en-US" sz="2400" b="0" i="0" u="none" strike="noStrike" cap="none" dirty="0">
              <a:solidFill>
                <a:srgbClr val="013C88"/>
              </a:solidFill>
              <a:latin typeface="Arial"/>
              <a:ea typeface="Arial"/>
              <a:cs typeface="Arial"/>
              <a:sym typeface="Arial"/>
            </a:endParaRPr>
          </a:p>
          <a:p>
            <a:pPr marL="342900" marR="0" lvl="0" indent="-342900" algn="l" rtl="0">
              <a:spcBef>
                <a:spcPts val="480"/>
              </a:spcBef>
              <a:spcAft>
                <a:spcPts val="0"/>
              </a:spcAft>
              <a:buClr>
                <a:srgbClr val="21218A"/>
              </a:buClr>
              <a:buSzPct val="100000"/>
              <a:buFont typeface="Noto Sans Symbols"/>
              <a:buChar char="➢"/>
            </a:pPr>
            <a:r>
              <a:rPr lang="en-US" sz="2400" b="0" i="0" u="none" strike="noStrike" cap="none" dirty="0">
                <a:solidFill>
                  <a:srgbClr val="013C88"/>
                </a:solidFill>
                <a:latin typeface="Arial"/>
                <a:ea typeface="Arial"/>
                <a:cs typeface="Arial"/>
                <a:sym typeface="Arial"/>
              </a:rPr>
              <a:t>Common examples include:</a:t>
            </a:r>
          </a:p>
        </p:txBody>
      </p:sp>
      <p:sp>
        <p:nvSpPr>
          <p:cNvPr id="601" name="Shape 601"/>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19</a:t>
            </a:fld>
            <a:endParaRPr lang="en-US" b="1">
              <a:solidFill>
                <a:srgbClr val="013C88"/>
              </a:solidFill>
            </a:endParaRPr>
          </a:p>
        </p:txBody>
      </p:sp>
      <p:graphicFrame>
        <p:nvGraphicFramePr>
          <p:cNvPr id="602" name="Shape 602"/>
          <p:cNvGraphicFramePr/>
          <p:nvPr/>
        </p:nvGraphicFramePr>
        <p:xfrm>
          <a:off x="457200" y="4307840"/>
          <a:ext cx="7239000" cy="2265055"/>
        </p:xfrm>
        <a:graphic>
          <a:graphicData uri="http://schemas.openxmlformats.org/drawingml/2006/table">
            <a:tbl>
              <a:tblPr firstRow="1" bandRow="1">
                <a:noFill/>
              </a:tblPr>
              <a:tblGrid>
                <a:gridCol w="3619500"/>
                <a:gridCol w="3619500"/>
              </a:tblGrid>
              <a:tr h="682763">
                <a:tc>
                  <a:txBody>
                    <a:bodyPr/>
                    <a:lstStyle/>
                    <a:p>
                      <a:pPr marL="0" marR="0" lvl="0" indent="0" algn="ctr" rtl="0">
                        <a:spcBef>
                          <a:spcPts val="0"/>
                        </a:spcBef>
                        <a:buSzPct val="25000"/>
                        <a:buNone/>
                      </a:pPr>
                      <a:r>
                        <a:rPr lang="en-US" sz="1900" b="0">
                          <a:latin typeface="Arial"/>
                          <a:ea typeface="Arial"/>
                          <a:cs typeface="Arial"/>
                          <a:sym typeface="Arial"/>
                        </a:rPr>
                        <a:t>Building Construction, Renovation, &amp; Repair</a:t>
                      </a:r>
                    </a:p>
                  </a:txBody>
                  <a:tcPr marL="91450" marR="91450" marT="48773" marB="48773"/>
                </a:tc>
                <a:tc>
                  <a:txBody>
                    <a:bodyPr/>
                    <a:lstStyle/>
                    <a:p>
                      <a:pPr marL="0" marR="0" lvl="0" indent="0" algn="ctr" rtl="0">
                        <a:spcBef>
                          <a:spcPts val="0"/>
                        </a:spcBef>
                        <a:buSzPct val="25000"/>
                        <a:buNone/>
                      </a:pPr>
                      <a:r>
                        <a:rPr lang="en-US" sz="1900" b="0">
                          <a:latin typeface="Arial"/>
                          <a:ea typeface="Arial"/>
                          <a:cs typeface="Arial"/>
                          <a:sym typeface="Arial"/>
                        </a:rPr>
                        <a:t>Landscaping Services</a:t>
                      </a:r>
                    </a:p>
                  </a:txBody>
                  <a:tcPr marL="91450" marR="91450" marT="48773" marB="48773" anchor="ctr"/>
                </a:tc>
              </a:tr>
              <a:tr h="395573">
                <a:tc>
                  <a:txBody>
                    <a:bodyPr/>
                    <a:lstStyle/>
                    <a:p>
                      <a:pPr marL="0" marR="0" lvl="0" indent="0" algn="ctr" rtl="0">
                        <a:spcBef>
                          <a:spcPts val="0"/>
                        </a:spcBef>
                        <a:buSzPct val="25000"/>
                        <a:buNone/>
                      </a:pPr>
                      <a:r>
                        <a:rPr lang="en-US" sz="1900">
                          <a:latin typeface="Arial"/>
                          <a:ea typeface="Arial"/>
                          <a:cs typeface="Arial"/>
                          <a:sym typeface="Arial"/>
                        </a:rPr>
                        <a:t>Building O&amp;M Services</a:t>
                      </a:r>
                    </a:p>
                  </a:txBody>
                  <a:tcPr marL="91450" marR="91450" marT="48773" marB="48773"/>
                </a:tc>
                <a:tc>
                  <a:txBody>
                    <a:bodyPr/>
                    <a:lstStyle/>
                    <a:p>
                      <a:pPr marL="0" marR="0" lvl="0" indent="0" algn="ctr" rtl="0">
                        <a:spcBef>
                          <a:spcPts val="0"/>
                        </a:spcBef>
                        <a:buSzPct val="25000"/>
                        <a:buNone/>
                      </a:pPr>
                      <a:r>
                        <a:rPr lang="en-US" sz="1900" b="0">
                          <a:latin typeface="Arial"/>
                          <a:ea typeface="Arial"/>
                          <a:cs typeface="Arial"/>
                          <a:sym typeface="Arial"/>
                        </a:rPr>
                        <a:t>Laundry Services</a:t>
                      </a:r>
                    </a:p>
                  </a:txBody>
                  <a:tcPr marL="91450" marR="91450" marT="48773" marB="48773"/>
                </a:tc>
              </a:tr>
              <a:tr h="395573">
                <a:tc>
                  <a:txBody>
                    <a:bodyPr/>
                    <a:lstStyle/>
                    <a:p>
                      <a:pPr marL="0" marR="0" lvl="0" indent="0" algn="ctr" rtl="0">
                        <a:lnSpc>
                          <a:spcPct val="100000"/>
                        </a:lnSpc>
                        <a:spcBef>
                          <a:spcPts val="0"/>
                        </a:spcBef>
                        <a:spcAft>
                          <a:spcPts val="0"/>
                        </a:spcAft>
                        <a:buClr>
                          <a:schemeClr val="dk1"/>
                        </a:buClr>
                        <a:buSzPct val="25000"/>
                        <a:buFont typeface="Arial"/>
                        <a:buNone/>
                      </a:pPr>
                      <a:r>
                        <a:rPr lang="en-US" sz="1900" b="0">
                          <a:latin typeface="Arial"/>
                          <a:ea typeface="Arial"/>
                          <a:cs typeface="Arial"/>
                          <a:sym typeface="Arial"/>
                        </a:rPr>
                        <a:t>Cafeteria Services</a:t>
                      </a:r>
                    </a:p>
                  </a:txBody>
                  <a:tcPr marL="91450" marR="91450" marT="48773" marB="48773"/>
                </a:tc>
                <a:tc>
                  <a:txBody>
                    <a:bodyPr/>
                    <a:lstStyle/>
                    <a:p>
                      <a:pPr marL="0" marR="0" lvl="0" indent="0" algn="ctr" rtl="0">
                        <a:spcBef>
                          <a:spcPts val="0"/>
                        </a:spcBef>
                        <a:buSzPct val="25000"/>
                        <a:buNone/>
                      </a:pPr>
                      <a:r>
                        <a:rPr lang="en-US" sz="1900" b="0">
                          <a:latin typeface="Arial"/>
                          <a:ea typeface="Arial"/>
                          <a:cs typeface="Arial"/>
                          <a:sym typeface="Arial"/>
                        </a:rPr>
                        <a:t>Meeting &amp; Conference Services</a:t>
                      </a:r>
                    </a:p>
                  </a:txBody>
                  <a:tcPr marL="91450" marR="91450" marT="48773" marB="48773"/>
                </a:tc>
              </a:tr>
              <a:tr h="395573">
                <a:tc>
                  <a:txBody>
                    <a:bodyPr/>
                    <a:lstStyle/>
                    <a:p>
                      <a:pPr marL="0" marR="0" lvl="0" indent="0" algn="ctr" rtl="0">
                        <a:spcBef>
                          <a:spcPts val="0"/>
                        </a:spcBef>
                        <a:buSzPct val="25000"/>
                        <a:buNone/>
                      </a:pPr>
                      <a:r>
                        <a:rPr lang="en-US" sz="1900" b="0">
                          <a:latin typeface="Arial"/>
                          <a:ea typeface="Arial"/>
                          <a:cs typeface="Arial"/>
                          <a:sym typeface="Arial"/>
                        </a:rPr>
                        <a:t>Electronic Equipment Leasing</a:t>
                      </a:r>
                    </a:p>
                  </a:txBody>
                  <a:tcPr marL="91450" marR="91450" marT="48773" marB="48773"/>
                </a:tc>
                <a:tc>
                  <a:txBody>
                    <a:bodyPr/>
                    <a:lstStyle/>
                    <a:p>
                      <a:pPr marL="0" marR="0" lvl="0" indent="0" algn="ctr" rtl="0">
                        <a:spcBef>
                          <a:spcPts val="0"/>
                        </a:spcBef>
                        <a:buSzPct val="25000"/>
                        <a:buNone/>
                      </a:pPr>
                      <a:r>
                        <a:rPr lang="en-US" sz="1900" b="0">
                          <a:latin typeface="Arial"/>
                          <a:ea typeface="Arial"/>
                          <a:cs typeface="Arial"/>
                          <a:sym typeface="Arial"/>
                        </a:rPr>
                        <a:t>Pest Management</a:t>
                      </a:r>
                    </a:p>
                  </a:txBody>
                  <a:tcPr marL="91450" marR="91450" marT="48773" marB="48773"/>
                </a:tc>
              </a:tr>
              <a:tr h="395573">
                <a:tc>
                  <a:txBody>
                    <a:bodyPr/>
                    <a:lstStyle/>
                    <a:p>
                      <a:pPr marL="0" marR="0" lvl="0" indent="0" algn="ctr" rtl="0">
                        <a:spcBef>
                          <a:spcPts val="0"/>
                        </a:spcBef>
                        <a:buSzPct val="25000"/>
                        <a:buNone/>
                      </a:pPr>
                      <a:r>
                        <a:rPr lang="en-US" sz="1900" b="0">
                          <a:latin typeface="Arial"/>
                          <a:ea typeface="Arial"/>
                          <a:cs typeface="Arial"/>
                          <a:sym typeface="Arial"/>
                        </a:rPr>
                        <a:t>Fleet Maintenance</a:t>
                      </a:r>
                    </a:p>
                  </a:txBody>
                  <a:tcPr marL="91450" marR="91450" marT="48773" marB="48773"/>
                </a:tc>
                <a:tc>
                  <a:txBody>
                    <a:bodyPr/>
                    <a:lstStyle/>
                    <a:p>
                      <a:pPr marL="0" marR="0" lvl="0" indent="0" algn="ctr" rtl="0">
                        <a:spcBef>
                          <a:spcPts val="0"/>
                        </a:spcBef>
                        <a:buSzPct val="25000"/>
                        <a:buNone/>
                      </a:pPr>
                      <a:r>
                        <a:rPr lang="en-US" sz="1900" b="0" dirty="0">
                          <a:latin typeface="Arial"/>
                          <a:ea typeface="Arial"/>
                          <a:cs typeface="Arial"/>
                          <a:sym typeface="Arial"/>
                        </a:rPr>
                        <a:t>Transportation Services</a:t>
                      </a:r>
                    </a:p>
                  </a:txBody>
                  <a:tcPr marL="91450" marR="91450" marT="48773" marB="48773"/>
                </a:tc>
              </a:tr>
            </a:tbl>
          </a:graphicData>
        </a:graphic>
      </p:graphicFrame>
    </p:spTree>
    <p:extLst>
      <p:ext uri="{BB962C8B-B14F-4D97-AF65-F5344CB8AC3E}">
        <p14:creationId xmlns:p14="http://schemas.microsoft.com/office/powerpoint/2010/main" val="298554150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56"/>
            <a:ext cx="8229600" cy="850053"/>
          </a:xfrm>
        </p:spPr>
        <p:txBody>
          <a:bodyPr/>
          <a:lstStyle/>
          <a:p>
            <a:pPr algn="ctr"/>
            <a:r>
              <a:rPr lang="en-US" sz="3600" b="1" dirty="0" smtClean="0"/>
              <a:t>Agenda</a:t>
            </a:r>
            <a:endParaRPr lang="en-US" sz="3600" b="1" dirty="0"/>
          </a:p>
        </p:txBody>
      </p:sp>
      <p:sp>
        <p:nvSpPr>
          <p:cNvPr id="3" name="Content Placeholder 2"/>
          <p:cNvSpPr>
            <a:spLocks noGrp="1"/>
          </p:cNvSpPr>
          <p:nvPr>
            <p:ph idx="1"/>
          </p:nvPr>
        </p:nvSpPr>
        <p:spPr/>
        <p:txBody>
          <a:bodyPr/>
          <a:lstStyle/>
          <a:p>
            <a:r>
              <a:rPr lang="en-US" dirty="0" smtClean="0"/>
              <a:t>Overview of GSA</a:t>
            </a:r>
          </a:p>
          <a:p>
            <a:endParaRPr lang="en-US" dirty="0"/>
          </a:p>
          <a:p>
            <a:r>
              <a:rPr lang="en-US" dirty="0" smtClean="0"/>
              <a:t>GSA provides </a:t>
            </a:r>
            <a:r>
              <a:rPr lang="en-US" dirty="0" err="1" smtClean="0"/>
              <a:t>eTools</a:t>
            </a:r>
            <a:r>
              <a:rPr lang="en-US" dirty="0" smtClean="0"/>
              <a:t> to assist agencies during each phase of the acquisition process and to help with performing effective market research. These </a:t>
            </a:r>
            <a:r>
              <a:rPr lang="en-US" dirty="0" err="1" smtClean="0"/>
              <a:t>eTools</a:t>
            </a:r>
            <a:r>
              <a:rPr lang="en-US" dirty="0" smtClean="0"/>
              <a:t> include:</a:t>
            </a:r>
            <a:br>
              <a:rPr lang="en-US" dirty="0" smtClean="0"/>
            </a:br>
            <a:endParaRPr lang="en-US" dirty="0" smtClean="0"/>
          </a:p>
          <a:p>
            <a:pPr lvl="2"/>
            <a:r>
              <a:rPr lang="en-US" dirty="0" smtClean="0"/>
              <a:t>GSA Advantage!</a:t>
            </a:r>
          </a:p>
          <a:p>
            <a:pPr lvl="2"/>
            <a:r>
              <a:rPr lang="en-US" dirty="0"/>
              <a:t>GSA </a:t>
            </a:r>
            <a:r>
              <a:rPr lang="en-US" dirty="0" err="1" smtClean="0"/>
              <a:t>eLibrary</a:t>
            </a:r>
            <a:endParaRPr lang="en-US" dirty="0" smtClean="0"/>
          </a:p>
          <a:p>
            <a:pPr lvl="2"/>
            <a:r>
              <a:rPr lang="en-US" dirty="0" smtClean="0"/>
              <a:t>GSA </a:t>
            </a:r>
            <a:r>
              <a:rPr lang="en-US" dirty="0" err="1" smtClean="0"/>
              <a:t>eBuy</a:t>
            </a:r>
            <a:endParaRPr lang="en-US" dirty="0" smtClean="0"/>
          </a:p>
          <a:p>
            <a:pPr lvl="2"/>
            <a:r>
              <a:rPr lang="en-US" dirty="0" smtClean="0"/>
              <a:t>Green Procurement Compilation in the Sustainable Facilities (SF) Tool </a:t>
            </a:r>
          </a:p>
          <a:p>
            <a:pPr lvl="2"/>
            <a:r>
              <a:rPr lang="en-US" dirty="0" smtClean="0"/>
              <a:t>Acquisition </a:t>
            </a:r>
            <a:r>
              <a:rPr lang="en-US" dirty="0"/>
              <a:t>Gateway</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9027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20</a:t>
            </a:fld>
            <a:endParaRPr lang="en-US" b="1">
              <a:solidFill>
                <a:srgbClr val="013C88"/>
              </a:solidFill>
            </a:endParaRPr>
          </a:p>
        </p:txBody>
      </p:sp>
      <p:sp>
        <p:nvSpPr>
          <p:cNvPr id="633" name="Shape 633"/>
          <p:cNvSpPr txBox="1">
            <a:spLocks noGrp="1"/>
          </p:cNvSpPr>
          <p:nvPr>
            <p:ph type="title"/>
          </p:nvPr>
        </p:nvSpPr>
        <p:spPr>
          <a:xfrm>
            <a:off x="457205" y="1219201"/>
            <a:ext cx="7924799" cy="623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Service View</a:t>
            </a:r>
          </a:p>
        </p:txBody>
      </p:sp>
      <p:sp>
        <p:nvSpPr>
          <p:cNvPr id="634" name="Shape 634"/>
          <p:cNvSpPr txBox="1">
            <a:spLocks noGrp="1"/>
          </p:cNvSpPr>
          <p:nvPr>
            <p:ph type="body" idx="1"/>
          </p:nvPr>
        </p:nvSpPr>
        <p:spPr>
          <a:xfrm>
            <a:off x="455617" y="2553547"/>
            <a:ext cx="7769225" cy="325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pic>
        <p:nvPicPr>
          <p:cNvPr id="635" name="Shape 635"/>
          <p:cNvPicPr preferRelativeResize="0"/>
          <p:nvPr/>
        </p:nvPicPr>
        <p:blipFill rotWithShape="1">
          <a:blip r:embed="rId3">
            <a:alphaModFix/>
          </a:blip>
          <a:srcRect l="4792" t="9264" r="4791" b="6617"/>
          <a:stretch/>
        </p:blipFill>
        <p:spPr>
          <a:xfrm>
            <a:off x="457205" y="1869440"/>
            <a:ext cx="8267699" cy="5445758"/>
          </a:xfrm>
          <a:prstGeom prst="rect">
            <a:avLst/>
          </a:prstGeom>
          <a:noFill/>
          <a:ln>
            <a:noFill/>
          </a:ln>
        </p:spPr>
      </p:pic>
      <p:sp>
        <p:nvSpPr>
          <p:cNvPr id="636" name="Shape 636"/>
          <p:cNvSpPr/>
          <p:nvPr/>
        </p:nvSpPr>
        <p:spPr>
          <a:xfrm flipH="1">
            <a:off x="5410205" y="3495040"/>
            <a:ext cx="1981199" cy="812800"/>
          </a:xfrm>
          <a:prstGeom prst="wedgeRoundRectCallout">
            <a:avLst>
              <a:gd name="adj1" fmla="val 74158"/>
              <a:gd name="adj2" fmla="val 2564"/>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Download applicable clauses/provisions and related products lists</a:t>
            </a:r>
          </a:p>
        </p:txBody>
      </p:sp>
      <p:sp>
        <p:nvSpPr>
          <p:cNvPr id="637" name="Shape 637"/>
          <p:cNvSpPr/>
          <p:nvPr/>
        </p:nvSpPr>
        <p:spPr>
          <a:xfrm flipH="1">
            <a:off x="5029199" y="4795523"/>
            <a:ext cx="1752600" cy="568959"/>
          </a:xfrm>
          <a:prstGeom prst="wedgeRoundRectCallout">
            <a:avLst>
              <a:gd name="adj1" fmla="val 90037"/>
              <a:gd name="adj2" fmla="val 142315"/>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Click headers to expand</a:t>
            </a:r>
          </a:p>
        </p:txBody>
      </p:sp>
    </p:spTree>
    <p:extLst>
      <p:ext uri="{BB962C8B-B14F-4D97-AF65-F5344CB8AC3E}">
        <p14:creationId xmlns:p14="http://schemas.microsoft.com/office/powerpoint/2010/main" val="9223757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36"/>
                                        </p:tgtEl>
                                        <p:attrNameLst>
                                          <p:attrName>style.visibility</p:attrName>
                                        </p:attrNameLst>
                                      </p:cBhvr>
                                      <p:to>
                                        <p:strVal val="visible"/>
                                      </p:to>
                                    </p:set>
                                    <p:anim calcmode="lin" valueType="num">
                                      <p:cBhvr additive="base">
                                        <p:cTn id="7" dur="500"/>
                                        <p:tgtEl>
                                          <p:spTgt spid="636"/>
                                        </p:tgtEl>
                                        <p:attrNameLst>
                                          <p:attrName>ppt_w</p:attrName>
                                        </p:attrNameLst>
                                      </p:cBhvr>
                                      <p:tavLst>
                                        <p:tav tm="0">
                                          <p:val>
                                            <p:strVal val="0"/>
                                          </p:val>
                                        </p:tav>
                                        <p:tav tm="100000">
                                          <p:val>
                                            <p:strVal val="#ppt_w"/>
                                          </p:val>
                                        </p:tav>
                                      </p:tavLst>
                                    </p:anim>
                                    <p:anim calcmode="lin" valueType="num">
                                      <p:cBhvr additive="base">
                                        <p:cTn id="8" dur="500"/>
                                        <p:tgtEl>
                                          <p:spTgt spid="63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37"/>
                                        </p:tgtEl>
                                        <p:attrNameLst>
                                          <p:attrName>style.visibility</p:attrName>
                                        </p:attrNameLst>
                                      </p:cBhvr>
                                      <p:to>
                                        <p:strVal val="visible"/>
                                      </p:to>
                                    </p:set>
                                    <p:anim calcmode="lin" valueType="num">
                                      <p:cBhvr additive="base">
                                        <p:cTn id="12" dur="500"/>
                                        <p:tgtEl>
                                          <p:spTgt spid="637"/>
                                        </p:tgtEl>
                                        <p:attrNameLst>
                                          <p:attrName>ppt_w</p:attrName>
                                        </p:attrNameLst>
                                      </p:cBhvr>
                                      <p:tavLst>
                                        <p:tav tm="0">
                                          <p:val>
                                            <p:strVal val="0"/>
                                          </p:val>
                                        </p:tav>
                                        <p:tav tm="100000">
                                          <p:val>
                                            <p:strVal val="#ppt_w"/>
                                          </p:val>
                                        </p:tav>
                                      </p:tavLst>
                                    </p:anim>
                                    <p:anim calcmode="lin" valueType="num">
                                      <p:cBhvr additive="base">
                                        <p:cTn id="13" dur="500"/>
                                        <p:tgtEl>
                                          <p:spTgt spid="6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381005" y="1300481"/>
            <a:ext cx="7769225" cy="6237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a:solidFill>
                  <a:srgbClr val="013C88"/>
                </a:solidFill>
                <a:latin typeface="Arial"/>
                <a:ea typeface="Arial"/>
                <a:cs typeface="Arial"/>
                <a:sym typeface="Arial"/>
              </a:rPr>
              <a:t>Services: Required Green Products</a:t>
            </a:r>
          </a:p>
        </p:txBody>
      </p:sp>
      <p:sp>
        <p:nvSpPr>
          <p:cNvPr id="644" name="Shape 644"/>
          <p:cNvSpPr txBox="1">
            <a:spLocks noGrp="1"/>
          </p:cNvSpPr>
          <p:nvPr>
            <p:ph type="body" idx="1"/>
          </p:nvPr>
        </p:nvSpPr>
        <p:spPr>
          <a:xfrm>
            <a:off x="455617" y="2553547"/>
            <a:ext cx="7769225" cy="325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
        <p:nvSpPr>
          <p:cNvPr id="645" name="Shape 645"/>
          <p:cNvSpPr txBox="1">
            <a:spLocks noGrp="1"/>
          </p:cNvSpPr>
          <p:nvPr>
            <p:ph type="sldNum" idx="12"/>
          </p:nvPr>
        </p:nvSpPr>
        <p:spPr>
          <a:xfrm>
            <a:off x="6553205" y="6664960"/>
            <a:ext cx="1904999" cy="487680"/>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b="1">
                <a:solidFill>
                  <a:srgbClr val="013C88"/>
                </a:solidFill>
              </a:rPr>
              <a:pPr algn="r">
                <a:buSzPct val="25000"/>
              </a:pPr>
              <a:t>21</a:t>
            </a:fld>
            <a:endParaRPr lang="en-US" b="1">
              <a:solidFill>
                <a:srgbClr val="013C88"/>
              </a:solidFill>
            </a:endParaRPr>
          </a:p>
        </p:txBody>
      </p:sp>
      <p:pic>
        <p:nvPicPr>
          <p:cNvPr id="646" name="Shape 646"/>
          <p:cNvPicPr preferRelativeResize="0"/>
          <p:nvPr/>
        </p:nvPicPr>
        <p:blipFill rotWithShape="1">
          <a:blip r:embed="rId3">
            <a:alphaModFix/>
          </a:blip>
          <a:srcRect l="28110" t="11673" r="2863" b="7729"/>
          <a:stretch/>
        </p:blipFill>
        <p:spPr>
          <a:xfrm>
            <a:off x="762005" y="2032000"/>
            <a:ext cx="7696199" cy="5283200"/>
          </a:xfrm>
          <a:prstGeom prst="rect">
            <a:avLst/>
          </a:prstGeom>
          <a:noFill/>
          <a:ln>
            <a:noFill/>
          </a:ln>
        </p:spPr>
      </p:pic>
      <p:sp>
        <p:nvSpPr>
          <p:cNvPr id="647" name="Shape 647"/>
          <p:cNvSpPr/>
          <p:nvPr/>
        </p:nvSpPr>
        <p:spPr>
          <a:xfrm flipH="1">
            <a:off x="4953005" y="3332480"/>
            <a:ext cx="2209799" cy="812800"/>
          </a:xfrm>
          <a:prstGeom prst="wedgeRoundRectCallout">
            <a:avLst>
              <a:gd name="adj1" fmla="val 94574"/>
              <a:gd name="adj2" fmla="val 52874"/>
              <a:gd name="adj3" fmla="val 16667"/>
            </a:avLst>
          </a:prstGeom>
          <a:gradFill>
            <a:gsLst>
              <a:gs pos="0">
                <a:srgbClr val="095B90"/>
              </a:gs>
              <a:gs pos="40000">
                <a:srgbClr val="095B90"/>
              </a:gs>
              <a:gs pos="95000">
                <a:srgbClr val="1C3854"/>
              </a:gs>
              <a:gs pos="100000">
                <a:srgbClr val="1C3854"/>
              </a:gs>
            </a:gsLst>
            <a:lin ang="5400000" scaled="0"/>
          </a:gradFill>
          <a:ln w="9525" cap="flat" cmpd="sng">
            <a:solidFill>
              <a:srgbClr val="0C76B8"/>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SzPct val="25000"/>
            </a:pPr>
            <a:r>
              <a:rPr lang="en-US" sz="1200" b="1" kern="0">
                <a:solidFill>
                  <a:srgbClr val="FFFFFF"/>
                </a:solidFill>
                <a:latin typeface="Arial"/>
                <a:ea typeface="Arial"/>
                <a:cs typeface="Arial"/>
                <a:sym typeface="Arial"/>
              </a:rPr>
              <a:t>Identifies applicable environmental programs</a:t>
            </a:r>
          </a:p>
        </p:txBody>
      </p:sp>
    </p:spTree>
    <p:extLst>
      <p:ext uri="{BB962C8B-B14F-4D97-AF65-F5344CB8AC3E}">
        <p14:creationId xmlns:p14="http://schemas.microsoft.com/office/powerpoint/2010/main" val="310383888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 calcmode="lin" valueType="num">
                                      <p:cBhvr additive="base">
                                        <p:cTn id="7" dur="500"/>
                                        <p:tgtEl>
                                          <p:spTgt spid="647"/>
                                        </p:tgtEl>
                                        <p:attrNameLst>
                                          <p:attrName>ppt_w</p:attrName>
                                        </p:attrNameLst>
                                      </p:cBhvr>
                                      <p:tavLst>
                                        <p:tav tm="0">
                                          <p:val>
                                            <p:strVal val="0"/>
                                          </p:val>
                                        </p:tav>
                                        <p:tav tm="100000">
                                          <p:val>
                                            <p:strVal val="#ppt_w"/>
                                          </p:val>
                                        </p:tav>
                                      </p:tavLst>
                                    </p:anim>
                                    <p:anim calcmode="lin" valueType="num">
                                      <p:cBhvr additive="base">
                                        <p:cTn id="8" dur="500"/>
                                        <p:tgtEl>
                                          <p:spTgt spid="6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971801"/>
            <a:ext cx="7772400" cy="1452880"/>
          </a:xfrm>
        </p:spPr>
        <p:txBody>
          <a:bodyPr/>
          <a:lstStyle/>
          <a:p>
            <a:pPr algn="ctr"/>
            <a:r>
              <a:rPr lang="en-US" dirty="0" smtClean="0"/>
              <a:t>Acquisition Gateway</a:t>
            </a:r>
            <a:endParaRPr lang="en-US" dirty="0"/>
          </a:p>
        </p:txBody>
      </p:sp>
      <p:sp>
        <p:nvSpPr>
          <p:cNvPr id="4" name="Rectangle 3"/>
          <p:cNvSpPr/>
          <p:nvPr/>
        </p:nvSpPr>
        <p:spPr>
          <a:xfrm>
            <a:off x="2532031" y="4191005"/>
            <a:ext cx="4079963" cy="584775"/>
          </a:xfrm>
          <a:prstGeom prst="rect">
            <a:avLst/>
          </a:prstGeom>
        </p:spPr>
        <p:txBody>
          <a:bodyPr wrap="none">
            <a:spAutoFit/>
          </a:bodyPr>
          <a:lstStyle/>
          <a:p>
            <a:pPr marL="0" indent="0" algn="ctr">
              <a:buNone/>
            </a:pPr>
            <a:r>
              <a:rPr lang="en-US" sz="3200" i="1" dirty="0" smtClean="0"/>
              <a:t>hallways.cap.gsa.gov</a:t>
            </a:r>
            <a:endParaRPr lang="en-US" sz="3200" dirty="0"/>
          </a:p>
        </p:txBody>
      </p:sp>
    </p:spTree>
    <p:extLst>
      <p:ext uri="{BB962C8B-B14F-4D97-AF65-F5344CB8AC3E}">
        <p14:creationId xmlns:p14="http://schemas.microsoft.com/office/powerpoint/2010/main" val="1399910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642793" y="406401"/>
            <a:ext cx="6934200" cy="90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1" i="0" u="none" strike="noStrike" cap="none" dirty="0">
                <a:latin typeface="Arial"/>
                <a:ea typeface="Arial"/>
                <a:cs typeface="Arial"/>
                <a:sym typeface="Arial"/>
              </a:rPr>
              <a:t>Category Management </a:t>
            </a:r>
            <a:r>
              <a:rPr lang="en-US" sz="2400" b="1" i="0" u="none" strike="noStrike" cap="none" dirty="0">
                <a:solidFill>
                  <a:srgbClr val="000000"/>
                </a:solidFill>
                <a:latin typeface="Arial"/>
                <a:ea typeface="Arial"/>
                <a:cs typeface="Arial"/>
                <a:sym typeface="Arial"/>
              </a:rPr>
              <a:t/>
            </a:r>
            <a:br>
              <a:rPr lang="en-US" sz="2400" b="1" i="0" u="none" strike="noStrike" cap="none" dirty="0">
                <a:solidFill>
                  <a:srgbClr val="000000"/>
                </a:solidFill>
                <a:latin typeface="Arial"/>
                <a:ea typeface="Arial"/>
                <a:cs typeface="Arial"/>
                <a:sym typeface="Arial"/>
              </a:rPr>
            </a:br>
            <a:endParaRPr lang="en-US" sz="2000" b="1" i="1" u="none" strike="noStrike" cap="none" dirty="0">
              <a:solidFill>
                <a:srgbClr val="000000"/>
              </a:solidFill>
              <a:latin typeface="Arial"/>
              <a:ea typeface="Arial"/>
              <a:cs typeface="Arial"/>
              <a:sym typeface="Arial"/>
            </a:endParaRPr>
          </a:p>
        </p:txBody>
      </p:sp>
      <p:sp>
        <p:nvSpPr>
          <p:cNvPr id="207" name="Shape 207"/>
          <p:cNvSpPr txBox="1">
            <a:spLocks noGrp="1"/>
          </p:cNvSpPr>
          <p:nvPr>
            <p:ph type="body" idx="1"/>
          </p:nvPr>
        </p:nvSpPr>
        <p:spPr>
          <a:xfrm>
            <a:off x="533400" y="1467735"/>
            <a:ext cx="8077200" cy="463296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Clr>
                <a:schemeClr val="dk1"/>
              </a:buClr>
              <a:buFont typeface="Wingdings" panose="05000000000000000000" pitchFamily="2" charset="2"/>
              <a:buChar char="Ø"/>
            </a:pPr>
            <a:r>
              <a:rPr lang="en-US" sz="2400" dirty="0">
                <a:solidFill>
                  <a:schemeClr val="dk1"/>
                </a:solidFill>
                <a:latin typeface="Arial"/>
                <a:ea typeface="Arial"/>
                <a:cs typeface="Arial"/>
                <a:sym typeface="Arial"/>
              </a:rPr>
              <a:t>A</a:t>
            </a:r>
            <a:r>
              <a:rPr lang="en-US" sz="2400" b="0" i="0" u="none" strike="noStrike" cap="none" dirty="0" smtClean="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purchasing approach </a:t>
            </a:r>
            <a:r>
              <a:rPr lang="en-US" sz="2400" b="0" i="0" u="none" strike="noStrike" cap="none" dirty="0" smtClean="0">
                <a:solidFill>
                  <a:schemeClr val="dk1"/>
                </a:solidFill>
                <a:latin typeface="Arial"/>
                <a:ea typeface="Arial"/>
                <a:cs typeface="Arial"/>
                <a:sym typeface="Arial"/>
              </a:rPr>
              <a:t>to </a:t>
            </a:r>
            <a:r>
              <a:rPr lang="en-US" sz="2400" b="0" i="0" u="none" strike="noStrike" cap="none" dirty="0">
                <a:solidFill>
                  <a:schemeClr val="dk1"/>
                </a:solidFill>
                <a:latin typeface="Arial"/>
                <a:ea typeface="Arial"/>
                <a:cs typeface="Arial"/>
                <a:sym typeface="Arial"/>
              </a:rPr>
              <a:t>buy smarter and more like a single enterprise. </a:t>
            </a:r>
            <a:r>
              <a:rPr lang="en-US" sz="2400" b="0" i="0" u="none" strike="noStrike" cap="none" dirty="0" smtClean="0">
                <a:solidFill>
                  <a:schemeClr val="dk1"/>
                </a:solidFill>
                <a:latin typeface="Arial"/>
                <a:ea typeface="Arial"/>
                <a:cs typeface="Arial"/>
                <a:sym typeface="Arial"/>
              </a:rPr>
              <a:t> </a:t>
            </a:r>
            <a:endParaRPr lang="en-US" sz="2400" b="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chemeClr val="dk1"/>
              </a:buClr>
              <a:buSzPct val="25000"/>
              <a:buFont typeface="Wingdings" panose="05000000000000000000" pitchFamily="2" charset="2"/>
              <a:buChar char="Ø"/>
            </a:pPr>
            <a:endParaRPr sz="2400" b="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chemeClr val="dk1"/>
              </a:buClr>
              <a:buFont typeface="Wingdings" panose="05000000000000000000" pitchFamily="2" charset="2"/>
              <a:buChar char="Ø"/>
            </a:pPr>
            <a:r>
              <a:rPr lang="en-US" sz="2400" dirty="0">
                <a:solidFill>
                  <a:schemeClr val="dk1"/>
                </a:solidFill>
                <a:latin typeface="Arial"/>
                <a:ea typeface="Arial"/>
                <a:cs typeface="Arial"/>
                <a:sym typeface="Arial"/>
              </a:rPr>
              <a:t>E</a:t>
            </a:r>
            <a:r>
              <a:rPr lang="en-US" sz="2400" b="0" i="0" u="none" strike="noStrike" cap="none" dirty="0" smtClean="0">
                <a:solidFill>
                  <a:schemeClr val="dk1"/>
                </a:solidFill>
                <a:latin typeface="Arial"/>
                <a:ea typeface="Arial"/>
                <a:cs typeface="Arial"/>
                <a:sym typeface="Arial"/>
              </a:rPr>
              <a:t>nables the government </a:t>
            </a:r>
            <a:r>
              <a:rPr lang="en-US" sz="2400" b="0" i="0" u="none" strike="noStrike" cap="none" dirty="0">
                <a:solidFill>
                  <a:schemeClr val="dk1"/>
                </a:solidFill>
                <a:latin typeface="Arial"/>
                <a:ea typeface="Arial"/>
                <a:cs typeface="Arial"/>
                <a:sym typeface="Arial"/>
              </a:rPr>
              <a:t>to eliminate redundancies, increase efficiency, and deliver more value and savings from the government’s acquisition programs. </a:t>
            </a:r>
          </a:p>
        </p:txBody>
      </p:sp>
      <p:sp>
        <p:nvSpPr>
          <p:cNvPr id="208" name="Shape 208"/>
          <p:cNvSpPr txBox="1">
            <a:spLocks noGrp="1"/>
          </p:cNvSpPr>
          <p:nvPr>
            <p:ph type="sldNum" idx="4294967295"/>
          </p:nvPr>
        </p:nvSpPr>
        <p:spPr>
          <a:xfrm>
            <a:off x="7010400" y="7071360"/>
            <a:ext cx="2133600" cy="243840"/>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rgbClr val="888888"/>
                </a:solidFill>
                <a:latin typeface="Arial"/>
                <a:ea typeface="Arial"/>
                <a:cs typeface="Arial"/>
                <a:sym typeface="Arial"/>
              </a:rPr>
              <a:t>23</a:t>
            </a:fld>
            <a:endParaRPr lang="en-US" sz="1000" b="0" i="0" u="none" strike="noStrike" cap="none">
              <a:solidFill>
                <a:srgbClr val="888888"/>
              </a:solidFill>
              <a:latin typeface="Arial"/>
              <a:ea typeface="Arial"/>
              <a:cs typeface="Arial"/>
              <a:sym typeface="Arial"/>
            </a:endParaRPr>
          </a:p>
        </p:txBody>
      </p:sp>
      <p:grpSp>
        <p:nvGrpSpPr>
          <p:cNvPr id="209" name="Shape 209"/>
          <p:cNvGrpSpPr/>
          <p:nvPr/>
        </p:nvGrpSpPr>
        <p:grpSpPr>
          <a:xfrm>
            <a:off x="1025306" y="4890229"/>
            <a:ext cx="6400931" cy="1510885"/>
            <a:chOff x="1210252" y="4852087"/>
            <a:chExt cx="6961888" cy="1676700"/>
          </a:xfrm>
        </p:grpSpPr>
        <p:grpSp>
          <p:nvGrpSpPr>
            <p:cNvPr id="210" name="Shape 210"/>
            <p:cNvGrpSpPr/>
            <p:nvPr/>
          </p:nvGrpSpPr>
          <p:grpSpPr>
            <a:xfrm>
              <a:off x="1210252" y="4852119"/>
              <a:ext cx="6961888" cy="1505395"/>
              <a:chOff x="724470" y="4671321"/>
              <a:chExt cx="7381919" cy="1587300"/>
            </a:xfrm>
          </p:grpSpPr>
          <p:pic>
            <p:nvPicPr>
              <p:cNvPr id="211" name="Shape 211"/>
              <p:cNvPicPr preferRelativeResize="0"/>
              <p:nvPr/>
            </p:nvPicPr>
            <p:blipFill rotWithShape="1">
              <a:blip r:embed="rId3">
                <a:alphaModFix/>
              </a:blip>
              <a:srcRect/>
              <a:stretch/>
            </p:blipFill>
            <p:spPr>
              <a:xfrm>
                <a:off x="6777443" y="4822948"/>
                <a:ext cx="1170300" cy="1170300"/>
              </a:xfrm>
              <a:prstGeom prst="rect">
                <a:avLst/>
              </a:prstGeom>
              <a:noFill/>
              <a:ln>
                <a:noFill/>
              </a:ln>
            </p:spPr>
          </p:pic>
          <p:pic>
            <p:nvPicPr>
              <p:cNvPr id="212" name="Shape 212"/>
              <p:cNvPicPr preferRelativeResize="0"/>
              <p:nvPr/>
            </p:nvPicPr>
            <p:blipFill rotWithShape="1">
              <a:blip r:embed="rId4">
                <a:alphaModFix/>
              </a:blip>
              <a:srcRect/>
              <a:stretch/>
            </p:blipFill>
            <p:spPr>
              <a:xfrm>
                <a:off x="6941490" y="4968614"/>
                <a:ext cx="1164900" cy="1164900"/>
              </a:xfrm>
              <a:prstGeom prst="rect">
                <a:avLst/>
              </a:prstGeom>
              <a:noFill/>
              <a:ln>
                <a:noFill/>
              </a:ln>
            </p:spPr>
          </p:pic>
          <p:pic>
            <p:nvPicPr>
              <p:cNvPr id="213" name="Shape 213"/>
              <p:cNvPicPr preferRelativeResize="0"/>
              <p:nvPr/>
            </p:nvPicPr>
            <p:blipFill rotWithShape="1">
              <a:blip r:embed="rId5">
                <a:alphaModFix/>
              </a:blip>
              <a:srcRect/>
              <a:stretch/>
            </p:blipFill>
            <p:spPr>
              <a:xfrm>
                <a:off x="5470253" y="4945300"/>
                <a:ext cx="1111500" cy="1111500"/>
              </a:xfrm>
              <a:prstGeom prst="rect">
                <a:avLst/>
              </a:prstGeom>
              <a:noFill/>
              <a:ln>
                <a:noFill/>
              </a:ln>
            </p:spPr>
          </p:pic>
          <p:pic>
            <p:nvPicPr>
              <p:cNvPr id="214" name="Shape 214"/>
              <p:cNvPicPr preferRelativeResize="0"/>
              <p:nvPr/>
            </p:nvPicPr>
            <p:blipFill rotWithShape="1">
              <a:blip r:embed="rId6">
                <a:alphaModFix/>
              </a:blip>
              <a:srcRect/>
              <a:stretch/>
            </p:blipFill>
            <p:spPr>
              <a:xfrm>
                <a:off x="724470" y="4781773"/>
                <a:ext cx="1366200" cy="1366200"/>
              </a:xfrm>
              <a:prstGeom prst="rect">
                <a:avLst/>
              </a:prstGeom>
              <a:noFill/>
              <a:ln>
                <a:noFill/>
              </a:ln>
            </p:spPr>
          </p:pic>
          <p:pic>
            <p:nvPicPr>
              <p:cNvPr id="215" name="Shape 215"/>
              <p:cNvPicPr preferRelativeResize="0"/>
              <p:nvPr/>
            </p:nvPicPr>
            <p:blipFill rotWithShape="1">
              <a:blip r:embed="rId7">
                <a:alphaModFix/>
              </a:blip>
              <a:srcRect/>
              <a:stretch/>
            </p:blipFill>
            <p:spPr>
              <a:xfrm>
                <a:off x="3823596" y="4671321"/>
                <a:ext cx="1587300" cy="1587300"/>
              </a:xfrm>
              <a:prstGeom prst="rect">
                <a:avLst/>
              </a:prstGeom>
              <a:noFill/>
              <a:ln>
                <a:noFill/>
              </a:ln>
            </p:spPr>
          </p:pic>
        </p:grpSp>
        <p:pic>
          <p:nvPicPr>
            <p:cNvPr id="216" name="Shape 216"/>
            <p:cNvPicPr preferRelativeResize="0"/>
            <p:nvPr/>
          </p:nvPicPr>
          <p:blipFill rotWithShape="1">
            <a:blip r:embed="rId8">
              <a:alphaModFix/>
            </a:blip>
            <a:srcRect/>
            <a:stretch/>
          </p:blipFill>
          <p:spPr>
            <a:xfrm>
              <a:off x="2436144" y="4852087"/>
              <a:ext cx="1676700" cy="1676700"/>
            </a:xfrm>
            <a:prstGeom prst="rect">
              <a:avLst/>
            </a:prstGeom>
            <a:noFill/>
            <a:ln>
              <a:noFill/>
            </a:ln>
          </p:spPr>
        </p:pic>
      </p:grpSp>
    </p:spTree>
    <p:extLst>
      <p:ext uri="{BB962C8B-B14F-4D97-AF65-F5344CB8AC3E}">
        <p14:creationId xmlns:p14="http://schemas.microsoft.com/office/powerpoint/2010/main" val="122222116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143000" y="243840"/>
            <a:ext cx="7624500" cy="90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1" u="none" strike="noStrike" cap="none" dirty="0" smtClean="0">
                <a:latin typeface="Arial"/>
                <a:ea typeface="Arial"/>
                <a:cs typeface="Arial"/>
                <a:sym typeface="Arial"/>
              </a:rPr>
              <a:t>Category </a:t>
            </a:r>
            <a:r>
              <a:rPr lang="en-US" sz="3200" b="1" u="none" strike="noStrike" cap="none" dirty="0">
                <a:latin typeface="Arial"/>
                <a:ea typeface="Arial"/>
                <a:cs typeface="Arial"/>
                <a:sym typeface="Arial"/>
              </a:rPr>
              <a:t>Management Goals</a:t>
            </a:r>
          </a:p>
        </p:txBody>
      </p:sp>
      <p:sp>
        <p:nvSpPr>
          <p:cNvPr id="236" name="Shape 236"/>
          <p:cNvSpPr txBox="1">
            <a:spLocks noGrp="1"/>
          </p:cNvSpPr>
          <p:nvPr>
            <p:ph type="body" idx="1"/>
          </p:nvPr>
        </p:nvSpPr>
        <p:spPr>
          <a:xfrm>
            <a:off x="548639" y="1326489"/>
            <a:ext cx="8415000" cy="812800"/>
          </a:xfrm>
          <a:prstGeom prst="rect">
            <a:avLst/>
          </a:prstGeom>
          <a:noFill/>
          <a:ln>
            <a:noFill/>
          </a:ln>
        </p:spPr>
        <p:txBody>
          <a:bodyPr lIns="91425" tIns="91425" rIns="91425" bIns="91425" anchor="t" anchorCtr="0">
            <a:noAutofit/>
          </a:bodyPr>
          <a:lstStyle/>
          <a:p>
            <a:pPr marL="6350" marR="0" lvl="0" indent="-635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Category management seeks to achieve the following goals around cost savings, knowledge sharing, relationship-building, and efficiency:</a:t>
            </a:r>
          </a:p>
        </p:txBody>
      </p:sp>
      <p:grpSp>
        <p:nvGrpSpPr>
          <p:cNvPr id="237" name="Shape 237"/>
          <p:cNvGrpSpPr/>
          <p:nvPr/>
        </p:nvGrpSpPr>
        <p:grpSpPr>
          <a:xfrm>
            <a:off x="548639" y="2195146"/>
            <a:ext cx="8307264" cy="4105373"/>
            <a:chOff x="563960" y="2268635"/>
            <a:chExt cx="8307264" cy="3848787"/>
          </a:xfrm>
        </p:grpSpPr>
        <p:pic>
          <p:nvPicPr>
            <p:cNvPr id="238" name="Shape 238"/>
            <p:cNvPicPr preferRelativeResize="0"/>
            <p:nvPr/>
          </p:nvPicPr>
          <p:blipFill rotWithShape="1">
            <a:blip r:embed="rId3">
              <a:alphaModFix/>
            </a:blip>
            <a:srcRect/>
            <a:stretch/>
          </p:blipFill>
          <p:spPr>
            <a:xfrm>
              <a:off x="1001870" y="2268635"/>
              <a:ext cx="1031700" cy="1031700"/>
            </a:xfrm>
            <a:prstGeom prst="rect">
              <a:avLst/>
            </a:prstGeom>
            <a:noFill/>
            <a:ln>
              <a:noFill/>
            </a:ln>
          </p:spPr>
        </p:pic>
        <p:pic>
          <p:nvPicPr>
            <p:cNvPr id="239" name="Shape 239"/>
            <p:cNvPicPr preferRelativeResize="0"/>
            <p:nvPr/>
          </p:nvPicPr>
          <p:blipFill rotWithShape="1">
            <a:blip r:embed="rId4">
              <a:alphaModFix/>
            </a:blip>
            <a:srcRect/>
            <a:stretch/>
          </p:blipFill>
          <p:spPr>
            <a:xfrm>
              <a:off x="7234925" y="2271852"/>
              <a:ext cx="1025100" cy="1025099"/>
            </a:xfrm>
            <a:prstGeom prst="rect">
              <a:avLst/>
            </a:prstGeom>
            <a:noFill/>
            <a:ln>
              <a:noFill/>
            </a:ln>
          </p:spPr>
        </p:pic>
        <p:pic>
          <p:nvPicPr>
            <p:cNvPr id="240" name="Shape 240"/>
            <p:cNvPicPr preferRelativeResize="0"/>
            <p:nvPr/>
          </p:nvPicPr>
          <p:blipFill rotWithShape="1">
            <a:blip r:embed="rId5">
              <a:alphaModFix/>
            </a:blip>
            <a:srcRect/>
            <a:stretch/>
          </p:blipFill>
          <p:spPr>
            <a:xfrm>
              <a:off x="5045233" y="2271852"/>
              <a:ext cx="1038900" cy="1038899"/>
            </a:xfrm>
            <a:prstGeom prst="rect">
              <a:avLst/>
            </a:prstGeom>
            <a:noFill/>
            <a:ln>
              <a:noFill/>
            </a:ln>
          </p:spPr>
        </p:pic>
        <p:pic>
          <p:nvPicPr>
            <p:cNvPr id="241" name="Shape 241"/>
            <p:cNvPicPr preferRelativeResize="0"/>
            <p:nvPr/>
          </p:nvPicPr>
          <p:blipFill rotWithShape="1">
            <a:blip r:embed="rId6">
              <a:alphaModFix/>
            </a:blip>
            <a:srcRect/>
            <a:stretch/>
          </p:blipFill>
          <p:spPr>
            <a:xfrm>
              <a:off x="2989516" y="2271852"/>
              <a:ext cx="1265699" cy="1265699"/>
            </a:xfrm>
            <a:prstGeom prst="rect">
              <a:avLst/>
            </a:prstGeom>
            <a:noFill/>
            <a:ln>
              <a:noFill/>
            </a:ln>
          </p:spPr>
        </p:pic>
        <p:grpSp>
          <p:nvGrpSpPr>
            <p:cNvPr id="242" name="Shape 242"/>
            <p:cNvGrpSpPr/>
            <p:nvPr/>
          </p:nvGrpSpPr>
          <p:grpSpPr>
            <a:xfrm>
              <a:off x="563960" y="3439623"/>
              <a:ext cx="8307264" cy="2677800"/>
              <a:chOff x="591925" y="3439623"/>
              <a:chExt cx="8307264" cy="2677800"/>
            </a:xfrm>
          </p:grpSpPr>
          <p:sp>
            <p:nvSpPr>
              <p:cNvPr id="243" name="Shape 243"/>
              <p:cNvSpPr txBox="1"/>
              <p:nvPr/>
            </p:nvSpPr>
            <p:spPr>
              <a:xfrm>
                <a:off x="591925" y="3439623"/>
                <a:ext cx="2250000" cy="1600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dirty="0">
                    <a:solidFill>
                      <a:srgbClr val="000000"/>
                    </a:solidFill>
                    <a:latin typeface="Arial"/>
                    <a:ea typeface="Arial"/>
                    <a:cs typeface="Arial"/>
                    <a:sym typeface="Arial"/>
                  </a:rPr>
                  <a:t>Increase Cost Savings</a:t>
                </a:r>
              </a:p>
              <a:p>
                <a:pPr marL="285750" marR="0" lvl="0" indent="-285750" algn="l" rtl="0">
                  <a:spcBef>
                    <a:spcPts val="0"/>
                  </a:spcBef>
                  <a:spcAft>
                    <a:spcPts val="0"/>
                  </a:spcAft>
                  <a:buClr>
                    <a:srgbClr val="000000"/>
                  </a:buClr>
                  <a:buSzPct val="100000"/>
                  <a:buFont typeface="Arial"/>
                  <a:buChar char="•"/>
                </a:pPr>
                <a:r>
                  <a:rPr lang="en-US" sz="1400" b="0" dirty="0">
                    <a:solidFill>
                      <a:srgbClr val="000000"/>
                    </a:solidFill>
                    <a:latin typeface="Arial"/>
                    <a:ea typeface="Arial"/>
                    <a:cs typeface="Arial"/>
                    <a:sym typeface="Arial"/>
                  </a:rPr>
                  <a:t>Increase spend under management</a:t>
                </a:r>
              </a:p>
              <a:p>
                <a:pPr marL="285750" marR="0" lvl="0" indent="-285750" algn="l" rtl="0">
                  <a:spcBef>
                    <a:spcPts val="0"/>
                  </a:spcBef>
                  <a:spcAft>
                    <a:spcPts val="0"/>
                  </a:spcAft>
                  <a:buClr>
                    <a:srgbClr val="000000"/>
                  </a:buClr>
                  <a:buSzPct val="100000"/>
                  <a:buFont typeface="Arial"/>
                  <a:buChar char="•"/>
                </a:pPr>
                <a:r>
                  <a:rPr lang="en-US" sz="1400" b="0" dirty="0">
                    <a:solidFill>
                      <a:srgbClr val="000000"/>
                    </a:solidFill>
                    <a:latin typeface="Arial"/>
                    <a:ea typeface="Arial"/>
                    <a:cs typeface="Arial"/>
                    <a:sym typeface="Arial"/>
                  </a:rPr>
                  <a:t>Achieve volume savings</a:t>
                </a:r>
              </a:p>
              <a:p>
                <a:pPr marL="285750" marR="0" lvl="0" indent="-285750" algn="l" rtl="0">
                  <a:spcBef>
                    <a:spcPts val="0"/>
                  </a:spcBef>
                  <a:spcAft>
                    <a:spcPts val="0"/>
                  </a:spcAft>
                  <a:buClr>
                    <a:srgbClr val="000000"/>
                  </a:buClr>
                  <a:buSzPct val="100000"/>
                  <a:buFont typeface="Arial"/>
                  <a:buChar char="•"/>
                </a:pPr>
                <a:r>
                  <a:rPr lang="en-US" sz="1400" b="0" dirty="0" smtClean="0">
                    <a:solidFill>
                      <a:srgbClr val="000000"/>
                    </a:solidFill>
                    <a:latin typeface="Arial"/>
                    <a:ea typeface="Arial"/>
                    <a:cs typeface="Arial"/>
                    <a:sym typeface="Arial"/>
                  </a:rPr>
                  <a:t>Achieve administrative</a:t>
                </a:r>
                <a:r>
                  <a:rPr lang="en-US" sz="1000" b="0" dirty="0" smtClean="0">
                    <a:solidFill>
                      <a:srgbClr val="000000"/>
                    </a:solidFill>
                    <a:latin typeface="Arial"/>
                    <a:ea typeface="Arial"/>
                    <a:cs typeface="Arial"/>
                    <a:sym typeface="Arial"/>
                  </a:rPr>
                  <a:t> </a:t>
                </a:r>
                <a:r>
                  <a:rPr lang="en-US" sz="1400" b="0" dirty="0">
                    <a:solidFill>
                      <a:srgbClr val="000000"/>
                    </a:solidFill>
                    <a:latin typeface="Arial"/>
                    <a:ea typeface="Arial"/>
                    <a:cs typeface="Arial"/>
                    <a:sym typeface="Arial"/>
                  </a:rPr>
                  <a:t>savings</a:t>
                </a:r>
              </a:p>
            </p:txBody>
          </p:sp>
          <p:sp>
            <p:nvSpPr>
              <p:cNvPr id="244" name="Shape 244"/>
              <p:cNvSpPr txBox="1"/>
              <p:nvPr/>
            </p:nvSpPr>
            <p:spPr>
              <a:xfrm>
                <a:off x="2894561" y="3439623"/>
                <a:ext cx="1823100" cy="138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a:solidFill>
                      <a:srgbClr val="000000"/>
                    </a:solidFill>
                    <a:latin typeface="Arial"/>
                    <a:ea typeface="Arial"/>
                    <a:cs typeface="Arial"/>
                    <a:sym typeface="Arial"/>
                  </a:rPr>
                  <a:t>Foster Knowledge Sharing</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Share best practices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Grow and share expertise</a:t>
                </a:r>
              </a:p>
            </p:txBody>
          </p:sp>
          <p:sp>
            <p:nvSpPr>
              <p:cNvPr id="245" name="Shape 245"/>
              <p:cNvSpPr txBox="1"/>
              <p:nvPr/>
            </p:nvSpPr>
            <p:spPr>
              <a:xfrm>
                <a:off x="4717650" y="3439623"/>
                <a:ext cx="1894200" cy="26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a:solidFill>
                      <a:srgbClr val="000000"/>
                    </a:solidFill>
                    <a:latin typeface="Arial"/>
                    <a:ea typeface="Arial"/>
                    <a:cs typeface="Arial"/>
                    <a:sym typeface="Arial"/>
                  </a:rPr>
                  <a:t>Promote Efficiency</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Reduce contract duplication</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Enhance transparency</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Create better contract vehicles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Manage data collection and analysis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Enable better decisions</a:t>
                </a:r>
              </a:p>
            </p:txBody>
          </p:sp>
          <p:sp>
            <p:nvSpPr>
              <p:cNvPr id="246" name="Shape 246"/>
              <p:cNvSpPr txBox="1"/>
              <p:nvPr/>
            </p:nvSpPr>
            <p:spPr>
              <a:xfrm>
                <a:off x="6787189" y="3439623"/>
                <a:ext cx="2112000" cy="2246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a:solidFill>
                      <a:srgbClr val="000000"/>
                    </a:solidFill>
                    <a:latin typeface="Arial"/>
                    <a:ea typeface="Arial"/>
                    <a:cs typeface="Arial"/>
                    <a:sym typeface="Arial"/>
                  </a:rPr>
                  <a:t>Improve Relationships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Maximize purchasing agency relationships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Leverage supplier relationships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Optimize buying channels</a:t>
                </a:r>
              </a:p>
              <a:p>
                <a:pPr marL="285750" marR="0" lvl="0" indent="-285750" algn="l" rtl="0">
                  <a:spcBef>
                    <a:spcPts val="0"/>
                  </a:spcBef>
                  <a:spcAft>
                    <a:spcPts val="0"/>
                  </a:spcAft>
                  <a:buClr>
                    <a:srgbClr val="000000"/>
                  </a:buClr>
                  <a:buSzPct val="100000"/>
                  <a:buFont typeface="Arial"/>
                  <a:buChar char="•"/>
                </a:pPr>
                <a:r>
                  <a:rPr lang="en-US" sz="1400" b="0">
                    <a:solidFill>
                      <a:srgbClr val="000000"/>
                    </a:solidFill>
                    <a:latin typeface="Arial"/>
                    <a:ea typeface="Arial"/>
                    <a:cs typeface="Arial"/>
                    <a:sym typeface="Arial"/>
                  </a:rPr>
                  <a:t>Manage the solution landscape</a:t>
                </a:r>
              </a:p>
            </p:txBody>
          </p:sp>
        </p:grpSp>
      </p:grpSp>
      <p:sp>
        <p:nvSpPr>
          <p:cNvPr id="247" name="Shape 247"/>
          <p:cNvSpPr txBox="1">
            <a:spLocks noGrp="1"/>
          </p:cNvSpPr>
          <p:nvPr>
            <p:ph type="sldNum" idx="4294967295"/>
          </p:nvPr>
        </p:nvSpPr>
        <p:spPr>
          <a:xfrm>
            <a:off x="7010400" y="7071360"/>
            <a:ext cx="2133600" cy="243840"/>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rgbClr val="888888"/>
                </a:solidFill>
                <a:latin typeface="Arial"/>
                <a:ea typeface="Arial"/>
                <a:cs typeface="Arial"/>
                <a:sym typeface="Arial"/>
              </a:rPr>
              <a:t>24</a:t>
            </a:fld>
            <a:endParaRPr lang="en-US" sz="10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9996848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533568" y="189654"/>
            <a:ext cx="7624500" cy="90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1" i="0" u="none" strike="noStrike" cap="none" dirty="0">
                <a:latin typeface="Arial"/>
                <a:ea typeface="Arial"/>
                <a:cs typeface="Arial"/>
                <a:sym typeface="Arial"/>
              </a:rPr>
              <a:t>Acquisition </a:t>
            </a:r>
            <a:r>
              <a:rPr lang="en-US" sz="3200" b="1" i="0" u="none" strike="noStrike" cap="none" dirty="0" smtClean="0">
                <a:latin typeface="Arial"/>
                <a:ea typeface="Arial"/>
                <a:cs typeface="Arial"/>
                <a:sym typeface="Arial"/>
              </a:rPr>
              <a:t>Gateway</a:t>
            </a:r>
            <a:endParaRPr lang="en-US" sz="3200" b="1" i="0" u="none" strike="noStrike" cap="none" dirty="0">
              <a:latin typeface="Arial"/>
              <a:ea typeface="Arial"/>
              <a:cs typeface="Arial"/>
              <a:sym typeface="Arial"/>
            </a:endParaRPr>
          </a:p>
        </p:txBody>
      </p:sp>
      <p:sp>
        <p:nvSpPr>
          <p:cNvPr id="315" name="Shape 315"/>
          <p:cNvSpPr txBox="1"/>
          <p:nvPr/>
        </p:nvSpPr>
        <p:spPr>
          <a:xfrm>
            <a:off x="548639" y="1490133"/>
            <a:ext cx="8415000" cy="4065084"/>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1"/>
              </a:buClr>
              <a:buSzPct val="100000"/>
              <a:buFont typeface="Wingdings" panose="05000000000000000000" pitchFamily="2" charset="2"/>
              <a:buChar char="Ø"/>
            </a:pPr>
            <a:r>
              <a:rPr lang="en-US" sz="2400" i="0" u="none" strike="noStrike" cap="none" dirty="0" smtClean="0">
                <a:solidFill>
                  <a:schemeClr val="dk1"/>
                </a:solidFill>
                <a:sym typeface="Arial"/>
              </a:rPr>
              <a:t>The </a:t>
            </a:r>
            <a:r>
              <a:rPr lang="en-US" sz="2400" i="0" u="none" strike="noStrike" cap="none" dirty="0">
                <a:solidFill>
                  <a:schemeClr val="dk1"/>
                </a:solidFill>
                <a:sym typeface="Arial"/>
              </a:rPr>
              <a:t>online </a:t>
            </a:r>
            <a:r>
              <a:rPr lang="en-US" sz="2400" i="0" u="none" strike="noStrike" cap="none" dirty="0" smtClean="0">
                <a:solidFill>
                  <a:schemeClr val="dk1"/>
                </a:solidFill>
                <a:sym typeface="Arial"/>
              </a:rPr>
              <a:t>platform that implements category management. </a:t>
            </a:r>
            <a:br>
              <a:rPr lang="en-US" sz="2400" i="0" u="none" strike="noStrike" cap="none" dirty="0" smtClean="0">
                <a:solidFill>
                  <a:schemeClr val="dk1"/>
                </a:solidFill>
                <a:sym typeface="Arial"/>
              </a:rPr>
            </a:br>
            <a:endParaRPr lang="en-US" sz="2400" i="0" u="none" strike="noStrike" cap="none" dirty="0" smtClean="0">
              <a:solidFill>
                <a:schemeClr val="dk1"/>
              </a:solidFill>
              <a:sym typeface="Arial"/>
            </a:endParaRPr>
          </a:p>
          <a:p>
            <a:pPr marL="342900" marR="0" lvl="0" indent="-342900" algn="l" rtl="0">
              <a:lnSpc>
                <a:spcPct val="100000"/>
              </a:lnSpc>
              <a:spcBef>
                <a:spcPts val="0"/>
              </a:spcBef>
              <a:spcAft>
                <a:spcPts val="0"/>
              </a:spcAft>
              <a:buClr>
                <a:schemeClr val="dk1"/>
              </a:buClr>
              <a:buSzPct val="100000"/>
              <a:buFont typeface="Wingdings" panose="05000000000000000000" pitchFamily="2" charset="2"/>
              <a:buChar char="Ø"/>
            </a:pPr>
            <a:r>
              <a:rPr lang="en-US" sz="2400" dirty="0" smtClean="0">
                <a:solidFill>
                  <a:schemeClr val="dk1"/>
                </a:solidFill>
              </a:rPr>
              <a:t>The </a:t>
            </a:r>
            <a:r>
              <a:rPr lang="en-US" sz="2400" i="0" u="none" strike="noStrike" cap="none" dirty="0" smtClean="0">
                <a:solidFill>
                  <a:schemeClr val="dk1"/>
                </a:solidFill>
                <a:sym typeface="Arial"/>
              </a:rPr>
              <a:t>resource </a:t>
            </a:r>
            <a:r>
              <a:rPr lang="en-US" sz="2400" i="0" u="none" strike="noStrike" cap="none" dirty="0">
                <a:solidFill>
                  <a:schemeClr val="dk1"/>
                </a:solidFill>
                <a:sym typeface="Arial"/>
              </a:rPr>
              <a:t>center that </a:t>
            </a:r>
            <a:r>
              <a:rPr lang="en-US" sz="2400" i="0" u="none" strike="noStrike" cap="none" dirty="0">
                <a:solidFill>
                  <a:srgbClr val="000000"/>
                </a:solidFill>
                <a:sym typeface="Arial"/>
              </a:rPr>
              <a:t>aims to improve and sustain federal agency performance by empowering </a:t>
            </a:r>
            <a:r>
              <a:rPr lang="en-US" sz="2400" i="0" u="none" strike="noStrike" cap="none" dirty="0" smtClean="0">
                <a:solidFill>
                  <a:srgbClr val="000000"/>
                </a:solidFill>
                <a:sym typeface="Arial"/>
              </a:rPr>
              <a:t>agency professionals across the government with </a:t>
            </a:r>
            <a:r>
              <a:rPr lang="en-US" sz="2400" i="0" u="none" strike="noStrike" cap="none" dirty="0">
                <a:solidFill>
                  <a:srgbClr val="000000"/>
                </a:solidFill>
                <a:sym typeface="Arial"/>
              </a:rPr>
              <a:t>access to acquisition information, data, and tools</a:t>
            </a:r>
            <a:r>
              <a:rPr lang="en-US" sz="2400" b="0" i="0" u="none" strike="noStrike" cap="none" dirty="0">
                <a:solidFill>
                  <a:srgbClr val="000000"/>
                </a:solidFill>
                <a:latin typeface="Arial"/>
                <a:ea typeface="Arial"/>
                <a:cs typeface="Arial"/>
                <a:sym typeface="Arial"/>
              </a:rPr>
              <a:t>.</a:t>
            </a:r>
          </a:p>
        </p:txBody>
      </p:sp>
      <p:sp>
        <p:nvSpPr>
          <p:cNvPr id="316" name="Shape 316"/>
          <p:cNvSpPr txBox="1">
            <a:spLocks noGrp="1"/>
          </p:cNvSpPr>
          <p:nvPr>
            <p:ph type="sldNum" idx="4294967295"/>
          </p:nvPr>
        </p:nvSpPr>
        <p:spPr>
          <a:xfrm>
            <a:off x="7010400" y="7071360"/>
            <a:ext cx="2133600" cy="243840"/>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rgbClr val="888888"/>
                </a:solidFill>
                <a:latin typeface="Arial"/>
                <a:ea typeface="Arial"/>
                <a:cs typeface="Arial"/>
                <a:sym typeface="Arial"/>
              </a:rPr>
              <a:t>25</a:t>
            </a:fld>
            <a:endParaRPr lang="en-US" sz="1000" b="0" i="0" u="none" strike="noStrike" cap="none">
              <a:solidFill>
                <a:srgbClr val="888888"/>
              </a:solidFill>
              <a:latin typeface="Arial"/>
              <a:ea typeface="Arial"/>
              <a:cs typeface="Arial"/>
              <a:sym typeface="Arial"/>
            </a:endParaRPr>
          </a:p>
        </p:txBody>
      </p:sp>
      <p:pic>
        <p:nvPicPr>
          <p:cNvPr id="324" name="Shape 324"/>
          <p:cNvPicPr preferRelativeResize="0"/>
          <p:nvPr/>
        </p:nvPicPr>
        <p:blipFill rotWithShape="1">
          <a:blip r:embed="rId3">
            <a:alphaModFix/>
          </a:blip>
          <a:srcRect/>
          <a:stretch/>
        </p:blipFill>
        <p:spPr>
          <a:xfrm>
            <a:off x="6291404" y="4191000"/>
            <a:ext cx="2819400" cy="2140373"/>
          </a:xfrm>
          <a:prstGeom prst="rect">
            <a:avLst/>
          </a:prstGeom>
          <a:noFill/>
          <a:ln>
            <a:noFill/>
          </a:ln>
        </p:spPr>
      </p:pic>
    </p:spTree>
    <p:extLst>
      <p:ext uri="{BB962C8B-B14F-4D97-AF65-F5344CB8AC3E}">
        <p14:creationId xmlns:p14="http://schemas.microsoft.com/office/powerpoint/2010/main" val="2457155509"/>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457200" y="1385011"/>
            <a:ext cx="7364700" cy="4907200"/>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spcAft>
                <a:spcPts val="0"/>
              </a:spcAft>
              <a:buClr>
                <a:schemeClr val="dk1"/>
              </a:buClr>
              <a:buSzPct val="100000"/>
              <a:buFont typeface="Arial"/>
              <a:buChar char="•"/>
            </a:pPr>
            <a:r>
              <a:rPr lang="en-US" sz="1800" b="1" i="0" u="none" strike="noStrike" cap="none" dirty="0">
                <a:solidFill>
                  <a:schemeClr val="dk1"/>
                </a:solidFill>
                <a:latin typeface="Arial"/>
                <a:ea typeface="Arial"/>
                <a:cs typeface="Arial"/>
                <a:sym typeface="Arial"/>
              </a:rPr>
              <a:t>Hallways - </a:t>
            </a:r>
            <a:r>
              <a:rPr lang="en-US" sz="1800" b="0" i="0" u="none" strike="noStrike" cap="none" dirty="0">
                <a:solidFill>
                  <a:schemeClr val="dk1"/>
                </a:solidFill>
                <a:latin typeface="Arial"/>
                <a:ea typeface="Arial"/>
                <a:cs typeface="Arial"/>
                <a:sym typeface="Arial"/>
              </a:rPr>
              <a:t>Contain information and tools specific to each category management category or sub-category</a:t>
            </a:r>
          </a:p>
          <a:p>
            <a:pPr marL="342900" marR="0" lvl="0" indent="-228600" algn="l" rtl="0">
              <a:lnSpc>
                <a:spcPct val="100000"/>
              </a:lnSpc>
              <a:spcBef>
                <a:spcPts val="0"/>
              </a:spcBef>
              <a:spcAft>
                <a:spcPts val="0"/>
              </a:spcAft>
              <a:buClr>
                <a:schemeClr val="dk1"/>
              </a:buClr>
              <a:buSzPct val="100000"/>
              <a:buFont typeface="Arial"/>
              <a:buNone/>
            </a:pPr>
            <a:endParaRPr sz="18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100000"/>
              <a:buFont typeface="Arial"/>
              <a:buChar char="•"/>
            </a:pPr>
            <a:r>
              <a:rPr lang="en-US" sz="1800" b="1" i="0" u="none" strike="noStrike" cap="none" dirty="0">
                <a:solidFill>
                  <a:schemeClr val="dk1"/>
                </a:solidFill>
                <a:latin typeface="Arial"/>
                <a:ea typeface="Arial"/>
                <a:cs typeface="Arial"/>
                <a:sym typeface="Arial"/>
              </a:rPr>
              <a:t>Project Center - </a:t>
            </a:r>
            <a:r>
              <a:rPr lang="en-US" sz="1800" b="0" i="0" u="none" strike="noStrike" cap="none" dirty="0">
                <a:solidFill>
                  <a:schemeClr val="dk1"/>
                </a:solidFill>
                <a:latin typeface="Arial"/>
                <a:ea typeface="Arial"/>
                <a:cs typeface="Arial"/>
                <a:sym typeface="Arial"/>
              </a:rPr>
              <a:t>A personal location in the Gateway where users can save statements of work, community posts, and other information relevant to their acquisitions</a:t>
            </a:r>
          </a:p>
          <a:p>
            <a:pPr marL="342900" marR="0" lvl="0" indent="-228600" algn="l" rtl="0">
              <a:lnSpc>
                <a:spcPct val="100000"/>
              </a:lnSpc>
              <a:spcBef>
                <a:spcPts val="0"/>
              </a:spcBef>
              <a:spcAft>
                <a:spcPts val="0"/>
              </a:spcAft>
              <a:buClr>
                <a:schemeClr val="dk1"/>
              </a:buClr>
              <a:buSzPct val="100000"/>
              <a:buFont typeface="Arial"/>
              <a:buNone/>
            </a:pPr>
            <a:endParaRPr sz="1800" b="0"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100000"/>
              <a:buFont typeface="Arial"/>
              <a:buChar char="•"/>
            </a:pPr>
            <a:r>
              <a:rPr lang="en-US" sz="1800" b="1" i="0" u="none" strike="noStrike" cap="none" dirty="0">
                <a:solidFill>
                  <a:schemeClr val="dk1"/>
                </a:solidFill>
                <a:latin typeface="Arial"/>
                <a:ea typeface="Arial"/>
                <a:cs typeface="Arial"/>
                <a:sym typeface="Arial"/>
              </a:rPr>
              <a:t>Solutions Finder - </a:t>
            </a:r>
            <a:r>
              <a:rPr lang="en-US" sz="1800" b="0" i="0" u="none" strike="noStrike" cap="none" dirty="0">
                <a:solidFill>
                  <a:schemeClr val="dk1"/>
                </a:solidFill>
                <a:latin typeface="Arial"/>
                <a:ea typeface="Arial"/>
                <a:cs typeface="Arial"/>
                <a:sym typeface="Arial"/>
              </a:rPr>
              <a:t>Search tool to allow federal buyers to locate “best-fit” contract vehicles across federal agencies</a:t>
            </a:r>
          </a:p>
          <a:p>
            <a:pPr marL="342900" marR="0" lvl="0" indent="-228600" algn="l" rtl="0">
              <a:lnSpc>
                <a:spcPct val="100000"/>
              </a:lnSpc>
              <a:spcBef>
                <a:spcPts val="0"/>
              </a:spcBef>
              <a:spcAft>
                <a:spcPts val="0"/>
              </a:spcAft>
              <a:buClr>
                <a:schemeClr val="dk1"/>
              </a:buClr>
              <a:buSzPct val="100000"/>
              <a:buFont typeface="Arial"/>
              <a:buNone/>
            </a:pPr>
            <a:endParaRPr sz="1800" b="1"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100000"/>
              <a:buFont typeface="Arial"/>
              <a:buChar char="•"/>
            </a:pPr>
            <a:r>
              <a:rPr lang="en-US" sz="1800" b="1" i="0" u="none" strike="noStrike" cap="none" dirty="0">
                <a:solidFill>
                  <a:schemeClr val="dk1"/>
                </a:solidFill>
                <a:latin typeface="Arial"/>
                <a:ea typeface="Arial"/>
                <a:cs typeface="Arial"/>
                <a:sym typeface="Arial"/>
              </a:rPr>
              <a:t>“My Community” - </a:t>
            </a:r>
            <a:r>
              <a:rPr lang="en-US" sz="1800" b="0" i="0" u="none" strike="noStrike" cap="none" dirty="0">
                <a:solidFill>
                  <a:schemeClr val="dk1"/>
                </a:solidFill>
                <a:latin typeface="Arial"/>
                <a:ea typeface="Arial"/>
                <a:cs typeface="Arial"/>
                <a:sym typeface="Arial"/>
              </a:rPr>
              <a:t>A series of forums on specific acquisition topics, allowing users to ask questions of experts and participate in discussions with cross-agency peers</a:t>
            </a:r>
          </a:p>
          <a:p>
            <a:pPr marL="342900" marR="0" lvl="0" indent="-228600" algn="l" rtl="0">
              <a:lnSpc>
                <a:spcPct val="100000"/>
              </a:lnSpc>
              <a:spcBef>
                <a:spcPts val="0"/>
              </a:spcBef>
              <a:spcAft>
                <a:spcPts val="0"/>
              </a:spcAft>
              <a:buClr>
                <a:schemeClr val="dk1"/>
              </a:buClr>
              <a:buSzPct val="100000"/>
              <a:buFont typeface="Arial"/>
              <a:buNone/>
            </a:pPr>
            <a:endParaRPr sz="1800" b="1" i="0" u="none" strike="noStrike" cap="none" dirty="0">
              <a:solidFill>
                <a:schemeClr val="dk1"/>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ct val="100000"/>
              <a:buFont typeface="Arial"/>
              <a:buChar char="•"/>
            </a:pPr>
            <a:r>
              <a:rPr lang="en-US" sz="1800" b="1" i="0" u="none" strike="noStrike" cap="none" dirty="0" smtClean="0">
                <a:solidFill>
                  <a:schemeClr val="dk1"/>
                </a:solidFill>
                <a:latin typeface="Arial"/>
                <a:ea typeface="Arial"/>
                <a:cs typeface="Arial"/>
                <a:sym typeface="Arial"/>
              </a:rPr>
              <a:t>Documents </a:t>
            </a:r>
            <a:r>
              <a:rPr lang="en-US" sz="1800" b="1" i="0" u="none" strike="noStrike" cap="none" dirty="0">
                <a:solidFill>
                  <a:schemeClr val="dk1"/>
                </a:solidFill>
                <a:latin typeface="Arial"/>
                <a:ea typeface="Arial"/>
                <a:cs typeface="Arial"/>
                <a:sym typeface="Arial"/>
              </a:rPr>
              <a:t>Work Library - </a:t>
            </a:r>
            <a:r>
              <a:rPr lang="en-US" sz="1800" b="0" i="0" u="none" strike="noStrike" cap="none" dirty="0">
                <a:solidFill>
                  <a:schemeClr val="dk1"/>
                </a:solidFill>
                <a:latin typeface="Arial"/>
                <a:ea typeface="Arial"/>
                <a:cs typeface="Arial"/>
                <a:sym typeface="Arial"/>
              </a:rPr>
              <a:t>Users can share statements of work in a centralized location and have the ability to “</a:t>
            </a:r>
            <a:r>
              <a:rPr lang="en-US" sz="1800" b="0" i="0" u="none" strike="noStrike" cap="none" dirty="0" err="1">
                <a:solidFill>
                  <a:schemeClr val="dk1"/>
                </a:solidFill>
                <a:latin typeface="Arial"/>
                <a:ea typeface="Arial"/>
                <a:cs typeface="Arial"/>
                <a:sym typeface="Arial"/>
              </a:rPr>
              <a:t>upvote</a:t>
            </a:r>
            <a:r>
              <a:rPr lang="en-US" sz="1800" b="0" i="0" u="none" strike="noStrike" cap="none" dirty="0">
                <a:solidFill>
                  <a:schemeClr val="dk1"/>
                </a:solidFill>
                <a:latin typeface="Arial"/>
                <a:ea typeface="Arial"/>
                <a:cs typeface="Arial"/>
                <a:sym typeface="Arial"/>
              </a:rPr>
              <a:t>” their favorites</a:t>
            </a:r>
          </a:p>
        </p:txBody>
      </p:sp>
      <p:pic>
        <p:nvPicPr>
          <p:cNvPr id="330" name="Shape 330"/>
          <p:cNvPicPr preferRelativeResize="0"/>
          <p:nvPr/>
        </p:nvPicPr>
        <p:blipFill rotWithShape="1">
          <a:blip r:embed="rId3">
            <a:alphaModFix/>
          </a:blip>
          <a:srcRect/>
          <a:stretch/>
        </p:blipFill>
        <p:spPr>
          <a:xfrm>
            <a:off x="7821907" y="1446914"/>
            <a:ext cx="746700" cy="796480"/>
          </a:xfrm>
          <a:prstGeom prst="rect">
            <a:avLst/>
          </a:prstGeom>
          <a:noFill/>
          <a:ln>
            <a:noFill/>
          </a:ln>
        </p:spPr>
      </p:pic>
      <p:pic>
        <p:nvPicPr>
          <p:cNvPr id="331" name="Shape 331"/>
          <p:cNvPicPr preferRelativeResize="0"/>
          <p:nvPr/>
        </p:nvPicPr>
        <p:blipFill rotWithShape="1">
          <a:blip r:embed="rId4">
            <a:alphaModFix/>
          </a:blip>
          <a:srcRect/>
          <a:stretch/>
        </p:blipFill>
        <p:spPr>
          <a:xfrm>
            <a:off x="7804184" y="2335679"/>
            <a:ext cx="782100" cy="834240"/>
          </a:xfrm>
          <a:prstGeom prst="rect">
            <a:avLst/>
          </a:prstGeom>
          <a:noFill/>
          <a:ln>
            <a:noFill/>
          </a:ln>
        </p:spPr>
      </p:pic>
      <p:pic>
        <p:nvPicPr>
          <p:cNvPr id="332" name="Shape 332"/>
          <p:cNvPicPr preferRelativeResize="0"/>
          <p:nvPr/>
        </p:nvPicPr>
        <p:blipFill rotWithShape="1">
          <a:blip r:embed="rId5">
            <a:alphaModFix/>
          </a:blip>
          <a:srcRect/>
          <a:stretch/>
        </p:blipFill>
        <p:spPr>
          <a:xfrm>
            <a:off x="7772400" y="4318907"/>
            <a:ext cx="845700" cy="902080"/>
          </a:xfrm>
          <a:prstGeom prst="rect">
            <a:avLst/>
          </a:prstGeom>
          <a:noFill/>
          <a:ln>
            <a:noFill/>
          </a:ln>
        </p:spPr>
      </p:pic>
      <p:pic>
        <p:nvPicPr>
          <p:cNvPr id="333" name="Shape 333"/>
          <p:cNvPicPr preferRelativeResize="0"/>
          <p:nvPr/>
        </p:nvPicPr>
        <p:blipFill rotWithShape="1">
          <a:blip r:embed="rId6">
            <a:alphaModFix/>
          </a:blip>
          <a:srcRect/>
          <a:stretch/>
        </p:blipFill>
        <p:spPr>
          <a:xfrm>
            <a:off x="7852063" y="5526462"/>
            <a:ext cx="686400" cy="732160"/>
          </a:xfrm>
          <a:prstGeom prst="rect">
            <a:avLst/>
          </a:prstGeom>
          <a:noFill/>
          <a:ln>
            <a:noFill/>
          </a:ln>
        </p:spPr>
      </p:pic>
      <p:pic>
        <p:nvPicPr>
          <p:cNvPr id="334" name="Shape 334"/>
          <p:cNvPicPr preferRelativeResize="0"/>
          <p:nvPr/>
        </p:nvPicPr>
        <p:blipFill rotWithShape="1">
          <a:blip r:embed="rId7">
            <a:alphaModFix/>
          </a:blip>
          <a:srcRect/>
          <a:stretch/>
        </p:blipFill>
        <p:spPr>
          <a:xfrm>
            <a:off x="7804184" y="3406851"/>
            <a:ext cx="782100" cy="834239"/>
          </a:xfrm>
          <a:prstGeom prst="rect">
            <a:avLst/>
          </a:prstGeom>
          <a:noFill/>
          <a:ln>
            <a:noFill/>
          </a:ln>
        </p:spPr>
      </p:pic>
      <p:sp>
        <p:nvSpPr>
          <p:cNvPr id="335" name="Shape 335"/>
          <p:cNvSpPr txBox="1">
            <a:spLocks noGrp="1"/>
          </p:cNvSpPr>
          <p:nvPr>
            <p:ph type="title"/>
          </p:nvPr>
        </p:nvSpPr>
        <p:spPr>
          <a:xfrm>
            <a:off x="1143000" y="243840"/>
            <a:ext cx="7624500" cy="90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1" u="none" strike="noStrike" cap="none" dirty="0" smtClean="0">
                <a:solidFill>
                  <a:srgbClr val="005087"/>
                </a:solidFill>
                <a:latin typeface="Arial"/>
                <a:ea typeface="Arial"/>
                <a:cs typeface="Arial"/>
                <a:sym typeface="Arial"/>
              </a:rPr>
              <a:t>Acquisition </a:t>
            </a:r>
            <a:r>
              <a:rPr lang="en-US" sz="3200" b="1" u="none" strike="noStrike" cap="none" dirty="0">
                <a:solidFill>
                  <a:srgbClr val="005087"/>
                </a:solidFill>
                <a:latin typeface="Arial"/>
                <a:ea typeface="Arial"/>
                <a:cs typeface="Arial"/>
                <a:sym typeface="Arial"/>
              </a:rPr>
              <a:t>Gateway Features</a:t>
            </a:r>
          </a:p>
        </p:txBody>
      </p:sp>
      <p:sp>
        <p:nvSpPr>
          <p:cNvPr id="336" name="Shape 336"/>
          <p:cNvSpPr txBox="1"/>
          <p:nvPr/>
        </p:nvSpPr>
        <p:spPr>
          <a:xfrm>
            <a:off x="7010400" y="7071360"/>
            <a:ext cx="2133600" cy="24384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a:solidFill>
                  <a:srgbClr val="888888"/>
                </a:solidFill>
                <a:latin typeface="Arial"/>
                <a:ea typeface="Arial"/>
                <a:cs typeface="Arial"/>
                <a:sym typeface="Arial"/>
              </a:rPr>
              <a:t>8</a:t>
            </a:r>
          </a:p>
        </p:txBody>
      </p:sp>
    </p:spTree>
    <p:extLst>
      <p:ext uri="{BB962C8B-B14F-4D97-AF65-F5344CB8AC3E}">
        <p14:creationId xmlns:p14="http://schemas.microsoft.com/office/powerpoint/2010/main" val="2587914726"/>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3">
            <a:alphaModFix/>
          </a:blip>
          <a:srcRect b="8617"/>
          <a:stretch/>
        </p:blipFill>
        <p:spPr>
          <a:xfrm>
            <a:off x="186600" y="2819401"/>
            <a:ext cx="4737600" cy="3229440"/>
          </a:xfrm>
          <a:prstGeom prst="rect">
            <a:avLst/>
          </a:prstGeom>
          <a:noFill/>
          <a:ln w="9525" cap="flat" cmpd="sng">
            <a:solidFill>
              <a:srgbClr val="51A4B2"/>
            </a:solidFill>
            <a:prstDash val="solid"/>
            <a:round/>
            <a:headEnd type="none" w="med" len="med"/>
            <a:tailEnd type="none" w="med" len="med"/>
          </a:ln>
        </p:spPr>
      </p:pic>
      <p:sp>
        <p:nvSpPr>
          <p:cNvPr id="342" name="Shape 342"/>
          <p:cNvSpPr txBox="1"/>
          <p:nvPr/>
        </p:nvSpPr>
        <p:spPr>
          <a:xfrm>
            <a:off x="990600" y="1463040"/>
            <a:ext cx="3129600" cy="630400"/>
          </a:xfrm>
          <a:prstGeom prst="rect">
            <a:avLst/>
          </a:prstGeom>
          <a:noFill/>
          <a:ln>
            <a:noFill/>
          </a:ln>
        </p:spPr>
        <p:txBody>
          <a:bodyPr lIns="91425" tIns="45700" rIns="91425" bIns="45700" anchor="t" anchorCtr="0">
            <a:noAutofit/>
          </a:bodyPr>
          <a:lstStyle/>
          <a:p>
            <a:pPr marL="0" marR="0" lvl="1" indent="0" algn="l" rtl="0">
              <a:lnSpc>
                <a:spcPct val="90000"/>
              </a:lnSpc>
              <a:spcBef>
                <a:spcPts val="0"/>
              </a:spcBef>
              <a:spcAft>
                <a:spcPts val="0"/>
              </a:spcAft>
              <a:buSzPct val="25000"/>
              <a:buNone/>
            </a:pPr>
            <a:r>
              <a:rPr lang="en-US" sz="1800" b="0" i="0" u="none" strike="noStrike" cap="none">
                <a:solidFill>
                  <a:srgbClr val="000000"/>
                </a:solidFill>
                <a:latin typeface="Arial"/>
                <a:ea typeface="Arial"/>
                <a:cs typeface="Arial"/>
                <a:sym typeface="Arial"/>
              </a:rPr>
              <a:t>Go to </a:t>
            </a:r>
            <a:r>
              <a:rPr lang="en-US" sz="1800" b="0" i="0" u="sng" strike="noStrike" cap="none">
                <a:solidFill>
                  <a:schemeClr val="hlink"/>
                </a:solidFill>
                <a:latin typeface="Arial"/>
                <a:ea typeface="Arial"/>
                <a:cs typeface="Arial"/>
                <a:sym typeface="Arial"/>
                <a:hlinkClick r:id="rId4"/>
              </a:rPr>
              <a:t>https://hallways.cap.gsa.gov</a:t>
            </a:r>
          </a:p>
        </p:txBody>
      </p:sp>
      <p:sp>
        <p:nvSpPr>
          <p:cNvPr id="344" name="Shape 344"/>
          <p:cNvSpPr txBox="1">
            <a:spLocks noGrp="1"/>
          </p:cNvSpPr>
          <p:nvPr>
            <p:ph type="title"/>
          </p:nvPr>
        </p:nvSpPr>
        <p:spPr>
          <a:xfrm>
            <a:off x="1143000" y="243840"/>
            <a:ext cx="7624500" cy="90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b="1" dirty="0" smtClean="0">
                <a:latin typeface="Arial"/>
                <a:ea typeface="Arial"/>
                <a:cs typeface="Arial"/>
                <a:sym typeface="Arial"/>
              </a:rPr>
              <a:t>Registering on</a:t>
            </a:r>
            <a:r>
              <a:rPr lang="en-US" b="1" i="0" u="none" strike="noStrike" cap="none" dirty="0" smtClean="0">
                <a:latin typeface="Arial"/>
                <a:ea typeface="Arial"/>
                <a:cs typeface="Arial"/>
                <a:sym typeface="Arial"/>
              </a:rPr>
              <a:t> </a:t>
            </a:r>
            <a:r>
              <a:rPr lang="en-US" b="1" i="0" u="none" strike="noStrike" cap="none" dirty="0">
                <a:latin typeface="Arial"/>
                <a:ea typeface="Arial"/>
                <a:cs typeface="Arial"/>
                <a:sym typeface="Arial"/>
              </a:rPr>
              <a:t>the Acquisition </a:t>
            </a:r>
            <a:r>
              <a:rPr lang="en-US" b="1" i="0" u="none" strike="noStrike" cap="none" dirty="0" smtClean="0">
                <a:latin typeface="Arial"/>
                <a:ea typeface="Arial"/>
                <a:cs typeface="Arial"/>
                <a:sym typeface="Arial"/>
              </a:rPr>
              <a:t>Gateway </a:t>
            </a:r>
            <a:endParaRPr lang="en-US" b="1" i="0" u="none" strike="noStrike" cap="none" dirty="0">
              <a:latin typeface="Arial"/>
              <a:ea typeface="Arial"/>
              <a:cs typeface="Arial"/>
              <a:sym typeface="Arial"/>
            </a:endParaRPr>
          </a:p>
        </p:txBody>
      </p:sp>
      <p:sp>
        <p:nvSpPr>
          <p:cNvPr id="345" name="Shape 345"/>
          <p:cNvSpPr txBox="1">
            <a:spLocks noGrp="1"/>
          </p:cNvSpPr>
          <p:nvPr>
            <p:ph type="sldNum" idx="4294967295"/>
          </p:nvPr>
        </p:nvSpPr>
        <p:spPr>
          <a:xfrm>
            <a:off x="7010400" y="7071360"/>
            <a:ext cx="2133600" cy="243840"/>
          </a:xfrm>
          <a:prstGeom prst="rect">
            <a:avLst/>
          </a:prstGeom>
          <a:noFill/>
          <a:ln>
            <a:noFill/>
          </a:ln>
        </p:spPr>
        <p:txBody>
          <a:bodyPr lIns="91425" tIns="91425" rIns="91425" bIns="91425" anchor="ctr"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rgbClr val="888888"/>
                </a:solidFill>
                <a:latin typeface="Arial"/>
                <a:ea typeface="Arial"/>
                <a:cs typeface="Arial"/>
                <a:sym typeface="Arial"/>
              </a:rPr>
              <a:t>27</a:t>
            </a:fld>
            <a:endParaRPr lang="en-US" sz="1000" b="0" i="0" u="none" strike="noStrike" cap="none">
              <a:solidFill>
                <a:srgbClr val="888888"/>
              </a:solidFill>
              <a:latin typeface="Arial"/>
              <a:ea typeface="Arial"/>
              <a:cs typeface="Arial"/>
              <a:sym typeface="Arial"/>
            </a:endParaRPr>
          </a:p>
        </p:txBody>
      </p:sp>
      <p:sp>
        <p:nvSpPr>
          <p:cNvPr id="346" name="Shape 346"/>
          <p:cNvSpPr/>
          <p:nvPr/>
        </p:nvSpPr>
        <p:spPr>
          <a:xfrm>
            <a:off x="384047" y="1542549"/>
            <a:ext cx="533400" cy="327039"/>
          </a:xfrm>
          <a:prstGeom prst="roundRect">
            <a:avLst>
              <a:gd name="adj" fmla="val 16667"/>
            </a:avLst>
          </a:prstGeom>
          <a:solidFill>
            <a:schemeClr val="accent1"/>
          </a:solidFill>
          <a:ln w="25400" cap="flat" cmpd="sng">
            <a:solidFill>
              <a:srgbClr val="001C56"/>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200" b="1">
                <a:solidFill>
                  <a:schemeClr val="lt1"/>
                </a:solidFill>
                <a:latin typeface="Arial"/>
                <a:ea typeface="Arial"/>
                <a:cs typeface="Arial"/>
                <a:sym typeface="Arial"/>
              </a:rPr>
              <a:t>1</a:t>
            </a:r>
          </a:p>
        </p:txBody>
      </p:sp>
      <p:sp>
        <p:nvSpPr>
          <p:cNvPr id="348" name="Shape 348"/>
          <p:cNvSpPr/>
          <p:nvPr/>
        </p:nvSpPr>
        <p:spPr>
          <a:xfrm>
            <a:off x="4321933" y="4857147"/>
            <a:ext cx="365700" cy="327040"/>
          </a:xfrm>
          <a:prstGeom prst="roundRect">
            <a:avLst>
              <a:gd name="adj" fmla="val 16667"/>
            </a:avLst>
          </a:prstGeom>
          <a:solidFill>
            <a:schemeClr val="accent3"/>
          </a:solidFill>
          <a:ln w="25400" cap="flat" cmpd="sng">
            <a:solidFill>
              <a:srgbClr val="2E4A8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200" b="1">
                <a:solidFill>
                  <a:schemeClr val="lt1"/>
                </a:solidFill>
                <a:latin typeface="Arial"/>
                <a:ea typeface="Arial"/>
                <a:cs typeface="Arial"/>
                <a:sym typeface="Arial"/>
              </a:rPr>
              <a:t>2</a:t>
            </a:r>
          </a:p>
        </p:txBody>
      </p:sp>
      <p:sp>
        <p:nvSpPr>
          <p:cNvPr id="349" name="Shape 349"/>
          <p:cNvSpPr txBox="1"/>
          <p:nvPr/>
        </p:nvSpPr>
        <p:spPr>
          <a:xfrm>
            <a:off x="5176250" y="1468255"/>
            <a:ext cx="3129600" cy="1657919"/>
          </a:xfrm>
          <a:prstGeom prst="rect">
            <a:avLst/>
          </a:prstGeom>
          <a:noFill/>
          <a:ln>
            <a:noFill/>
          </a:ln>
        </p:spPr>
        <p:txBody>
          <a:bodyPr lIns="91425" tIns="45700" rIns="91425" bIns="45700" anchor="t" anchorCtr="0">
            <a:noAutofit/>
          </a:bodyPr>
          <a:lstStyle/>
          <a:p>
            <a:pPr marL="0" marR="0" lvl="1" indent="0" algn="l" rtl="0">
              <a:lnSpc>
                <a:spcPct val="90000"/>
              </a:lnSpc>
              <a:spcBef>
                <a:spcPts val="0"/>
              </a:spcBef>
              <a:spcAft>
                <a:spcPts val="0"/>
              </a:spcAft>
              <a:buSzPct val="25000"/>
              <a:buNone/>
            </a:pPr>
            <a:r>
              <a:rPr lang="en-US" sz="1800" b="0" i="0" u="none" strike="noStrike" cap="none" dirty="0">
                <a:solidFill>
                  <a:srgbClr val="000000"/>
                </a:solidFill>
                <a:latin typeface="Arial"/>
                <a:ea typeface="Arial"/>
                <a:cs typeface="Arial"/>
                <a:sym typeface="Arial"/>
              </a:rPr>
              <a:t>Click the </a:t>
            </a:r>
            <a:r>
              <a:rPr lang="en-US" sz="1800" b="1" i="0" u="none" strike="noStrike" cap="none" dirty="0">
                <a:solidFill>
                  <a:srgbClr val="000000"/>
                </a:solidFill>
                <a:latin typeface="Arial"/>
                <a:ea typeface="Arial"/>
                <a:cs typeface="Arial"/>
                <a:sym typeface="Arial"/>
              </a:rPr>
              <a:t>Federal Employees Sign-in </a:t>
            </a:r>
            <a:r>
              <a:rPr lang="en-US" sz="1800" b="0" i="0" u="none" strike="noStrike" cap="none" dirty="0" smtClean="0">
                <a:solidFill>
                  <a:srgbClr val="000000"/>
                </a:solidFill>
                <a:latin typeface="Arial"/>
                <a:ea typeface="Arial"/>
                <a:cs typeface="Arial"/>
                <a:sym typeface="Arial"/>
              </a:rPr>
              <a:t>button</a:t>
            </a:r>
          </a:p>
          <a:p>
            <a:pPr marL="0" marR="0" lvl="1" indent="0" algn="l" rtl="0">
              <a:lnSpc>
                <a:spcPct val="90000"/>
              </a:lnSpc>
              <a:spcBef>
                <a:spcPts val="0"/>
              </a:spcBef>
              <a:spcAft>
                <a:spcPts val="0"/>
              </a:spcAft>
              <a:buSzPct val="25000"/>
              <a:buNone/>
            </a:pPr>
            <a:endParaRPr lang="en-US" sz="1800" b="0" i="0" u="none" strike="noStrike" cap="none" dirty="0">
              <a:solidFill>
                <a:srgbClr val="000000"/>
              </a:solidFill>
              <a:latin typeface="Arial"/>
              <a:ea typeface="Arial"/>
              <a:cs typeface="Arial"/>
              <a:sym typeface="Arial"/>
            </a:endParaRPr>
          </a:p>
          <a:p>
            <a:pPr marL="0" lvl="1">
              <a:lnSpc>
                <a:spcPct val="90000"/>
              </a:lnSpc>
              <a:spcBef>
                <a:spcPts val="0"/>
              </a:spcBef>
              <a:spcAft>
                <a:spcPts val="0"/>
              </a:spcAft>
            </a:pPr>
            <a:r>
              <a:rPr lang="en-US" sz="1800" dirty="0">
                <a:solidFill>
                  <a:srgbClr val="505050"/>
                </a:solidFill>
                <a:latin typeface="Lucida Sans"/>
              </a:rPr>
              <a:t>Federal employees/contractors with a non-government email address as well as non-federal employees performing Federal activities should contact</a:t>
            </a:r>
            <a:r>
              <a:rPr lang="en-US" sz="1800" dirty="0">
                <a:solidFill>
                  <a:srgbClr val="505050"/>
                </a:solidFill>
                <a:latin typeface="Lucida Sans"/>
                <a:hlinkClick r:id="rId5"/>
              </a:rPr>
              <a:t>MAXSupport@omb.eop.gov</a:t>
            </a:r>
            <a:r>
              <a:rPr lang="en-US" sz="1800" dirty="0">
                <a:solidFill>
                  <a:srgbClr val="505050"/>
                </a:solidFill>
                <a:latin typeface="Lucida Sans"/>
              </a:rPr>
              <a:t> or 202-395-6860. </a:t>
            </a:r>
            <a:endParaRPr sz="1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400" b="0" dirty="0">
              <a:solidFill>
                <a:srgbClr val="000000"/>
              </a:solidFill>
              <a:latin typeface="Arial"/>
              <a:ea typeface="Arial"/>
              <a:cs typeface="Arial"/>
              <a:sym typeface="Arial"/>
            </a:endParaRPr>
          </a:p>
        </p:txBody>
      </p:sp>
      <p:sp>
        <p:nvSpPr>
          <p:cNvPr id="350" name="Shape 350"/>
          <p:cNvSpPr/>
          <p:nvPr/>
        </p:nvSpPr>
        <p:spPr>
          <a:xfrm>
            <a:off x="4572000" y="1542549"/>
            <a:ext cx="533400" cy="327039"/>
          </a:xfrm>
          <a:prstGeom prst="roundRect">
            <a:avLst>
              <a:gd name="adj" fmla="val 16667"/>
            </a:avLst>
          </a:prstGeom>
          <a:solidFill>
            <a:schemeClr val="accent1"/>
          </a:solidFill>
          <a:ln w="25400" cap="flat" cmpd="sng">
            <a:solidFill>
              <a:srgbClr val="001C56"/>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200" b="1">
                <a:solidFill>
                  <a:schemeClr val="lt1"/>
                </a:solidFill>
                <a:latin typeface="Arial"/>
                <a:ea typeface="Arial"/>
                <a:cs typeface="Arial"/>
                <a:sym typeface="Arial"/>
              </a:rPr>
              <a:t>2</a:t>
            </a:r>
          </a:p>
        </p:txBody>
      </p:sp>
    </p:spTree>
    <p:extLst>
      <p:ext uri="{BB962C8B-B14F-4D97-AF65-F5344CB8AC3E}">
        <p14:creationId xmlns:p14="http://schemas.microsoft.com/office/powerpoint/2010/main" val="3671571149"/>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143000" y="162560"/>
            <a:ext cx="7438198" cy="89407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500" b="1" i="0" u="none" strike="noStrike" cap="none" dirty="0">
                <a:solidFill>
                  <a:schemeClr val="dk1"/>
                </a:solidFill>
                <a:latin typeface="Arial"/>
                <a:ea typeface="Arial"/>
                <a:cs typeface="Arial"/>
                <a:sym typeface="Arial"/>
              </a:rPr>
              <a:t>Acquisition Gateway - </a:t>
            </a:r>
            <a:r>
              <a:rPr lang="en-US" sz="2500" b="1" i="0" u="sng" strike="noStrike" cap="none" dirty="0">
                <a:latin typeface="Arial"/>
                <a:ea typeface="Arial"/>
                <a:cs typeface="Arial"/>
                <a:sym typeface="Arial"/>
                <a:hlinkClick r:id="rId3"/>
              </a:rPr>
              <a:t>hallways.cap.gsa.gov</a:t>
            </a:r>
          </a:p>
        </p:txBody>
      </p:sp>
      <p:sp>
        <p:nvSpPr>
          <p:cNvPr id="477" name="Shape 477"/>
          <p:cNvSpPr txBox="1">
            <a:spLocks noGrp="1"/>
          </p:cNvSpPr>
          <p:nvPr>
            <p:ph type="sldNum" idx="4294967295"/>
          </p:nvPr>
        </p:nvSpPr>
        <p:spPr>
          <a:xfrm>
            <a:off x="7543800" y="6780114"/>
            <a:ext cx="1371598" cy="3894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28</a:t>
            </a:fld>
            <a:endParaRPr lang="en-US" sz="1200" b="0" i="0" u="none" strike="noStrike" cap="none">
              <a:solidFill>
                <a:srgbClr val="888888"/>
              </a:solidFill>
              <a:latin typeface="Calibri"/>
              <a:ea typeface="Calibri"/>
              <a:cs typeface="Calibri"/>
              <a:sym typeface="Calibri"/>
            </a:endParaRPr>
          </a:p>
        </p:txBody>
      </p:sp>
      <p:pic>
        <p:nvPicPr>
          <p:cNvPr id="478" name="Shape 478"/>
          <p:cNvPicPr preferRelativeResize="0"/>
          <p:nvPr/>
        </p:nvPicPr>
        <p:blipFill>
          <a:blip r:embed="rId4">
            <a:alphaModFix/>
          </a:blip>
          <a:stretch>
            <a:fillRect/>
          </a:stretch>
        </p:blipFill>
        <p:spPr>
          <a:xfrm>
            <a:off x="12" y="1505168"/>
            <a:ext cx="9144001" cy="5087007"/>
          </a:xfrm>
          <a:prstGeom prst="rect">
            <a:avLst/>
          </a:prstGeom>
          <a:noFill/>
          <a:ln>
            <a:noFill/>
          </a:ln>
        </p:spPr>
      </p:pic>
    </p:spTree>
    <p:extLst>
      <p:ext uri="{BB962C8B-B14F-4D97-AF65-F5344CB8AC3E}">
        <p14:creationId xmlns:p14="http://schemas.microsoft.com/office/powerpoint/2010/main" val="1147527444"/>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58000" y="7020560"/>
            <a:ext cx="1905000" cy="325120"/>
          </a:xfrm>
          <a:prstGeom prst="rect">
            <a:avLst/>
          </a:prstGeom>
        </p:spPr>
        <p:txBody>
          <a:bodyPr/>
          <a:lstStyle/>
          <a:p>
            <a:pPr>
              <a:defRPr/>
            </a:pPr>
            <a:fld id="{182F1760-452C-49C3-A177-00546FBBA332}" type="slidenum">
              <a:rPr lang="en-US" smtClean="0"/>
              <a:pPr>
                <a:defRPr/>
              </a:pPr>
              <a:t>29</a:t>
            </a:fld>
            <a:endParaRPr lang="en-US" dirty="0"/>
          </a:p>
        </p:txBody>
      </p:sp>
      <p:sp>
        <p:nvSpPr>
          <p:cNvPr id="4" name="Rectangle 3"/>
          <p:cNvSpPr/>
          <p:nvPr/>
        </p:nvSpPr>
        <p:spPr>
          <a:xfrm>
            <a:off x="654709" y="1788161"/>
            <a:ext cx="7897504" cy="4955203"/>
          </a:xfrm>
          <a:prstGeom prst="rect">
            <a:avLst/>
          </a:prstGeom>
        </p:spPr>
        <p:txBody>
          <a:bodyPr wrap="square">
            <a:spAutoFit/>
          </a:bodyPr>
          <a:lstStyle/>
          <a:p>
            <a:r>
              <a:rPr lang="en-US" dirty="0"/>
              <a:t>AAS offers Federal agencies, contract and contract management support through the entire procurement process, from requirement definition to contract close-out. </a:t>
            </a:r>
          </a:p>
          <a:p>
            <a:endParaRPr lang="en-US" dirty="0"/>
          </a:p>
          <a:p>
            <a:pPr marL="342900" indent="-342900">
              <a:buFont typeface="Wingdings" panose="05000000000000000000" pitchFamily="2" charset="2"/>
              <a:buChar char="Ø"/>
            </a:pPr>
            <a:r>
              <a:rPr lang="en-US" dirty="0"/>
              <a:t>AAS services are customized for the mission, providing full acquisition project management, and financial management support.</a:t>
            </a:r>
          </a:p>
          <a:p>
            <a:endParaRPr lang="en-US" dirty="0"/>
          </a:p>
          <a:p>
            <a:pPr marL="342900" indent="-342900">
              <a:buFont typeface="Wingdings" panose="05000000000000000000" pitchFamily="2" charset="2"/>
              <a:buChar char="Ø"/>
            </a:pPr>
            <a:r>
              <a:rPr lang="en-US" dirty="0"/>
              <a:t> AAS specializes in large / mid-size, complex </a:t>
            </a:r>
            <a:r>
              <a:rPr lang="en-US" dirty="0" smtClean="0"/>
              <a:t>information technology</a:t>
            </a:r>
            <a:r>
              <a:rPr lang="en-US" dirty="0"/>
              <a:t>, </a:t>
            </a:r>
            <a:r>
              <a:rPr lang="en-US" dirty="0" smtClean="0"/>
              <a:t>professional services </a:t>
            </a:r>
            <a:r>
              <a:rPr lang="en-US" dirty="0"/>
              <a:t>and other requirements.</a:t>
            </a:r>
          </a:p>
          <a:p>
            <a:endParaRPr lang="en-US" dirty="0"/>
          </a:p>
        </p:txBody>
      </p:sp>
      <p:sp>
        <p:nvSpPr>
          <p:cNvPr id="8" name="TextBox 7"/>
          <p:cNvSpPr txBox="1"/>
          <p:nvPr/>
        </p:nvSpPr>
        <p:spPr>
          <a:xfrm>
            <a:off x="609600" y="1160750"/>
            <a:ext cx="5662256" cy="553998"/>
          </a:xfrm>
          <a:prstGeom prst="rect">
            <a:avLst/>
          </a:prstGeom>
          <a:noFill/>
        </p:spPr>
        <p:txBody>
          <a:bodyPr wrap="none" rtlCol="0">
            <a:spAutoFit/>
          </a:bodyPr>
          <a:lstStyle/>
          <a:p>
            <a:r>
              <a:rPr lang="en-US" sz="3000" b="1" dirty="0" smtClean="0">
                <a:solidFill>
                  <a:srgbClr val="005087"/>
                </a:solidFill>
              </a:rPr>
              <a:t>Assisted Acquisition Services</a:t>
            </a:r>
            <a:endParaRPr lang="en-US" sz="3000" b="1" dirty="0">
              <a:solidFill>
                <a:srgbClr val="005087"/>
              </a:solidFill>
            </a:endParaRPr>
          </a:p>
        </p:txBody>
      </p:sp>
    </p:spTree>
    <p:extLst>
      <p:ext uri="{BB962C8B-B14F-4D97-AF65-F5344CB8AC3E}">
        <p14:creationId xmlns:p14="http://schemas.microsoft.com/office/powerpoint/2010/main" val="130784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sz="half" idx="1"/>
          </p:nvPr>
        </p:nvSpPr>
        <p:spPr>
          <a:xfrm>
            <a:off x="304800" y="1828800"/>
            <a:ext cx="8469312" cy="5228384"/>
          </a:xfrm>
        </p:spPr>
        <p:txBody>
          <a:bodyPr/>
          <a:lstStyle/>
          <a:p>
            <a:r>
              <a:rPr lang="en-US" dirty="0" smtClean="0"/>
              <a:t>Schedules -</a:t>
            </a:r>
            <a:endParaRPr lang="en-US" dirty="0"/>
          </a:p>
          <a:p>
            <a:pPr lvl="1"/>
            <a:r>
              <a:rPr lang="en-US" sz="2400" dirty="0" smtClean="0"/>
              <a:t>Largest and most preferred acquisition program </a:t>
            </a:r>
          </a:p>
          <a:p>
            <a:pPr lvl="1"/>
            <a:r>
              <a:rPr lang="en-US" sz="2400" dirty="0" smtClean="0"/>
              <a:t>Commercial products and services </a:t>
            </a:r>
            <a:endParaRPr lang="en-US" sz="2400" dirty="0"/>
          </a:p>
          <a:p>
            <a:r>
              <a:rPr lang="en-US" dirty="0" smtClean="0"/>
              <a:t>IDIQ Contracts </a:t>
            </a:r>
            <a:r>
              <a:rPr lang="en-US" dirty="0"/>
              <a:t>-</a:t>
            </a:r>
          </a:p>
          <a:p>
            <a:pPr lvl="1"/>
            <a:r>
              <a:rPr lang="en-US" sz="2400" dirty="0" smtClean="0"/>
              <a:t>Technical expertise </a:t>
            </a:r>
            <a:endParaRPr lang="en-US" sz="2400" dirty="0"/>
          </a:p>
          <a:p>
            <a:pPr lvl="1"/>
            <a:r>
              <a:rPr lang="en-US" sz="2400" dirty="0" smtClean="0"/>
              <a:t>A&amp;E, construction, professional services</a:t>
            </a:r>
          </a:p>
          <a:p>
            <a:pPr lvl="1"/>
            <a:r>
              <a:rPr lang="en-US" sz="2400" dirty="0" smtClean="0"/>
              <a:t>OASIS</a:t>
            </a:r>
            <a:endParaRPr lang="en-US" sz="2400" dirty="0"/>
          </a:p>
          <a:p>
            <a:r>
              <a:rPr lang="en-US" dirty="0" smtClean="0"/>
              <a:t>GWACS </a:t>
            </a:r>
            <a:r>
              <a:rPr lang="en-US" dirty="0"/>
              <a:t>-</a:t>
            </a:r>
          </a:p>
          <a:p>
            <a:pPr lvl="1"/>
            <a:r>
              <a:rPr lang="en-US" sz="2400" dirty="0" smtClean="0"/>
              <a:t>Information technology contracts</a:t>
            </a:r>
            <a:endParaRPr lang="en-US" sz="2400" dirty="0"/>
          </a:p>
          <a:p>
            <a:pPr lvl="1"/>
            <a:r>
              <a:rPr lang="en-US" sz="2400" dirty="0" smtClean="0"/>
              <a:t>Alliant, 8(a) STARS</a:t>
            </a:r>
            <a:endParaRPr lang="en-US" sz="2400" dirty="0"/>
          </a:p>
          <a:p>
            <a:pPr marL="0" indent="0" eaLnBrk="1" hangingPunct="1">
              <a:spcBef>
                <a:spcPts val="0"/>
              </a:spcBef>
              <a:spcAft>
                <a:spcPts val="1600"/>
              </a:spcAft>
              <a:buClr>
                <a:schemeClr val="tx1"/>
              </a:buClr>
              <a:buNone/>
              <a:tabLst>
                <a:tab pos="341313" algn="l"/>
              </a:tabLst>
              <a:defRPr/>
            </a:pPr>
            <a:endParaRPr lang="en-US" sz="2200" dirty="0" smtClean="0"/>
          </a:p>
          <a:p>
            <a:pPr marL="341313" indent="-341313" eaLnBrk="1" hangingPunct="1">
              <a:spcBef>
                <a:spcPts val="0"/>
              </a:spcBef>
              <a:spcAft>
                <a:spcPts val="1600"/>
              </a:spcAft>
              <a:buClr>
                <a:schemeClr val="tx1"/>
              </a:buClr>
              <a:tabLst>
                <a:tab pos="341313" algn="l"/>
              </a:tabLst>
              <a:defRPr/>
            </a:pPr>
            <a:endParaRPr lang="en-US" sz="2200" dirty="0" smtClean="0"/>
          </a:p>
          <a:p>
            <a:pPr marL="341313" indent="-341313" eaLnBrk="1" hangingPunct="1">
              <a:spcBef>
                <a:spcPts val="0"/>
              </a:spcBef>
              <a:spcAft>
                <a:spcPts val="1600"/>
              </a:spcAft>
              <a:buClr>
                <a:schemeClr val="tx1"/>
              </a:buClr>
              <a:tabLst>
                <a:tab pos="341313" algn="l"/>
              </a:tabLst>
              <a:defRPr/>
            </a:pPr>
            <a:endParaRPr lang="en-US" sz="2200" dirty="0" smtClean="0"/>
          </a:p>
          <a:p>
            <a:pPr marL="341313" indent="-341313" eaLnBrk="1" hangingPunct="1">
              <a:spcBef>
                <a:spcPts val="0"/>
              </a:spcBef>
              <a:spcAft>
                <a:spcPts val="1600"/>
              </a:spcAft>
              <a:buClr>
                <a:schemeClr val="tx1"/>
              </a:buClr>
              <a:tabLst>
                <a:tab pos="341313" algn="l"/>
              </a:tabLst>
              <a:defRPr/>
            </a:pPr>
            <a:endParaRPr lang="en-US" sz="2200" dirty="0" smtClean="0"/>
          </a:p>
          <a:p>
            <a:pPr marL="228600" indent="-228600" eaLnBrk="1" hangingPunct="1">
              <a:spcBef>
                <a:spcPts val="600"/>
              </a:spcBef>
              <a:spcAft>
                <a:spcPts val="600"/>
              </a:spcAft>
              <a:buFont typeface="Wingdings" pitchFamily="2" charset="2"/>
              <a:buNone/>
              <a:defRPr/>
            </a:pPr>
            <a:endParaRPr lang="en-US" dirty="0" smtClean="0"/>
          </a:p>
          <a:p>
            <a:pPr eaLnBrk="1" hangingPunct="1">
              <a:spcBef>
                <a:spcPts val="600"/>
              </a:spcBef>
              <a:spcAft>
                <a:spcPts val="600"/>
              </a:spcAft>
              <a:defRPr/>
            </a:pPr>
            <a:endParaRPr lang="en-US" dirty="0"/>
          </a:p>
        </p:txBody>
      </p:sp>
      <p:sp>
        <p:nvSpPr>
          <p:cNvPr id="5" name="Slide Number Placeholder 4"/>
          <p:cNvSpPr>
            <a:spLocks noGrp="1"/>
          </p:cNvSpPr>
          <p:nvPr>
            <p:ph type="sldNum" sz="quarter" idx="10"/>
          </p:nvPr>
        </p:nvSpPr>
        <p:spPr/>
        <p:txBody>
          <a:bodyPr/>
          <a:lstStyle/>
          <a:p>
            <a:pPr>
              <a:defRPr/>
            </a:pPr>
            <a:fld id="{F9D0AE50-08FA-4559-B6BA-485A3087CB91}" type="slidenum">
              <a:rPr lang="en-US" smtClean="0">
                <a:solidFill>
                  <a:srgbClr val="000000"/>
                </a:solidFill>
              </a:rPr>
              <a:pPr>
                <a:defRPr/>
              </a:pPr>
              <a:t>3</a:t>
            </a:fld>
            <a:endParaRPr lang="en-US" dirty="0">
              <a:solidFill>
                <a:srgbClr val="000000"/>
              </a:solidFill>
            </a:endParaRPr>
          </a:p>
        </p:txBody>
      </p:sp>
      <p:sp>
        <p:nvSpPr>
          <p:cNvPr id="6" name="Rectangle 5"/>
          <p:cNvSpPr/>
          <p:nvPr/>
        </p:nvSpPr>
        <p:spPr>
          <a:xfrm>
            <a:off x="2286000" y="685799"/>
            <a:ext cx="5211683" cy="1200329"/>
          </a:xfrm>
          <a:prstGeom prst="rect">
            <a:avLst/>
          </a:prstGeom>
        </p:spPr>
        <p:txBody>
          <a:bodyPr wrap="none">
            <a:spAutoFit/>
          </a:bodyPr>
          <a:lstStyle/>
          <a:p>
            <a:r>
              <a:rPr lang="en-US" sz="3600" b="1" kern="0" baseline="0" dirty="0" smtClean="0">
                <a:solidFill>
                  <a:srgbClr val="005087"/>
                </a:solidFill>
                <a:latin typeface="+mj-lt"/>
                <a:ea typeface="+mj-ea"/>
                <a:cs typeface="+mj-cs"/>
              </a:rPr>
              <a:t>GSA Contract Vehicles</a:t>
            </a:r>
          </a:p>
          <a:p>
            <a:r>
              <a:rPr lang="en-US" sz="3600" b="1" kern="0" baseline="0" dirty="0" smtClean="0">
                <a:solidFill>
                  <a:srgbClr val="005087"/>
                </a:solidFill>
                <a:latin typeface="+mj-lt"/>
                <a:ea typeface="+mj-ea"/>
                <a:cs typeface="+mj-cs"/>
              </a:rPr>
              <a:t> </a:t>
            </a:r>
            <a:endParaRPr lang="en-US" b="1" dirty="0">
              <a:solidFill>
                <a:srgbClr val="005087"/>
              </a:solidFill>
              <a:latin typeface="+mj-lt"/>
            </a:endParaRPr>
          </a:p>
        </p:txBody>
      </p:sp>
    </p:spTree>
    <p:extLst>
      <p:ext uri="{BB962C8B-B14F-4D97-AF65-F5344CB8AC3E}">
        <p14:creationId xmlns:p14="http://schemas.microsoft.com/office/powerpoint/2010/main" val="1851040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1056641"/>
            <a:ext cx="8686800" cy="59093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000" b="1" i="0" u="none" strike="noStrike" cap="none" baseline="0" dirty="0">
                <a:latin typeface="Arial"/>
                <a:ea typeface="Arial"/>
                <a:cs typeface="Arial"/>
                <a:sym typeface="Arial"/>
              </a:rPr>
              <a:t>Why Partner With </a:t>
            </a:r>
            <a:r>
              <a:rPr lang="en-US" sz="3000" b="1" dirty="0" smtClean="0"/>
              <a:t>AAS</a:t>
            </a:r>
            <a:r>
              <a:rPr lang="en-US" sz="3000" b="1" i="0" u="none" strike="noStrike" cap="none" baseline="0" dirty="0" smtClean="0">
                <a:latin typeface="Arial"/>
                <a:ea typeface="Arial"/>
                <a:cs typeface="Arial"/>
                <a:sym typeface="Arial"/>
              </a:rPr>
              <a:t>: </a:t>
            </a:r>
            <a:endParaRPr lang="en-US" sz="3000" b="1" i="0" u="none" strike="noStrike" cap="none" baseline="0" dirty="0">
              <a:latin typeface="Arial"/>
              <a:ea typeface="Arial"/>
              <a:cs typeface="Arial"/>
              <a:sym typeface="Arial"/>
            </a:endParaRPr>
          </a:p>
        </p:txBody>
      </p:sp>
      <p:sp>
        <p:nvSpPr>
          <p:cNvPr id="260" name="Shape 260"/>
          <p:cNvSpPr txBox="1">
            <a:spLocks noGrp="1"/>
          </p:cNvSpPr>
          <p:nvPr>
            <p:ph type="body" idx="1"/>
          </p:nvPr>
        </p:nvSpPr>
        <p:spPr>
          <a:xfrm>
            <a:off x="457201" y="1706880"/>
            <a:ext cx="8321675" cy="4958079"/>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rgbClr val="990000"/>
              </a:buClr>
              <a:buSzPct val="100000"/>
              <a:buFont typeface="Arial"/>
              <a:buChar char="•"/>
            </a:pPr>
            <a:r>
              <a:rPr lang="en-US" sz="2400" i="0" u="none" strike="noStrike" cap="none" baseline="0" dirty="0">
                <a:solidFill>
                  <a:schemeClr val="tx1"/>
                </a:solidFill>
                <a:latin typeface="Arial"/>
                <a:ea typeface="Arial"/>
                <a:cs typeface="Arial"/>
                <a:sym typeface="Arial"/>
              </a:rPr>
              <a:t>Knowledgeable and </a:t>
            </a:r>
            <a:r>
              <a:rPr lang="en-US" sz="2400" dirty="0" smtClean="0">
                <a:solidFill>
                  <a:schemeClr val="tx1"/>
                </a:solidFill>
              </a:rPr>
              <a:t>Professional</a:t>
            </a:r>
            <a:r>
              <a:rPr lang="en-US" sz="2400" i="0" u="none" strike="noStrike" cap="none" baseline="0" dirty="0" smtClean="0">
                <a:solidFill>
                  <a:schemeClr val="tx1"/>
                </a:solidFill>
                <a:latin typeface="Arial"/>
                <a:ea typeface="Arial"/>
                <a:cs typeface="Arial"/>
                <a:sym typeface="Arial"/>
              </a:rPr>
              <a:t> Staff</a:t>
            </a:r>
            <a:endParaRPr lang="en-US" sz="2400" i="0" u="none" strike="noStrike" cap="none" baseline="0" dirty="0">
              <a:solidFill>
                <a:schemeClr val="tx1"/>
              </a:solidFill>
              <a:latin typeface="Arial"/>
              <a:ea typeface="Arial"/>
              <a:cs typeface="Arial"/>
              <a:sym typeface="Arial"/>
            </a:endParaRPr>
          </a:p>
          <a:p>
            <a:pPr marL="742950" marR="0" lvl="1" indent="-222250" algn="l" rtl="0">
              <a:spcBef>
                <a:spcPts val="400"/>
              </a:spcBef>
              <a:spcAft>
                <a:spcPts val="0"/>
              </a:spcAft>
              <a:buClr>
                <a:srgbClr val="990000"/>
              </a:buClr>
              <a:buSzPct val="100000"/>
              <a:buFont typeface="Noto Symbol"/>
              <a:buChar char="▪"/>
            </a:pPr>
            <a:r>
              <a:rPr lang="en-US" sz="2000" i="0" u="none" strike="noStrike" cap="none" baseline="0" dirty="0">
                <a:solidFill>
                  <a:schemeClr val="tx1"/>
                </a:solidFill>
                <a:latin typeface="Arial"/>
                <a:ea typeface="Arial"/>
                <a:cs typeface="Arial"/>
                <a:sym typeface="Arial"/>
              </a:rPr>
              <a:t>Team-based </a:t>
            </a:r>
            <a:r>
              <a:rPr lang="en-US" sz="2000" i="0" u="none" strike="noStrike" cap="none" baseline="0" dirty="0" smtClean="0">
                <a:solidFill>
                  <a:schemeClr val="tx1"/>
                </a:solidFill>
                <a:latin typeface="Arial"/>
                <a:ea typeface="Arial"/>
                <a:cs typeface="Arial"/>
                <a:sym typeface="Arial"/>
              </a:rPr>
              <a:t>approach</a:t>
            </a:r>
            <a:endParaRPr lang="en-US" sz="2000" i="0" u="none" strike="noStrike" cap="none" baseline="0" dirty="0">
              <a:solidFill>
                <a:schemeClr val="tx1"/>
              </a:solidFill>
              <a:latin typeface="Arial"/>
              <a:ea typeface="Arial"/>
              <a:cs typeface="Arial"/>
              <a:sym typeface="Arial"/>
            </a:endParaRPr>
          </a:p>
          <a:p>
            <a:pPr marL="228600" marR="0" lvl="0" indent="-228600" algn="l" rtl="0">
              <a:spcBef>
                <a:spcPts val="480"/>
              </a:spcBef>
              <a:spcAft>
                <a:spcPts val="0"/>
              </a:spcAft>
              <a:buClr>
                <a:srgbClr val="990000"/>
              </a:buClr>
              <a:buSzPct val="100000"/>
              <a:buFont typeface="Arial"/>
              <a:buChar char="•"/>
            </a:pPr>
            <a:r>
              <a:rPr lang="en-US" sz="2400" i="0" u="none" strike="noStrike" cap="none" baseline="0" dirty="0" smtClean="0">
                <a:solidFill>
                  <a:schemeClr val="tx1"/>
                </a:solidFill>
                <a:latin typeface="Arial"/>
                <a:ea typeface="Arial"/>
                <a:cs typeface="Arial"/>
                <a:sym typeface="Arial"/>
              </a:rPr>
              <a:t>Timeliness</a:t>
            </a:r>
          </a:p>
          <a:p>
            <a:pPr lvl="1" indent="-222250">
              <a:spcBef>
                <a:spcPts val="400"/>
              </a:spcBef>
              <a:buSzPct val="100000"/>
            </a:pPr>
            <a:r>
              <a:rPr lang="en-US" sz="2000" dirty="0" smtClean="0">
                <a:solidFill>
                  <a:schemeClr val="tx1"/>
                </a:solidFill>
              </a:rPr>
              <a:t>Predictable Timelines Consistently Met</a:t>
            </a:r>
            <a:endParaRPr lang="en-US" sz="2400" i="0" u="none" strike="noStrike" cap="none" baseline="0" dirty="0">
              <a:solidFill>
                <a:schemeClr val="tx1"/>
              </a:solidFill>
              <a:sym typeface="Arial"/>
            </a:endParaRPr>
          </a:p>
          <a:p>
            <a:pPr marL="228600" marR="0" lvl="0" indent="-228600" algn="l" rtl="0">
              <a:spcBef>
                <a:spcPts val="480"/>
              </a:spcBef>
              <a:spcAft>
                <a:spcPts val="0"/>
              </a:spcAft>
              <a:buClr>
                <a:srgbClr val="990000"/>
              </a:buClr>
              <a:buSzPct val="100000"/>
              <a:buFont typeface="Arial"/>
              <a:buChar char="•"/>
            </a:pPr>
            <a:r>
              <a:rPr lang="en-US" sz="2400" i="0" u="none" strike="noStrike" cap="none" baseline="0" dirty="0" smtClean="0">
                <a:solidFill>
                  <a:schemeClr val="tx1"/>
                </a:solidFill>
                <a:latin typeface="Arial"/>
                <a:ea typeface="Arial"/>
                <a:cs typeface="Arial"/>
                <a:sym typeface="Arial"/>
              </a:rPr>
              <a:t>Demonstrated Cost Savings</a:t>
            </a:r>
          </a:p>
          <a:p>
            <a:pPr lvl="1" indent="-228600">
              <a:buSzPct val="100000"/>
              <a:buFont typeface="Arial"/>
              <a:buChar char="•"/>
            </a:pPr>
            <a:r>
              <a:rPr lang="en-US" sz="2000" i="0" u="none" strike="noStrike" cap="none" baseline="0" dirty="0" smtClean="0">
                <a:solidFill>
                  <a:schemeClr val="tx1"/>
                </a:solidFill>
                <a:latin typeface="Arial"/>
                <a:ea typeface="Arial"/>
                <a:cs typeface="Arial"/>
                <a:sym typeface="Arial"/>
              </a:rPr>
              <a:t>On average, AAS negotiates</a:t>
            </a:r>
            <a:r>
              <a:rPr lang="en-US" sz="2000" i="0" u="none" strike="noStrike" cap="none" dirty="0" smtClean="0">
                <a:solidFill>
                  <a:schemeClr val="tx1"/>
                </a:solidFill>
                <a:latin typeface="Arial"/>
                <a:ea typeface="Arial"/>
                <a:cs typeface="Arial"/>
                <a:sym typeface="Arial"/>
              </a:rPr>
              <a:t> a 10-percent savings</a:t>
            </a:r>
            <a:endParaRPr lang="en-US" sz="2000" i="0" u="none" strike="noStrike" cap="none" baseline="0" dirty="0" smtClean="0">
              <a:solidFill>
                <a:schemeClr val="tx1"/>
              </a:solidFill>
              <a:latin typeface="Arial"/>
              <a:ea typeface="Arial"/>
              <a:cs typeface="Arial"/>
              <a:sym typeface="Arial"/>
            </a:endParaRPr>
          </a:p>
          <a:p>
            <a:pPr marL="228600" marR="0" lvl="0" indent="-228600" algn="l" rtl="0">
              <a:spcBef>
                <a:spcPts val="480"/>
              </a:spcBef>
              <a:spcAft>
                <a:spcPts val="0"/>
              </a:spcAft>
              <a:buClr>
                <a:srgbClr val="990000"/>
              </a:buClr>
              <a:buSzPct val="100000"/>
              <a:buFont typeface="Arial"/>
              <a:buChar char="•"/>
            </a:pPr>
            <a:r>
              <a:rPr lang="en-US" sz="2400" i="0" u="none" strike="noStrike" cap="none" baseline="0" dirty="0" smtClean="0">
                <a:solidFill>
                  <a:schemeClr val="tx1"/>
                </a:solidFill>
                <a:latin typeface="Arial"/>
                <a:ea typeface="Arial"/>
                <a:cs typeface="Arial"/>
                <a:sym typeface="Arial"/>
              </a:rPr>
              <a:t>Best </a:t>
            </a:r>
            <a:r>
              <a:rPr lang="en-US" sz="2400" dirty="0">
                <a:solidFill>
                  <a:schemeClr val="tx1"/>
                </a:solidFill>
              </a:rPr>
              <a:t>P</a:t>
            </a:r>
            <a:r>
              <a:rPr lang="en-US" sz="2400" i="0" u="none" strike="noStrike" cap="none" baseline="0" dirty="0" smtClean="0">
                <a:solidFill>
                  <a:schemeClr val="tx1"/>
                </a:solidFill>
                <a:latin typeface="Arial"/>
                <a:ea typeface="Arial"/>
                <a:cs typeface="Arial"/>
                <a:sym typeface="Arial"/>
              </a:rPr>
              <a:t>ractices </a:t>
            </a:r>
            <a:endParaRPr lang="en-US" sz="2400" i="0" u="none" strike="noStrike" cap="none" baseline="0" dirty="0">
              <a:solidFill>
                <a:schemeClr val="tx1"/>
              </a:solidFill>
              <a:latin typeface="Arial"/>
              <a:ea typeface="Arial"/>
              <a:cs typeface="Arial"/>
              <a:sym typeface="Arial"/>
            </a:endParaRPr>
          </a:p>
          <a:p>
            <a:pPr marL="742950" marR="0" lvl="1" indent="-222250" algn="l" rtl="0">
              <a:spcBef>
                <a:spcPts val="400"/>
              </a:spcBef>
              <a:spcAft>
                <a:spcPts val="0"/>
              </a:spcAft>
              <a:buClr>
                <a:srgbClr val="990000"/>
              </a:buClr>
              <a:buSzPct val="100000"/>
              <a:buFont typeface="Noto Symbol"/>
              <a:buChar char="▪"/>
            </a:pPr>
            <a:r>
              <a:rPr lang="en-US" sz="2000" i="0" u="none" strike="noStrike" cap="none" baseline="0" dirty="0">
                <a:solidFill>
                  <a:schemeClr val="tx1"/>
                </a:solidFill>
                <a:latin typeface="Arial"/>
                <a:ea typeface="Arial"/>
                <a:cs typeface="Arial"/>
                <a:sym typeface="Arial"/>
              </a:rPr>
              <a:t>Internal QA reviews and </a:t>
            </a:r>
            <a:r>
              <a:rPr lang="en-US" sz="2000" i="0" u="none" strike="noStrike" cap="none" baseline="0" dirty="0" smtClean="0">
                <a:solidFill>
                  <a:schemeClr val="tx1"/>
                </a:solidFill>
                <a:latin typeface="Arial"/>
                <a:ea typeface="Arial"/>
                <a:cs typeface="Arial"/>
                <a:sym typeface="Arial"/>
              </a:rPr>
              <a:t>checks</a:t>
            </a:r>
            <a:endParaRPr lang="en-US" sz="2000" i="0" u="none" strike="noStrike" cap="none" baseline="0" dirty="0">
              <a:solidFill>
                <a:schemeClr val="tx1"/>
              </a:solidFill>
              <a:sym typeface="Arial"/>
            </a:endParaRPr>
          </a:p>
          <a:p>
            <a:pPr marL="742950" marR="0" lvl="1" indent="-222250" algn="l" rtl="0">
              <a:spcBef>
                <a:spcPts val="400"/>
              </a:spcBef>
              <a:spcAft>
                <a:spcPts val="0"/>
              </a:spcAft>
              <a:buClr>
                <a:srgbClr val="990000"/>
              </a:buClr>
              <a:buSzPct val="100000"/>
              <a:buFont typeface="Noto Symbol"/>
              <a:buChar char="▪"/>
            </a:pPr>
            <a:r>
              <a:rPr lang="en-US" sz="2000" i="0" u="none" strike="noStrike" cap="none" baseline="0" dirty="0" smtClean="0">
                <a:solidFill>
                  <a:schemeClr val="tx1"/>
                </a:solidFill>
                <a:latin typeface="Arial"/>
                <a:ea typeface="Arial"/>
                <a:cs typeface="Arial"/>
                <a:sym typeface="Arial"/>
              </a:rPr>
              <a:t>Best </a:t>
            </a:r>
            <a:r>
              <a:rPr lang="en-US" sz="2000" i="0" u="none" strike="noStrike" cap="none" baseline="0" dirty="0">
                <a:solidFill>
                  <a:schemeClr val="tx1"/>
                </a:solidFill>
                <a:latin typeface="Arial"/>
                <a:ea typeface="Arial"/>
                <a:cs typeface="Arial"/>
                <a:sym typeface="Arial"/>
              </a:rPr>
              <a:t>value awards</a:t>
            </a:r>
          </a:p>
          <a:p>
            <a:pPr marL="228600" marR="0" lvl="0" indent="-228600" algn="l" rtl="0">
              <a:spcBef>
                <a:spcPts val="480"/>
              </a:spcBef>
              <a:spcAft>
                <a:spcPts val="0"/>
              </a:spcAft>
              <a:buClr>
                <a:srgbClr val="990000"/>
              </a:buClr>
              <a:buSzPct val="100000"/>
              <a:buFont typeface="Arial"/>
              <a:buChar char="•"/>
            </a:pPr>
            <a:r>
              <a:rPr lang="en-US" sz="2400" i="0" u="none" strike="noStrike" cap="none" baseline="0" dirty="0">
                <a:solidFill>
                  <a:schemeClr val="tx1"/>
                </a:solidFill>
                <a:latin typeface="Arial"/>
                <a:ea typeface="Arial"/>
                <a:cs typeface="Arial"/>
                <a:sym typeface="Arial"/>
              </a:rPr>
              <a:t>Life </a:t>
            </a:r>
            <a:r>
              <a:rPr lang="en-US" sz="2400" i="0" u="none" strike="noStrike" cap="none" baseline="0" dirty="0" smtClean="0">
                <a:solidFill>
                  <a:schemeClr val="tx1"/>
                </a:solidFill>
                <a:latin typeface="Arial"/>
                <a:ea typeface="Arial"/>
                <a:cs typeface="Arial"/>
                <a:sym typeface="Arial"/>
              </a:rPr>
              <a:t>Cycle </a:t>
            </a:r>
            <a:r>
              <a:rPr lang="en-US" sz="2400" dirty="0">
                <a:solidFill>
                  <a:schemeClr val="tx1"/>
                </a:solidFill>
              </a:rPr>
              <a:t>P</a:t>
            </a:r>
            <a:r>
              <a:rPr lang="en-US" sz="2400" i="0" u="none" strike="noStrike" cap="none" baseline="0" dirty="0" smtClean="0">
                <a:solidFill>
                  <a:schemeClr val="tx1"/>
                </a:solidFill>
                <a:latin typeface="Arial"/>
                <a:ea typeface="Arial"/>
                <a:cs typeface="Arial"/>
                <a:sym typeface="Arial"/>
              </a:rPr>
              <a:t>artner</a:t>
            </a:r>
            <a:endParaRPr lang="en-US" sz="2400" i="0" u="none" strike="noStrike" cap="none" baseline="0" dirty="0">
              <a:solidFill>
                <a:schemeClr val="tx1"/>
              </a:solidFill>
              <a:latin typeface="Arial"/>
              <a:ea typeface="Arial"/>
              <a:cs typeface="Arial"/>
              <a:sym typeface="Arial"/>
            </a:endParaRPr>
          </a:p>
          <a:p>
            <a:pPr marL="742950" marR="0" lvl="1" indent="-222250" algn="l" rtl="0">
              <a:spcBef>
                <a:spcPts val="400"/>
              </a:spcBef>
              <a:spcAft>
                <a:spcPts val="0"/>
              </a:spcAft>
              <a:buClr>
                <a:srgbClr val="990000"/>
              </a:buClr>
              <a:buSzPct val="100000"/>
              <a:buFont typeface="Noto Symbol"/>
              <a:buChar char="▪"/>
            </a:pPr>
            <a:r>
              <a:rPr lang="en-US" sz="2000" i="0" u="none" strike="noStrike" cap="none" baseline="0" dirty="0">
                <a:solidFill>
                  <a:schemeClr val="tx1"/>
                </a:solidFill>
                <a:latin typeface="Arial"/>
                <a:ea typeface="Arial"/>
                <a:cs typeface="Arial"/>
                <a:sym typeface="Arial"/>
              </a:rPr>
              <a:t>We’re there to </a:t>
            </a:r>
            <a:r>
              <a:rPr lang="en-US" sz="2000" i="0" u="none" strike="noStrike" cap="none" baseline="0" dirty="0" smtClean="0">
                <a:solidFill>
                  <a:schemeClr val="tx1"/>
                </a:solidFill>
                <a:latin typeface="Arial"/>
                <a:ea typeface="Arial"/>
                <a:cs typeface="Arial"/>
                <a:sym typeface="Arial"/>
              </a:rPr>
              <a:t>provide support throughout the project</a:t>
            </a:r>
            <a:endParaRPr lang="en-US" sz="2400" i="0" u="none" strike="noStrike" cap="none" baseline="0" dirty="0" smtClean="0">
              <a:solidFill>
                <a:schemeClr val="tx1"/>
              </a:solidFill>
              <a:sym typeface="Arial"/>
            </a:endParaRPr>
          </a:p>
          <a:p>
            <a:pPr marL="520700" marR="0" lvl="1" indent="0" algn="l" rtl="0">
              <a:spcBef>
                <a:spcPts val="400"/>
              </a:spcBef>
              <a:spcAft>
                <a:spcPts val="0"/>
              </a:spcAft>
              <a:buClr>
                <a:srgbClr val="990000"/>
              </a:buClr>
              <a:buSzPct val="100000"/>
              <a:buNone/>
            </a:pPr>
            <a:endParaRPr lang="en-US" sz="2000" b="0" i="0" u="none" strike="noStrike" cap="none" baseline="0" dirty="0">
              <a:solidFill>
                <a:srgbClr val="013C88"/>
              </a:solidFill>
              <a:latin typeface="Arial"/>
              <a:ea typeface="Arial"/>
              <a:cs typeface="Arial"/>
              <a:sym typeface="Arial"/>
            </a:endParaRPr>
          </a:p>
          <a:p>
            <a:pPr marL="228600" marR="0" lvl="0" indent="-101600" algn="l" rtl="0">
              <a:spcBef>
                <a:spcPts val="1200"/>
              </a:spcBef>
              <a:spcAft>
                <a:spcPts val="0"/>
              </a:spcAft>
              <a:buClr>
                <a:srgbClr val="990000"/>
              </a:buClr>
              <a:buFont typeface="Arial"/>
              <a:buNone/>
            </a:pPr>
            <a:endParaRPr sz="2000" b="1" i="0" u="none" strike="noStrike" cap="none" baseline="0" dirty="0">
              <a:solidFill>
                <a:srgbClr val="005390"/>
              </a:solidFill>
              <a:latin typeface="Arial"/>
              <a:ea typeface="Arial"/>
              <a:cs typeface="Arial"/>
              <a:sym typeface="Arial"/>
            </a:endParaRPr>
          </a:p>
        </p:txBody>
      </p:sp>
      <p:sp>
        <p:nvSpPr>
          <p:cNvPr id="261" name="Shape 261"/>
          <p:cNvSpPr txBox="1">
            <a:spLocks noGrp="1"/>
          </p:cNvSpPr>
          <p:nvPr>
            <p:ph type="sldNum" idx="12"/>
          </p:nvPr>
        </p:nvSpPr>
        <p:spPr>
          <a:xfrm>
            <a:off x="8321675" y="6664960"/>
            <a:ext cx="457200" cy="48768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buClr>
                <a:schemeClr val="dk1"/>
              </a:buClr>
              <a:buSzPct val="25000"/>
              <a:buFont typeface="Arial"/>
              <a:buNone/>
            </a:pPr>
            <a:r>
              <a:rPr lang="en-US" dirty="0"/>
              <a:t> </a:t>
            </a:r>
          </a:p>
        </p:txBody>
      </p:sp>
    </p:spTree>
    <p:extLst>
      <p:ext uri="{BB962C8B-B14F-4D97-AF65-F5344CB8AC3E}">
        <p14:creationId xmlns:p14="http://schemas.microsoft.com/office/powerpoint/2010/main" val="304758063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1"/>
          <p:cNvSpPr txBox="1">
            <a:spLocks/>
          </p:cNvSpPr>
          <p:nvPr/>
        </p:nvSpPr>
        <p:spPr>
          <a:xfrm>
            <a:off x="457200" y="1371600"/>
            <a:ext cx="8305800" cy="1219200"/>
          </a:xfrm>
          <a:prstGeom prst="rect">
            <a:avLst/>
          </a:prstGeom>
        </p:spPr>
        <p:txBody>
          <a:bodyPr/>
          <a:lstStyle>
            <a:lvl1pPr algn="r" rtl="0" eaLnBrk="0" fontAlgn="base" hangingPunct="0">
              <a:spcBef>
                <a:spcPct val="0"/>
              </a:spcBef>
              <a:spcAft>
                <a:spcPct val="0"/>
              </a:spcAft>
              <a:defRPr sz="2800">
                <a:solidFill>
                  <a:srgbClr val="005087"/>
                </a:solidFill>
                <a:latin typeface="+mj-lt"/>
                <a:ea typeface="+mj-ea"/>
                <a:cs typeface="+mj-cs"/>
              </a:defRPr>
            </a:lvl1pPr>
            <a:lvl2pPr algn="r" rtl="0" eaLnBrk="0" fontAlgn="base" hangingPunct="0">
              <a:spcBef>
                <a:spcPct val="0"/>
              </a:spcBef>
              <a:spcAft>
                <a:spcPct val="0"/>
              </a:spcAft>
              <a:defRPr sz="2800">
                <a:solidFill>
                  <a:srgbClr val="005087"/>
                </a:solidFill>
                <a:latin typeface="Arial" charset="0"/>
                <a:ea typeface="ＭＳ Ｐゴシック" pitchFamily="92" charset="-128"/>
              </a:defRPr>
            </a:lvl2pPr>
            <a:lvl3pPr algn="r" rtl="0" eaLnBrk="0" fontAlgn="base" hangingPunct="0">
              <a:spcBef>
                <a:spcPct val="0"/>
              </a:spcBef>
              <a:spcAft>
                <a:spcPct val="0"/>
              </a:spcAft>
              <a:defRPr sz="2800">
                <a:solidFill>
                  <a:srgbClr val="005087"/>
                </a:solidFill>
                <a:latin typeface="Arial" charset="0"/>
                <a:ea typeface="ＭＳ Ｐゴシック" pitchFamily="92" charset="-128"/>
              </a:defRPr>
            </a:lvl3pPr>
            <a:lvl4pPr algn="r" rtl="0" eaLnBrk="0" fontAlgn="base" hangingPunct="0">
              <a:spcBef>
                <a:spcPct val="0"/>
              </a:spcBef>
              <a:spcAft>
                <a:spcPct val="0"/>
              </a:spcAft>
              <a:defRPr sz="2800">
                <a:solidFill>
                  <a:srgbClr val="005087"/>
                </a:solidFill>
                <a:latin typeface="Arial" charset="0"/>
                <a:ea typeface="ＭＳ Ｐゴシック" pitchFamily="92" charset="-128"/>
              </a:defRPr>
            </a:lvl4pPr>
            <a:lvl5pPr algn="r" rtl="0" eaLnBrk="0" fontAlgn="base" hangingPunct="0">
              <a:spcBef>
                <a:spcPct val="0"/>
              </a:spcBef>
              <a:spcAft>
                <a:spcPct val="0"/>
              </a:spcAft>
              <a:defRPr sz="2800">
                <a:solidFill>
                  <a:srgbClr val="005087"/>
                </a:solidFill>
                <a:latin typeface="Arial" charset="0"/>
                <a:ea typeface="ＭＳ Ｐゴシック" pitchFamily="92" charset="-128"/>
              </a:defRPr>
            </a:lvl5pPr>
            <a:lvl6pPr marL="457200" algn="r" rtl="0" fontAlgn="base">
              <a:spcBef>
                <a:spcPct val="0"/>
              </a:spcBef>
              <a:spcAft>
                <a:spcPct val="0"/>
              </a:spcAft>
              <a:defRPr sz="2800">
                <a:solidFill>
                  <a:srgbClr val="005087"/>
                </a:solidFill>
                <a:latin typeface="Arial" charset="0"/>
                <a:ea typeface="ＭＳ Ｐゴシック" pitchFamily="92" charset="-128"/>
              </a:defRPr>
            </a:lvl6pPr>
            <a:lvl7pPr marL="914400" algn="r" rtl="0" fontAlgn="base">
              <a:spcBef>
                <a:spcPct val="0"/>
              </a:spcBef>
              <a:spcAft>
                <a:spcPct val="0"/>
              </a:spcAft>
              <a:defRPr sz="2800">
                <a:solidFill>
                  <a:srgbClr val="005087"/>
                </a:solidFill>
                <a:latin typeface="Arial" charset="0"/>
                <a:ea typeface="ＭＳ Ｐゴシック" pitchFamily="92" charset="-128"/>
              </a:defRPr>
            </a:lvl7pPr>
            <a:lvl8pPr marL="1371600" algn="r" rtl="0" fontAlgn="base">
              <a:spcBef>
                <a:spcPct val="0"/>
              </a:spcBef>
              <a:spcAft>
                <a:spcPct val="0"/>
              </a:spcAft>
              <a:defRPr sz="2800">
                <a:solidFill>
                  <a:srgbClr val="005087"/>
                </a:solidFill>
                <a:latin typeface="Arial" charset="0"/>
                <a:ea typeface="ＭＳ Ｐゴシック" pitchFamily="92" charset="-128"/>
              </a:defRPr>
            </a:lvl8pPr>
            <a:lvl9pPr marL="1828800" algn="r" rtl="0" fontAlgn="base">
              <a:spcBef>
                <a:spcPct val="0"/>
              </a:spcBef>
              <a:spcAft>
                <a:spcPct val="0"/>
              </a:spcAft>
              <a:defRPr sz="2800">
                <a:solidFill>
                  <a:srgbClr val="005087"/>
                </a:solidFill>
                <a:latin typeface="Arial" charset="0"/>
                <a:ea typeface="ＭＳ Ｐゴシック" pitchFamily="92" charset="-128"/>
              </a:defRPr>
            </a:lvl9pPr>
          </a:lstStyle>
          <a:p>
            <a:pPr algn="ctr"/>
            <a:endParaRPr lang="en-US" sz="3200" kern="0" dirty="0"/>
          </a:p>
        </p:txBody>
      </p:sp>
      <p:pic>
        <p:nvPicPr>
          <p:cNvPr id="5" name="Picture 2" descr="untitled"/>
          <p:cNvPicPr>
            <a:picLocks noChangeAspect="1" noChangeArrowheads="1"/>
          </p:cNvPicPr>
          <p:nvPr/>
        </p:nvPicPr>
        <p:blipFill>
          <a:blip r:embed="rId3" cstate="print"/>
          <a:srcRect/>
          <a:stretch>
            <a:fillRect/>
          </a:stretch>
        </p:blipFill>
        <p:spPr bwMode="auto">
          <a:xfrm>
            <a:off x="2727435" y="1350502"/>
            <a:ext cx="3620814" cy="4821756"/>
          </a:xfrm>
          <a:prstGeom prst="rect">
            <a:avLst/>
          </a:prstGeom>
          <a:noFill/>
          <a:ln w="9525">
            <a:noFill/>
            <a:miter lim="800000"/>
            <a:headEnd/>
            <a:tailEnd/>
          </a:ln>
        </p:spPr>
      </p:pic>
    </p:spTree>
    <p:extLst>
      <p:ext uri="{BB962C8B-B14F-4D97-AF65-F5344CB8AC3E}">
        <p14:creationId xmlns:p14="http://schemas.microsoft.com/office/powerpoint/2010/main" val="13221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itle 1"/>
          <p:cNvSpPr txBox="1">
            <a:spLocks/>
          </p:cNvSpPr>
          <p:nvPr/>
        </p:nvSpPr>
        <p:spPr>
          <a:xfrm>
            <a:off x="457200" y="1371600"/>
            <a:ext cx="8305800" cy="1219200"/>
          </a:xfrm>
          <a:prstGeom prst="rect">
            <a:avLst/>
          </a:prstGeom>
        </p:spPr>
        <p:txBody>
          <a:bodyPr/>
          <a:lstStyle>
            <a:lvl1pPr algn="r" rtl="0" eaLnBrk="0" fontAlgn="base" hangingPunct="0">
              <a:spcBef>
                <a:spcPct val="0"/>
              </a:spcBef>
              <a:spcAft>
                <a:spcPct val="0"/>
              </a:spcAft>
              <a:defRPr sz="2800">
                <a:solidFill>
                  <a:srgbClr val="005087"/>
                </a:solidFill>
                <a:latin typeface="+mj-lt"/>
                <a:ea typeface="+mj-ea"/>
                <a:cs typeface="+mj-cs"/>
              </a:defRPr>
            </a:lvl1pPr>
            <a:lvl2pPr algn="r" rtl="0" eaLnBrk="0" fontAlgn="base" hangingPunct="0">
              <a:spcBef>
                <a:spcPct val="0"/>
              </a:spcBef>
              <a:spcAft>
                <a:spcPct val="0"/>
              </a:spcAft>
              <a:defRPr sz="2800">
                <a:solidFill>
                  <a:srgbClr val="005087"/>
                </a:solidFill>
                <a:latin typeface="Arial" charset="0"/>
                <a:ea typeface="ＭＳ Ｐゴシック" pitchFamily="92" charset="-128"/>
              </a:defRPr>
            </a:lvl2pPr>
            <a:lvl3pPr algn="r" rtl="0" eaLnBrk="0" fontAlgn="base" hangingPunct="0">
              <a:spcBef>
                <a:spcPct val="0"/>
              </a:spcBef>
              <a:spcAft>
                <a:spcPct val="0"/>
              </a:spcAft>
              <a:defRPr sz="2800">
                <a:solidFill>
                  <a:srgbClr val="005087"/>
                </a:solidFill>
                <a:latin typeface="Arial" charset="0"/>
                <a:ea typeface="ＭＳ Ｐゴシック" pitchFamily="92" charset="-128"/>
              </a:defRPr>
            </a:lvl3pPr>
            <a:lvl4pPr algn="r" rtl="0" eaLnBrk="0" fontAlgn="base" hangingPunct="0">
              <a:spcBef>
                <a:spcPct val="0"/>
              </a:spcBef>
              <a:spcAft>
                <a:spcPct val="0"/>
              </a:spcAft>
              <a:defRPr sz="2800">
                <a:solidFill>
                  <a:srgbClr val="005087"/>
                </a:solidFill>
                <a:latin typeface="Arial" charset="0"/>
                <a:ea typeface="ＭＳ Ｐゴシック" pitchFamily="92" charset="-128"/>
              </a:defRPr>
            </a:lvl4pPr>
            <a:lvl5pPr algn="r" rtl="0" eaLnBrk="0" fontAlgn="base" hangingPunct="0">
              <a:spcBef>
                <a:spcPct val="0"/>
              </a:spcBef>
              <a:spcAft>
                <a:spcPct val="0"/>
              </a:spcAft>
              <a:defRPr sz="2800">
                <a:solidFill>
                  <a:srgbClr val="005087"/>
                </a:solidFill>
                <a:latin typeface="Arial" charset="0"/>
                <a:ea typeface="ＭＳ Ｐゴシック" pitchFamily="92" charset="-128"/>
              </a:defRPr>
            </a:lvl5pPr>
            <a:lvl6pPr marL="457200" algn="r" rtl="0" fontAlgn="base">
              <a:spcBef>
                <a:spcPct val="0"/>
              </a:spcBef>
              <a:spcAft>
                <a:spcPct val="0"/>
              </a:spcAft>
              <a:defRPr sz="2800">
                <a:solidFill>
                  <a:srgbClr val="005087"/>
                </a:solidFill>
                <a:latin typeface="Arial" charset="0"/>
                <a:ea typeface="ＭＳ Ｐゴシック" pitchFamily="92" charset="-128"/>
              </a:defRPr>
            </a:lvl6pPr>
            <a:lvl7pPr marL="914400" algn="r" rtl="0" fontAlgn="base">
              <a:spcBef>
                <a:spcPct val="0"/>
              </a:spcBef>
              <a:spcAft>
                <a:spcPct val="0"/>
              </a:spcAft>
              <a:defRPr sz="2800">
                <a:solidFill>
                  <a:srgbClr val="005087"/>
                </a:solidFill>
                <a:latin typeface="Arial" charset="0"/>
                <a:ea typeface="ＭＳ Ｐゴシック" pitchFamily="92" charset="-128"/>
              </a:defRPr>
            </a:lvl7pPr>
            <a:lvl8pPr marL="1371600" algn="r" rtl="0" fontAlgn="base">
              <a:spcBef>
                <a:spcPct val="0"/>
              </a:spcBef>
              <a:spcAft>
                <a:spcPct val="0"/>
              </a:spcAft>
              <a:defRPr sz="2800">
                <a:solidFill>
                  <a:srgbClr val="005087"/>
                </a:solidFill>
                <a:latin typeface="Arial" charset="0"/>
                <a:ea typeface="ＭＳ Ｐゴシック" pitchFamily="92" charset="-128"/>
              </a:defRPr>
            </a:lvl8pPr>
            <a:lvl9pPr marL="1828800" algn="r" rtl="0" fontAlgn="base">
              <a:spcBef>
                <a:spcPct val="0"/>
              </a:spcBef>
              <a:spcAft>
                <a:spcPct val="0"/>
              </a:spcAft>
              <a:defRPr sz="2800">
                <a:solidFill>
                  <a:srgbClr val="005087"/>
                </a:solidFill>
                <a:latin typeface="Arial" charset="0"/>
                <a:ea typeface="ＭＳ Ｐゴシック" pitchFamily="92" charset="-128"/>
              </a:defRPr>
            </a:lvl9pPr>
          </a:lstStyle>
          <a:p>
            <a:pPr algn="ctr"/>
            <a:endParaRPr lang="en-US" sz="3200" kern="0" dirty="0"/>
          </a:p>
        </p:txBody>
      </p:sp>
      <p:sp>
        <p:nvSpPr>
          <p:cNvPr id="4" name="TextBox 3"/>
          <p:cNvSpPr txBox="1"/>
          <p:nvPr/>
        </p:nvSpPr>
        <p:spPr>
          <a:xfrm>
            <a:off x="2438400" y="2057400"/>
            <a:ext cx="4810741" cy="2308324"/>
          </a:xfrm>
          <a:prstGeom prst="rect">
            <a:avLst/>
          </a:prstGeom>
          <a:noFill/>
        </p:spPr>
        <p:txBody>
          <a:bodyPr wrap="none" rtlCol="0">
            <a:spAutoFit/>
          </a:bodyPr>
          <a:lstStyle/>
          <a:p>
            <a:r>
              <a:rPr lang="en-US" b="1" dirty="0" smtClean="0">
                <a:solidFill>
                  <a:srgbClr val="005087"/>
                </a:solidFill>
              </a:rPr>
              <a:t>Mark Reiss</a:t>
            </a:r>
          </a:p>
          <a:p>
            <a:r>
              <a:rPr lang="en-US" b="1" dirty="0" smtClean="0">
                <a:solidFill>
                  <a:srgbClr val="005087"/>
                </a:solidFill>
              </a:rPr>
              <a:t>GSA Customer Service Director</a:t>
            </a:r>
          </a:p>
          <a:p>
            <a:r>
              <a:rPr lang="en-US" b="1" dirty="0" smtClean="0">
                <a:solidFill>
                  <a:srgbClr val="005087"/>
                </a:solidFill>
              </a:rPr>
              <a:t>50 United Nations Plaza</a:t>
            </a:r>
          </a:p>
          <a:p>
            <a:r>
              <a:rPr lang="en-US" b="1" dirty="0" smtClean="0">
                <a:solidFill>
                  <a:srgbClr val="005087"/>
                </a:solidFill>
              </a:rPr>
              <a:t>San Francisco, CA 94102</a:t>
            </a:r>
          </a:p>
          <a:p>
            <a:r>
              <a:rPr lang="en-US" b="1" dirty="0">
                <a:solidFill>
                  <a:srgbClr val="005087"/>
                </a:solidFill>
                <a:hlinkClick r:id="rId3"/>
              </a:rPr>
              <a:t>m</a:t>
            </a:r>
            <a:r>
              <a:rPr lang="en-US" b="1" dirty="0" smtClean="0">
                <a:solidFill>
                  <a:srgbClr val="005087"/>
                </a:solidFill>
                <a:hlinkClick r:id="rId3"/>
              </a:rPr>
              <a:t>ark.reiss@gsa.gov</a:t>
            </a:r>
            <a:endParaRPr lang="en-US" b="1" dirty="0" smtClean="0">
              <a:solidFill>
                <a:srgbClr val="005087"/>
              </a:solidFill>
            </a:endParaRPr>
          </a:p>
          <a:p>
            <a:r>
              <a:rPr lang="en-US" b="1" dirty="0" smtClean="0">
                <a:solidFill>
                  <a:srgbClr val="005087"/>
                </a:solidFill>
              </a:rPr>
              <a:t>415-522-2799</a:t>
            </a:r>
            <a:endParaRPr lang="en-US" b="1" dirty="0">
              <a:solidFill>
                <a:srgbClr val="005087"/>
              </a:solidFill>
            </a:endParaRPr>
          </a:p>
        </p:txBody>
      </p:sp>
    </p:spTree>
    <p:extLst>
      <p:ext uri="{BB962C8B-B14F-4D97-AF65-F5344CB8AC3E}">
        <p14:creationId xmlns:p14="http://schemas.microsoft.com/office/powerpoint/2010/main" val="370191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sz="half" idx="1"/>
          </p:nvPr>
        </p:nvSpPr>
        <p:spPr>
          <a:xfrm>
            <a:off x="304800" y="1828800"/>
            <a:ext cx="8469312" cy="5228384"/>
          </a:xfrm>
        </p:spPr>
        <p:txBody>
          <a:bodyPr/>
          <a:lstStyle/>
          <a:p>
            <a:pPr marL="341313" indent="-341313" eaLnBrk="1" hangingPunct="1">
              <a:spcBef>
                <a:spcPts val="0"/>
              </a:spcBef>
              <a:spcAft>
                <a:spcPts val="1600"/>
              </a:spcAft>
              <a:buClr>
                <a:schemeClr val="tx1"/>
              </a:buClr>
              <a:tabLst>
                <a:tab pos="341313" algn="l"/>
              </a:tabLst>
              <a:defRPr/>
            </a:pPr>
            <a:r>
              <a:rPr lang="en-US" sz="2200" dirty="0" smtClean="0"/>
              <a:t>Cornerstone of smart procurement</a:t>
            </a:r>
          </a:p>
          <a:p>
            <a:pPr marL="341313" indent="-341313" eaLnBrk="1" hangingPunct="1">
              <a:spcBef>
                <a:spcPts val="0"/>
              </a:spcBef>
              <a:spcAft>
                <a:spcPts val="1600"/>
              </a:spcAft>
              <a:buClr>
                <a:schemeClr val="tx1"/>
              </a:buClr>
              <a:tabLst>
                <a:tab pos="341313" algn="l"/>
              </a:tabLst>
              <a:defRPr/>
            </a:pPr>
            <a:r>
              <a:rPr lang="en-US" sz="2200" dirty="0" smtClean="0"/>
              <a:t>Understand requirement. What is minimum needed?</a:t>
            </a:r>
          </a:p>
          <a:p>
            <a:pPr marL="341313" indent="-341313" eaLnBrk="1" hangingPunct="1">
              <a:spcBef>
                <a:spcPts val="0"/>
              </a:spcBef>
              <a:spcAft>
                <a:spcPts val="1600"/>
              </a:spcAft>
              <a:buClr>
                <a:schemeClr val="tx1"/>
              </a:buClr>
              <a:tabLst>
                <a:tab pos="341313" algn="l"/>
              </a:tabLst>
              <a:defRPr/>
            </a:pPr>
            <a:r>
              <a:rPr lang="en-US" sz="2200" dirty="0" smtClean="0"/>
              <a:t>Define salient features – form, fit and function</a:t>
            </a:r>
          </a:p>
          <a:p>
            <a:pPr marL="341313" indent="-341313" eaLnBrk="1" hangingPunct="1">
              <a:spcBef>
                <a:spcPts val="0"/>
              </a:spcBef>
              <a:spcAft>
                <a:spcPts val="1600"/>
              </a:spcAft>
              <a:buClr>
                <a:schemeClr val="tx1"/>
              </a:buClr>
              <a:tabLst>
                <a:tab pos="341313" algn="l"/>
              </a:tabLst>
              <a:defRPr/>
            </a:pPr>
            <a:r>
              <a:rPr lang="en-US" sz="2200" dirty="0" smtClean="0"/>
              <a:t>Review preferred sources of supply, existing contracts, top performers, competitors and more.</a:t>
            </a:r>
          </a:p>
          <a:p>
            <a:pPr marL="341313" indent="-341313" eaLnBrk="1" hangingPunct="1">
              <a:spcBef>
                <a:spcPts val="0"/>
              </a:spcBef>
              <a:spcAft>
                <a:spcPts val="1600"/>
              </a:spcAft>
              <a:buClr>
                <a:schemeClr val="tx1"/>
              </a:buClr>
              <a:tabLst>
                <a:tab pos="341313" algn="l"/>
              </a:tabLst>
              <a:defRPr/>
            </a:pPr>
            <a:r>
              <a:rPr lang="en-US" sz="2200" dirty="0" smtClean="0"/>
              <a:t>Conduct price analysis </a:t>
            </a:r>
          </a:p>
          <a:p>
            <a:pPr marL="341313" indent="-341313" eaLnBrk="1" hangingPunct="1">
              <a:spcBef>
                <a:spcPts val="0"/>
              </a:spcBef>
              <a:spcAft>
                <a:spcPts val="1600"/>
              </a:spcAft>
              <a:buClr>
                <a:schemeClr val="tx1"/>
              </a:buClr>
              <a:tabLst>
                <a:tab pos="341313" algn="l"/>
              </a:tabLst>
              <a:defRPr/>
            </a:pPr>
            <a:r>
              <a:rPr lang="en-US" sz="2200" dirty="0" smtClean="0"/>
              <a:t>Seek best value - reasonable price and timely/reliable/quality service.  </a:t>
            </a:r>
          </a:p>
          <a:p>
            <a:pPr marL="228600" indent="-228600" eaLnBrk="1" hangingPunct="1">
              <a:spcBef>
                <a:spcPts val="600"/>
              </a:spcBef>
              <a:spcAft>
                <a:spcPts val="600"/>
              </a:spcAft>
              <a:buFont typeface="Wingdings" pitchFamily="2" charset="2"/>
              <a:buNone/>
              <a:defRPr/>
            </a:pPr>
            <a:endParaRPr lang="en-US" dirty="0" smtClean="0"/>
          </a:p>
          <a:p>
            <a:pPr eaLnBrk="1" hangingPunct="1">
              <a:spcBef>
                <a:spcPts val="600"/>
              </a:spcBef>
              <a:spcAft>
                <a:spcPts val="600"/>
              </a:spcAft>
              <a:defRPr/>
            </a:pPr>
            <a:endParaRPr lang="en-US" dirty="0"/>
          </a:p>
        </p:txBody>
      </p:sp>
      <p:sp>
        <p:nvSpPr>
          <p:cNvPr id="5" name="Slide Number Placeholder 4"/>
          <p:cNvSpPr>
            <a:spLocks noGrp="1"/>
          </p:cNvSpPr>
          <p:nvPr>
            <p:ph type="sldNum" sz="quarter" idx="10"/>
          </p:nvPr>
        </p:nvSpPr>
        <p:spPr/>
        <p:txBody>
          <a:bodyPr/>
          <a:lstStyle/>
          <a:p>
            <a:pPr>
              <a:defRPr/>
            </a:pPr>
            <a:fld id="{F9D0AE50-08FA-4559-B6BA-485A3087CB91}" type="slidenum">
              <a:rPr lang="en-US" smtClean="0">
                <a:solidFill>
                  <a:srgbClr val="000000"/>
                </a:solidFill>
              </a:rPr>
              <a:pPr>
                <a:defRPr/>
              </a:pPr>
              <a:t>4</a:t>
            </a:fld>
            <a:endParaRPr lang="en-US" dirty="0">
              <a:solidFill>
                <a:srgbClr val="000000"/>
              </a:solidFill>
            </a:endParaRPr>
          </a:p>
        </p:txBody>
      </p:sp>
      <p:sp>
        <p:nvSpPr>
          <p:cNvPr id="6" name="Rectangle 5"/>
          <p:cNvSpPr/>
          <p:nvPr/>
        </p:nvSpPr>
        <p:spPr>
          <a:xfrm>
            <a:off x="2286000" y="685799"/>
            <a:ext cx="4006225" cy="646331"/>
          </a:xfrm>
          <a:prstGeom prst="rect">
            <a:avLst/>
          </a:prstGeom>
        </p:spPr>
        <p:txBody>
          <a:bodyPr wrap="none">
            <a:spAutoFit/>
          </a:bodyPr>
          <a:lstStyle/>
          <a:p>
            <a:r>
              <a:rPr lang="en-US" sz="3600" b="1" kern="0" baseline="0" dirty="0" smtClean="0">
                <a:solidFill>
                  <a:srgbClr val="005087"/>
                </a:solidFill>
                <a:latin typeface="+mj-lt"/>
                <a:ea typeface="+mj-ea"/>
                <a:cs typeface="+mj-cs"/>
              </a:rPr>
              <a:t>Market Research </a:t>
            </a:r>
            <a:endParaRPr lang="en-US" b="1" dirty="0">
              <a:solidFill>
                <a:srgbClr val="005087"/>
              </a:solidFill>
              <a:latin typeface="+mj-lt"/>
            </a:endParaRPr>
          </a:p>
        </p:txBody>
      </p:sp>
    </p:spTree>
    <p:extLst>
      <p:ext uri="{BB962C8B-B14F-4D97-AF65-F5344CB8AC3E}">
        <p14:creationId xmlns:p14="http://schemas.microsoft.com/office/powerpoint/2010/main" val="2997949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1" dirty="0" smtClean="0"/>
              <a:t>Sources for Market Research</a:t>
            </a:r>
          </a:p>
        </p:txBody>
      </p:sp>
      <p:sp>
        <p:nvSpPr>
          <p:cNvPr id="10" name="Content Placeholder 1"/>
          <p:cNvSpPr txBox="1">
            <a:spLocks/>
          </p:cNvSpPr>
          <p:nvPr/>
        </p:nvSpPr>
        <p:spPr>
          <a:xfrm>
            <a:off x="304800" y="1752600"/>
            <a:ext cx="8650301" cy="4500830"/>
          </a:xfrm>
          <a:prstGeom prst="rect">
            <a:avLst/>
          </a:prstGeom>
        </p:spPr>
        <p:txBody>
          <a:bodyPr/>
          <a:lstStyle/>
          <a:p>
            <a:pPr marL="406400" lvl="0" indent="-406400">
              <a:spcBef>
                <a:spcPct val="100000"/>
              </a:spcBef>
              <a:spcAft>
                <a:spcPts val="1200"/>
              </a:spcAft>
              <a:buFont typeface="Wingdings" pitchFamily="2" charset="2"/>
              <a:buChar char="q"/>
            </a:pPr>
            <a:r>
              <a:rPr lang="en-US" sz="2200" kern="0" baseline="0" dirty="0" smtClean="0">
                <a:solidFill>
                  <a:srgbClr val="000000"/>
                </a:solidFill>
                <a:latin typeface="Arial"/>
              </a:rPr>
              <a:t>Internal</a:t>
            </a:r>
            <a:r>
              <a:rPr lang="en-US" sz="2200" kern="0" dirty="0" smtClean="0">
                <a:solidFill>
                  <a:srgbClr val="000000"/>
                </a:solidFill>
                <a:latin typeface="Arial"/>
              </a:rPr>
              <a:t> databases</a:t>
            </a:r>
          </a:p>
          <a:p>
            <a:pPr marL="406400" lvl="0" indent="-406400">
              <a:spcBef>
                <a:spcPct val="100000"/>
              </a:spcBef>
              <a:spcAft>
                <a:spcPts val="1200"/>
              </a:spcAft>
              <a:buFont typeface="Wingdings" pitchFamily="2" charset="2"/>
              <a:buChar char="q"/>
            </a:pPr>
            <a:r>
              <a:rPr lang="en-US" sz="2200" kern="0" dirty="0" smtClean="0">
                <a:solidFill>
                  <a:srgbClr val="000000"/>
                </a:solidFill>
                <a:latin typeface="Arial"/>
              </a:rPr>
              <a:t>Spend reports</a:t>
            </a:r>
          </a:p>
          <a:p>
            <a:pPr marL="406400" lvl="0" indent="-406400">
              <a:spcBef>
                <a:spcPct val="100000"/>
              </a:spcBef>
              <a:spcAft>
                <a:spcPts val="1200"/>
              </a:spcAft>
              <a:buFont typeface="Wingdings" pitchFamily="2" charset="2"/>
              <a:buChar char="q"/>
            </a:pPr>
            <a:r>
              <a:rPr lang="en-US" sz="2200" kern="0" dirty="0" smtClean="0">
                <a:solidFill>
                  <a:srgbClr val="000000"/>
                </a:solidFill>
                <a:latin typeface="Arial"/>
              </a:rPr>
              <a:t>Search Engines - G</a:t>
            </a:r>
            <a:r>
              <a:rPr lang="en-US" sz="2200" kern="0" baseline="0" dirty="0" smtClean="0">
                <a:solidFill>
                  <a:srgbClr val="000000"/>
                </a:solidFill>
                <a:latin typeface="Arial"/>
              </a:rPr>
              <a:t>oogle </a:t>
            </a:r>
            <a:r>
              <a:rPr lang="en-US" sz="2200" kern="0" baseline="0" dirty="0">
                <a:solidFill>
                  <a:srgbClr val="000000"/>
                </a:solidFill>
                <a:latin typeface="Arial"/>
              </a:rPr>
              <a:t>(trade terminology)</a:t>
            </a:r>
          </a:p>
          <a:p>
            <a:pPr marL="406400" indent="-406400">
              <a:spcBef>
                <a:spcPts val="1200"/>
              </a:spcBef>
              <a:spcAft>
                <a:spcPts val="600"/>
              </a:spcAft>
              <a:buSzPct val="80000"/>
              <a:buFont typeface="Wingdings" pitchFamily="2" charset="2"/>
              <a:buChar char="q"/>
              <a:defRPr/>
            </a:pPr>
            <a:r>
              <a:rPr lang="en-US" sz="2200" kern="0" baseline="0" dirty="0" smtClean="0">
                <a:latin typeface="+mn-lt"/>
              </a:rPr>
              <a:t>General </a:t>
            </a:r>
            <a:r>
              <a:rPr lang="en-US" sz="2200" kern="0" baseline="0" dirty="0">
                <a:latin typeface="+mn-lt"/>
              </a:rPr>
              <a:t>Information Sources</a:t>
            </a:r>
          </a:p>
          <a:p>
            <a:pPr marL="863600" lvl="1" indent="-406400">
              <a:spcBef>
                <a:spcPts val="1200"/>
              </a:spcBef>
              <a:spcAft>
                <a:spcPts val="600"/>
              </a:spcAft>
              <a:buSzPct val="80000"/>
              <a:buFont typeface="Wingdings" pitchFamily="2" charset="2"/>
              <a:buChar char="§"/>
              <a:defRPr/>
            </a:pPr>
            <a:r>
              <a:rPr lang="en-US" sz="2200" kern="0" baseline="0" dirty="0" smtClean="0">
                <a:latin typeface="+mn-lt"/>
              </a:rPr>
              <a:t>Trade </a:t>
            </a:r>
            <a:r>
              <a:rPr lang="en-US" sz="2200" kern="0" baseline="0" dirty="0">
                <a:latin typeface="+mn-lt"/>
              </a:rPr>
              <a:t>Journals, </a:t>
            </a:r>
            <a:r>
              <a:rPr lang="en-US" sz="2200" kern="0" baseline="0" dirty="0" smtClean="0">
                <a:latin typeface="+mn-lt"/>
              </a:rPr>
              <a:t>catalogs</a:t>
            </a:r>
          </a:p>
          <a:p>
            <a:pPr marL="406400" indent="-406400">
              <a:spcBef>
                <a:spcPts val="1200"/>
              </a:spcBef>
              <a:spcAft>
                <a:spcPts val="600"/>
              </a:spcAft>
              <a:buSzPct val="80000"/>
              <a:buFont typeface="Wingdings" pitchFamily="2" charset="2"/>
              <a:buChar char="q"/>
              <a:defRPr/>
            </a:pPr>
            <a:r>
              <a:rPr lang="en-US" sz="2200" kern="0" baseline="0" dirty="0" smtClean="0">
                <a:latin typeface="+mn-lt"/>
              </a:rPr>
              <a:t>Recent acquisitions of comparable type.</a:t>
            </a:r>
          </a:p>
          <a:p>
            <a:pPr>
              <a:spcBef>
                <a:spcPts val="1200"/>
              </a:spcBef>
              <a:spcAft>
                <a:spcPts val="600"/>
              </a:spcAft>
              <a:buSzPct val="80000"/>
              <a:defRPr/>
            </a:pPr>
            <a:endParaRPr lang="en-US" sz="2200" kern="0" baseline="0" dirty="0">
              <a:latin typeface="+mn-lt"/>
            </a:endParaRPr>
          </a:p>
        </p:txBody>
      </p:sp>
      <p:cxnSp>
        <p:nvCxnSpPr>
          <p:cNvPr id="7" name="Straight Connector 6"/>
          <p:cNvCxnSpPr/>
          <p:nvPr/>
        </p:nvCxnSpPr>
        <p:spPr>
          <a:xfrm>
            <a:off x="0" y="6759787"/>
            <a:ext cx="9144000"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p:txBody>
          <a:bodyPr/>
          <a:lstStyle/>
          <a:p>
            <a:pPr>
              <a:defRPr/>
            </a:pPr>
            <a:fld id="{629CFA9F-FFD1-4A0A-BF89-E92F169C5F2D}"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7607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i="1" dirty="0" smtClean="0"/>
              <a:t>GSA Advantage! </a:t>
            </a:r>
            <a:endParaRPr lang="en-US" dirty="0" smtClean="0"/>
          </a:p>
        </p:txBody>
      </p:sp>
      <p:sp>
        <p:nvSpPr>
          <p:cNvPr id="11" name="TextBox 10"/>
          <p:cNvSpPr txBox="1"/>
          <p:nvPr/>
        </p:nvSpPr>
        <p:spPr>
          <a:xfrm>
            <a:off x="6388108" y="2519680"/>
            <a:ext cx="184731" cy="256480"/>
          </a:xfrm>
          <a:prstGeom prst="rect">
            <a:avLst/>
          </a:prstGeom>
          <a:noFill/>
        </p:spPr>
        <p:txBody>
          <a:bodyPr wrap="none" rtlCol="0">
            <a:spAutoFit/>
          </a:bodyPr>
          <a:lstStyle/>
          <a:p>
            <a:pPr eaLnBrk="1" hangingPunct="1"/>
            <a:endParaRPr lang="en-US" sz="1600" baseline="-25000" dirty="0">
              <a:solidFill>
                <a:srgbClr val="000000"/>
              </a:solidFill>
              <a:latin typeface="Arial" pitchFamily="34" charset="0"/>
            </a:endParaRPr>
          </a:p>
        </p:txBody>
      </p:sp>
      <p:sp>
        <p:nvSpPr>
          <p:cNvPr id="12" name="Content Placeholder 11"/>
          <p:cNvSpPr>
            <a:spLocks noGrp="1"/>
          </p:cNvSpPr>
          <p:nvPr>
            <p:ph sz="half" idx="10"/>
          </p:nvPr>
        </p:nvSpPr>
        <p:spPr>
          <a:xfrm>
            <a:off x="5791200" y="1503681"/>
            <a:ext cx="3276600" cy="2614506"/>
          </a:xfrm>
        </p:spPr>
        <p:txBody>
          <a:bodyPr/>
          <a:lstStyle/>
          <a:p>
            <a:pPr lvl="1"/>
            <a:r>
              <a:rPr lang="en-US" dirty="0" smtClean="0"/>
              <a:t>Search</a:t>
            </a:r>
          </a:p>
          <a:p>
            <a:pPr lvl="1"/>
            <a:r>
              <a:rPr lang="en-US" dirty="0" smtClean="0"/>
              <a:t>Seek Sources</a:t>
            </a:r>
          </a:p>
          <a:p>
            <a:pPr lvl="1"/>
            <a:r>
              <a:rPr lang="en-US" dirty="0" smtClean="0"/>
              <a:t>Check availability</a:t>
            </a:r>
          </a:p>
          <a:p>
            <a:pPr lvl="1"/>
            <a:r>
              <a:rPr lang="en-US" dirty="0" smtClean="0"/>
              <a:t>Compare </a:t>
            </a:r>
          </a:p>
          <a:p>
            <a:pPr lvl="1"/>
            <a:r>
              <a:rPr lang="en-US" dirty="0" smtClean="0"/>
              <a:t>Seek discounts</a:t>
            </a:r>
          </a:p>
          <a:p>
            <a:pPr lvl="1"/>
            <a:endParaRPr lang="en-US" dirty="0"/>
          </a:p>
        </p:txBody>
      </p:sp>
      <p:pic>
        <p:nvPicPr>
          <p:cNvPr id="13" name="Content Placeholder 4" descr="gsaadvantage_tif.tif">
            <a:hlinkClick r:id="rId3"/>
          </p:cNvPr>
          <p:cNvPicPr>
            <a:picLocks noChangeAspect="1"/>
          </p:cNvPicPr>
          <p:nvPr/>
        </p:nvPicPr>
        <p:blipFill>
          <a:blip r:embed="rId4" cstate="print"/>
          <a:stretch>
            <a:fillRect/>
          </a:stretch>
        </p:blipFill>
        <p:spPr bwMode="auto">
          <a:xfrm>
            <a:off x="778537" y="1821645"/>
            <a:ext cx="4010025" cy="1273851"/>
          </a:xfrm>
          <a:prstGeom prst="rect">
            <a:avLst/>
          </a:prstGeom>
          <a:noFill/>
          <a:ln w="9525">
            <a:noFill/>
            <a:miter lim="800000"/>
            <a:headEnd/>
            <a:tailEnd/>
          </a:ln>
        </p:spPr>
      </p:pic>
      <p:sp>
        <p:nvSpPr>
          <p:cNvPr id="14" name="TextBox 13"/>
          <p:cNvSpPr txBox="1"/>
          <p:nvPr/>
        </p:nvSpPr>
        <p:spPr>
          <a:xfrm>
            <a:off x="1031966" y="3748174"/>
            <a:ext cx="7471954" cy="830997"/>
          </a:xfrm>
          <a:prstGeom prst="rect">
            <a:avLst/>
          </a:prstGeom>
          <a:noFill/>
        </p:spPr>
        <p:txBody>
          <a:bodyPr wrap="square" rtlCol="0">
            <a:spAutoFit/>
          </a:bodyPr>
          <a:lstStyle/>
          <a:p>
            <a:pPr eaLnBrk="1" hangingPunct="1"/>
            <a:r>
              <a:rPr lang="en-US" sz="7200" baseline="-25000" dirty="0" smtClean="0">
                <a:solidFill>
                  <a:srgbClr val="000000"/>
                </a:solidFill>
                <a:latin typeface="Arial" pitchFamily="34" charset="0"/>
              </a:rPr>
              <a:t>www.gsaadvantage.gov</a:t>
            </a:r>
            <a:endParaRPr lang="en-US" sz="7200" baseline="-25000" dirty="0">
              <a:solidFill>
                <a:srgbClr val="000000"/>
              </a:solidFill>
              <a:latin typeface="Arial" pitchFamily="34" charset="0"/>
            </a:endParaRPr>
          </a:p>
        </p:txBody>
      </p:sp>
      <p:sp>
        <p:nvSpPr>
          <p:cNvPr id="9" name="Left Brace 8"/>
          <p:cNvSpPr/>
          <p:nvPr/>
        </p:nvSpPr>
        <p:spPr>
          <a:xfrm>
            <a:off x="5427363" y="1482455"/>
            <a:ext cx="1050324" cy="2319775"/>
          </a:xfrm>
          <a:prstGeom prst="leftBrace">
            <a:avLst>
              <a:gd name="adj1" fmla="val 8333"/>
              <a:gd name="adj2" fmla="val 49432"/>
            </a:avLst>
          </a:prstGeom>
          <a:ln w="34925" cap="rn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1600" baseline="-25000">
              <a:solidFill>
                <a:srgbClr val="000000"/>
              </a:solidFill>
            </a:endParaRPr>
          </a:p>
        </p:txBody>
      </p:sp>
      <p:sp>
        <p:nvSpPr>
          <p:cNvPr id="15" name="Content Placeholder 18"/>
          <p:cNvSpPr txBox="1">
            <a:spLocks/>
          </p:cNvSpPr>
          <p:nvPr/>
        </p:nvSpPr>
        <p:spPr>
          <a:xfrm>
            <a:off x="449294" y="5252730"/>
            <a:ext cx="8039631" cy="1298209"/>
          </a:xfrm>
          <a:prstGeom prst="rect">
            <a:avLst/>
          </a:prstGeom>
        </p:spPr>
        <p:txBody>
          <a:bodyPr/>
          <a:lstStyle/>
          <a:p>
            <a:pPr algn="ctr" eaLnBrk="1" hangingPunct="1">
              <a:spcBef>
                <a:spcPct val="100000"/>
              </a:spcBef>
              <a:spcAft>
                <a:spcPts val="1200"/>
              </a:spcAft>
              <a:buSzPct val="80000"/>
              <a:defRPr/>
            </a:pPr>
            <a:r>
              <a:rPr lang="en-US" kern="0" dirty="0" smtClean="0">
                <a:solidFill>
                  <a:srgbClr val="000000"/>
                </a:solidFill>
                <a:latin typeface="Arial"/>
              </a:rPr>
              <a:t>A collection of digital catalogs from GSA vendors with product descriptions, pricing and terms.</a:t>
            </a:r>
            <a:endParaRPr lang="en-US" kern="0" dirty="0">
              <a:solidFill>
                <a:srgbClr val="000000"/>
              </a:solidFill>
              <a:latin typeface="Arial"/>
            </a:endParaRPr>
          </a:p>
        </p:txBody>
      </p:sp>
      <p:sp>
        <p:nvSpPr>
          <p:cNvPr id="10" name="Slide Number Placeholder 9"/>
          <p:cNvSpPr>
            <a:spLocks noGrp="1"/>
          </p:cNvSpPr>
          <p:nvPr>
            <p:ph type="sldNum" sz="quarter" idx="11"/>
          </p:nvPr>
        </p:nvSpPr>
        <p:spPr/>
        <p:txBody>
          <a:bodyPr/>
          <a:lstStyle/>
          <a:p>
            <a:pPr>
              <a:defRPr/>
            </a:pPr>
            <a:fld id="{164A520A-4047-49AC-938A-1FBD81C5FB1D}" type="slidenum">
              <a:rPr smtClean="0">
                <a:solidFill>
                  <a:srgbClr val="000000"/>
                </a:solidFill>
              </a:rPr>
              <a:pPr>
                <a:defRPr/>
              </a:pPr>
              <a:t>6</a:t>
            </a:fld>
            <a:endParaRPr dirty="0">
              <a:solidFill>
                <a:srgbClr val="000000"/>
              </a:solidFill>
            </a:endParaRPr>
          </a:p>
        </p:txBody>
      </p:sp>
    </p:spTree>
    <p:extLst>
      <p:ext uri="{BB962C8B-B14F-4D97-AF65-F5344CB8AC3E}">
        <p14:creationId xmlns:p14="http://schemas.microsoft.com/office/powerpoint/2010/main" val="380808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GSA Advantage!</a:t>
            </a:r>
            <a:r>
              <a:rPr lang="en-US" dirty="0" smtClean="0"/>
              <a:t>  </a:t>
            </a:r>
            <a:endParaRPr lang="en-US" dirty="0"/>
          </a:p>
        </p:txBody>
      </p:sp>
      <p:sp>
        <p:nvSpPr>
          <p:cNvPr id="3" name="Content Placeholder 2"/>
          <p:cNvSpPr>
            <a:spLocks noGrp="1"/>
          </p:cNvSpPr>
          <p:nvPr>
            <p:ph idx="1"/>
          </p:nvPr>
        </p:nvSpPr>
        <p:spPr>
          <a:xfrm>
            <a:off x="304800" y="1676400"/>
            <a:ext cx="8229600" cy="4827694"/>
          </a:xfrm>
        </p:spPr>
        <p:txBody>
          <a:bodyPr/>
          <a:lstStyle/>
          <a:p>
            <a:r>
              <a:rPr lang="en-US" dirty="0">
                <a:latin typeface="Arial" panose="020B0604020202020204" pitchFamily="34" charset="0"/>
                <a:cs typeface="Arial" panose="020B0604020202020204" pitchFamily="34" charset="0"/>
              </a:rPr>
              <a:t>Easy to find what you need</a:t>
            </a:r>
          </a:p>
          <a:p>
            <a:pPr lvl="1"/>
            <a:r>
              <a:rPr lang="en-US" dirty="0">
                <a:latin typeface="Arial" panose="020B0604020202020204" pitchFamily="34" charset="0"/>
                <a:cs typeface="Arial" panose="020B0604020202020204" pitchFamily="34" charset="0"/>
              </a:rPr>
              <a:t>Advanced search filters; e.g. </a:t>
            </a:r>
            <a:r>
              <a:rPr lang="en-US" dirty="0" smtClean="0">
                <a:latin typeface="Arial" panose="020B0604020202020204" pitchFamily="34" charset="0"/>
                <a:cs typeface="Arial" panose="020B0604020202020204" pitchFamily="34" charset="0"/>
              </a:rPr>
              <a:t>green or business size </a:t>
            </a:r>
            <a:r>
              <a:rPr lang="en-US" dirty="0">
                <a:latin typeface="Arial" panose="020B0604020202020204" pitchFamily="34" charset="0"/>
                <a:cs typeface="Arial" panose="020B0604020202020204" pitchFamily="34" charset="0"/>
              </a:rPr>
              <a:t>filters</a:t>
            </a:r>
          </a:p>
          <a:p>
            <a:pPr lvl="1"/>
            <a:r>
              <a:rPr lang="en-US" dirty="0">
                <a:latin typeface="Arial" panose="020B0604020202020204" pitchFamily="34" charset="0"/>
                <a:cs typeface="Arial" panose="020B0604020202020204" pitchFamily="34" charset="0"/>
              </a:rPr>
              <a:t>Extensive products and services; 30 Million+</a:t>
            </a:r>
          </a:p>
          <a:p>
            <a:pPr lvl="1">
              <a:spcAft>
                <a:spcPts val="1000"/>
              </a:spcAft>
            </a:pPr>
            <a:r>
              <a:rPr lang="en-US" dirty="0">
                <a:latin typeface="Arial" panose="020B0604020202020204" pitchFamily="34" charset="0"/>
                <a:cs typeface="Arial" panose="020B0604020202020204" pitchFamily="34" charset="0"/>
              </a:rPr>
              <a:t>Other search tools</a:t>
            </a:r>
          </a:p>
          <a:p>
            <a:r>
              <a:rPr lang="en-US" dirty="0">
                <a:latin typeface="Arial" panose="020B0604020202020204" pitchFamily="34" charset="0"/>
                <a:cs typeface="Arial" panose="020B0604020202020204" pitchFamily="34" charset="0"/>
              </a:rPr>
              <a:t>Competitive </a:t>
            </a:r>
            <a:r>
              <a:rPr lang="en-US" dirty="0" smtClean="0">
                <a:latin typeface="Arial" panose="020B0604020202020204" pitchFamily="34" charset="0"/>
                <a:cs typeface="Arial" panose="020B0604020202020204" pitchFamily="34" charset="0"/>
              </a:rPr>
              <a:t>pricing</a:t>
            </a:r>
          </a:p>
          <a:p>
            <a:pPr lvl="1"/>
            <a:r>
              <a:rPr lang="en-US" dirty="0" smtClean="0">
                <a:latin typeface="Arial" panose="020B0604020202020204" pitchFamily="34" charset="0"/>
                <a:cs typeface="Arial" panose="020B0604020202020204" pitchFamily="34" charset="0"/>
              </a:rPr>
              <a:t>Ceiling pricing for one each</a:t>
            </a:r>
            <a:endParaRPr lang="en-US" dirty="0">
              <a:latin typeface="Arial" panose="020B0604020202020204" pitchFamily="34" charset="0"/>
              <a:cs typeface="Arial" panose="020B0604020202020204" pitchFamily="34" charset="0"/>
            </a:endParaRPr>
          </a:p>
          <a:p>
            <a:pPr lvl="1">
              <a:spcAft>
                <a:spcPts val="1000"/>
              </a:spcAft>
            </a:pPr>
            <a:r>
              <a:rPr lang="en-US" dirty="0">
                <a:latin typeface="Arial" panose="020B0604020202020204" pitchFamily="34" charset="0"/>
                <a:cs typeface="Arial" panose="020B0604020202020204" pitchFamily="34" charset="0"/>
              </a:rPr>
              <a:t>Competitive marketplace driven by 20,000+ </a:t>
            </a:r>
            <a:r>
              <a:rPr lang="en-US" dirty="0" smtClean="0">
                <a:latin typeface="Arial" panose="020B0604020202020204" pitchFamily="34" charset="0"/>
                <a:cs typeface="Arial" panose="020B0604020202020204" pitchFamily="34" charset="0"/>
              </a:rPr>
              <a:t>vendors</a:t>
            </a:r>
            <a:endParaRPr lang="en-US" dirty="0">
              <a:latin typeface="Arial" panose="020B0604020202020204" pitchFamily="34" charset="0"/>
              <a:cs typeface="Arial" panose="020B0604020202020204" pitchFamily="34" charset="0"/>
            </a:endParaRPr>
          </a:p>
          <a:p>
            <a:pPr>
              <a:spcAft>
                <a:spcPts val="1000"/>
              </a:spcAft>
            </a:pPr>
            <a:r>
              <a:rPr lang="en-US" dirty="0">
                <a:latin typeface="Arial" panose="020B0604020202020204" pitchFamily="34" charset="0"/>
                <a:cs typeface="Arial" panose="020B0604020202020204" pitchFamily="34" charset="0"/>
              </a:rPr>
              <a:t>Flexible payment and delivery options</a:t>
            </a:r>
          </a:p>
          <a:p>
            <a:pPr>
              <a:spcAft>
                <a:spcPts val="1000"/>
              </a:spcAft>
            </a:pPr>
            <a:r>
              <a:rPr lang="en-US" dirty="0">
                <a:latin typeface="Arial" panose="020B0604020202020204" pitchFamily="34" charset="0"/>
                <a:cs typeface="Arial" panose="020B0604020202020204" pitchFamily="34" charset="0"/>
              </a:rPr>
              <a:t>Integration with other GSA platforms and services</a:t>
            </a:r>
            <a:r>
              <a:rPr lang="en-US" dirty="0" smtClean="0"/>
              <a:t> </a:t>
            </a:r>
            <a:endParaRPr lang="en-US" dirty="0"/>
          </a:p>
        </p:txBody>
      </p:sp>
    </p:spTree>
    <p:extLst>
      <p:ext uri="{BB962C8B-B14F-4D97-AF65-F5344CB8AC3E}">
        <p14:creationId xmlns:p14="http://schemas.microsoft.com/office/powerpoint/2010/main" val="418194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p:nvPr>
        </p:nvSpPr>
        <p:spPr>
          <a:xfrm>
            <a:off x="457200" y="1524000"/>
            <a:ext cx="7769225" cy="684107"/>
          </a:xfrm>
        </p:spPr>
        <p:txBody>
          <a:bodyPr/>
          <a:lstStyle/>
          <a:p>
            <a:pPr algn="ctr"/>
            <a:r>
              <a:rPr lang="en-US" sz="3600" dirty="0" smtClean="0">
                <a:latin typeface="Arial Black" pitchFamily="34" charset="0"/>
              </a:rPr>
              <a:t>Federal Strategic Sourcing</a:t>
            </a:r>
            <a:r>
              <a:rPr lang="en-US" dirty="0" smtClean="0"/>
              <a:t> </a:t>
            </a:r>
            <a:endParaRPr lang="en-US" sz="2400" b="0" dirty="0" smtClean="0">
              <a:latin typeface="Arial Black" pitchFamily="34" charset="0"/>
            </a:endParaRPr>
          </a:p>
        </p:txBody>
      </p:sp>
      <p:sp>
        <p:nvSpPr>
          <p:cNvPr id="253954" name="Rectangle 3"/>
          <p:cNvSpPr>
            <a:spLocks noGrp="1" noChangeArrowheads="1"/>
          </p:cNvSpPr>
          <p:nvPr>
            <p:ph type="body" idx="1"/>
          </p:nvPr>
        </p:nvSpPr>
        <p:spPr>
          <a:xfrm>
            <a:off x="457200" y="2362200"/>
            <a:ext cx="8305800" cy="4064000"/>
          </a:xfrm>
        </p:spPr>
        <p:txBody>
          <a:bodyPr/>
          <a:lstStyle/>
          <a:p>
            <a:pPr>
              <a:lnSpc>
                <a:spcPct val="95000"/>
              </a:lnSpc>
              <a:spcBef>
                <a:spcPts val="0"/>
              </a:spcBef>
              <a:spcAft>
                <a:spcPts val="600"/>
              </a:spcAft>
            </a:pPr>
            <a:r>
              <a:rPr lang="en-US" sz="2400" dirty="0" smtClean="0">
                <a:solidFill>
                  <a:schemeClr val="tx1"/>
                </a:solidFill>
              </a:rPr>
              <a:t>Directive from Office of Management and Budget (OMB)</a:t>
            </a:r>
            <a:br>
              <a:rPr lang="en-US" sz="2400" dirty="0" smtClean="0">
                <a:solidFill>
                  <a:schemeClr val="tx1"/>
                </a:solidFill>
              </a:rPr>
            </a:br>
            <a:endParaRPr lang="en-US" sz="2400" dirty="0" smtClean="0">
              <a:solidFill>
                <a:schemeClr val="tx1"/>
              </a:solidFill>
            </a:endParaRPr>
          </a:p>
          <a:p>
            <a:pPr>
              <a:lnSpc>
                <a:spcPct val="95000"/>
              </a:lnSpc>
              <a:spcBef>
                <a:spcPts val="0"/>
              </a:spcBef>
              <a:spcAft>
                <a:spcPts val="600"/>
              </a:spcAft>
            </a:pPr>
            <a:r>
              <a:rPr lang="en-US" sz="2400" dirty="0" smtClean="0">
                <a:solidFill>
                  <a:schemeClr val="tx1"/>
                </a:solidFill>
              </a:rPr>
              <a:t>Joins requirements across agencies and leverages buying power. </a:t>
            </a:r>
            <a:br>
              <a:rPr lang="en-US" sz="2400" dirty="0" smtClean="0">
                <a:solidFill>
                  <a:schemeClr val="tx1"/>
                </a:solidFill>
              </a:rPr>
            </a:br>
            <a:endParaRPr lang="en-US" sz="2400" dirty="0" smtClean="0">
              <a:solidFill>
                <a:schemeClr val="tx1"/>
              </a:solidFill>
            </a:endParaRPr>
          </a:p>
          <a:p>
            <a:pPr>
              <a:lnSpc>
                <a:spcPct val="95000"/>
              </a:lnSpc>
              <a:spcBef>
                <a:spcPts val="0"/>
              </a:spcBef>
              <a:spcAft>
                <a:spcPts val="600"/>
              </a:spcAft>
            </a:pPr>
            <a:r>
              <a:rPr lang="en-US" sz="2400" dirty="0" smtClean="0">
                <a:solidFill>
                  <a:schemeClr val="tx1"/>
                </a:solidFill>
              </a:rPr>
              <a:t>Cost savings government-wide for commonly purchased commodities, thereby saving taxpayer funds.</a:t>
            </a:r>
            <a:br>
              <a:rPr lang="en-US" sz="2400" dirty="0" smtClean="0">
                <a:solidFill>
                  <a:schemeClr val="tx1"/>
                </a:solidFill>
              </a:rPr>
            </a:br>
            <a:endParaRPr lang="en-US" sz="2400" dirty="0" smtClean="0">
              <a:solidFill>
                <a:schemeClr val="tx1"/>
              </a:solidFill>
            </a:endParaRPr>
          </a:p>
          <a:p>
            <a:pPr>
              <a:lnSpc>
                <a:spcPct val="95000"/>
              </a:lnSpc>
              <a:spcBef>
                <a:spcPts val="0"/>
              </a:spcBef>
              <a:spcAft>
                <a:spcPts val="600"/>
              </a:spcAft>
            </a:pPr>
            <a:r>
              <a:rPr lang="en-US" sz="2400" dirty="0" smtClean="0"/>
              <a:t>Blanket Purchase Agreements implement Strategic Sourcing on GSA Advantage</a:t>
            </a:r>
            <a:endParaRPr lang="en-US" sz="2400" dirty="0" smtClean="0">
              <a:solidFill>
                <a:schemeClr val="tx1"/>
              </a:solidFill>
            </a:endParaRPr>
          </a:p>
          <a:p>
            <a:pPr>
              <a:lnSpc>
                <a:spcPct val="95000"/>
              </a:lnSpc>
              <a:spcBef>
                <a:spcPts val="0"/>
              </a:spcBef>
              <a:spcAft>
                <a:spcPts val="600"/>
              </a:spcAft>
            </a:pPr>
            <a:endParaRPr lang="en-US" sz="2400" dirty="0" smtClean="0">
              <a:solidFill>
                <a:schemeClr val="tx1"/>
              </a:solidFill>
            </a:endParaRPr>
          </a:p>
        </p:txBody>
      </p:sp>
    </p:spTree>
    <p:extLst>
      <p:ext uri="{BB962C8B-B14F-4D97-AF65-F5344CB8AC3E}">
        <p14:creationId xmlns:p14="http://schemas.microsoft.com/office/powerpoint/2010/main" val="257288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eLibrary</a:t>
            </a:r>
          </a:p>
        </p:txBody>
      </p:sp>
      <p:sp>
        <p:nvSpPr>
          <p:cNvPr id="11" name="TextBox 10"/>
          <p:cNvSpPr txBox="1"/>
          <p:nvPr/>
        </p:nvSpPr>
        <p:spPr>
          <a:xfrm>
            <a:off x="6286525" y="2289387"/>
            <a:ext cx="184731" cy="256480"/>
          </a:xfrm>
          <a:prstGeom prst="rect">
            <a:avLst/>
          </a:prstGeom>
          <a:noFill/>
        </p:spPr>
        <p:txBody>
          <a:bodyPr wrap="none" rtlCol="0">
            <a:spAutoFit/>
          </a:bodyPr>
          <a:lstStyle/>
          <a:p>
            <a:pPr eaLnBrk="1" hangingPunct="1"/>
            <a:endParaRPr lang="en-US" sz="1600" baseline="-25000" dirty="0">
              <a:solidFill>
                <a:srgbClr val="000000"/>
              </a:solidFill>
              <a:latin typeface="Arial" pitchFamily="34" charset="0"/>
            </a:endParaRPr>
          </a:p>
        </p:txBody>
      </p:sp>
      <p:sp>
        <p:nvSpPr>
          <p:cNvPr id="12" name="Content Placeholder 11"/>
          <p:cNvSpPr>
            <a:spLocks noGrp="1"/>
          </p:cNvSpPr>
          <p:nvPr>
            <p:ph sz="half" idx="10"/>
          </p:nvPr>
        </p:nvSpPr>
        <p:spPr>
          <a:xfrm>
            <a:off x="5638800" y="1844234"/>
            <a:ext cx="3276600" cy="2056770"/>
          </a:xfrm>
        </p:spPr>
        <p:txBody>
          <a:bodyPr/>
          <a:lstStyle/>
          <a:p>
            <a:pPr lvl="1"/>
            <a:r>
              <a:rPr lang="en-US" dirty="0" smtClean="0"/>
              <a:t>Schedules listings</a:t>
            </a:r>
          </a:p>
          <a:p>
            <a:pPr lvl="1"/>
            <a:r>
              <a:rPr lang="en-US" dirty="0" smtClean="0"/>
              <a:t>Vendor data</a:t>
            </a:r>
          </a:p>
          <a:p>
            <a:pPr lvl="1"/>
            <a:r>
              <a:rPr lang="en-US" dirty="0" smtClean="0"/>
              <a:t>Descriptions</a:t>
            </a:r>
          </a:p>
          <a:p>
            <a:pPr lvl="1"/>
            <a:r>
              <a:rPr lang="en-US" dirty="0" smtClean="0"/>
              <a:t>Clauses</a:t>
            </a:r>
          </a:p>
          <a:p>
            <a:pPr marL="406400" lvl="1" indent="0">
              <a:buNone/>
            </a:pPr>
            <a:endParaRPr lang="en-US" dirty="0"/>
          </a:p>
        </p:txBody>
      </p:sp>
      <p:sp>
        <p:nvSpPr>
          <p:cNvPr id="14" name="TextBox 13"/>
          <p:cNvSpPr txBox="1"/>
          <p:nvPr/>
        </p:nvSpPr>
        <p:spPr>
          <a:xfrm>
            <a:off x="961778" y="4240702"/>
            <a:ext cx="7184571" cy="830997"/>
          </a:xfrm>
          <a:prstGeom prst="rect">
            <a:avLst/>
          </a:prstGeom>
          <a:noFill/>
        </p:spPr>
        <p:txBody>
          <a:bodyPr wrap="square" rtlCol="0">
            <a:spAutoFit/>
          </a:bodyPr>
          <a:lstStyle/>
          <a:p>
            <a:pPr eaLnBrk="1" hangingPunct="1"/>
            <a:r>
              <a:rPr lang="en-US" sz="7200" baseline="-25000" dirty="0" smtClean="0">
                <a:solidFill>
                  <a:srgbClr val="000000"/>
                </a:solidFill>
                <a:latin typeface="Arial" pitchFamily="34" charset="0"/>
              </a:rPr>
              <a:t>www.gsaelibrary.gsa.gov</a:t>
            </a:r>
            <a:endParaRPr lang="en-US" sz="7200" baseline="-25000" dirty="0">
              <a:solidFill>
                <a:srgbClr val="000000"/>
              </a:solidFill>
              <a:latin typeface="Arial" pitchFamily="34" charset="0"/>
            </a:endParaRPr>
          </a:p>
        </p:txBody>
      </p:sp>
      <p:sp>
        <p:nvSpPr>
          <p:cNvPr id="20" name="Left Brace 19"/>
          <p:cNvSpPr/>
          <p:nvPr/>
        </p:nvSpPr>
        <p:spPr>
          <a:xfrm>
            <a:off x="5461701" y="1489402"/>
            <a:ext cx="753763" cy="2899718"/>
          </a:xfrm>
          <a:prstGeom prst="leftBrace">
            <a:avLst>
              <a:gd name="adj1" fmla="val 8333"/>
              <a:gd name="adj2" fmla="val 4772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baseline="-25000" dirty="0">
              <a:solidFill>
                <a:srgbClr val="000000"/>
              </a:solidFill>
            </a:endParaRPr>
          </a:p>
        </p:txBody>
      </p:sp>
      <p:sp>
        <p:nvSpPr>
          <p:cNvPr id="9" name="Content Placeholder 18"/>
          <p:cNvSpPr txBox="1">
            <a:spLocks/>
          </p:cNvSpPr>
          <p:nvPr/>
        </p:nvSpPr>
        <p:spPr>
          <a:xfrm>
            <a:off x="323875" y="5659120"/>
            <a:ext cx="8486775" cy="941493"/>
          </a:xfrm>
          <a:prstGeom prst="rect">
            <a:avLst/>
          </a:prstGeom>
        </p:spPr>
        <p:txBody>
          <a:bodyPr/>
          <a:lstStyle/>
          <a:p>
            <a:pPr algn="ctr" eaLnBrk="1" hangingPunct="1">
              <a:spcBef>
                <a:spcPct val="100000"/>
              </a:spcBef>
              <a:spcAft>
                <a:spcPts val="1200"/>
              </a:spcAft>
              <a:buSzPct val="80000"/>
              <a:defRPr/>
            </a:pPr>
            <a:r>
              <a:rPr lang="en-US" kern="0" dirty="0" smtClean="0">
                <a:solidFill>
                  <a:srgbClr val="000000"/>
                </a:solidFill>
                <a:latin typeface="Arial"/>
              </a:rPr>
              <a:t>eLibrary - The official online source for complete GSA contract information – a great market research tool.</a:t>
            </a:r>
          </a:p>
          <a:p>
            <a:pPr marL="342900" indent="-342900" eaLnBrk="1" hangingPunct="1">
              <a:spcBef>
                <a:spcPct val="100000"/>
              </a:spcBef>
              <a:spcAft>
                <a:spcPts val="1200"/>
              </a:spcAft>
              <a:buSzPct val="80000"/>
              <a:buFont typeface="Wingdings" pitchFamily="2" charset="2"/>
              <a:buChar char="q"/>
              <a:defRPr/>
            </a:pPr>
            <a:endParaRPr lang="en-US" kern="0" dirty="0" smtClean="0">
              <a:solidFill>
                <a:srgbClr val="000000"/>
              </a:solidFill>
              <a:latin typeface="Arial"/>
            </a:endParaRPr>
          </a:p>
          <a:p>
            <a:pPr marL="342900" indent="-342900" eaLnBrk="1" hangingPunct="1">
              <a:spcBef>
                <a:spcPct val="100000"/>
              </a:spcBef>
              <a:spcAft>
                <a:spcPts val="1200"/>
              </a:spcAft>
              <a:buClr>
                <a:srgbClr val="0B1F65"/>
              </a:buClr>
              <a:buFont typeface="Wingdings" pitchFamily="2" charset="2"/>
              <a:buChar char="q"/>
              <a:defRPr/>
            </a:pPr>
            <a:endParaRPr lang="en-US" kern="0" dirty="0">
              <a:solidFill>
                <a:srgbClr val="000000"/>
              </a:solidFill>
              <a:latin typeface="Arial"/>
            </a:endParaRPr>
          </a:p>
        </p:txBody>
      </p:sp>
      <p:grpSp>
        <p:nvGrpSpPr>
          <p:cNvPr id="2" name="Group 12"/>
          <p:cNvGrpSpPr/>
          <p:nvPr/>
        </p:nvGrpSpPr>
        <p:grpSpPr>
          <a:xfrm>
            <a:off x="1099088" y="1821682"/>
            <a:ext cx="4349210" cy="2104280"/>
            <a:chOff x="1137188" y="1707827"/>
            <a:chExt cx="4349210" cy="1972763"/>
          </a:xfrm>
        </p:grpSpPr>
        <p:pic>
          <p:nvPicPr>
            <p:cNvPr id="18" name="Picture 17" descr="eBuy high resolution by Peter.jpg"/>
            <p:cNvPicPr>
              <a:picLocks noChangeAspect="1"/>
            </p:cNvPicPr>
            <p:nvPr/>
          </p:nvPicPr>
          <p:blipFill>
            <a:blip r:embed="rId3" cstate="print"/>
            <a:stretch>
              <a:fillRect/>
            </a:stretch>
          </p:blipFill>
          <p:spPr>
            <a:xfrm>
              <a:off x="1137188" y="1707827"/>
              <a:ext cx="3706062" cy="1742252"/>
            </a:xfrm>
            <a:prstGeom prst="rect">
              <a:avLst/>
            </a:prstGeom>
          </p:spPr>
        </p:pic>
        <p:sp>
          <p:nvSpPr>
            <p:cNvPr id="19" name="TextBox 18"/>
            <p:cNvSpPr txBox="1"/>
            <p:nvPr/>
          </p:nvSpPr>
          <p:spPr>
            <a:xfrm>
              <a:off x="2647663" y="2324449"/>
              <a:ext cx="2838735" cy="1356141"/>
            </a:xfrm>
            <a:prstGeom prst="rect">
              <a:avLst/>
            </a:prstGeom>
            <a:solidFill>
              <a:schemeClr val="bg1"/>
            </a:solidFill>
          </p:spPr>
          <p:txBody>
            <a:bodyPr wrap="square" rtlCol="0" anchor="ctr">
              <a:spAutoFit/>
            </a:bodyPr>
            <a:lstStyle/>
            <a:p>
              <a:pPr eaLnBrk="1" hangingPunct="1"/>
              <a:r>
                <a:rPr lang="en-US" sz="6600" b="1" i="1" baseline="-25000" dirty="0" smtClean="0">
                  <a:solidFill>
                    <a:srgbClr val="8A0000"/>
                  </a:solidFill>
                  <a:latin typeface="Arial" pitchFamily="34" charset="0"/>
                </a:rPr>
                <a:t>eLibrary</a:t>
              </a:r>
            </a:p>
            <a:p>
              <a:pPr eaLnBrk="1" hangingPunct="1"/>
              <a:endParaRPr lang="en-US" sz="6600" b="1" i="1" baseline="-25000" dirty="0">
                <a:solidFill>
                  <a:srgbClr val="8A0000"/>
                </a:solidFill>
                <a:latin typeface="Arial" pitchFamily="34" charset="0"/>
              </a:endParaRPr>
            </a:p>
          </p:txBody>
        </p:sp>
      </p:grpSp>
      <p:sp>
        <p:nvSpPr>
          <p:cNvPr id="13" name="Slide Number Placeholder 12"/>
          <p:cNvSpPr>
            <a:spLocks noGrp="1"/>
          </p:cNvSpPr>
          <p:nvPr>
            <p:ph type="sldNum" sz="quarter" idx="11"/>
          </p:nvPr>
        </p:nvSpPr>
        <p:spPr/>
        <p:txBody>
          <a:bodyPr/>
          <a:lstStyle/>
          <a:p>
            <a:pPr>
              <a:defRPr/>
            </a:pPr>
            <a:fld id="{164A520A-4047-49AC-938A-1FBD81C5FB1D}" type="slidenum">
              <a:rPr smtClean="0">
                <a:solidFill>
                  <a:srgbClr val="000000"/>
                </a:solidFill>
              </a:rPr>
              <a:pPr>
                <a:defRPr/>
              </a:pPr>
              <a:t>9</a:t>
            </a:fld>
            <a:endParaRPr dirty="0">
              <a:solidFill>
                <a:srgbClr val="000000"/>
              </a:solidFill>
            </a:endParaRPr>
          </a:p>
        </p:txBody>
      </p:sp>
    </p:spTree>
    <p:extLst>
      <p:ext uri="{BB962C8B-B14F-4D97-AF65-F5344CB8AC3E}">
        <p14:creationId xmlns:p14="http://schemas.microsoft.com/office/powerpoint/2010/main" val="4228494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Using GSA Schedules - template">
  <a:themeElements>
    <a:clrScheme name="Custom 3">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0000FF"/>
      </a:hlink>
      <a:folHlink>
        <a:srgbClr val="7030A0"/>
      </a:folHlink>
    </a:clrScheme>
    <a:fontScheme name="2_Feb 12 mgt council 0128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eb 12 mgt council 012820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eb 12 mgt council 01282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eb 12 mgt council 012820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eb 12 mgt council 012820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eb 12 mgt council 01282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eb 12 mgt council 01282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eb 12 mgt council 01282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Feb 12 mgt council 01282008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6874</TotalTime>
  <Words>1317</Words>
  <Application>Microsoft Office PowerPoint</Application>
  <PresentationFormat>Custom</PresentationFormat>
  <Paragraphs>288</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Blank Presentation</vt:lpstr>
      <vt:lpstr>14_Using GSA Schedules - template</vt:lpstr>
      <vt:lpstr>1_GSA Powerpoint template</vt:lpstr>
      <vt:lpstr>GSA  Online Platforms for  Market Research</vt:lpstr>
      <vt:lpstr>Agenda</vt:lpstr>
      <vt:lpstr>PowerPoint Presentation</vt:lpstr>
      <vt:lpstr>PowerPoint Presentation</vt:lpstr>
      <vt:lpstr>Sources for Market Research</vt:lpstr>
      <vt:lpstr>GSA Advantage! </vt:lpstr>
      <vt:lpstr>GSA Advantage!  </vt:lpstr>
      <vt:lpstr>Federal Strategic Sourcing </vt:lpstr>
      <vt:lpstr>eLibrary</vt:lpstr>
      <vt:lpstr>GSA eLibrary </vt:lpstr>
      <vt:lpstr>GSA eLibrary </vt:lpstr>
      <vt:lpstr>eBuy</vt:lpstr>
      <vt:lpstr>What are the benefits?</vt:lpstr>
      <vt:lpstr>Green Procurement Compilation</vt:lpstr>
      <vt:lpstr>A Complete Purchasing Guidance Tool</vt:lpstr>
      <vt:lpstr>GPC Home Page</vt:lpstr>
      <vt:lpstr>PowerPoint Presentation</vt:lpstr>
      <vt:lpstr>Product View</vt:lpstr>
      <vt:lpstr>What is a Green Service?</vt:lpstr>
      <vt:lpstr>Service View</vt:lpstr>
      <vt:lpstr>Services: Required Green Products</vt:lpstr>
      <vt:lpstr>Acquisition Gateway</vt:lpstr>
      <vt:lpstr>Category Management  </vt:lpstr>
      <vt:lpstr>Category Management Goals</vt:lpstr>
      <vt:lpstr>Acquisition Gateway</vt:lpstr>
      <vt:lpstr>Acquisition Gateway Features</vt:lpstr>
      <vt:lpstr>Registering on the Acquisition Gateway </vt:lpstr>
      <vt:lpstr>Acquisition Gateway - hallways.cap.gsa.gov</vt:lpstr>
      <vt:lpstr>PowerPoint Presentation</vt:lpstr>
      <vt:lpstr>Why Partner With AAS: </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stephenson</dc:creator>
  <cp:lastModifiedBy>MarkJReiss</cp:lastModifiedBy>
  <cp:revision>364</cp:revision>
  <cp:lastPrinted>2016-01-15T18:47:42Z</cp:lastPrinted>
  <dcterms:created xsi:type="dcterms:W3CDTF">2014-11-19T16:39:21Z</dcterms:created>
  <dcterms:modified xsi:type="dcterms:W3CDTF">2017-06-15T14:50:51Z</dcterms:modified>
</cp:coreProperties>
</file>