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 id="2147483674" r:id="rId2"/>
    <p:sldMasterId id="2147483688" r:id="rId3"/>
  </p:sldMasterIdLst>
  <p:notesMasterIdLst>
    <p:notesMasterId r:id="rId34"/>
  </p:notesMasterIdLst>
  <p:sldIdLst>
    <p:sldId id="256" r:id="rId4"/>
    <p:sldId id="257" r:id="rId5"/>
    <p:sldId id="258" r:id="rId6"/>
    <p:sldId id="312" r:id="rId7"/>
    <p:sldId id="259" r:id="rId8"/>
    <p:sldId id="260" r:id="rId9"/>
    <p:sldId id="261" r:id="rId10"/>
    <p:sldId id="262" r:id="rId11"/>
    <p:sldId id="263" r:id="rId12"/>
    <p:sldId id="264" r:id="rId13"/>
    <p:sldId id="289" r:id="rId14"/>
    <p:sldId id="302" r:id="rId15"/>
    <p:sldId id="303" r:id="rId16"/>
    <p:sldId id="267" r:id="rId17"/>
    <p:sldId id="268" r:id="rId18"/>
    <p:sldId id="270" r:id="rId19"/>
    <p:sldId id="271" r:id="rId20"/>
    <p:sldId id="266" r:id="rId21"/>
    <p:sldId id="313" r:id="rId22"/>
    <p:sldId id="275" r:id="rId23"/>
    <p:sldId id="273" r:id="rId24"/>
    <p:sldId id="279" r:id="rId25"/>
    <p:sldId id="277" r:id="rId26"/>
    <p:sldId id="278" r:id="rId27"/>
    <p:sldId id="285" r:id="rId28"/>
    <p:sldId id="310" r:id="rId29"/>
    <p:sldId id="290" r:id="rId30"/>
    <p:sldId id="311" r:id="rId31"/>
    <p:sldId id="314" r:id="rId32"/>
    <p:sldId id="288" r:id="rId33"/>
  </p:sldIdLst>
  <p:sldSz cx="9144000" cy="6858000" type="screen4x3"/>
  <p:notesSz cx="7010400" cy="9296400"/>
  <p:embeddedFontLst>
    <p:embeddedFont>
      <p:font typeface="Century Gothic" panose="020B0502020202020204" pitchFamily="34" charset="0"/>
      <p:regular r:id="rId35"/>
      <p:bold r:id="rId36"/>
      <p:italic r:id="rId37"/>
      <p:boldItalic r:id="rId38"/>
    </p:embeddedFont>
    <p:embeddedFont>
      <p:font typeface="Times" panose="02020603050405020304" pitchFamily="18" charset="0"/>
      <p:regular r:id="rId39"/>
      <p:bold r:id="rId40"/>
      <p:italic r:id="rId41"/>
      <p:boldItalic r:id="rId42"/>
    </p:embeddedFont>
    <p:embeddedFont>
      <p:font typeface="Franklin Gothic Medium" panose="020B0603020102020204" pitchFamily="34" charset="0"/>
      <p:regular r:id="rId43"/>
      <p:italic r:id="rId44"/>
    </p:embeddedFont>
    <p:embeddedFont>
      <p:font typeface="Arial Black" panose="020B0A04020102020204" pitchFamily="34" charset="0"/>
      <p:bold r:id="rId45"/>
    </p:embeddedFont>
    <p:embeddedFont>
      <p:font typeface="Source Sans Pro" panose="020B0604020202020204" charset="0"/>
      <p:regular r:id="rId46"/>
      <p:bold r:id="rId47"/>
      <p:italic r:id="rId48"/>
      <p:boldItalic r:id="rId49"/>
    </p:embeddedFont>
    <p:embeddedFont>
      <p:font typeface="ＭＳ Ｐゴシック" panose="020B0600070205080204" pitchFamily="34" charset="-128"/>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9E547AE-1002-494B-8BDA-C1103423559C}">
  <a:tblStyle styleId="{C9E547AE-1002-494B-8BDA-C1103423559C}"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7F6"/>
          </a:solidFill>
        </a:fill>
      </a:tcStyle>
    </a:wholeTbl>
    <a:band1H>
      <a:tcStyle>
        <a:tcBdr/>
        <a:fill>
          <a:solidFill>
            <a:srgbClr val="CCCCEC"/>
          </a:solidFill>
        </a:fill>
      </a:tcStyle>
    </a:band1H>
    <a:band1V>
      <a:tcStyle>
        <a:tcBdr/>
        <a:fill>
          <a:solidFill>
            <a:srgbClr val="CCCCEC"/>
          </a:solidFill>
        </a:fill>
      </a:tcStyle>
    </a:band1V>
    <a:lastCol>
      <a:tcTxStyle b="on" i="off">
        <a:font>
          <a:latin typeface="Times New Roman"/>
          <a:ea typeface="Times New Roman"/>
          <a:cs typeface="Times New Roman"/>
        </a:font>
        <a:schemeClr val="lt1"/>
      </a:tcTxStyle>
      <a:tcStyle>
        <a:tcBdr/>
        <a:fill>
          <a:solidFill>
            <a:schemeClr val="accent2"/>
          </a:solidFill>
        </a:fill>
      </a:tcStyle>
    </a:lastCol>
    <a:firstCol>
      <a:tcTxStyle b="on" i="off">
        <a:font>
          <a:latin typeface="Times New Roman"/>
          <a:ea typeface="Times New Roman"/>
          <a:cs typeface="Times New Roman"/>
        </a:font>
        <a:schemeClr val="lt1"/>
      </a:tcTxStyle>
      <a:tcStyle>
        <a:tcBdr/>
        <a:fill>
          <a:solidFill>
            <a:schemeClr val="accent2"/>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 styleId="{46FD898E-C6DD-4957-A49B-664EFD77A112}" styleName="Table_1">
    <a:wholeTbl>
      <a:tcTxStyle b="off" i="off">
        <a:font>
          <a:latin typeface="Times New Roman"/>
          <a:ea typeface="Times New Roman"/>
          <a:cs typeface="Times New Roman"/>
        </a:font>
        <a:schemeClr val="dk1"/>
      </a:tcTxStyle>
      <a:tcStyle>
        <a:tcBdr>
          <a:left>
            <a:ln w="12700" cap="flat" cmpd="sng">
              <a:solidFill>
                <a:schemeClr val="accent2"/>
              </a:solidFill>
              <a:prstDash val="solid"/>
              <a:round/>
              <a:headEnd type="none" w="med" len="med"/>
              <a:tailEnd type="none" w="med" len="med"/>
            </a:ln>
          </a:left>
          <a:right>
            <a:ln w="12700" cap="flat" cmpd="sng">
              <a:solidFill>
                <a:schemeClr val="accent2"/>
              </a:solidFill>
              <a:prstDash val="solid"/>
              <a:round/>
              <a:headEnd type="none" w="med" len="med"/>
              <a:tailEnd type="none" w="med" len="med"/>
            </a:ln>
          </a:right>
          <a:top>
            <a:ln w="12700" cap="flat" cmpd="sng">
              <a:solidFill>
                <a:schemeClr val="accent2"/>
              </a:solidFill>
              <a:prstDash val="solid"/>
              <a:round/>
              <a:headEnd type="none" w="med" len="med"/>
              <a:tailEnd type="none" w="med" len="med"/>
            </a:ln>
          </a:top>
          <a:bottom>
            <a:ln w="12700" cap="flat" cmpd="sng">
              <a:solidFill>
                <a:schemeClr val="accent2"/>
              </a:solidFill>
              <a:prstDash val="solid"/>
              <a:round/>
              <a:headEnd type="none" w="med" len="med"/>
              <a:tailEnd type="none" w="med" len="med"/>
            </a:ln>
          </a:bottom>
          <a:insideH>
            <a:ln w="12700" cap="flat" cmpd="sng">
              <a:solidFill>
                <a:schemeClr val="accent2"/>
              </a:solidFill>
              <a:prstDash val="solid"/>
              <a:round/>
              <a:headEnd type="none" w="med" len="med"/>
              <a:tailEnd type="none" w="med" len="med"/>
            </a:ln>
          </a:insideH>
          <a:insideV>
            <a:ln w="12700" cap="flat" cmpd="sng">
              <a:solidFill>
                <a:schemeClr val="accent2"/>
              </a:solidFill>
              <a:prstDash val="solid"/>
              <a:round/>
              <a:headEnd type="none" w="med" len="med"/>
              <a:tailEnd type="none" w="med" len="med"/>
            </a:ln>
          </a:insideV>
        </a:tcBdr>
        <a:fill>
          <a:solidFill>
            <a:srgbClr val="FFFFFF">
              <a:alpha val="0"/>
            </a:srgbClr>
          </a:solid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accent2"/>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07" autoAdjust="0"/>
  </p:normalViewPr>
  <p:slideViewPr>
    <p:cSldViewPr showGuides="1">
      <p:cViewPr varScale="1">
        <p:scale>
          <a:sx n="52" d="100"/>
          <a:sy n="52" d="100"/>
        </p:scale>
        <p:origin x="-1676" y="-60"/>
      </p:cViewPr>
      <p:guideLst>
        <p:guide orient="horz" pos="2160"/>
        <p:guide pos="2880"/>
      </p:guideLst>
    </p:cSldViewPr>
  </p:slideViewPr>
  <p:notesTextViewPr>
    <p:cViewPr>
      <p:scale>
        <a:sx n="1" d="1"/>
        <a:sy n="1" d="1"/>
      </p:scale>
      <p:origin x="0" y="0"/>
    </p:cViewPr>
  </p:notesTextViewPr>
  <p:sorterViewPr>
    <p:cViewPr>
      <p:scale>
        <a:sx n="90" d="100"/>
        <a:sy n="90" d="100"/>
      </p:scale>
      <p:origin x="0" y="4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579" cy="46481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1823" y="0"/>
            <a:ext cx="3038578" cy="46481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34825" y="4415791"/>
            <a:ext cx="5140748" cy="4183379"/>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31579"/>
            <a:ext cx="3038579" cy="46481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715416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onsumer.ftc.gov/articles/0226-shopping-gre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7" name="Shape 147"/>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457200" marR="0" lvl="1" indent="0" algn="l" rtl="0">
              <a:spcBef>
                <a:spcPts val="0"/>
              </a:spcBef>
              <a:spcAft>
                <a:spcPts val="0"/>
              </a:spcAft>
              <a:buClr>
                <a:schemeClr val="dk1"/>
              </a:buClr>
              <a:buSzPct val="25000"/>
              <a:buFont typeface="Noto Sans Symbols"/>
              <a:buNone/>
            </a:pPr>
            <a:r>
              <a:rPr lang="en-US" sz="1200" b="0" i="0" u="none" strike="noStrike" cap="none" dirty="0">
                <a:solidFill>
                  <a:schemeClr val="dk1"/>
                </a:solidFill>
                <a:latin typeface="Times New Roman"/>
                <a:ea typeface="Times New Roman"/>
                <a:cs typeface="Times New Roman"/>
                <a:sym typeface="Times New Roman"/>
              </a:rPr>
              <a:t>Federal agencies are required by statute and executive order to purchase certain products with specific environmental or energy attributes. </a:t>
            </a:r>
            <a:r>
              <a:rPr lang="en-US" sz="1200" b="0" i="0" u="none" strike="noStrike" cap="none" dirty="0" smtClean="0">
                <a:solidFill>
                  <a:schemeClr val="dk1"/>
                </a:solidFill>
                <a:latin typeface="Times New Roman"/>
                <a:ea typeface="Times New Roman"/>
                <a:cs typeface="Times New Roman"/>
                <a:sym typeface="Times New Roman"/>
              </a:rPr>
              <a:t>This </a:t>
            </a:r>
            <a:r>
              <a:rPr lang="en-US" sz="1200" b="0" i="0" u="none" strike="noStrike" cap="none" dirty="0">
                <a:solidFill>
                  <a:schemeClr val="dk1"/>
                </a:solidFill>
                <a:latin typeface="Times New Roman"/>
                <a:ea typeface="Times New Roman"/>
                <a:cs typeface="Times New Roman"/>
                <a:sym typeface="Times New Roman"/>
              </a:rPr>
              <a:t>course will explore federal approaches for minimizing the environmental impact of purchased goods and </a:t>
            </a:r>
            <a:r>
              <a:rPr lang="en-US" sz="1200" b="0" i="0" u="none" strike="noStrike" cap="none" dirty="0" smtClean="0">
                <a:solidFill>
                  <a:schemeClr val="dk1"/>
                </a:solidFill>
                <a:latin typeface="Times New Roman"/>
                <a:ea typeface="Times New Roman"/>
                <a:cs typeface="Times New Roman"/>
                <a:sym typeface="Times New Roman"/>
              </a:rPr>
              <a:t>services.</a:t>
            </a:r>
            <a:r>
              <a:rPr lang="en-US" sz="1200" b="0" i="0" u="none" strike="noStrike" cap="none" dirty="0">
                <a:solidFill>
                  <a:schemeClr val="dk1"/>
                </a:solidFill>
                <a:latin typeface="Times New Roman"/>
                <a:ea typeface="Times New Roman"/>
                <a:cs typeface="Times New Roman"/>
                <a:sym typeface="Times New Roman"/>
              </a:rPr>
              <a:t> </a:t>
            </a:r>
          </a:p>
        </p:txBody>
      </p:sp>
      <p:sp>
        <p:nvSpPr>
          <p:cNvPr id="148" name="Shape 148"/>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lang="en-US"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1" name="Shape 231"/>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100" b="0" i="0" u="none" strike="noStrike" cap="none" dirty="0">
                <a:solidFill>
                  <a:schemeClr val="dk1"/>
                </a:solidFill>
                <a:latin typeface="Times New Roman"/>
                <a:ea typeface="Times New Roman"/>
                <a:cs typeface="Times New Roman"/>
                <a:sym typeface="Times New Roman"/>
              </a:rPr>
              <a:t>Acquisition professionals must also comply with the Federal Acquisition Regulation (FAR). The FAR consolidates requirements from Federal laws, executive orders and other regulations into a single source. As a result, procurement professionals do not need to keep track of every law and executive order that affects the Federal acquisition process.  </a:t>
            </a:r>
          </a:p>
          <a:p>
            <a:pPr marL="0" marR="0" lvl="0" indent="0" algn="l" rtl="0">
              <a:spcBef>
                <a:spcPts val="330"/>
              </a:spcBef>
              <a:spcAft>
                <a:spcPts val="0"/>
              </a:spcAft>
              <a:buSzPct val="25000"/>
              <a:buNone/>
            </a:pPr>
            <a:endParaRPr sz="1100" b="0" i="0" u="none" strike="noStrike" cap="none" dirty="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100" b="0" i="0" u="none" strike="noStrike" cap="none" dirty="0">
                <a:solidFill>
                  <a:schemeClr val="dk1"/>
                </a:solidFill>
                <a:latin typeface="Times New Roman"/>
                <a:ea typeface="Times New Roman"/>
                <a:cs typeface="Times New Roman"/>
                <a:sym typeface="Times New Roman"/>
              </a:rPr>
              <a:t>The FAR addresses environmental issues in various parts, most notably in FAR Part 23.  </a:t>
            </a:r>
            <a:r>
              <a:rPr lang="en-US" sz="1200" b="0" i="0" u="none" strike="noStrike" cap="none" dirty="0">
                <a:solidFill>
                  <a:schemeClr val="dk1"/>
                </a:solidFill>
                <a:latin typeface="Times New Roman"/>
                <a:ea typeface="Times New Roman"/>
                <a:cs typeface="Times New Roman"/>
                <a:sym typeface="Times New Roman"/>
              </a:rPr>
              <a:t>FAR Part 23 identifies the Federal Government’s sustainable acquisition policy. It requires Federal agencies to ensure that 95% of new contract actions require products that are:</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Energy-efficient </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err="1">
                <a:solidFill>
                  <a:schemeClr val="dk1"/>
                </a:solidFill>
                <a:latin typeface="Times New Roman"/>
                <a:ea typeface="Times New Roman"/>
                <a:cs typeface="Times New Roman"/>
                <a:sym typeface="Times New Roman"/>
              </a:rPr>
              <a:t>Biobased</a:t>
            </a:r>
            <a:endParaRPr lang="en-US" sz="1200" b="0" i="0" u="none" strike="noStrike" cap="none" dirty="0">
              <a:solidFill>
                <a:schemeClr val="dk1"/>
              </a:solidFill>
              <a:latin typeface="Times New Roman"/>
              <a:ea typeface="Times New Roman"/>
              <a:cs typeface="Times New Roman"/>
              <a:sym typeface="Times New Roman"/>
            </a:endParaRP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Non-ozone depleting</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Water-efficient</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Environmentally preferable</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Made with recovered materials</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This policy applies to the acquisition of products and services of all dollar values, provided that the applicable green product(s) meets agency performance requirements. How to determine when applicable – GPC.</a:t>
            </a:r>
          </a:p>
          <a:p>
            <a:pPr marL="0" marR="0" lvl="0" indent="0" algn="l" rtl="0">
              <a:spcBef>
                <a:spcPts val="330"/>
              </a:spcBef>
              <a:spcAft>
                <a:spcPts val="0"/>
              </a:spcAft>
              <a:buSzPct val="25000"/>
              <a:buNone/>
            </a:pPr>
            <a:r>
              <a:rPr lang="en-US" sz="11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30"/>
              </a:spcBef>
              <a:spcAft>
                <a:spcPts val="0"/>
              </a:spcAft>
              <a:buSzPct val="25000"/>
              <a:buNone/>
            </a:pPr>
            <a:r>
              <a:rPr lang="en-US" sz="1100" b="0" i="0" u="none" strike="noStrike" cap="none" dirty="0">
                <a:solidFill>
                  <a:schemeClr val="dk1"/>
                </a:solidFill>
                <a:latin typeface="Times New Roman"/>
                <a:ea typeface="Times New Roman"/>
                <a:cs typeface="Times New Roman"/>
                <a:sym typeface="Times New Roman"/>
              </a:rPr>
              <a:t>Note that most agencies also have internal policies and programs related to green purchasing, so additional requirements or goals may be specified in a Green Purchasing Plan or other regulation or policy at the agency level. </a:t>
            </a:r>
          </a:p>
          <a:p>
            <a:pPr marL="0" marR="0" lvl="0" indent="0" algn="l" rtl="0">
              <a:spcBef>
                <a:spcPts val="330"/>
              </a:spcBef>
              <a:spcAft>
                <a:spcPts val="0"/>
              </a:spcAft>
              <a:buSzPct val="25000"/>
              <a:buNone/>
            </a:pPr>
            <a:endParaRPr sz="1100" b="1" i="0" u="none" strike="noStrike" cap="none" dirty="0">
              <a:solidFill>
                <a:schemeClr val="dk1"/>
              </a:solidFill>
              <a:latin typeface="Times New Roman"/>
              <a:ea typeface="Times New Roman"/>
              <a:cs typeface="Times New Roman"/>
              <a:sym typeface="Times New Roman"/>
            </a:endParaRPr>
          </a:p>
          <a:p>
            <a:pPr marL="0" marR="0" lvl="0" indent="0" algn="l" rtl="0">
              <a:spcBef>
                <a:spcPts val="330"/>
              </a:spcBef>
              <a:spcAft>
                <a:spcPts val="0"/>
              </a:spcAft>
              <a:buSzPct val="25000"/>
              <a:buNone/>
            </a:pPr>
            <a:r>
              <a:rPr lang="en-US" sz="1100" b="1" i="0" u="none" strike="noStrike" cap="none" dirty="0">
                <a:solidFill>
                  <a:schemeClr val="dk1"/>
                </a:solidFill>
                <a:latin typeface="Times New Roman"/>
                <a:ea typeface="Times New Roman"/>
                <a:cs typeface="Times New Roman"/>
                <a:sym typeface="Times New Roman"/>
              </a:rPr>
              <a:t>Part 7 and 10, </a:t>
            </a:r>
            <a:r>
              <a:rPr lang="en-US" sz="1100" b="1" i="1" u="none" strike="noStrike" cap="none" dirty="0">
                <a:solidFill>
                  <a:schemeClr val="dk1"/>
                </a:solidFill>
                <a:latin typeface="Times New Roman"/>
                <a:ea typeface="Times New Roman"/>
                <a:cs typeface="Times New Roman"/>
                <a:sym typeface="Times New Roman"/>
              </a:rPr>
              <a:t>Acquisition Planning</a:t>
            </a:r>
            <a:r>
              <a:rPr lang="en-US" sz="1100" b="1" i="0" u="none" strike="noStrike" cap="none" dirty="0">
                <a:solidFill>
                  <a:schemeClr val="dk1"/>
                </a:solidFill>
                <a:latin typeface="Times New Roman"/>
                <a:ea typeface="Times New Roman"/>
                <a:cs typeface="Times New Roman"/>
                <a:sym typeface="Times New Roman"/>
              </a:rPr>
              <a:t> </a:t>
            </a:r>
            <a:r>
              <a:rPr lang="en-US" sz="11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30"/>
              </a:spcBef>
              <a:spcAft>
                <a:spcPts val="0"/>
              </a:spcAft>
              <a:buSzPct val="25000"/>
              <a:buNone/>
            </a:pPr>
            <a:r>
              <a:rPr lang="en-US" sz="1100" b="1" i="0" u="none" strike="noStrike" cap="none" dirty="0">
                <a:solidFill>
                  <a:schemeClr val="dk1"/>
                </a:solidFill>
                <a:latin typeface="Times New Roman"/>
                <a:ea typeface="Times New Roman"/>
                <a:cs typeface="Times New Roman"/>
                <a:sym typeface="Times New Roman"/>
              </a:rPr>
              <a:t>-Part 8 - </a:t>
            </a:r>
            <a:r>
              <a:rPr lang="en-US" sz="1100" b="1" i="1" u="none" strike="noStrike" cap="none" dirty="0">
                <a:solidFill>
                  <a:schemeClr val="dk1"/>
                </a:solidFill>
                <a:latin typeface="Times New Roman"/>
                <a:ea typeface="Times New Roman"/>
                <a:cs typeface="Times New Roman"/>
                <a:sym typeface="Times New Roman"/>
              </a:rPr>
              <a:t>Required Sources of Supplies and Services</a:t>
            </a:r>
            <a:r>
              <a:rPr lang="en-US" sz="1100" b="0" i="0" u="none" strike="noStrike" cap="none" dirty="0">
                <a:solidFill>
                  <a:schemeClr val="dk1"/>
                </a:solidFill>
                <a:latin typeface="Times New Roman"/>
                <a:ea typeface="Times New Roman"/>
                <a:cs typeface="Times New Roman"/>
                <a:sym typeface="Times New Roman"/>
              </a:rPr>
              <a:t>, </a:t>
            </a:r>
          </a:p>
          <a:p>
            <a:pPr marL="0" marR="0" lvl="0" indent="0" algn="l" rtl="0">
              <a:lnSpc>
                <a:spcPct val="80000"/>
              </a:lnSpc>
              <a:spcBef>
                <a:spcPts val="330"/>
              </a:spcBef>
              <a:spcAft>
                <a:spcPts val="0"/>
              </a:spcAft>
              <a:buSzPct val="25000"/>
              <a:buNone/>
            </a:pPr>
            <a:r>
              <a:rPr lang="en-US" sz="1100" b="1" i="0" u="none" strike="noStrike" cap="none" dirty="0">
                <a:solidFill>
                  <a:schemeClr val="dk1"/>
                </a:solidFill>
                <a:latin typeface="Times New Roman"/>
                <a:ea typeface="Times New Roman"/>
                <a:cs typeface="Times New Roman"/>
                <a:sym typeface="Times New Roman"/>
              </a:rPr>
              <a:t>-Part 10, </a:t>
            </a:r>
            <a:r>
              <a:rPr lang="en-US" sz="1100" b="1" i="1" u="none" strike="noStrike" cap="none" dirty="0">
                <a:solidFill>
                  <a:schemeClr val="dk1"/>
                </a:solidFill>
                <a:latin typeface="Times New Roman"/>
                <a:ea typeface="Times New Roman"/>
                <a:cs typeface="Times New Roman"/>
                <a:sym typeface="Times New Roman"/>
              </a:rPr>
              <a:t>Market Research</a:t>
            </a:r>
            <a:r>
              <a:rPr lang="en-US" sz="1100" b="0" i="0" u="none" strike="noStrike" cap="none" dirty="0">
                <a:solidFill>
                  <a:schemeClr val="dk1"/>
                </a:solidFill>
                <a:latin typeface="Times New Roman"/>
                <a:ea typeface="Times New Roman"/>
                <a:cs typeface="Times New Roman"/>
                <a:sym typeface="Times New Roman"/>
              </a:rPr>
              <a:t>, </a:t>
            </a:r>
          </a:p>
          <a:p>
            <a:pPr marL="0" marR="0" lvl="2" indent="0" algn="l" rtl="0">
              <a:lnSpc>
                <a:spcPct val="80000"/>
              </a:lnSpc>
              <a:spcBef>
                <a:spcPts val="330"/>
              </a:spcBef>
              <a:spcAft>
                <a:spcPts val="0"/>
              </a:spcAft>
              <a:buSzPct val="25000"/>
              <a:buNone/>
            </a:pPr>
            <a:r>
              <a:rPr lang="en-US" sz="1100" b="1" i="0" u="none" strike="noStrike" cap="none" dirty="0">
                <a:solidFill>
                  <a:schemeClr val="dk1"/>
                </a:solidFill>
                <a:latin typeface="Times New Roman"/>
                <a:ea typeface="Times New Roman"/>
                <a:cs typeface="Times New Roman"/>
                <a:sym typeface="Times New Roman"/>
              </a:rPr>
              <a:t>-Part 11, </a:t>
            </a:r>
            <a:r>
              <a:rPr lang="en-US" sz="1100" b="1" i="1" u="none" strike="noStrike" cap="none" dirty="0">
                <a:solidFill>
                  <a:schemeClr val="dk1"/>
                </a:solidFill>
                <a:latin typeface="Times New Roman"/>
                <a:ea typeface="Times New Roman"/>
                <a:cs typeface="Times New Roman"/>
                <a:sym typeface="Times New Roman"/>
              </a:rPr>
              <a:t>Describing Agency Needs</a:t>
            </a:r>
            <a:r>
              <a:rPr lang="en-US" sz="1100" b="0" i="0" u="none" strike="noStrike" cap="none" dirty="0">
                <a:solidFill>
                  <a:schemeClr val="dk1"/>
                </a:solidFill>
                <a:latin typeface="Times New Roman"/>
                <a:ea typeface="Times New Roman"/>
                <a:cs typeface="Times New Roman"/>
                <a:sym typeface="Times New Roman"/>
              </a:rPr>
              <a:t>, </a:t>
            </a:r>
          </a:p>
          <a:p>
            <a:pPr marL="0" marR="0" lvl="2" indent="0" algn="l" rtl="0">
              <a:lnSpc>
                <a:spcPct val="80000"/>
              </a:lnSpc>
              <a:spcBef>
                <a:spcPts val="330"/>
              </a:spcBef>
              <a:spcAft>
                <a:spcPts val="0"/>
              </a:spcAft>
              <a:buSzPct val="25000"/>
              <a:buNone/>
            </a:pPr>
            <a:r>
              <a:rPr lang="en-US" sz="1100" b="1" i="0" u="none" strike="noStrike" cap="none" dirty="0">
                <a:solidFill>
                  <a:schemeClr val="dk1"/>
                </a:solidFill>
                <a:latin typeface="Times New Roman"/>
                <a:ea typeface="Times New Roman"/>
                <a:cs typeface="Times New Roman"/>
                <a:sym typeface="Times New Roman"/>
              </a:rPr>
              <a:t>-Part 12, </a:t>
            </a:r>
            <a:r>
              <a:rPr lang="en-US" sz="1100" b="1" i="1" u="none" strike="noStrike" cap="none" dirty="0">
                <a:solidFill>
                  <a:schemeClr val="dk1"/>
                </a:solidFill>
                <a:latin typeface="Times New Roman"/>
                <a:ea typeface="Times New Roman"/>
                <a:cs typeface="Times New Roman"/>
                <a:sym typeface="Times New Roman"/>
              </a:rPr>
              <a:t>Acquisition of Commercial Items</a:t>
            </a:r>
          </a:p>
          <a:p>
            <a:pPr marL="0" marR="0" lvl="0" indent="0" algn="l" rtl="0">
              <a:spcBef>
                <a:spcPts val="36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p:txBody>
      </p:sp>
      <p:sp>
        <p:nvSpPr>
          <p:cNvPr id="232" name="Shape 232"/>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10</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9" name="Shape 579"/>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300"/>
              </a:spcBef>
              <a:spcAft>
                <a:spcPts val="0"/>
              </a:spcAft>
              <a:buSzPct val="25000"/>
              <a:buNone/>
            </a:pPr>
            <a:endParaRPr sz="1000" b="0" i="0" u="none" strike="noStrike" cap="none" dirty="0">
              <a:solidFill>
                <a:schemeClr val="dk1"/>
              </a:solidFill>
              <a:latin typeface="Times New Roman"/>
              <a:ea typeface="Times New Roman"/>
              <a:cs typeface="Times New Roman"/>
              <a:sym typeface="Times New Roman"/>
            </a:endParaRP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The </a:t>
            </a:r>
            <a:r>
              <a:rPr lang="en-US" sz="1000" b="1" i="0" u="none" strike="noStrike" cap="none" dirty="0">
                <a:solidFill>
                  <a:schemeClr val="dk1"/>
                </a:solidFill>
                <a:latin typeface="Times New Roman"/>
                <a:ea typeface="Times New Roman"/>
                <a:cs typeface="Times New Roman"/>
                <a:sym typeface="Times New Roman"/>
              </a:rPr>
              <a:t>Environmental Program aisle </a:t>
            </a:r>
            <a:r>
              <a:rPr lang="en-US" sz="1000" b="0" i="0" u="none" strike="noStrike" cap="none" dirty="0">
                <a:solidFill>
                  <a:schemeClr val="dk1"/>
                </a:solidFill>
                <a:latin typeface="Times New Roman"/>
                <a:ea typeface="Times New Roman"/>
                <a:cs typeface="Times New Roman"/>
                <a:sym typeface="Times New Roman"/>
              </a:rPr>
              <a:t>GSA </a:t>
            </a:r>
            <a:r>
              <a:rPr lang="en-US" sz="1000" b="0" i="1" u="none" strike="noStrike" cap="none" dirty="0">
                <a:solidFill>
                  <a:schemeClr val="dk1"/>
                </a:solidFill>
                <a:latin typeface="Times New Roman"/>
                <a:ea typeface="Times New Roman"/>
                <a:cs typeface="Times New Roman"/>
                <a:sym typeface="Times New Roman"/>
              </a:rPr>
              <a:t>Advantage!</a:t>
            </a:r>
            <a:r>
              <a:rPr lang="en-US" sz="1000" b="0" i="0" u="none" strike="noStrike" cap="none" dirty="0">
                <a:solidFill>
                  <a:schemeClr val="dk1"/>
                </a:solidFill>
                <a:latin typeface="Times New Roman"/>
                <a:ea typeface="Times New Roman"/>
                <a:cs typeface="Times New Roman"/>
                <a:sym typeface="Times New Roman"/>
              </a:rPr>
              <a:t> provides easy access to green products and services to help you meet your environmental purchasing goals.   </a:t>
            </a:r>
          </a:p>
          <a:p>
            <a:pPr marL="0" marR="0" lvl="0" indent="0" algn="l" rtl="0">
              <a:spcBef>
                <a:spcPts val="300"/>
              </a:spcBef>
              <a:spcAft>
                <a:spcPts val="0"/>
              </a:spcAft>
              <a:buSzPct val="25000"/>
              <a:buNone/>
            </a:pPr>
            <a:endParaRPr sz="1000" b="0" i="0" u="none" strike="noStrike" cap="none" dirty="0">
              <a:solidFill>
                <a:schemeClr val="dk1"/>
              </a:solidFill>
              <a:latin typeface="Times New Roman"/>
              <a:ea typeface="Times New Roman"/>
              <a:cs typeface="Times New Roman"/>
              <a:sym typeface="Times New Roman"/>
            </a:endParaRP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GSA’s </a:t>
            </a:r>
            <a:r>
              <a:rPr lang="en-US" sz="1000" b="1" i="0" u="none" strike="noStrike" cap="none" dirty="0">
                <a:solidFill>
                  <a:schemeClr val="dk1"/>
                </a:solidFill>
                <a:latin typeface="Times New Roman"/>
                <a:ea typeface="Times New Roman"/>
                <a:cs typeface="Times New Roman"/>
                <a:sym typeface="Times New Roman"/>
              </a:rPr>
              <a:t>Buy Green </a:t>
            </a:r>
            <a:r>
              <a:rPr lang="en-US" sz="1000" b="0" i="0" u="none" strike="noStrike" cap="none" dirty="0">
                <a:solidFill>
                  <a:schemeClr val="dk1"/>
                </a:solidFill>
                <a:latin typeface="Times New Roman"/>
                <a:ea typeface="Times New Roman"/>
                <a:cs typeface="Times New Roman"/>
                <a:sym typeface="Times New Roman"/>
              </a:rPr>
              <a:t>page is a great place to start to get an overview about buying green products, services and vehicles.  The page gives a short description of green purchasing programs and federal requirements and provides links for more information. </a:t>
            </a:r>
          </a:p>
          <a:p>
            <a:pPr marL="0" marR="0" lvl="0" indent="0" algn="l" rtl="0">
              <a:spcBef>
                <a:spcPts val="300"/>
              </a:spcBef>
              <a:spcAft>
                <a:spcPts val="0"/>
              </a:spcAft>
              <a:buSzPct val="25000"/>
              <a:buNone/>
            </a:pPr>
            <a:endParaRPr sz="1000" b="0" i="0" u="none" strike="noStrike" cap="none" dirty="0">
              <a:solidFill>
                <a:schemeClr val="dk1"/>
              </a:solidFill>
              <a:latin typeface="Times New Roman"/>
              <a:ea typeface="Times New Roman"/>
              <a:cs typeface="Times New Roman"/>
              <a:sym typeface="Times New Roman"/>
            </a:endParaRPr>
          </a:p>
        </p:txBody>
      </p:sp>
      <p:sp>
        <p:nvSpPr>
          <p:cNvPr id="580" name="Shape 580"/>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11</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01" name="Shape 701"/>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Many of the environmental attributes identified in the Government’s sustainable acquisition policy are associated with specific environmental programs. These programs help buyers identify sustainable products and services. </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For example, ENERGY STAR and the Federal Energy Management Program (FEMP) help buyers identify energy-efficient products. When acquiring energy-consuming products, agencies must purchase ENERGY STAR or FEMP-designated products, as applicable.</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The Government’s environmental programs are managed by the Environmental Protection Agency (EPA), the Department of Energy (DOE) and the Department of Agriculture (USDA).   As we’ll see later, the Green Procurement Compilation (GPC) consolidates information on products covered by these programs in one location.</a:t>
            </a:r>
          </a:p>
        </p:txBody>
      </p:sp>
      <p:sp>
        <p:nvSpPr>
          <p:cNvPr id="702" name="Shape 702"/>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12</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2" name="Shape 712"/>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In addition to the Federal environmental programs, there are third-party standards and labeling programs, which are not created or managed by the Federal Government. Environmental programs can simplify green purchasing, but there are a number of issues that program officials and buyers must be aware of.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00"/>
              </a:spcBef>
              <a:spcAft>
                <a:spcPts val="0"/>
              </a:spcAft>
              <a:buSzPct val="25000"/>
              <a:buNone/>
            </a:pPr>
            <a:r>
              <a:rPr lang="en-US" sz="1000" b="1" i="0" u="sng" strike="noStrike" cap="none" dirty="0">
                <a:solidFill>
                  <a:schemeClr val="dk1"/>
                </a:solidFill>
                <a:latin typeface="Times New Roman"/>
                <a:ea typeface="Times New Roman"/>
                <a:cs typeface="Times New Roman"/>
                <a:sym typeface="Times New Roman"/>
              </a:rPr>
              <a:t>Quantity</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There are more than 400 environmental standards, labels and other claims in the commercial marketplace, and sorting through them can be daunting. As a Federal buyer, you should first determine if any of the Federal environmental programs are required for your purchase. After that, market research should point you to any additional programs that should be considered in your best value determination.</a:t>
            </a:r>
          </a:p>
          <a:p>
            <a:pPr marL="0" marR="0" lvl="0" indent="0" algn="l" rtl="0">
              <a:spcBef>
                <a:spcPts val="300"/>
              </a:spcBef>
              <a:spcAft>
                <a:spcPts val="0"/>
              </a:spcAft>
              <a:buSzPct val="25000"/>
              <a:buNone/>
            </a:pPr>
            <a:r>
              <a:rPr lang="en-US" sz="1000" b="1" i="0" u="none" strike="noStrike" cap="none" dirty="0">
                <a:solidFill>
                  <a:schemeClr val="dk1"/>
                </a:solidFill>
                <a:latin typeface="Times New Roman"/>
                <a:ea typeface="Times New Roman"/>
                <a:cs typeface="Times New Roman"/>
                <a:sym typeface="Times New Roman"/>
              </a:rPr>
              <a:t> </a:t>
            </a:r>
          </a:p>
          <a:p>
            <a:pPr marL="0" marR="0" lvl="0" indent="0" algn="l" rtl="0">
              <a:spcBef>
                <a:spcPts val="300"/>
              </a:spcBef>
              <a:spcAft>
                <a:spcPts val="0"/>
              </a:spcAft>
              <a:buSzPct val="25000"/>
              <a:buNone/>
            </a:pPr>
            <a:r>
              <a:rPr lang="en-US" sz="1000" b="1" i="0" u="sng" strike="noStrike" cap="none" dirty="0">
                <a:solidFill>
                  <a:schemeClr val="dk1"/>
                </a:solidFill>
                <a:latin typeface="Times New Roman"/>
                <a:ea typeface="Times New Roman"/>
                <a:cs typeface="Times New Roman"/>
                <a:sym typeface="Times New Roman"/>
              </a:rPr>
              <a:t>Verification</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Environmental claims may be either verified or self-claimed. “Verified products” have been confirmed to meet specific environmental criteria. Examples of verified claims include ENERGY STAR, </a:t>
            </a:r>
            <a:r>
              <a:rPr lang="en-US" sz="1000" b="0" i="0" u="none" strike="noStrike" cap="none" dirty="0" err="1">
                <a:solidFill>
                  <a:schemeClr val="dk1"/>
                </a:solidFill>
                <a:latin typeface="Times New Roman"/>
                <a:ea typeface="Times New Roman"/>
                <a:cs typeface="Times New Roman"/>
                <a:sym typeface="Times New Roman"/>
              </a:rPr>
              <a:t>WaterSense</a:t>
            </a:r>
            <a:r>
              <a:rPr lang="en-US" sz="1000" b="0" i="0" u="none" strike="noStrike" cap="none" dirty="0">
                <a:solidFill>
                  <a:schemeClr val="dk1"/>
                </a:solidFill>
                <a:latin typeface="Times New Roman"/>
                <a:ea typeface="Times New Roman"/>
                <a:cs typeface="Times New Roman"/>
                <a:sym typeface="Times New Roman"/>
              </a:rPr>
              <a:t> and EPEAT. For example, products must receive independent, 3</a:t>
            </a:r>
            <a:r>
              <a:rPr lang="en-US" sz="1000" b="0" i="0" u="none" strike="noStrike" cap="none" baseline="30000" dirty="0">
                <a:solidFill>
                  <a:schemeClr val="dk1"/>
                </a:solidFill>
                <a:latin typeface="Times New Roman"/>
                <a:ea typeface="Times New Roman"/>
                <a:cs typeface="Times New Roman"/>
                <a:sym typeface="Times New Roman"/>
              </a:rPr>
              <a:t>rd</a:t>
            </a:r>
            <a:r>
              <a:rPr lang="en-US" sz="1000" b="0" i="0" u="none" strike="noStrike" cap="none" dirty="0">
                <a:solidFill>
                  <a:schemeClr val="dk1"/>
                </a:solidFill>
                <a:latin typeface="Times New Roman"/>
                <a:ea typeface="Times New Roman"/>
                <a:cs typeface="Times New Roman"/>
                <a:sym typeface="Times New Roman"/>
              </a:rPr>
              <a:t> party certification in order to qualify for the </a:t>
            </a:r>
            <a:r>
              <a:rPr lang="en-US" sz="1000" b="0" i="0" u="none" strike="noStrike" cap="none" dirty="0" err="1">
                <a:solidFill>
                  <a:schemeClr val="dk1"/>
                </a:solidFill>
                <a:latin typeface="Times New Roman"/>
                <a:ea typeface="Times New Roman"/>
                <a:cs typeface="Times New Roman"/>
                <a:sym typeface="Times New Roman"/>
              </a:rPr>
              <a:t>WaterSense</a:t>
            </a:r>
            <a:r>
              <a:rPr lang="en-US" sz="1000" b="0" i="0" u="none" strike="noStrike" cap="none" dirty="0">
                <a:solidFill>
                  <a:schemeClr val="dk1"/>
                </a:solidFill>
                <a:latin typeface="Times New Roman"/>
                <a:ea typeface="Times New Roman"/>
                <a:cs typeface="Times New Roman"/>
                <a:sym typeface="Times New Roman"/>
              </a:rPr>
              <a:t> label.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Buyers must be aware of “self-claims,” whereby marketers </a:t>
            </a:r>
            <a:r>
              <a:rPr lang="en-US" sz="1000" b="1" i="0" u="none" strike="noStrike" cap="none" dirty="0">
                <a:solidFill>
                  <a:schemeClr val="dk1"/>
                </a:solidFill>
                <a:latin typeface="Times New Roman"/>
                <a:ea typeface="Times New Roman"/>
                <a:cs typeface="Times New Roman"/>
                <a:sym typeface="Times New Roman"/>
              </a:rPr>
              <a:t>may</a:t>
            </a:r>
            <a:r>
              <a:rPr lang="en-US" sz="1000" b="0" i="0" u="none" strike="noStrike" cap="none" dirty="0">
                <a:solidFill>
                  <a:schemeClr val="dk1"/>
                </a:solidFill>
                <a:latin typeface="Times New Roman"/>
                <a:ea typeface="Times New Roman"/>
                <a:cs typeface="Times New Roman"/>
                <a:sym typeface="Times New Roman"/>
              </a:rPr>
              <a:t> claim broad, unqualified environmental benefits like “environmentally safe” or “eco-friendly”. Some self-claims are difficult, if not impossible, to substantiate and can be misleading or outright false. Buyers should look for specific environmental benefits to accompany any general claim. For example, a claim of “reduced packaging” should be qualified by a statement that the packaging is reduced “compared to other similar products.”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The Federal Trade Commission (FTC) offers Facts for Consumers (available at </a:t>
            </a:r>
            <a:r>
              <a:rPr lang="en-US" sz="1000" b="0" i="0" u="sng" strike="noStrike" cap="none" dirty="0">
                <a:solidFill>
                  <a:schemeClr val="hlink"/>
                </a:solidFill>
                <a:latin typeface="Times New Roman"/>
                <a:ea typeface="Times New Roman"/>
                <a:cs typeface="Times New Roman"/>
                <a:sym typeface="Times New Roman"/>
                <a:hlinkClick r:id="rId3"/>
              </a:rPr>
              <a:t>http://www.consumer.ftc.gov/articles/0226-shopping-green</a:t>
            </a:r>
            <a:r>
              <a:rPr lang="en-US" sz="1000" b="0" i="0" u="none" strike="noStrike" cap="none" dirty="0">
                <a:solidFill>
                  <a:schemeClr val="dk1"/>
                </a:solidFill>
                <a:latin typeface="Times New Roman"/>
                <a:ea typeface="Times New Roman"/>
                <a:cs typeface="Times New Roman"/>
                <a:sym typeface="Times New Roman"/>
              </a:rPr>
              <a:t>) to guide them in shopping for environmentally sustainable products and services.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00"/>
              </a:spcBef>
              <a:spcAft>
                <a:spcPts val="0"/>
              </a:spcAft>
              <a:buSzPct val="25000"/>
              <a:buNone/>
            </a:pPr>
            <a:r>
              <a:rPr lang="en-US" sz="1000" b="1" i="0" u="sng" strike="noStrike" cap="none" dirty="0">
                <a:solidFill>
                  <a:schemeClr val="dk1"/>
                </a:solidFill>
                <a:latin typeface="Times New Roman"/>
                <a:ea typeface="Times New Roman"/>
                <a:cs typeface="Times New Roman"/>
                <a:sym typeface="Times New Roman"/>
              </a:rPr>
              <a:t>Number of Attributes</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Most Federal environmental programs address a single attribute. For example, ENERGY STAR refrigerators are about 15% more energy efficient than other models (single attribute). However, the ENERGY STAR label says nothing about other phases of the product life cycle, such as how the product was manufactured.  On the other hand, the EPEAT program covers multiple environmental attributes. EPEAT-qualified electronic equipment is not only energy efficient, it also meets a wide range of environmental criteria across the product life cycle – from material selection to end-of-life management.</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Third-party standards and labels often address multiple attributes – ranging from product content to packaging to corporate sustainability policies. In general, buyers should look to address multiple environmental attributes across multiple phases of the product life cycle while still complying with policy requirements.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00"/>
              </a:spcBef>
              <a:spcAft>
                <a:spcPts val="0"/>
              </a:spcAft>
              <a:buSzPct val="25000"/>
              <a:buNone/>
            </a:pPr>
            <a:r>
              <a:rPr lang="en-US" sz="1000" b="0" i="0" u="none" strike="noStrike" cap="none" dirty="0">
                <a:solidFill>
                  <a:schemeClr val="dk1"/>
                </a:solidFill>
                <a:latin typeface="Times New Roman"/>
                <a:ea typeface="Times New Roman"/>
                <a:cs typeface="Times New Roman"/>
                <a:sym typeface="Times New Roman"/>
              </a:rPr>
              <a:t>Right now, federal </a:t>
            </a:r>
            <a:r>
              <a:rPr lang="en-US" sz="1000" b="0" i="0" u="none" strike="noStrike" cap="none" dirty="0" err="1">
                <a:solidFill>
                  <a:schemeClr val="dk1"/>
                </a:solidFill>
                <a:latin typeface="Times New Roman"/>
                <a:ea typeface="Times New Roman"/>
                <a:cs typeface="Times New Roman"/>
                <a:sym typeface="Times New Roman"/>
              </a:rPr>
              <a:t>specifiers</a:t>
            </a:r>
            <a:r>
              <a:rPr lang="en-US" sz="1000" b="0" i="0" u="none" strike="noStrike" cap="none" dirty="0">
                <a:solidFill>
                  <a:schemeClr val="dk1"/>
                </a:solidFill>
                <a:latin typeface="Times New Roman"/>
                <a:ea typeface="Times New Roman"/>
                <a:cs typeface="Times New Roman"/>
                <a:sym typeface="Times New Roman"/>
              </a:rPr>
              <a:t> and buyers are on their own to determine which 3</a:t>
            </a:r>
            <a:r>
              <a:rPr lang="en-US" sz="1000" b="0" i="0" u="none" strike="noStrike" cap="none" baseline="30000" dirty="0">
                <a:solidFill>
                  <a:schemeClr val="dk1"/>
                </a:solidFill>
                <a:latin typeface="Times New Roman"/>
                <a:ea typeface="Times New Roman"/>
                <a:cs typeface="Times New Roman"/>
                <a:sym typeface="Times New Roman"/>
              </a:rPr>
              <a:t>rd</a:t>
            </a:r>
            <a:r>
              <a:rPr lang="en-US" sz="1000" b="0" i="0" u="none" strike="noStrike" cap="none" dirty="0">
                <a:solidFill>
                  <a:schemeClr val="dk1"/>
                </a:solidFill>
                <a:latin typeface="Times New Roman"/>
                <a:ea typeface="Times New Roman"/>
                <a:cs typeface="Times New Roman"/>
                <a:sym typeface="Times New Roman"/>
              </a:rPr>
              <a:t> party programs are suitable, but help is on the way.  EPA has draft guidelines out for public comment that, once implemented, should help identify which programs are suitable for federal use.</a:t>
            </a:r>
          </a:p>
        </p:txBody>
      </p:sp>
      <p:sp>
        <p:nvSpPr>
          <p:cNvPr id="713" name="Shape 713"/>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13</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6" name="Shape 276"/>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Under the Comprehensive Procurement Guidelines (CPG) Program, the EPA designates products that are or can be made with recovered materials and recommends practices for buying these products. Recovered materials are waste materials and by-products that have been recovered or diverted from solid waste, so the aim is to reuse these materials in the manufacture of new products.  Like the </a:t>
            </a:r>
            <a:r>
              <a:rPr lang="en-US" sz="1200" b="0" i="0" u="none" strike="noStrike" cap="none" dirty="0" err="1">
                <a:solidFill>
                  <a:schemeClr val="dk1"/>
                </a:solidFill>
                <a:latin typeface="Times New Roman"/>
                <a:ea typeface="Times New Roman"/>
                <a:cs typeface="Times New Roman"/>
                <a:sym typeface="Times New Roman"/>
              </a:rPr>
              <a:t>BioPreferred</a:t>
            </a:r>
            <a:r>
              <a:rPr lang="en-US" sz="1200" b="0" i="0" u="none" strike="noStrike" cap="none" dirty="0">
                <a:solidFill>
                  <a:schemeClr val="dk1"/>
                </a:solidFill>
                <a:latin typeface="Times New Roman"/>
                <a:ea typeface="Times New Roman"/>
                <a:cs typeface="Times New Roman"/>
                <a:sym typeface="Times New Roman"/>
              </a:rPr>
              <a:t> program, EPA generally specifies a minimum percentage of recovered materials to be used in designated products.</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EPA has designated over 60 products into eight categories</a:t>
            </a:r>
          </a:p>
          <a:p>
            <a:pPr marL="638096" marR="0" lvl="1" indent="-180895" algn="l" rtl="0">
              <a:spcBef>
                <a:spcPts val="360"/>
              </a:spcBef>
              <a:spcAft>
                <a:spcPts val="0"/>
              </a:spcAft>
              <a:buClr>
                <a:schemeClr val="dk1"/>
              </a:buClr>
              <a:buSzPct val="100000"/>
              <a:buFont typeface="Arial"/>
              <a:buChar char="•"/>
            </a:pPr>
            <a:r>
              <a:rPr lang="en-US" sz="1200" b="1" i="0" u="none" strike="noStrike" cap="none" dirty="0">
                <a:solidFill>
                  <a:schemeClr val="dk1"/>
                </a:solidFill>
                <a:latin typeface="Times New Roman"/>
                <a:ea typeface="Times New Roman"/>
                <a:cs typeface="Times New Roman"/>
                <a:sym typeface="Times New Roman"/>
              </a:rPr>
              <a:t>Landscaping Products (e.g., garden hoses made from 60-65% minimum recovered plastic/rubber)</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Paper and Paper Products</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Transportation Products</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Miscellaneous Products</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Construction Products</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Non-Paper Office Products</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Park and Recreation Products</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Vehicular Products</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Federal agencies are required to purchase products with the highest recovered material content level that is practicable. There is no CPG label for compliant products.  </a:t>
            </a:r>
          </a:p>
          <a:p>
            <a:pPr marL="0" marR="0" lvl="0" indent="0" algn="l" rtl="0">
              <a:spcBef>
                <a:spcPts val="300"/>
              </a:spcBef>
              <a:spcAft>
                <a:spcPts val="0"/>
              </a:spcAft>
              <a:buSzPct val="25000"/>
              <a:buNone/>
            </a:pPr>
            <a:endParaRPr sz="1000" b="0" i="0" u="none" strike="noStrike" cap="none" dirty="0">
              <a:solidFill>
                <a:srgbClr val="FF0000"/>
              </a:solidFill>
              <a:latin typeface="Times New Roman"/>
              <a:ea typeface="Times New Roman"/>
              <a:cs typeface="Times New Roman"/>
              <a:sym typeface="Times New Roman"/>
            </a:endParaRPr>
          </a:p>
        </p:txBody>
      </p:sp>
      <p:sp>
        <p:nvSpPr>
          <p:cNvPr id="277" name="Shape 277"/>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14</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5" name="Shape 295"/>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EPA’s WaterSense program qualifies water-efficient products and services.  Labeling program!  Products and services that earn the WaterSense label:</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 </a:t>
            </a:r>
          </a:p>
          <a:p>
            <a:pPr marL="638096" marR="0" lvl="1" indent="-180895"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Are at least 20% more water-efficient than average</a:t>
            </a:r>
          </a:p>
          <a:p>
            <a:pPr marL="638096" marR="0" lvl="1" indent="-180895"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Are equal to or superior in performance to competing products</a:t>
            </a:r>
          </a:p>
          <a:p>
            <a:pPr marL="638096" marR="0" lvl="1" indent="-180895"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Receive independent, third-party certification</a:t>
            </a:r>
          </a:p>
          <a:p>
            <a:pPr marL="638096" marR="0" lvl="1" indent="-180895"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Provide measurable water savings</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Examples include:</a:t>
            </a:r>
          </a:p>
          <a:p>
            <a:pPr marL="638096" marR="0" lvl="1" indent="-180895"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Bathroom sink faucets and accessories; showerheads</a:t>
            </a:r>
          </a:p>
          <a:p>
            <a:pPr marL="638096" marR="0" lvl="1" indent="-180895"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Toilets</a:t>
            </a:r>
          </a:p>
          <a:p>
            <a:pPr marL="0" marR="0" lvl="0" indent="0" algn="l" rtl="0">
              <a:spcBef>
                <a:spcPts val="300"/>
              </a:spcBef>
              <a:spcAft>
                <a:spcPts val="0"/>
              </a:spcAft>
              <a:buSzPct val="25000"/>
              <a:buNone/>
            </a:pPr>
            <a:endParaRPr sz="1000" b="0" i="0" u="none" strike="noStrike" cap="none">
              <a:solidFill>
                <a:srgbClr val="FF0000"/>
              </a:solidFill>
              <a:latin typeface="Times New Roman"/>
              <a:ea typeface="Times New Roman"/>
              <a:cs typeface="Times New Roman"/>
              <a:sym typeface="Times New Roman"/>
            </a:endParaRPr>
          </a:p>
        </p:txBody>
      </p:sp>
      <p:sp>
        <p:nvSpPr>
          <p:cNvPr id="296" name="Shape 296"/>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15</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3" name="Shape 333"/>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174300" marR="0" lvl="0" indent="-174300" algn="l" rtl="0">
              <a:lnSpc>
                <a:spcPct val="90000"/>
              </a:lnSpc>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The ENERGY STAR label helps consumers identify energy-efficient products and practices in over 65 product categories for the home and office. These products deliver the same or better performance as comparable models while using less energy and saving money. </a:t>
            </a:r>
          </a:p>
          <a:p>
            <a:pPr marL="0" marR="0" lvl="0" indent="0" algn="l" rtl="0">
              <a:lnSpc>
                <a:spcPct val="90000"/>
              </a:lnSpc>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  </a:t>
            </a:r>
          </a:p>
          <a:p>
            <a:pPr marL="0" marR="0" lvl="0" indent="0" algn="l" rtl="0">
              <a:lnSpc>
                <a:spcPct val="90000"/>
              </a:lnSpc>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Examples of ENERGY STAR products include: </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Household appliances</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Air conditioners and heat pumps</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Light bulbs and light fixtures</a:t>
            </a:r>
          </a:p>
          <a:p>
            <a:pPr marL="174300" marR="0" lvl="0" indent="-174300" algn="l" rtl="0">
              <a:lnSpc>
                <a:spcPct val="90000"/>
              </a:lnSpc>
              <a:spcBef>
                <a:spcPts val="36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a:p>
            <a:pPr marL="174300" marR="0" lvl="0" indent="-174300" algn="l" rtl="0">
              <a:lnSpc>
                <a:spcPct val="90000"/>
              </a:lnSpc>
              <a:spcBef>
                <a:spcPts val="36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a:p>
            <a:pPr marL="174300" marR="0" lvl="0" indent="-174300" algn="l" rtl="0">
              <a:lnSpc>
                <a:spcPct val="90000"/>
              </a:lnSpc>
              <a:spcBef>
                <a:spcPts val="36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334" name="Shape 334"/>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16</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2" name="Shape 352"/>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lnSpc>
                <a:spcPct val="9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For certain product categories not covered by ENERGY STAR, DOE’s Federal Energy Management Program (FEMP) sets minimum energy-efficiency requirements. Products that meet FEMP requirements may be assumed to be cost-effective over their lifetimes.  Unlike Energy Star, there is no FEMP label.  You generally have to refer to manufacturer specifications to determine if a product meets the required level of performance. Examples of products covered by FEMP include:</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Boilers and chillers</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water heaters</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Lighting controls</a:t>
            </a:r>
          </a:p>
          <a:p>
            <a:pPr marL="174300" marR="0" lvl="0" indent="-174300" algn="l" rtl="0">
              <a:lnSpc>
                <a:spcPct val="90000"/>
              </a:lnSpc>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Larger, more industrial products</a:t>
            </a:r>
          </a:p>
        </p:txBody>
      </p:sp>
      <p:sp>
        <p:nvSpPr>
          <p:cNvPr id="353" name="Shape 353"/>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17</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7" name="Shape 257"/>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The purpose of USDA’s </a:t>
            </a:r>
            <a:r>
              <a:rPr lang="en-US" sz="1200" b="0" i="0" u="none" strike="noStrike" cap="none" dirty="0" err="1">
                <a:solidFill>
                  <a:schemeClr val="dk1"/>
                </a:solidFill>
                <a:latin typeface="Times New Roman"/>
                <a:ea typeface="Times New Roman"/>
                <a:cs typeface="Times New Roman"/>
                <a:sym typeface="Times New Roman"/>
              </a:rPr>
              <a:t>BioPreferred</a:t>
            </a:r>
            <a:r>
              <a:rPr lang="en-US" sz="1200" b="0" i="0" u="none" strike="noStrike" cap="none" dirty="0">
                <a:solidFill>
                  <a:schemeClr val="dk1"/>
                </a:solidFill>
                <a:latin typeface="Times New Roman"/>
                <a:ea typeface="Times New Roman"/>
                <a:cs typeface="Times New Roman"/>
                <a:sym typeface="Times New Roman"/>
              </a:rPr>
              <a:t> program is to increase the purchase and use of </a:t>
            </a:r>
            <a:r>
              <a:rPr lang="en-US" sz="1200" b="0" i="0" u="none" strike="noStrike" cap="none" dirty="0" err="1">
                <a:solidFill>
                  <a:schemeClr val="dk1"/>
                </a:solidFill>
                <a:latin typeface="Times New Roman"/>
                <a:ea typeface="Times New Roman"/>
                <a:cs typeface="Times New Roman"/>
                <a:sym typeface="Times New Roman"/>
              </a:rPr>
              <a:t>biobased</a:t>
            </a:r>
            <a:r>
              <a:rPr lang="en-US" sz="1200" b="0" i="0" u="none" strike="noStrike" cap="none" dirty="0">
                <a:solidFill>
                  <a:schemeClr val="dk1"/>
                </a:solidFill>
                <a:latin typeface="Times New Roman"/>
                <a:ea typeface="Times New Roman"/>
                <a:cs typeface="Times New Roman"/>
                <a:sym typeface="Times New Roman"/>
              </a:rPr>
              <a:t> products. </a:t>
            </a:r>
            <a:r>
              <a:rPr lang="en-US" sz="1200" b="0" i="0" u="none" strike="noStrike" cap="none" dirty="0" err="1">
                <a:solidFill>
                  <a:schemeClr val="dk1"/>
                </a:solidFill>
                <a:latin typeface="Times New Roman"/>
                <a:ea typeface="Times New Roman"/>
                <a:cs typeface="Times New Roman"/>
                <a:sym typeface="Times New Roman"/>
              </a:rPr>
              <a:t>Biobased</a:t>
            </a:r>
            <a:r>
              <a:rPr lang="en-US" sz="1200" b="0" i="0" u="none" strike="noStrike" cap="none" dirty="0">
                <a:solidFill>
                  <a:schemeClr val="dk1"/>
                </a:solidFill>
                <a:latin typeface="Times New Roman"/>
                <a:ea typeface="Times New Roman"/>
                <a:cs typeface="Times New Roman"/>
                <a:sym typeface="Times New Roman"/>
              </a:rPr>
              <a:t> products, which replace petroleum-based products, are made from renewable agricultural materials, biological materials or forestry materials.  </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The </a:t>
            </a:r>
            <a:r>
              <a:rPr lang="en-US" sz="1200" b="0" i="0" u="none" strike="noStrike" cap="none" dirty="0" err="1">
                <a:solidFill>
                  <a:schemeClr val="dk1"/>
                </a:solidFill>
                <a:latin typeface="Times New Roman"/>
                <a:ea typeface="Times New Roman"/>
                <a:cs typeface="Times New Roman"/>
                <a:sym typeface="Times New Roman"/>
              </a:rPr>
              <a:t>BioPreferred</a:t>
            </a:r>
            <a:r>
              <a:rPr lang="en-US" sz="1200" b="0" i="0" u="none" strike="noStrike" cap="none" dirty="0">
                <a:solidFill>
                  <a:schemeClr val="dk1"/>
                </a:solidFill>
                <a:latin typeface="Times New Roman"/>
                <a:ea typeface="Times New Roman"/>
                <a:cs typeface="Times New Roman"/>
                <a:sym typeface="Times New Roman"/>
              </a:rPr>
              <a:t> program includes a Federal Procurement Preference initiative, where USDA designates categories of </a:t>
            </a:r>
            <a:r>
              <a:rPr lang="en-US" sz="1200" b="0" i="0" u="none" strike="noStrike" cap="none" dirty="0" err="1">
                <a:solidFill>
                  <a:schemeClr val="dk1"/>
                </a:solidFill>
                <a:latin typeface="Times New Roman"/>
                <a:ea typeface="Times New Roman"/>
                <a:cs typeface="Times New Roman"/>
                <a:sym typeface="Times New Roman"/>
              </a:rPr>
              <a:t>biobased</a:t>
            </a:r>
            <a:r>
              <a:rPr lang="en-US" sz="1200" b="0" i="0" u="none" strike="noStrike" cap="none" dirty="0">
                <a:solidFill>
                  <a:schemeClr val="dk1"/>
                </a:solidFill>
                <a:latin typeface="Times New Roman"/>
                <a:ea typeface="Times New Roman"/>
                <a:cs typeface="Times New Roman"/>
                <a:sym typeface="Times New Roman"/>
              </a:rPr>
              <a:t> products that Federal agencies and contractors must give preference to when making purchasing decisions. They also establish minimum </a:t>
            </a:r>
            <a:r>
              <a:rPr lang="en-US" sz="1200" b="0" i="0" u="none" strike="noStrike" cap="none" dirty="0" err="1">
                <a:solidFill>
                  <a:schemeClr val="dk1"/>
                </a:solidFill>
                <a:latin typeface="Times New Roman"/>
                <a:ea typeface="Times New Roman"/>
                <a:cs typeface="Times New Roman"/>
                <a:sym typeface="Times New Roman"/>
              </a:rPr>
              <a:t>biobased</a:t>
            </a:r>
            <a:r>
              <a:rPr lang="en-US" sz="1200" b="0" i="0" u="none" strike="noStrike" cap="none" dirty="0">
                <a:solidFill>
                  <a:schemeClr val="dk1"/>
                </a:solidFill>
                <a:latin typeface="Times New Roman"/>
                <a:ea typeface="Times New Roman"/>
                <a:cs typeface="Times New Roman"/>
                <a:sym typeface="Times New Roman"/>
              </a:rPr>
              <a:t> content levels for each product category. (e.g., hand sanitizer – 73% minimum </a:t>
            </a:r>
            <a:r>
              <a:rPr lang="en-US" sz="1200" b="0" i="0" u="none" strike="noStrike" cap="none" dirty="0" err="1">
                <a:solidFill>
                  <a:schemeClr val="dk1"/>
                </a:solidFill>
                <a:latin typeface="Times New Roman"/>
                <a:ea typeface="Times New Roman"/>
                <a:cs typeface="Times New Roman"/>
                <a:sym typeface="Times New Roman"/>
              </a:rPr>
              <a:t>biobased</a:t>
            </a:r>
            <a:r>
              <a:rPr lang="en-US" sz="1200" b="0" i="0" u="none" strike="noStrike" cap="none" dirty="0">
                <a:solidFill>
                  <a:schemeClr val="dk1"/>
                </a:solidFill>
                <a:latin typeface="Times New Roman"/>
                <a:ea typeface="Times New Roman"/>
                <a:cs typeface="Times New Roman"/>
                <a:sym typeface="Times New Roman"/>
              </a:rPr>
              <a:t> content)</a:t>
            </a:r>
          </a:p>
          <a:p>
            <a:pPr marL="457200" marR="0" lvl="1"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There are over 100 </a:t>
            </a:r>
            <a:r>
              <a:rPr lang="en-US" sz="1200" b="0" i="0" u="none" strike="noStrike" cap="none" dirty="0" err="1">
                <a:solidFill>
                  <a:schemeClr val="dk1"/>
                </a:solidFill>
                <a:latin typeface="Times New Roman"/>
                <a:ea typeface="Times New Roman"/>
                <a:cs typeface="Times New Roman"/>
                <a:sym typeface="Times New Roman"/>
              </a:rPr>
              <a:t>BioPreferred</a:t>
            </a:r>
            <a:r>
              <a:rPr lang="en-US" sz="1200" b="0" i="0" u="none" strike="noStrike" cap="none" dirty="0">
                <a:solidFill>
                  <a:schemeClr val="dk1"/>
                </a:solidFill>
                <a:latin typeface="Times New Roman"/>
                <a:ea typeface="Times New Roman"/>
                <a:cs typeface="Times New Roman"/>
                <a:sym typeface="Times New Roman"/>
              </a:rPr>
              <a:t> designated categories required for preferred Federal purchasing. Examples include:</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Disposable tableware</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Cleaning solutions and products</a:t>
            </a:r>
          </a:p>
          <a:p>
            <a:pPr marL="638096" marR="0" lvl="1" indent="-180895"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Packing and insulating materials</a:t>
            </a:r>
          </a:p>
          <a:p>
            <a:pPr marL="0" marR="0" lvl="0" indent="0" algn="l" rtl="0">
              <a:spcBef>
                <a:spcPts val="300"/>
              </a:spcBef>
              <a:spcAft>
                <a:spcPts val="0"/>
              </a:spcAft>
              <a:buSzPct val="25000"/>
              <a:buNone/>
            </a:pPr>
            <a:endParaRPr sz="1000" b="0" i="0" u="none" strike="noStrike" cap="none" dirty="0">
              <a:solidFill>
                <a:srgbClr val="FF0000"/>
              </a:solidFill>
              <a:latin typeface="Times New Roman"/>
              <a:ea typeface="Times New Roman"/>
              <a:cs typeface="Times New Roman"/>
              <a:sym typeface="Times New Roman"/>
            </a:endParaRPr>
          </a:p>
        </p:txBody>
      </p:sp>
      <p:sp>
        <p:nvSpPr>
          <p:cNvPr id="258" name="Shape 258"/>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18</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6" name="Shape 186"/>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170781" marR="0" lvl="0" indent="-170781"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Penn state has 109 hydraulic elevators on campus, which use 17,000 gallons of hydraulic fluid. </a:t>
            </a:r>
          </a:p>
          <a:p>
            <a:pPr marL="170781" marR="0" lvl="0" indent="-170781"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Occasionally the hydraulic fluid would leak out of the elevator, fall 5 or 6 stories to the bottom of the elevator shaft, and since it was petroleum based they’d have to clean the spill to prevent it from entering their groundwater system.</a:t>
            </a:r>
          </a:p>
          <a:p>
            <a:pPr marL="170781" marR="0" lvl="0" indent="-170781"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They estimated this was adding up to hundreds of thousands of dollars over a long period of time, in addition to the environmental concerns and the disruption of services.</a:t>
            </a:r>
          </a:p>
          <a:p>
            <a:pPr marL="170781" marR="0" lvl="0" indent="-170781"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Their university has a scientific expert on </a:t>
            </a:r>
            <a:r>
              <a:rPr lang="en-US" sz="1200" b="0" i="0" u="none" strike="noStrike" cap="none" dirty="0" err="1">
                <a:solidFill>
                  <a:schemeClr val="dk1"/>
                </a:solidFill>
                <a:latin typeface="Times New Roman"/>
                <a:ea typeface="Times New Roman"/>
                <a:cs typeface="Times New Roman"/>
                <a:sym typeface="Times New Roman"/>
              </a:rPr>
              <a:t>biobased</a:t>
            </a:r>
            <a:r>
              <a:rPr lang="en-US" sz="1200" b="0" i="0" u="none" strike="noStrike" cap="none" dirty="0">
                <a:solidFill>
                  <a:schemeClr val="dk1"/>
                </a:solidFill>
                <a:latin typeface="Times New Roman"/>
                <a:ea typeface="Times New Roman"/>
                <a:cs typeface="Times New Roman"/>
                <a:sym typeface="Times New Roman"/>
              </a:rPr>
              <a:t> lubricants and he recommended they move from petroleum to a </a:t>
            </a:r>
            <a:r>
              <a:rPr lang="en-US" sz="1200" b="0" i="0" u="none" strike="noStrike" cap="none" dirty="0" err="1">
                <a:solidFill>
                  <a:schemeClr val="dk1"/>
                </a:solidFill>
                <a:latin typeface="Times New Roman"/>
                <a:ea typeface="Times New Roman"/>
                <a:cs typeface="Times New Roman"/>
                <a:sym typeface="Times New Roman"/>
              </a:rPr>
              <a:t>biobased</a:t>
            </a:r>
            <a:r>
              <a:rPr lang="en-US" sz="1200" b="0" i="0" u="none" strike="noStrike" cap="none" dirty="0">
                <a:solidFill>
                  <a:schemeClr val="dk1"/>
                </a:solidFill>
                <a:latin typeface="Times New Roman"/>
                <a:ea typeface="Times New Roman"/>
                <a:cs typeface="Times New Roman"/>
                <a:sym typeface="Times New Roman"/>
              </a:rPr>
              <a:t> hydraulic fluid. </a:t>
            </a:r>
          </a:p>
          <a:p>
            <a:pPr marL="170781" marR="0" lvl="0" indent="-170781"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This switch has eliminated their clean-up expenses; it was an improvement from an environmental perspective; and it increased the efficiency of the university’s operations. </a:t>
            </a:r>
          </a:p>
        </p:txBody>
      </p:sp>
      <p:sp>
        <p:nvSpPr>
          <p:cNvPr id="187" name="Shape 187"/>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19</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4" name="Shape 154"/>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lang="en-US" sz="1200" b="0" i="0" u="none" strike="noStrike" cap="none" dirty="0">
              <a:solidFill>
                <a:schemeClr val="dk1"/>
              </a:solidFill>
              <a:latin typeface="Times New Roman"/>
              <a:ea typeface="Times New Roman"/>
              <a:cs typeface="Times New Roman"/>
              <a:sym typeface="Times New Roman"/>
            </a:endParaRPr>
          </a:p>
        </p:txBody>
      </p:sp>
      <p:sp>
        <p:nvSpPr>
          <p:cNvPr id="155" name="Shape 155"/>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a:t>
            </a:fld>
            <a:endParaRPr lang="en-US"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4" name="Shape 424"/>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lnSpc>
                <a:spcPct val="90000"/>
              </a:lnSpc>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EPEAT® is a comprehensive environmental rating system that makes it easy for purchasers to select environmentally preferable electronic products.  Products categories covered by EPEAT include:</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Computers &amp; Displays</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Imaging Equipment</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 Televisions</a:t>
            </a:r>
          </a:p>
          <a:p>
            <a:pPr marL="638096" marR="0" lvl="1" indent="-180895" algn="l" rtl="0">
              <a:lnSpc>
                <a:spcPct val="90000"/>
              </a:lnSpc>
              <a:spcBef>
                <a:spcPts val="360"/>
              </a:spcBef>
              <a:spcAft>
                <a:spcPts val="0"/>
              </a:spcAft>
              <a:buClr>
                <a:schemeClr val="dk1"/>
              </a:buClr>
              <a:buSzPct val="100000"/>
              <a:buFont typeface="Arial"/>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l" rtl="0">
              <a:lnSpc>
                <a:spcPct val="90000"/>
              </a:lnSpc>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Under the EPEAT system, products are measured against both required and optional criteria that cover the full life cycle of electronic products, including:</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Reduction/elimination of environmentally sensitive materials</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Material selection</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Packaging</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Product longevity</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Energy conservation</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Design for end of life</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End-of-life management</a:t>
            </a:r>
          </a:p>
          <a:p>
            <a:pPr marL="638096" marR="0" lvl="1" indent="-180895" algn="l" rtl="0">
              <a:lnSpc>
                <a:spcPct val="9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Times New Roman"/>
                <a:ea typeface="Times New Roman"/>
                <a:cs typeface="Times New Roman"/>
                <a:sym typeface="Times New Roman"/>
              </a:rPr>
              <a:t>Corporate performance</a:t>
            </a:r>
          </a:p>
          <a:p>
            <a:pPr marL="0" marR="0" lvl="0" indent="0" algn="l" rtl="0">
              <a:lnSpc>
                <a:spcPct val="90000"/>
              </a:lnSpc>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a:t>
            </a:r>
          </a:p>
          <a:p>
            <a:pPr marL="0" marR="0" lvl="0" indent="0" algn="l" rtl="0">
              <a:lnSpc>
                <a:spcPct val="90000"/>
              </a:lnSpc>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 EPEAT products are rated Bronze, Silver or Gold, depending on the number of optional criteria they meet.</a:t>
            </a:r>
          </a:p>
        </p:txBody>
      </p:sp>
      <p:sp>
        <p:nvSpPr>
          <p:cNvPr id="425" name="Shape 425"/>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20</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8" name="Shape 388"/>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174300" marR="0" lvl="0" indent="-174300" algn="l" rtl="0">
              <a:lnSpc>
                <a:spcPct val="90000"/>
              </a:lnSpc>
              <a:spcBef>
                <a:spcPts val="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a:p>
            <a:pPr marL="174300" marR="0" lvl="0" indent="-174300" algn="l" rtl="0">
              <a:lnSpc>
                <a:spcPct val="90000"/>
              </a:lnSpc>
              <a:spcBef>
                <a:spcPts val="36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a:p>
            <a:pPr marL="174300" marR="0" lvl="0" indent="-174300" algn="l" rtl="0">
              <a:lnSpc>
                <a:spcPct val="90000"/>
              </a:lnSpc>
              <a:spcBef>
                <a:spcPts val="36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p:txBody>
      </p:sp>
      <p:sp>
        <p:nvSpPr>
          <p:cNvPr id="389" name="Shape 389"/>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21</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0" name="Shape 470"/>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Arial"/>
                <a:ea typeface="Arial"/>
                <a:cs typeface="Arial"/>
                <a:sym typeface="Arial"/>
              </a:rPr>
              <a:t>http://www2.epa.gov/greenerproducts/epas-recommendations-specifications-standards-and-ecolabels</a:t>
            </a:r>
          </a:p>
          <a:p>
            <a:pPr marL="0" marR="0" lvl="0" indent="0" algn="l" rtl="0">
              <a:spcBef>
                <a:spcPts val="330"/>
              </a:spcBef>
              <a:spcAft>
                <a:spcPts val="0"/>
              </a:spcAft>
              <a:buSzPct val="25000"/>
              <a:buNone/>
            </a:pPr>
            <a:r>
              <a:rPr lang="en-US" sz="1200" b="0" i="0" u="none" strike="noStrike" cap="none" dirty="0" err="1" smtClean="0">
                <a:solidFill>
                  <a:schemeClr val="dk1"/>
                </a:solidFill>
                <a:latin typeface="Arial"/>
                <a:ea typeface="Arial"/>
                <a:cs typeface="Arial"/>
                <a:sym typeface="Arial"/>
              </a:rPr>
              <a:t>Greenguard</a:t>
            </a:r>
            <a:r>
              <a:rPr lang="en-US" sz="1200" b="0" i="0" u="none" strike="noStrike" cap="none" dirty="0" smtClean="0">
                <a:solidFill>
                  <a:schemeClr val="dk1"/>
                </a:solidFill>
                <a:latin typeface="Arial"/>
                <a:ea typeface="Arial"/>
                <a:cs typeface="Arial"/>
                <a:sym typeface="Arial"/>
              </a:rPr>
              <a:t>; Forest Stewardship Council; </a:t>
            </a:r>
            <a:r>
              <a:rPr lang="en-US" sz="1200" b="0" i="0" u="none" strike="noStrike" cap="none" dirty="0" err="1" smtClean="0">
                <a:solidFill>
                  <a:schemeClr val="dk1"/>
                </a:solidFill>
                <a:latin typeface="Arial"/>
                <a:ea typeface="Arial"/>
                <a:cs typeface="Arial"/>
                <a:sym typeface="Arial"/>
              </a:rPr>
              <a:t>FloorScore</a:t>
            </a:r>
            <a:r>
              <a:rPr lang="en-US" sz="1200" b="0" i="0" u="none" strike="noStrike" cap="none" dirty="0" smtClean="0">
                <a:solidFill>
                  <a:schemeClr val="dk1"/>
                </a:solidFill>
                <a:latin typeface="Arial"/>
                <a:ea typeface="Arial"/>
                <a:cs typeface="Arial"/>
                <a:sym typeface="Arial"/>
              </a:rPr>
              <a:t>; </a:t>
            </a:r>
            <a:r>
              <a:rPr lang="en-US" sz="1200" b="0" i="0" u="none" strike="noStrike" cap="none" dirty="0" err="1" smtClean="0">
                <a:solidFill>
                  <a:schemeClr val="dk1"/>
                </a:solidFill>
                <a:latin typeface="Arial"/>
                <a:ea typeface="Arial"/>
                <a:cs typeface="Arial"/>
                <a:sym typeface="Arial"/>
              </a:rPr>
              <a:t>GreenSeal</a:t>
            </a:r>
            <a:r>
              <a:rPr lang="en-US" sz="1200" b="0" i="0" u="none" strike="noStrike" cap="none" dirty="0" smtClean="0">
                <a:solidFill>
                  <a:schemeClr val="dk1"/>
                </a:solidFill>
                <a:latin typeface="Arial"/>
                <a:ea typeface="Arial"/>
                <a:cs typeface="Arial"/>
                <a:sym typeface="Arial"/>
              </a:rPr>
              <a:t>; UL 126; BIFMA</a:t>
            </a:r>
          </a:p>
          <a:p>
            <a:pPr marL="0" marR="0" lvl="0" indent="0" algn="l" rtl="0">
              <a:spcBef>
                <a:spcPts val="360"/>
              </a:spcBef>
              <a:spcAft>
                <a:spcPts val="0"/>
              </a:spcAft>
              <a:buSzPct val="25000"/>
              <a:buNone/>
            </a:pPr>
            <a:endParaRPr lang="en-US" sz="1400" b="0" i="0" u="none" strike="noStrike" cap="none" dirty="0" smtClean="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200" b="0" i="0" u="none" strike="noStrike" cap="none" dirty="0" smtClean="0">
                <a:solidFill>
                  <a:schemeClr val="dk1"/>
                </a:solidFill>
                <a:latin typeface="Times New Roman"/>
                <a:ea typeface="Times New Roman"/>
                <a:cs typeface="Times New Roman"/>
                <a:sym typeface="Times New Roman"/>
              </a:rPr>
              <a:t>Furniture</a:t>
            </a:r>
            <a:endParaRPr lang="en-US"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Flooring</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Nylon carpeting</a:t>
            </a:r>
          </a:p>
          <a:p>
            <a:pPr marL="0" marR="0" lvl="0" indent="0" algn="l" rtl="0">
              <a:spcBef>
                <a:spcPts val="36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Imaging equipment</a:t>
            </a:r>
          </a:p>
        </p:txBody>
      </p:sp>
      <p:sp>
        <p:nvSpPr>
          <p:cNvPr id="471" name="Shape 471"/>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22</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2" name="Shape 452"/>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453" name="Shape 453"/>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23</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1" name="Shape 461"/>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462" name="Shape 462"/>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24</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33" name="Shape 533"/>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GSA </a:t>
            </a:r>
            <a:r>
              <a:rPr lang="en-US" sz="1200" b="0" i="1" u="none" strike="noStrike" cap="none">
                <a:solidFill>
                  <a:schemeClr val="dk1"/>
                </a:solidFill>
                <a:latin typeface="Times New Roman"/>
                <a:ea typeface="Times New Roman"/>
                <a:cs typeface="Times New Roman"/>
                <a:sym typeface="Times New Roman"/>
              </a:rPr>
              <a:t>Advantage!</a:t>
            </a:r>
            <a:r>
              <a:rPr lang="en-US" sz="1200" b="0" i="0" u="none" strike="noStrike" cap="none">
                <a:solidFill>
                  <a:schemeClr val="dk1"/>
                </a:solidFill>
                <a:latin typeface="Times New Roman"/>
                <a:ea typeface="Times New Roman"/>
                <a:cs typeface="Times New Roman"/>
                <a:sym typeface="Times New Roman"/>
              </a:rPr>
              <a:t> is an online purchasing portal connecting Federal agencies to 1000s of contractors and millions of products and services. </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Environmental icons on green aisle</a:t>
            </a:r>
          </a:p>
          <a:p>
            <a:pPr marL="0" marR="0" lvl="0" indent="0" algn="l" rtl="0">
              <a:spcBef>
                <a:spcPts val="36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534" name="Shape 534"/>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25</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1181100" y="696913"/>
            <a:ext cx="4648200" cy="3486150"/>
          </a:xfrm>
          <a:ln/>
        </p:spPr>
      </p:sp>
      <p:sp>
        <p:nvSpPr>
          <p:cNvPr id="3" name="Notes Placeholder 2"/>
          <p:cNvSpPr>
            <a:spLocks noGrp="1"/>
          </p:cNvSpPr>
          <p:nvPr>
            <p:ph type="body" idx="1"/>
          </p:nvPr>
        </p:nvSpPr>
        <p:spPr/>
        <p:txBody>
          <a:bodyPr>
            <a:noAutofit/>
          </a:bodyPr>
          <a:lstStyle/>
          <a:p>
            <a:pPr eaLnBrk="1" hangingPunct="1">
              <a:lnSpc>
                <a:spcPct val="60000"/>
              </a:lnSpc>
            </a:pPr>
            <a:r>
              <a:rPr lang="en-US" sz="700" dirty="0" smtClean="0">
                <a:latin typeface="Times" pitchFamily="-72" charset="0"/>
              </a:rPr>
              <a:t>This slide provides a listing of some of the more common industry labels and standards that are considered to be environmentally preferable products. Although these apply to products only, the mandatory usage of these products can be easily incorporated into service solicitations as well- and should be wherever possible.</a:t>
            </a:r>
          </a:p>
          <a:p>
            <a:pPr eaLnBrk="1" hangingPunct="1">
              <a:lnSpc>
                <a:spcPct val="60000"/>
              </a:lnSpc>
            </a:pPr>
            <a:endParaRPr lang="en-US" sz="700" dirty="0" smtClean="0">
              <a:latin typeface="Times" pitchFamily="-72" charset="0"/>
            </a:endParaRPr>
          </a:p>
          <a:p>
            <a:pPr eaLnBrk="1" hangingPunct="1">
              <a:lnSpc>
                <a:spcPct val="60000"/>
              </a:lnSpc>
            </a:pPr>
            <a:r>
              <a:rPr lang="en-US" sz="700" dirty="0" smtClean="0">
                <a:latin typeface="Times" pitchFamily="-72" charset="0"/>
              </a:rPr>
              <a:t>If time allows, lets briefly go over them.  If time permits and the discussion is going to be primarily  based on products, use the following slides to speak in depth about the more common icons.</a:t>
            </a:r>
          </a:p>
          <a:p>
            <a:pPr eaLnBrk="1" hangingPunct="1">
              <a:lnSpc>
                <a:spcPct val="60000"/>
              </a:lnSpc>
            </a:pPr>
            <a:endParaRPr lang="en-US" sz="700" dirty="0" smtClean="0">
              <a:latin typeface="Times" pitchFamily="-72" charset="0"/>
            </a:endParaRPr>
          </a:p>
          <a:p>
            <a:pPr eaLnBrk="1" hangingPunct="1">
              <a:lnSpc>
                <a:spcPct val="60000"/>
              </a:lnSpc>
            </a:pPr>
            <a:r>
              <a:rPr lang="en-US" sz="700" b="1" dirty="0" smtClean="0">
                <a:latin typeface="Times" pitchFamily="-72" charset="0"/>
              </a:rPr>
              <a:t>Recycled-content Products – </a:t>
            </a:r>
            <a:r>
              <a:rPr lang="en-US" sz="700" dirty="0" smtClean="0">
                <a:latin typeface="Times" pitchFamily="-72" charset="0"/>
              </a:rPr>
              <a:t>Replacement of virgin materials with recycled materials</a:t>
            </a:r>
          </a:p>
          <a:p>
            <a:pPr eaLnBrk="1" hangingPunct="1">
              <a:lnSpc>
                <a:spcPct val="60000"/>
              </a:lnSpc>
            </a:pPr>
            <a:r>
              <a:rPr lang="en-US" sz="700" dirty="0" smtClean="0">
                <a:latin typeface="Times" pitchFamily="-72" charset="0"/>
              </a:rPr>
              <a:t>EPA designates products that are or can be made with recovered materials, and recommends practices for buying these products (RCRA). </a:t>
            </a:r>
            <a:r>
              <a:rPr lang="en-US" sz="700" u="sng" dirty="0" smtClean="0">
                <a:latin typeface="Times" pitchFamily="-72" charset="0"/>
              </a:rPr>
              <a:t>Once a product is designated</a:t>
            </a:r>
            <a:r>
              <a:rPr lang="en-US" sz="700" dirty="0" smtClean="0">
                <a:latin typeface="Times" pitchFamily="-72" charset="0"/>
              </a:rPr>
              <a:t>, procuring agencies are </a:t>
            </a:r>
            <a:r>
              <a:rPr lang="en-US" sz="700" u="sng" dirty="0" smtClean="0">
                <a:latin typeface="Times" pitchFamily="-72" charset="0"/>
              </a:rPr>
              <a:t>required</a:t>
            </a:r>
            <a:r>
              <a:rPr lang="en-US" sz="700" dirty="0" smtClean="0">
                <a:latin typeface="Times" pitchFamily="-72" charset="0"/>
              </a:rPr>
              <a:t> to purchase it with the highest recovered material content level practicable – don’t endorse specific products, but provide specifications that products must meet. </a:t>
            </a:r>
            <a:endParaRPr lang="en-US" sz="700" b="1" dirty="0" smtClean="0">
              <a:latin typeface="Times" pitchFamily="-72" charset="0"/>
            </a:endParaRPr>
          </a:p>
          <a:p>
            <a:pPr eaLnBrk="1" hangingPunct="1">
              <a:lnSpc>
                <a:spcPct val="60000"/>
              </a:lnSpc>
            </a:pPr>
            <a:r>
              <a:rPr lang="en-US" sz="700" dirty="0" smtClean="0">
                <a:latin typeface="Times" pitchFamily="-72" charset="0"/>
              </a:rPr>
              <a:t>Examples:</a:t>
            </a:r>
            <a:r>
              <a:rPr lang="en-US" sz="700" b="1" dirty="0" smtClean="0">
                <a:latin typeface="Times" pitchFamily="-72" charset="0"/>
              </a:rPr>
              <a:t> </a:t>
            </a:r>
            <a:r>
              <a:rPr lang="en-US" sz="700" dirty="0" smtClean="0">
                <a:latin typeface="Times" pitchFamily="-72" charset="0"/>
              </a:rPr>
              <a:t>paper, playground equipment, engine coolants, office furniture</a:t>
            </a:r>
          </a:p>
          <a:p>
            <a:pPr eaLnBrk="1" hangingPunct="1">
              <a:lnSpc>
                <a:spcPct val="60000"/>
              </a:lnSpc>
            </a:pPr>
            <a:endParaRPr lang="en-US" sz="700" b="1" dirty="0" smtClean="0">
              <a:latin typeface="Times" pitchFamily="-72" charset="0"/>
            </a:endParaRPr>
          </a:p>
          <a:p>
            <a:pPr eaLnBrk="1" hangingPunct="1">
              <a:lnSpc>
                <a:spcPct val="60000"/>
              </a:lnSpc>
            </a:pPr>
            <a:r>
              <a:rPr lang="en-US" sz="700" b="1" dirty="0" smtClean="0">
                <a:latin typeface="Times" pitchFamily="-72" charset="0"/>
              </a:rPr>
              <a:t>Energy Star and FEMP-designated products </a:t>
            </a:r>
            <a:r>
              <a:rPr lang="en-US" sz="700" dirty="0" smtClean="0">
                <a:latin typeface="Times" pitchFamily="-72" charset="0"/>
              </a:rPr>
              <a:t>– both pertain to energy efficiency requirements – required to purchase unless exception applies</a:t>
            </a:r>
          </a:p>
          <a:p>
            <a:pPr eaLnBrk="1" hangingPunct="1">
              <a:lnSpc>
                <a:spcPct val="60000"/>
              </a:lnSpc>
              <a:buFontTx/>
              <a:buChar char="•"/>
            </a:pPr>
            <a:r>
              <a:rPr lang="en-US" sz="700" dirty="0" smtClean="0">
                <a:latin typeface="Times" pitchFamily="-72" charset="0"/>
              </a:rPr>
              <a:t>Energy Star voluntary labeling program designed to identify and promote energy-efficient products to reduce greenhouse gas emissions – manufacturers must submit Qualifying Product Information to participate</a:t>
            </a:r>
          </a:p>
          <a:p>
            <a:pPr eaLnBrk="1" hangingPunct="1">
              <a:lnSpc>
                <a:spcPct val="60000"/>
              </a:lnSpc>
              <a:buFontTx/>
              <a:buChar char="•"/>
            </a:pPr>
            <a:r>
              <a:rPr lang="en-US" sz="700" dirty="0" smtClean="0">
                <a:latin typeface="Times" pitchFamily="-72" charset="0"/>
              </a:rPr>
              <a:t>Products in more than 60 categories</a:t>
            </a:r>
          </a:p>
          <a:p>
            <a:pPr eaLnBrk="1" hangingPunct="1">
              <a:lnSpc>
                <a:spcPct val="60000"/>
              </a:lnSpc>
              <a:buFontTx/>
              <a:buChar char="•"/>
            </a:pPr>
            <a:r>
              <a:rPr lang="en-US" sz="700" dirty="0" smtClean="0">
                <a:latin typeface="Times" pitchFamily="-72" charset="0"/>
              </a:rPr>
              <a:t>FEMP – not specific products – DOE sets purchasing specifications, including standby power levels, for energy-efficient product categories commonly purchased by Federal agencies. </a:t>
            </a:r>
          </a:p>
          <a:p>
            <a:pPr eaLnBrk="1" hangingPunct="1">
              <a:lnSpc>
                <a:spcPct val="60000"/>
              </a:lnSpc>
            </a:pPr>
            <a:r>
              <a:rPr lang="en-US" sz="700" i="1" dirty="0" smtClean="0">
                <a:latin typeface="Times" pitchFamily="-72" charset="0"/>
              </a:rPr>
              <a:t>Examples: things that use energy – refrigerators, televisions, light bulbs, ovens, air conditioners</a:t>
            </a:r>
          </a:p>
          <a:p>
            <a:pPr eaLnBrk="1" hangingPunct="1">
              <a:lnSpc>
                <a:spcPct val="60000"/>
              </a:lnSpc>
            </a:pPr>
            <a:endParaRPr lang="en-US" sz="700" u="sng" dirty="0" smtClean="0">
              <a:latin typeface="Times" pitchFamily="-72" charset="0"/>
            </a:endParaRPr>
          </a:p>
          <a:p>
            <a:pPr eaLnBrk="1" hangingPunct="1">
              <a:lnSpc>
                <a:spcPct val="60000"/>
              </a:lnSpc>
            </a:pPr>
            <a:r>
              <a:rPr lang="en-US" sz="700" b="1" dirty="0" smtClean="0">
                <a:latin typeface="Times" pitchFamily="-72" charset="0"/>
              </a:rPr>
              <a:t>Electronic Product Environmental Assessment Tool (EPEAT)</a:t>
            </a:r>
            <a:r>
              <a:rPr lang="en-US" sz="700" dirty="0" smtClean="0">
                <a:latin typeface="Times" pitchFamily="-72" charset="0"/>
              </a:rPr>
              <a:t> - not only energy-efficient but also have other environmental attributes, such as recycled content components or the elimination of toxic components (sponsored by EPA)</a:t>
            </a:r>
            <a:endParaRPr lang="en-US" sz="700" b="1" dirty="0" smtClean="0">
              <a:latin typeface="Times" pitchFamily="-72" charset="0"/>
            </a:endParaRPr>
          </a:p>
          <a:p>
            <a:pPr eaLnBrk="1" hangingPunct="1">
              <a:lnSpc>
                <a:spcPct val="60000"/>
              </a:lnSpc>
              <a:buFontTx/>
              <a:buChar char="•"/>
            </a:pPr>
            <a:r>
              <a:rPr lang="en-US" sz="700" dirty="0" smtClean="0">
                <a:latin typeface="Times" pitchFamily="-72" charset="0"/>
              </a:rPr>
              <a:t>Products evaluated on 51 environmental criteria and rated as bronze, silver, or gold based on optional criteria</a:t>
            </a:r>
          </a:p>
          <a:p>
            <a:pPr eaLnBrk="1" hangingPunct="1">
              <a:lnSpc>
                <a:spcPct val="60000"/>
              </a:lnSpc>
            </a:pPr>
            <a:r>
              <a:rPr lang="en-US" sz="700" i="1" dirty="0" smtClean="0">
                <a:latin typeface="Times" pitchFamily="-72" charset="0"/>
              </a:rPr>
              <a:t>Examples: desktop and laptop computers, computer monitors</a:t>
            </a:r>
          </a:p>
          <a:p>
            <a:pPr eaLnBrk="1" hangingPunct="1">
              <a:lnSpc>
                <a:spcPct val="60000"/>
              </a:lnSpc>
            </a:pPr>
            <a:endParaRPr lang="en-US" sz="700" dirty="0" smtClean="0">
              <a:latin typeface="Times" pitchFamily="-72" charset="0"/>
            </a:endParaRPr>
          </a:p>
          <a:p>
            <a:pPr eaLnBrk="1" hangingPunct="1">
              <a:lnSpc>
                <a:spcPct val="60000"/>
              </a:lnSpc>
            </a:pPr>
            <a:r>
              <a:rPr lang="en-US" sz="700" b="1" dirty="0" err="1" smtClean="0">
                <a:latin typeface="Times" pitchFamily="-72" charset="0"/>
              </a:rPr>
              <a:t>WaterSense</a:t>
            </a:r>
            <a:r>
              <a:rPr lang="en-US" sz="700" b="1" dirty="0" smtClean="0">
                <a:latin typeface="Times" pitchFamily="-72" charset="0"/>
              </a:rPr>
              <a:t> - </a:t>
            </a:r>
            <a:r>
              <a:rPr lang="en-US" sz="700" dirty="0" smtClean="0">
                <a:latin typeface="Times" pitchFamily="-72" charset="0"/>
              </a:rPr>
              <a:t>qualifies water-efficient products and services (partnership program sponsored by EPA)</a:t>
            </a:r>
          </a:p>
          <a:p>
            <a:pPr eaLnBrk="1" hangingPunct="1">
              <a:lnSpc>
                <a:spcPct val="60000"/>
              </a:lnSpc>
              <a:buFontTx/>
              <a:buChar char="•"/>
            </a:pPr>
            <a:r>
              <a:rPr lang="en-US" sz="700" dirty="0" smtClean="0">
                <a:latin typeface="Times" pitchFamily="-72" charset="0"/>
              </a:rPr>
              <a:t>EPA establishes specifications for water efficiency and performance</a:t>
            </a:r>
          </a:p>
          <a:p>
            <a:pPr eaLnBrk="1" hangingPunct="1">
              <a:lnSpc>
                <a:spcPct val="60000"/>
              </a:lnSpc>
              <a:buFontTx/>
              <a:buChar char="•"/>
            </a:pPr>
            <a:r>
              <a:rPr lang="en-US" sz="700" dirty="0" smtClean="0">
                <a:latin typeface="Times" pitchFamily="-72" charset="0"/>
              </a:rPr>
              <a:t>Submitted products are tested and verified by an independent third party</a:t>
            </a:r>
          </a:p>
          <a:p>
            <a:pPr eaLnBrk="1" hangingPunct="1">
              <a:lnSpc>
                <a:spcPct val="60000"/>
              </a:lnSpc>
            </a:pPr>
            <a:r>
              <a:rPr lang="en-US" sz="700" dirty="0" smtClean="0">
                <a:latin typeface="Times" pitchFamily="-72" charset="0"/>
              </a:rPr>
              <a:t>Examples: toilets, showerheads, landscape irrigation professionals (service)</a:t>
            </a:r>
          </a:p>
          <a:p>
            <a:pPr eaLnBrk="1" hangingPunct="1">
              <a:lnSpc>
                <a:spcPct val="60000"/>
              </a:lnSpc>
            </a:pPr>
            <a:endParaRPr lang="en-US" sz="700" dirty="0" smtClean="0">
              <a:latin typeface="Times" pitchFamily="-72" charset="0"/>
            </a:endParaRPr>
          </a:p>
          <a:p>
            <a:pPr eaLnBrk="1" hangingPunct="1">
              <a:lnSpc>
                <a:spcPct val="60000"/>
              </a:lnSpc>
            </a:pPr>
            <a:r>
              <a:rPr lang="en-US" sz="700" b="1" dirty="0" err="1" smtClean="0">
                <a:latin typeface="Times" pitchFamily="-72" charset="0"/>
              </a:rPr>
              <a:t>BioPrefferedSM</a:t>
            </a:r>
            <a:r>
              <a:rPr lang="en-US" sz="700" b="1" dirty="0" smtClean="0">
                <a:latin typeface="Times" pitchFamily="-72" charset="0"/>
              </a:rPr>
              <a:t>: </a:t>
            </a:r>
            <a:endParaRPr lang="en-US" sz="700" dirty="0" smtClean="0">
              <a:latin typeface="Times" pitchFamily="-72" charset="0"/>
            </a:endParaRPr>
          </a:p>
          <a:p>
            <a:pPr eaLnBrk="1" hangingPunct="1">
              <a:lnSpc>
                <a:spcPct val="60000"/>
              </a:lnSpc>
            </a:pPr>
            <a:r>
              <a:rPr lang="en-US" sz="700" dirty="0" smtClean="0">
                <a:latin typeface="Times" pitchFamily="-72" charset="0"/>
              </a:rPr>
              <a:t>The Department of Agriculture qualifies </a:t>
            </a:r>
            <a:r>
              <a:rPr lang="en-US" sz="700" dirty="0" err="1" smtClean="0">
                <a:latin typeface="Times" pitchFamily="-72" charset="0"/>
              </a:rPr>
              <a:t>biobased</a:t>
            </a:r>
            <a:r>
              <a:rPr lang="en-US" sz="700" dirty="0" smtClean="0">
                <a:latin typeface="Times" pitchFamily="-72" charset="0"/>
              </a:rPr>
              <a:t> products through their </a:t>
            </a:r>
            <a:r>
              <a:rPr lang="en-US" sz="700" dirty="0" err="1" smtClean="0">
                <a:latin typeface="Times" pitchFamily="-72" charset="0"/>
              </a:rPr>
              <a:t>BioPreferred</a:t>
            </a:r>
            <a:r>
              <a:rPr lang="en-US" sz="700" dirty="0" smtClean="0">
                <a:latin typeface="Times" pitchFamily="-72" charset="0"/>
              </a:rPr>
              <a:t> program. Federal acquisition of </a:t>
            </a:r>
            <a:r>
              <a:rPr lang="en-US" sz="700" dirty="0" err="1" smtClean="0">
                <a:latin typeface="Times" pitchFamily="-72" charset="0"/>
              </a:rPr>
              <a:t>biobased</a:t>
            </a:r>
            <a:r>
              <a:rPr lang="en-US" sz="700" dirty="0" smtClean="0">
                <a:latin typeface="Times" pitchFamily="-72" charset="0"/>
              </a:rPr>
              <a:t> products is required by Executive Order 13514 and the Farm Security and Rural Investment Act of 2002, Section 9002.  Not necessarily environmentally preferable!!</a:t>
            </a:r>
          </a:p>
          <a:p>
            <a:pPr eaLnBrk="1" hangingPunct="1">
              <a:lnSpc>
                <a:spcPct val="80000"/>
              </a:lnSpc>
            </a:pPr>
            <a:r>
              <a:rPr lang="en-US" sz="700" dirty="0" smtClean="0">
                <a:latin typeface="Times" pitchFamily="-72" charset="0"/>
              </a:rPr>
              <a:t>Under the voluntary labeling program, </a:t>
            </a:r>
            <a:r>
              <a:rPr lang="en-US" sz="700" dirty="0" err="1" smtClean="0">
                <a:latin typeface="Times" pitchFamily="-72" charset="0"/>
              </a:rPr>
              <a:t>biobased</a:t>
            </a:r>
            <a:r>
              <a:rPr lang="en-US" sz="700" dirty="0" smtClean="0">
                <a:latin typeface="Times" pitchFamily="-72" charset="0"/>
              </a:rPr>
              <a:t> products that meet the </a:t>
            </a:r>
            <a:r>
              <a:rPr lang="en-US" sz="700" dirty="0" err="1" smtClean="0">
                <a:latin typeface="Times" pitchFamily="-72" charset="0"/>
              </a:rPr>
              <a:t>BioPreferred</a:t>
            </a:r>
            <a:r>
              <a:rPr lang="en-US" sz="700" dirty="0" smtClean="0">
                <a:latin typeface="Times" pitchFamily="-72" charset="0"/>
              </a:rPr>
              <a:t> program requirements will soon carry a distinctive label for easier identification by government, businesses and consumers.</a:t>
            </a:r>
          </a:p>
          <a:p>
            <a:pPr eaLnBrk="1" hangingPunct="1">
              <a:lnSpc>
                <a:spcPct val="60000"/>
              </a:lnSpc>
            </a:pPr>
            <a:endParaRPr lang="en-US" sz="700" dirty="0" smtClean="0">
              <a:latin typeface="Times" pitchFamily="-72" charset="0"/>
            </a:endParaRPr>
          </a:p>
          <a:p>
            <a:pPr eaLnBrk="1" hangingPunct="1">
              <a:lnSpc>
                <a:spcPct val="60000"/>
              </a:lnSpc>
            </a:pPr>
            <a:r>
              <a:rPr lang="en-US" sz="700" b="1" dirty="0" smtClean="0">
                <a:latin typeface="Times" pitchFamily="-72" charset="0"/>
              </a:rPr>
              <a:t>Significant New Alternatives Policy (SNAP) Program – related to ozone-depleting substances</a:t>
            </a:r>
          </a:p>
          <a:p>
            <a:pPr eaLnBrk="1" hangingPunct="1">
              <a:lnSpc>
                <a:spcPct val="60000"/>
              </a:lnSpc>
              <a:buFontTx/>
              <a:buChar char="•"/>
            </a:pPr>
            <a:r>
              <a:rPr lang="en-US" sz="700" dirty="0" smtClean="0">
                <a:latin typeface="Times" pitchFamily="-72" charset="0"/>
              </a:rPr>
              <a:t>EPA's program to evaluate and regulate substitutes for the ozone-depleting chemicals that are being phased out under the stratospheric ozone protection provisions of the Clean Air Act (CAA). </a:t>
            </a:r>
          </a:p>
          <a:p>
            <a:pPr eaLnBrk="1" hangingPunct="1">
              <a:lnSpc>
                <a:spcPct val="60000"/>
              </a:lnSpc>
              <a:buFontTx/>
              <a:buChar char="•"/>
            </a:pPr>
            <a:r>
              <a:rPr lang="en-US" sz="700" dirty="0" smtClean="0">
                <a:latin typeface="Times" pitchFamily="-72" charset="0"/>
              </a:rPr>
              <a:t>identify and publish lists of acceptable and unacceptable substitutes for class I or class II ozone-depleting substances – not specific products (substitute substances)</a:t>
            </a:r>
          </a:p>
          <a:p>
            <a:pPr eaLnBrk="1" hangingPunct="1">
              <a:lnSpc>
                <a:spcPct val="60000"/>
              </a:lnSpc>
            </a:pPr>
            <a:r>
              <a:rPr lang="en-US" sz="700" dirty="0" smtClean="0">
                <a:latin typeface="Times" pitchFamily="-72" charset="0"/>
              </a:rPr>
              <a:t>Examples: aerosols, adhesives, cleaning solvents</a:t>
            </a:r>
          </a:p>
          <a:p>
            <a:pPr eaLnBrk="1" hangingPunct="1">
              <a:lnSpc>
                <a:spcPct val="60000"/>
              </a:lnSpc>
            </a:pPr>
            <a:endParaRPr lang="en-US" sz="700" dirty="0" smtClean="0">
              <a:latin typeface="Times" pitchFamily="-72" charset="0"/>
            </a:endParaRPr>
          </a:p>
          <a:p>
            <a:pPr eaLnBrk="1" hangingPunct="1">
              <a:lnSpc>
                <a:spcPct val="60000"/>
              </a:lnSpc>
            </a:pPr>
            <a:r>
              <a:rPr lang="en-US" sz="700" b="1" dirty="0" smtClean="0">
                <a:latin typeface="Times" pitchFamily="-72" charset="0"/>
              </a:rPr>
              <a:t>http://www.fedcenter.gov/Documents/index.cfm?id=11767&amp;pge_prg_id=20257</a:t>
            </a:r>
          </a:p>
          <a:p>
            <a:pPr eaLnBrk="1" hangingPunct="1">
              <a:lnSpc>
                <a:spcPct val="60000"/>
              </a:lnSpc>
            </a:pPr>
            <a:r>
              <a:rPr lang="en-US" sz="700" dirty="0" smtClean="0">
                <a:latin typeface="Times" pitchFamily="-72" charset="0"/>
              </a:rPr>
              <a:t>Created by the Office of the Federal Environmental Executive (OFEE), this is a compilation of the products for which EPA, DOE, and USDA have provided environmental or energy attribute recommendations. For the first time, purchasing officials can find all of the designated products in an easy to use series of spreadsheets.</a:t>
            </a:r>
            <a:r>
              <a:rPr lang="en-US" sz="800" dirty="0" smtClean="0">
                <a:latin typeface="Times" pitchFamily="-72" charset="0"/>
              </a:rPr>
              <a:t/>
            </a:r>
            <a:br>
              <a:rPr lang="en-US" sz="800" dirty="0" smtClean="0">
                <a:latin typeface="Times" pitchFamily="-72" charset="0"/>
              </a:rPr>
            </a:br>
            <a:endParaRPr lang="en-US" sz="800" dirty="0" smtClean="0">
              <a:latin typeface="Times" pitchFamily="-72" charset="0"/>
            </a:endParaRPr>
          </a:p>
        </p:txBody>
      </p:sp>
      <p:sp>
        <p:nvSpPr>
          <p:cNvPr id="30723" name="Slide Number Placeholder 3"/>
          <p:cNvSpPr>
            <a:spLocks noGrp="1"/>
          </p:cNvSpPr>
          <p:nvPr>
            <p:ph type="sldNum" sz="quarter" idx="5"/>
          </p:nvPr>
        </p:nvSpPr>
        <p:spPr>
          <a:noFill/>
        </p:spPr>
        <p:txBody>
          <a:bodyPr/>
          <a:lstStyle/>
          <a:p>
            <a:pPr defTabSz="912879"/>
            <a:fld id="{9774C0D6-D922-49A2-A5E1-10204B89A4AF}" type="slidenum">
              <a:rPr lang="en-US" smtClean="0">
                <a:latin typeface="Times" pitchFamily="-72" charset="0"/>
                <a:ea typeface="ＭＳ Ｐゴシック" pitchFamily="-72" charset="-128"/>
                <a:cs typeface="ＭＳ Ｐゴシック" pitchFamily="-72" charset="-128"/>
              </a:rPr>
              <a:pPr defTabSz="912879"/>
              <a:t>26</a:t>
            </a:fld>
            <a:endParaRPr lang="en-US" dirty="0" smtClean="0">
              <a:latin typeface="Times" pitchFamily="-72" charset="0"/>
              <a:ea typeface="ＭＳ Ｐゴシック" pitchFamily="-72" charset="-128"/>
              <a:cs typeface="ＭＳ Ｐゴシック" pitchFamily="-72" charset="-128"/>
            </a:endParaRPr>
          </a:p>
        </p:txBody>
      </p:sp>
      <p:sp>
        <p:nvSpPr>
          <p:cNvPr id="30724" name="Footer Placeholder 4"/>
          <p:cNvSpPr>
            <a:spLocks noGrp="1"/>
          </p:cNvSpPr>
          <p:nvPr>
            <p:ph type="ftr" sz="quarter" idx="4"/>
          </p:nvPr>
        </p:nvSpPr>
        <p:spPr>
          <a:noFill/>
        </p:spPr>
        <p:txBody>
          <a:bodyPr/>
          <a:lstStyle/>
          <a:p>
            <a:pPr defTabSz="912879"/>
            <a:endParaRPr lang="en-US" dirty="0">
              <a:latin typeface="Times" pitchFamily="-72" charset="0"/>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87" name="Shape 587"/>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588" name="Shape 588"/>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27</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81100" y="696913"/>
            <a:ext cx="4648200" cy="3486150"/>
          </a:xfrm>
          <a:ln/>
        </p:spPr>
      </p:sp>
      <p:sp>
        <p:nvSpPr>
          <p:cNvPr id="54275" name="Rectangle 3"/>
          <p:cNvSpPr>
            <a:spLocks noGrp="1" noChangeArrowheads="1"/>
          </p:cNvSpPr>
          <p:nvPr>
            <p:ph type="body" idx="1"/>
          </p:nvPr>
        </p:nvSpPr>
        <p:spPr>
          <a:xfrm>
            <a:off x="701848" y="4416426"/>
            <a:ext cx="5608320" cy="4183063"/>
          </a:xfrm>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5" name="Shape 265"/>
          <p:cNvSpPr txBox="1">
            <a:spLocks noGrp="1"/>
          </p:cNvSpPr>
          <p:nvPr>
            <p:ph type="body" idx="1"/>
          </p:nvPr>
        </p:nvSpPr>
        <p:spPr>
          <a:xfrm>
            <a:off x="934721" y="4414176"/>
            <a:ext cx="5140959" cy="4184992"/>
          </a:xfrm>
          <a:prstGeom prst="rect">
            <a:avLst/>
          </a:prstGeom>
          <a:noFill/>
          <a:ln>
            <a:noFill/>
          </a:ln>
        </p:spPr>
        <p:txBody>
          <a:bodyPr lIns="93162" tIns="46568" rIns="93162" bIns="46568" anchor="t" anchorCtr="0">
            <a:noAutofit/>
          </a:bodyPr>
          <a:lstStyle/>
          <a:p>
            <a:pPr marL="465887" marR="0" lvl="1" indent="77648" algn="l" defTabSz="914400" rtl="0" eaLnBrk="1" fontAlgn="auto" latinLnBrk="0" hangingPunct="1">
              <a:lnSpc>
                <a:spcPct val="100000"/>
              </a:lnSpc>
              <a:spcBef>
                <a:spcPts val="367"/>
              </a:spcBef>
              <a:spcAft>
                <a:spcPts val="0"/>
              </a:spcAft>
              <a:buClr>
                <a:schemeClr val="dk1"/>
              </a:buClr>
              <a:buSzTx/>
              <a:buFontTx/>
              <a:buNone/>
              <a:tabLst/>
              <a:defRPr/>
            </a:pPr>
            <a:r>
              <a:rPr lang="en-US" sz="1200" dirty="0" smtClean="0"/>
              <a:t>Region 9 AAS offers Federal agencies, contract and contract management support through the entire procurement process; from requirement definition to contract close-out. AAS services are customized for the mission, providing full acquisition project management, and financial management support. AAS specializes in large / mid-size, complex Information Technology, Professional Services and other requirements.</a:t>
            </a:r>
          </a:p>
          <a:p>
            <a:pPr marL="465887" lvl="1" indent="77648">
              <a:spcBef>
                <a:spcPts val="367"/>
              </a:spcBef>
              <a:buClr>
                <a:schemeClr val="dk1"/>
              </a:buClr>
            </a:pPr>
            <a:endParaRPr dirty="0">
              <a:sym typeface="Times New Roman"/>
            </a:endParaRPr>
          </a:p>
        </p:txBody>
      </p:sp>
      <p:sp>
        <p:nvSpPr>
          <p:cNvPr id="266" name="Shape 266"/>
          <p:cNvSpPr txBox="1">
            <a:spLocks noGrp="1"/>
          </p:cNvSpPr>
          <p:nvPr>
            <p:ph type="sldNum" idx="12"/>
          </p:nvPr>
        </p:nvSpPr>
        <p:spPr>
          <a:xfrm>
            <a:off x="3972561" y="8831580"/>
            <a:ext cx="3037839" cy="464820"/>
          </a:xfrm>
          <a:prstGeom prst="rect">
            <a:avLst/>
          </a:prstGeom>
          <a:noFill/>
          <a:ln>
            <a:noFill/>
          </a:ln>
        </p:spPr>
        <p:txBody>
          <a:bodyPr lIns="93162" tIns="46568" rIns="93162" bIns="46568" anchor="b" anchorCtr="0">
            <a:noAutofit/>
          </a:bodyPr>
          <a:lstStyle/>
          <a:p>
            <a:pPr>
              <a:buClr>
                <a:prstClr val="black"/>
              </a:buClr>
              <a:buSzPct val="25000"/>
            </a:pPr>
            <a:r>
              <a:rPr 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lang="en-US" sz="1200" b="0" i="0" u="none" strike="noStrike" cap="none">
              <a:solidFill>
                <a:schemeClr val="dk1"/>
              </a:solidFill>
              <a:latin typeface="Times New Roman"/>
              <a:ea typeface="Times New Roman"/>
              <a:cs typeface="Times New Roman"/>
              <a:sym typeface="Times New Roman"/>
            </a:endParaRPr>
          </a:p>
        </p:txBody>
      </p:sp>
      <p:sp>
        <p:nvSpPr>
          <p:cNvPr id="163" name="Shape 1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4" name="Shape 164"/>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In terms of Federal procurement, “sustainable acquisition” or “green purchasing”  refers to purchasing products with specific environmental attributes and purchasing services under which those products will be supplied or used.  These environmentally sustainable products have less impact on human health and the environment compared to conventional products.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0" name="Shape 570"/>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p:txBody>
      </p:sp>
      <p:sp>
        <p:nvSpPr>
          <p:cNvPr id="571" name="Shape 571"/>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30</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2688" y="696913"/>
            <a:ext cx="4649787" cy="3486150"/>
          </a:xfrm>
          <a:ln/>
        </p:spPr>
      </p:sp>
      <p:sp>
        <p:nvSpPr>
          <p:cNvPr id="44035" name="Rectangle 3"/>
          <p:cNvSpPr>
            <a:spLocks noGrp="1" noChangeArrowheads="1"/>
          </p:cNvSpPr>
          <p:nvPr>
            <p:ph type="body" idx="1"/>
          </p:nvPr>
        </p:nvSpPr>
        <p:spPr>
          <a:xfrm>
            <a:off x="934721" y="4416426"/>
            <a:ext cx="5140960" cy="4183063"/>
          </a:xfrm>
          <a:noFill/>
          <a:ln/>
        </p:spPr>
        <p:txBody>
          <a:bodyPr/>
          <a:lstStyle/>
          <a:p>
            <a:r>
              <a:rPr lang="en-US" sz="1200" b="0" i="0" kern="1200" baseline="0" dirty="0" smtClean="0">
                <a:solidFill>
                  <a:schemeClr val="tx1"/>
                </a:solidFill>
                <a:effectLst/>
                <a:latin typeface="Times" pitchFamily="18" charset="0"/>
                <a:ea typeface="+mn-ea"/>
                <a:cs typeface="+mn-cs"/>
              </a:rPr>
              <a:t>The US Government uses</a:t>
            </a:r>
            <a:r>
              <a:rPr lang="en-US" sz="1200" b="0" i="0" kern="1200" dirty="0" smtClean="0">
                <a:solidFill>
                  <a:schemeClr val="tx1"/>
                </a:solidFill>
                <a:effectLst/>
                <a:latin typeface="Times" pitchFamily="18" charset="0"/>
                <a:ea typeface="+mn-ea"/>
                <a:cs typeface="+mn-cs"/>
              </a:rPr>
              <a:t> its purchasing power, through the buying</a:t>
            </a:r>
            <a:r>
              <a:rPr lang="en-US" sz="1200" b="0" i="0" kern="1200" baseline="0" dirty="0" smtClean="0">
                <a:solidFill>
                  <a:schemeClr val="tx1"/>
                </a:solidFill>
                <a:effectLst/>
                <a:latin typeface="Times" pitchFamily="18" charset="0"/>
                <a:ea typeface="+mn-ea"/>
                <a:cs typeface="+mn-cs"/>
              </a:rPr>
              <a:t> habits of its thousands of cardholders, </a:t>
            </a:r>
            <a:r>
              <a:rPr lang="en-US" sz="1200" b="0" i="0" kern="1200" dirty="0" smtClean="0">
                <a:solidFill>
                  <a:schemeClr val="tx1"/>
                </a:solidFill>
                <a:effectLst/>
                <a:latin typeface="Times" pitchFamily="18" charset="0"/>
                <a:ea typeface="+mn-ea"/>
                <a:cs typeface="+mn-cs"/>
              </a:rPr>
              <a:t>to drive the market to produce a wider variety and greater number of products, services, and workspaces that are more sustainable.</a:t>
            </a:r>
          </a:p>
          <a:p>
            <a:endParaRPr lang="en-US" sz="1200" b="0" i="0" kern="1200" dirty="0" smtClean="0">
              <a:solidFill>
                <a:schemeClr val="tx1"/>
              </a:solidFill>
              <a:effectLst/>
              <a:latin typeface="Times" pitchFamily="18" charset="0"/>
              <a:ea typeface="+mn-ea"/>
              <a:cs typeface="+mn-cs"/>
            </a:endParaRPr>
          </a:p>
          <a:p>
            <a:r>
              <a:rPr lang="en-US" sz="1200" b="0" i="0" kern="1200" dirty="0" smtClean="0">
                <a:solidFill>
                  <a:schemeClr val="tx1"/>
                </a:solidFill>
                <a:effectLst/>
                <a:latin typeface="Times" pitchFamily="18" charset="0"/>
                <a:ea typeface="+mn-ea"/>
                <a:cs typeface="+mn-cs"/>
              </a:rPr>
              <a:t>Now, when shopping</a:t>
            </a:r>
            <a:r>
              <a:rPr lang="en-US" sz="1200" b="0" i="0" kern="1200" baseline="0" dirty="0" smtClean="0">
                <a:solidFill>
                  <a:schemeClr val="tx1"/>
                </a:solidFill>
                <a:effectLst/>
                <a:latin typeface="Times" pitchFamily="18" charset="0"/>
                <a:ea typeface="+mn-ea"/>
                <a:cs typeface="+mn-cs"/>
              </a:rPr>
              <a:t> GSA, it is way easier to “go green”, since </a:t>
            </a:r>
            <a:r>
              <a:rPr lang="en-US" sz="1200" b="0" i="0" kern="1200" dirty="0" smtClean="0">
                <a:solidFill>
                  <a:schemeClr val="tx1"/>
                </a:solidFill>
                <a:effectLst/>
                <a:latin typeface="Times" pitchFamily="18" charset="0"/>
                <a:ea typeface="+mn-ea"/>
                <a:cs typeface="+mn-cs"/>
              </a:rPr>
              <a:t>you can only find recycled</a:t>
            </a:r>
            <a:r>
              <a:rPr lang="en-US" sz="1200" b="0" i="0" kern="1200" baseline="0" dirty="0" smtClean="0">
                <a:solidFill>
                  <a:schemeClr val="tx1"/>
                </a:solidFill>
                <a:effectLst/>
                <a:latin typeface="Times" pitchFamily="18" charset="0"/>
                <a:ea typeface="+mn-ea"/>
                <a:cs typeface="+mn-cs"/>
              </a:rPr>
              <a:t> copy paper and energy star appliances on GSA Advantage.</a:t>
            </a:r>
            <a:endParaRPr lang="en-US" sz="1200" b="0" i="0" kern="1200" dirty="0" smtClean="0">
              <a:solidFill>
                <a:schemeClr val="tx1"/>
              </a:solidFill>
              <a:effectLst/>
              <a:latin typeface="Times" pitchFamily="18" charset="0"/>
              <a:ea typeface="+mn-ea"/>
              <a:cs typeface="+mn-cs"/>
            </a:endParaRPr>
          </a:p>
          <a:p>
            <a:endParaRPr lang="en-US" sz="1200" b="0" i="0" kern="1200" dirty="0" smtClean="0">
              <a:solidFill>
                <a:schemeClr val="tx1"/>
              </a:solidFill>
              <a:effectLst/>
              <a:latin typeface="Times" pitchFamily="18" charset="0"/>
              <a:ea typeface="+mn-ea"/>
              <a:cs typeface="+mn-cs"/>
            </a:endParaRP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4" name="Shape 174"/>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There are substantial benefits to buying green, including:</a:t>
            </a:r>
          </a:p>
          <a:p>
            <a:pPr marL="0" marR="0" lvl="0" indent="0" algn="l" rtl="0">
              <a:spcBef>
                <a:spcPts val="36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 </a:t>
            </a:r>
          </a:p>
          <a:p>
            <a:pPr marL="639053" marR="0" lvl="1" indent="-181853"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Human health and environmental benefits e.g., low- or non-toxic products</a:t>
            </a:r>
          </a:p>
          <a:p>
            <a:pPr marL="639053" marR="0" lvl="1" indent="-181853"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Savings of energy, water, etc. and resultant cost savings over the product life</a:t>
            </a:r>
          </a:p>
          <a:p>
            <a:pPr marL="639053" marR="0" lvl="1" indent="-181853" algn="l" rtl="0">
              <a:spcBef>
                <a:spcPts val="360"/>
              </a:spcBef>
              <a:spcAft>
                <a:spcPts val="0"/>
              </a:spcAft>
              <a:buClr>
                <a:schemeClr val="dk1"/>
              </a:buClr>
              <a:buSzPct val="100000"/>
              <a:buFont typeface="Arial"/>
              <a:buChar char="•"/>
            </a:pPr>
            <a:r>
              <a:rPr lang="en-US" sz="1200" b="0" i="0" u="none" strike="noStrike" cap="none">
                <a:solidFill>
                  <a:schemeClr val="dk1"/>
                </a:solidFill>
                <a:latin typeface="Times New Roman"/>
                <a:ea typeface="Times New Roman"/>
                <a:cs typeface="Times New Roman"/>
                <a:sym typeface="Times New Roman"/>
              </a:rPr>
              <a:t>ability to create markets and drive innovation. Green buying can create markets for materials and products</a:t>
            </a:r>
          </a:p>
          <a:p>
            <a:pPr marL="0" marR="0" lvl="0" indent="0" algn="l" rtl="0">
              <a:spcBef>
                <a:spcPts val="300"/>
              </a:spcBef>
              <a:spcAft>
                <a:spcPts val="0"/>
              </a:spcAft>
              <a:buSzPct val="25000"/>
              <a:buNone/>
            </a:pPr>
            <a:endParaRPr sz="1000" b="0" i="0" u="none" strike="noStrike" cap="none">
              <a:solidFill>
                <a:schemeClr val="dk1"/>
              </a:solidFill>
              <a:latin typeface="Times New Roman"/>
              <a:ea typeface="Times New Roman"/>
              <a:cs typeface="Times New Roman"/>
              <a:sym typeface="Times New Roman"/>
            </a:endParaRPr>
          </a:p>
        </p:txBody>
      </p:sp>
      <p:sp>
        <p:nvSpPr>
          <p:cNvPr id="175" name="Shape 175"/>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lang="en-US"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6" name="Shape 186"/>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Clr>
                <a:schemeClr val="dk1"/>
              </a:buClr>
              <a:buSzPct val="100000"/>
              <a:buFont typeface="Arial"/>
              <a:buNone/>
            </a:pPr>
            <a:endParaRPr lang="en-US" sz="1200" b="0" i="0" u="none" strike="noStrike" cap="none" dirty="0">
              <a:solidFill>
                <a:schemeClr val="dk1"/>
              </a:solidFill>
              <a:latin typeface="Times New Roman"/>
              <a:ea typeface="Times New Roman"/>
              <a:cs typeface="Times New Roman"/>
              <a:sym typeface="Times New Roman"/>
            </a:endParaRPr>
          </a:p>
        </p:txBody>
      </p:sp>
      <p:sp>
        <p:nvSpPr>
          <p:cNvPr id="187" name="Shape 187"/>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6</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Times New Roman"/>
                <a:ea typeface="Times New Roman"/>
                <a:cs typeface="Times New Roman"/>
                <a:sym typeface="Times New Roman"/>
              </a:rPr>
              <a:t>A few facts….The U.S. government is one of the world’s largest consumers and the nation’s largest buyer and user of energy. With this buying power, federal purchasing decisions have a major effect on the environment. The Federal government has the opportunity and responsibility to procure sustainable products. </a:t>
            </a:r>
          </a:p>
          <a:p>
            <a:pPr marL="0" marR="0" lvl="0" indent="0" algn="l" rtl="0">
              <a:spcBef>
                <a:spcPts val="300"/>
              </a:spcBef>
              <a:spcAft>
                <a:spcPts val="0"/>
              </a:spcAft>
              <a:buSzPct val="25000"/>
              <a:buNone/>
            </a:pPr>
            <a:endParaRPr sz="1000" b="0" i="0" u="none" strike="noStrike" cap="none">
              <a:solidFill>
                <a:schemeClr val="dk1"/>
              </a:solidFill>
              <a:latin typeface="Times New Roman"/>
              <a:ea typeface="Times New Roman"/>
              <a:cs typeface="Times New Roman"/>
              <a:sym typeface="Times New Roman"/>
            </a:endParaRPr>
          </a:p>
        </p:txBody>
      </p:sp>
      <p:sp>
        <p:nvSpPr>
          <p:cNvPr id="198" name="Shape 198"/>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7</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6" name="Shape 206"/>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Times New Roman"/>
                <a:ea typeface="Times New Roman"/>
                <a:cs typeface="Times New Roman"/>
                <a:sym typeface="Times New Roman"/>
              </a:rPr>
              <a:t>The requirements to purchase sustainable products and services are addressed in three types of guidance:  Federal laws, Executive Orders (EOs) and the Federal Acquisition Regulation (FAR).</a:t>
            </a:r>
          </a:p>
          <a:p>
            <a:pPr marL="0" marR="0" lvl="0" indent="0" algn="l" rtl="0">
              <a:spcBef>
                <a:spcPts val="300"/>
              </a:spcBef>
              <a:spcAft>
                <a:spcPts val="0"/>
              </a:spcAft>
              <a:buSzPct val="25000"/>
              <a:buNone/>
            </a:pPr>
            <a:endParaRPr sz="1000" b="0" i="0" u="none" strike="noStrike" cap="none">
              <a:solidFill>
                <a:schemeClr val="dk1"/>
              </a:solidFill>
              <a:latin typeface="Times New Roman"/>
              <a:ea typeface="Times New Roman"/>
              <a:cs typeface="Times New Roman"/>
              <a:sym typeface="Times New Roman"/>
            </a:endParaRPr>
          </a:p>
          <a:p>
            <a:pPr marL="0" marR="0" lvl="0" indent="0" algn="l" rtl="0">
              <a:spcBef>
                <a:spcPts val="300"/>
              </a:spcBef>
              <a:spcAft>
                <a:spcPts val="0"/>
              </a:spcAft>
              <a:buSzPct val="25000"/>
              <a:buNone/>
            </a:pPr>
            <a:r>
              <a:rPr lang="en-US" sz="1000" b="0" i="0" u="none" strike="noStrike" cap="none">
                <a:solidFill>
                  <a:schemeClr val="dk1"/>
                </a:solidFill>
                <a:latin typeface="Times New Roman"/>
                <a:ea typeface="Times New Roman"/>
                <a:cs typeface="Times New Roman"/>
                <a:sym typeface="Times New Roman"/>
              </a:rPr>
              <a:t>Examples shown, goes back to 70s</a:t>
            </a:r>
          </a:p>
          <a:p>
            <a:pPr marL="0" marR="0" lvl="0" indent="0" algn="l" rtl="0">
              <a:spcBef>
                <a:spcPts val="300"/>
              </a:spcBef>
              <a:spcAft>
                <a:spcPts val="0"/>
              </a:spcAft>
              <a:buSzPct val="25000"/>
              <a:buNone/>
            </a:pPr>
            <a:endParaRPr sz="1000" b="0" i="0" u="none" strike="noStrike" cap="none">
              <a:solidFill>
                <a:srgbClr val="FF0000"/>
              </a:solidFill>
              <a:latin typeface="Times New Roman"/>
              <a:ea typeface="Times New Roman"/>
              <a:cs typeface="Times New Roman"/>
              <a:sym typeface="Times New Roman"/>
            </a:endParaRPr>
          </a:p>
        </p:txBody>
      </p:sp>
      <p:sp>
        <p:nvSpPr>
          <p:cNvPr id="207" name="Shape 207"/>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8</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934825" y="4415791"/>
            <a:ext cx="5140748"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sz="1000" b="0" i="0" u="none" strike="noStrike" cap="none">
              <a:solidFill>
                <a:srgbClr val="FF0000"/>
              </a:solidFill>
              <a:latin typeface="Times New Roman"/>
              <a:ea typeface="Times New Roman"/>
              <a:cs typeface="Times New Roman"/>
              <a:sym typeface="Times New Roman"/>
            </a:endParaRPr>
          </a:p>
        </p:txBody>
      </p:sp>
      <p:sp>
        <p:nvSpPr>
          <p:cNvPr id="219" name="Shape 219"/>
          <p:cNvSpPr txBox="1">
            <a:spLocks noGrp="1"/>
          </p:cNvSpPr>
          <p:nvPr>
            <p:ph type="sldNum" idx="12"/>
          </p:nvPr>
        </p:nvSpPr>
        <p:spPr>
          <a:xfrm>
            <a:off x="3971823" y="8831579"/>
            <a:ext cx="3038578" cy="464819"/>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9</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age with Flag">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0" y="1716993"/>
            <a:ext cx="9144000" cy="5141008"/>
          </a:xfrm>
          <a:prstGeom prst="rect">
            <a:avLst/>
          </a:prstGeom>
          <a:noFill/>
          <a:ln>
            <a:noFill/>
          </a:ln>
        </p:spPr>
      </p:pic>
      <p:sp>
        <p:nvSpPr>
          <p:cNvPr id="19" name="Shape 19"/>
          <p:cNvSpPr/>
          <p:nvPr/>
        </p:nvSpPr>
        <p:spPr>
          <a:xfrm>
            <a:off x="43543" y="1543956"/>
            <a:ext cx="9144000" cy="346074"/>
          </a:xfrm>
          <a:prstGeom prst="rect">
            <a:avLst/>
          </a:prstGeom>
          <a:solidFill>
            <a:srgbClr val="013C88"/>
          </a:solid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B1F65"/>
              </a:buClr>
              <a:buFont typeface="Arimo"/>
              <a:buNone/>
            </a:pPr>
            <a:endParaRPr sz="2400" b="0" i="0" u="none" strike="noStrike" cap="none">
              <a:solidFill>
                <a:srgbClr val="000000"/>
              </a:solidFill>
              <a:latin typeface="Arial"/>
              <a:ea typeface="Arial"/>
              <a:cs typeface="Arial"/>
              <a:sym typeface="Arial"/>
            </a:endParaRPr>
          </a:p>
        </p:txBody>
      </p:sp>
      <p:sp>
        <p:nvSpPr>
          <p:cNvPr id="22" name="Shape 22"/>
          <p:cNvSpPr txBox="1"/>
          <p:nvPr/>
        </p:nvSpPr>
        <p:spPr>
          <a:xfrm>
            <a:off x="3657600" y="1066800"/>
            <a:ext cx="5448299" cy="477156"/>
          </a:xfrm>
          <a:prstGeom prst="rect">
            <a:avLst/>
          </a:prstGeom>
          <a:noFill/>
          <a:ln>
            <a:noFill/>
          </a:ln>
        </p:spPr>
        <p:txBody>
          <a:bodyPr lIns="0" tIns="45700" rIns="0" bIns="45700" anchor="t" anchorCtr="0">
            <a:noAutofit/>
          </a:bodyPr>
          <a:lstStyle/>
          <a:p>
            <a:pPr marL="0" marR="0" lvl="0" indent="0" algn="r" rtl="0">
              <a:spcBef>
                <a:spcPts val="0"/>
              </a:spcBef>
              <a:spcAft>
                <a:spcPts val="0"/>
              </a:spcAft>
              <a:buSzPct val="25000"/>
              <a:buNone/>
            </a:pPr>
            <a:r>
              <a:rPr lang="en-US" sz="2000" b="1" i="0" u="none" strike="noStrike" cap="none" dirty="0">
                <a:solidFill>
                  <a:srgbClr val="4C4C4C"/>
                </a:solidFill>
                <a:latin typeface="Arial"/>
                <a:ea typeface="Arial"/>
                <a:cs typeface="Arial"/>
                <a:sym typeface="Arial"/>
              </a:rPr>
              <a:t>U.S. General Services Administration</a:t>
            </a:r>
          </a:p>
        </p:txBody>
      </p:sp>
      <p:sp>
        <p:nvSpPr>
          <p:cNvPr id="23" name="Shape 23"/>
          <p:cNvSpPr txBox="1">
            <a:spLocks noGrp="1"/>
          </p:cNvSpPr>
          <p:nvPr>
            <p:ph type="body" idx="1"/>
          </p:nvPr>
        </p:nvSpPr>
        <p:spPr>
          <a:xfrm>
            <a:off x="1346200" y="3352800"/>
            <a:ext cx="6667500" cy="2844800"/>
          </a:xfrm>
          <a:prstGeom prst="rect">
            <a:avLst/>
          </a:prstGeom>
          <a:noFill/>
          <a:ln>
            <a:noFill/>
          </a:ln>
        </p:spPr>
        <p:txBody>
          <a:bodyPr lIns="91425" tIns="91425" rIns="91425" bIns="91425" anchor="t" anchorCtr="0"/>
          <a:lstStyle>
            <a:lvl1pPr marL="342900" marR="0" lvl="0" indent="-342900" algn="ctr" rtl="0">
              <a:spcBef>
                <a:spcPts val="800"/>
              </a:spcBef>
              <a:spcAft>
                <a:spcPts val="0"/>
              </a:spcAft>
              <a:buClr>
                <a:schemeClr val="lt1"/>
              </a:buClr>
              <a:buFont typeface="Noto Sans Symbols"/>
              <a:buNone/>
              <a:defRPr sz="4000" b="0" i="0" u="none" strike="noStrike" cap="none">
                <a:solidFill>
                  <a:srgbClr val="FFFFFF"/>
                </a:solidFill>
                <a:latin typeface="Arial"/>
                <a:ea typeface="Arial"/>
                <a:cs typeface="Arial"/>
                <a:sym typeface="Arial"/>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dirty="0"/>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00000"/>
                </a:solidFill>
                <a:latin typeface="Arial"/>
                <a:ea typeface="Arial"/>
                <a:cs typeface="Arial"/>
                <a:sym typeface="Arial"/>
              </a:rPr>
              <a:t>‹#›</a:t>
            </a:fld>
            <a:endParaRPr lang="en-US"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274469" y="2489993"/>
            <a:ext cx="3962399" cy="1941511"/>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83" name="Shape 83"/>
          <p:cNvSpPr txBox="1">
            <a:spLocks noGrp="1"/>
          </p:cNvSpPr>
          <p:nvPr>
            <p:ph type="body" idx="1"/>
          </p:nvPr>
        </p:nvSpPr>
        <p:spPr>
          <a:xfrm rot="5400000">
            <a:off x="1312862" y="622299"/>
            <a:ext cx="3962399" cy="56769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84" name="Shape 8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pPr>
              <a:defRPr/>
            </a:pPr>
            <a:fld id="{82D0894E-AF2E-4080-B8DB-35A67C89A6DA}" type="slidenum">
              <a:rPr lang="en-US"/>
              <a:pPr>
                <a:defRPr/>
              </a:pPr>
              <a:t>‹#›</a:t>
            </a:fld>
            <a:endParaRPr lang="en-US"/>
          </a:p>
        </p:txBody>
      </p:sp>
    </p:spTree>
    <p:extLst>
      <p:ext uri="{BB962C8B-B14F-4D97-AF65-F5344CB8AC3E}">
        <p14:creationId xmlns:p14="http://schemas.microsoft.com/office/powerpoint/2010/main" val="219420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1"/>
        <p:cNvGrpSpPr/>
        <p:nvPr/>
      </p:nvGrpSpPr>
      <p:grpSpPr>
        <a:xfrm>
          <a:off x="0" y="0"/>
          <a:ext cx="0" cy="0"/>
          <a:chOff x="0" y="0"/>
          <a:chExt cx="0" cy="0"/>
        </a:xfrm>
      </p:grpSpPr>
      <p:pic>
        <p:nvPicPr>
          <p:cNvPr id="92" name="Shape 92"/>
          <p:cNvPicPr preferRelativeResize="0"/>
          <p:nvPr/>
        </p:nvPicPr>
        <p:blipFill/>
        <p:spPr>
          <a:xfrm>
            <a:off x="0" y="2722563"/>
            <a:ext cx="9144000" cy="4135437"/>
          </a:xfrm>
          <a:prstGeom prst="rect">
            <a:avLst/>
          </a:prstGeom>
          <a:solidFill>
            <a:srgbClr val="FFFFFF"/>
          </a:solidFill>
          <a:ln>
            <a:noFill/>
          </a:ln>
        </p:spPr>
      </p:pic>
      <p:sp>
        <p:nvSpPr>
          <p:cNvPr id="93" name="Shape 93"/>
          <p:cNvSpPr/>
          <p:nvPr/>
        </p:nvSpPr>
        <p:spPr>
          <a:xfrm>
            <a:off x="0" y="2514600"/>
            <a:ext cx="9144000" cy="420687"/>
          </a:xfrm>
          <a:prstGeom prst="rect">
            <a:avLst/>
          </a:prstGeom>
          <a:solidFill>
            <a:srgbClr val="013C88"/>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94" name="Shape 94"/>
          <p:cNvSpPr/>
          <p:nvPr/>
        </p:nvSpPr>
        <p:spPr>
          <a:xfrm>
            <a:off x="0" y="1708150"/>
            <a:ext cx="9144000" cy="850899"/>
          </a:xfrm>
          <a:prstGeom prst="rect">
            <a:avLst/>
          </a:prstGeom>
          <a:solidFill>
            <a:srgbClr val="A50021"/>
          </a:solidFill>
          <a:ln>
            <a:noFill/>
          </a:ln>
        </p:spPr>
        <p:txBody>
          <a:bodyPr lIns="91425" tIns="45700" rIns="91425" bIns="45700" anchor="ctr" anchorCtr="0">
            <a:noAutofit/>
          </a:bodyPr>
          <a:lstStyle/>
          <a:p>
            <a:pPr marL="404813" marR="0" lvl="0" indent="-11113" algn="l" rtl="0">
              <a:spcBef>
                <a:spcPts val="0"/>
              </a:spcBef>
              <a:spcAft>
                <a:spcPts val="0"/>
              </a:spcAft>
              <a:buSzPct val="25000"/>
              <a:buNone/>
            </a:pPr>
            <a:r>
              <a:rPr lang="en-US" sz="3600">
                <a:solidFill>
                  <a:schemeClr val="lt1"/>
                </a:solidFill>
                <a:latin typeface="Arial"/>
                <a:ea typeface="Arial"/>
                <a:cs typeface="Arial"/>
                <a:sym typeface="Arial"/>
              </a:rPr>
              <a:t>Federal Acquisition Service</a:t>
            </a:r>
          </a:p>
        </p:txBody>
      </p:sp>
      <p:pic>
        <p:nvPicPr>
          <p:cNvPr id="95" name="Shape 95"/>
          <p:cNvPicPr preferRelativeResize="0"/>
          <p:nvPr/>
        </p:nvPicPr>
        <p:blipFill rotWithShape="1">
          <a:blip r:embed="rId2">
            <a:alphaModFix/>
          </a:blip>
          <a:srcRect/>
          <a:stretch/>
        </p:blipFill>
        <p:spPr>
          <a:xfrm>
            <a:off x="455612" y="455612"/>
            <a:ext cx="850899" cy="854074"/>
          </a:xfrm>
          <a:prstGeom prst="rect">
            <a:avLst/>
          </a:prstGeom>
          <a:noFill/>
          <a:ln>
            <a:noFill/>
          </a:ln>
        </p:spPr>
      </p:pic>
      <p:sp>
        <p:nvSpPr>
          <p:cNvPr id="96" name="Shape 96"/>
          <p:cNvSpPr txBox="1"/>
          <p:nvPr/>
        </p:nvSpPr>
        <p:spPr>
          <a:xfrm>
            <a:off x="4114800" y="1066800"/>
            <a:ext cx="4445000" cy="304799"/>
          </a:xfrm>
          <a:prstGeom prst="rect">
            <a:avLst/>
          </a:prstGeom>
          <a:noFill/>
          <a:ln>
            <a:noFill/>
          </a:ln>
        </p:spPr>
        <p:txBody>
          <a:bodyPr lIns="0" tIns="45700" rIns="0" bIns="45700" anchor="t" anchorCtr="0">
            <a:noAutofit/>
          </a:bodyPr>
          <a:lstStyle/>
          <a:p>
            <a:pPr marL="0" marR="0" lvl="0" indent="0" algn="r" rtl="0">
              <a:spcBef>
                <a:spcPts val="0"/>
              </a:spcBef>
              <a:spcAft>
                <a:spcPts val="0"/>
              </a:spcAft>
              <a:buSzPct val="25000"/>
              <a:buNone/>
            </a:pPr>
            <a:r>
              <a:rPr lang="en-US" sz="1400" b="1">
                <a:solidFill>
                  <a:srgbClr val="4C4C4C"/>
                </a:solidFill>
                <a:latin typeface="Arial"/>
                <a:ea typeface="Arial"/>
                <a:cs typeface="Arial"/>
                <a:sym typeface="Arial"/>
              </a:rPr>
              <a:t>U.S. General Services Administration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5612" y="2393950"/>
            <a:ext cx="7769225" cy="3048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rgbClr val="262699"/>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262699"/>
              </a:buClr>
              <a:buFont typeface="Noto Sans Symbols"/>
              <a:buNone/>
              <a:defRPr sz="2000" b="0" i="0" u="none" strike="noStrike" cap="none">
                <a:solidFill>
                  <a:srgbClr val="013C88"/>
                </a:solidFill>
                <a:latin typeface="Arial"/>
                <a:ea typeface="Arial"/>
                <a:cs typeface="Arial"/>
                <a:sym typeface="Arial"/>
              </a:defRPr>
            </a:lvl1pPr>
            <a:lvl2pPr marL="457200" marR="0" lvl="1" indent="0" algn="l" rtl="0">
              <a:spcBef>
                <a:spcPts val="360"/>
              </a:spcBef>
              <a:spcAft>
                <a:spcPts val="0"/>
              </a:spcAft>
              <a:buClr>
                <a:srgbClr val="262699"/>
              </a:buClr>
              <a:buFont typeface="Noto Sans Symbols"/>
              <a:buNone/>
              <a:defRPr sz="1800" b="0" i="0" u="none" strike="noStrike" cap="none">
                <a:solidFill>
                  <a:srgbClr val="013C88"/>
                </a:solidFill>
                <a:latin typeface="Arial"/>
                <a:ea typeface="Arial"/>
                <a:cs typeface="Arial"/>
                <a:sym typeface="Arial"/>
              </a:defRPr>
            </a:lvl2pPr>
            <a:lvl3pPr marL="914400" marR="0" lvl="2" indent="0" algn="l" rtl="0">
              <a:spcBef>
                <a:spcPts val="320"/>
              </a:spcBef>
              <a:spcAft>
                <a:spcPts val="0"/>
              </a:spcAft>
              <a:buClr>
                <a:srgbClr val="262699"/>
              </a:buClr>
              <a:buFont typeface="Arial"/>
              <a:buNone/>
              <a:defRPr sz="1600" b="0" i="0" u="none" strike="noStrike" cap="none">
                <a:solidFill>
                  <a:srgbClr val="013C88"/>
                </a:solidFill>
                <a:latin typeface="Arial"/>
                <a:ea typeface="Arial"/>
                <a:cs typeface="Arial"/>
                <a:sym typeface="Arial"/>
              </a:defRPr>
            </a:lvl3pPr>
            <a:lvl4pPr marL="1371600" marR="0" lvl="3" indent="0" algn="l" rtl="0">
              <a:spcBef>
                <a:spcPts val="280"/>
              </a:spcBef>
              <a:spcAft>
                <a:spcPts val="0"/>
              </a:spcAft>
              <a:buClr>
                <a:srgbClr val="262699"/>
              </a:buClr>
              <a:buFont typeface="Noto Sans Symbols"/>
              <a:buNone/>
              <a:defRPr sz="1400" b="0" i="0" u="none" strike="noStrike" cap="none">
                <a:solidFill>
                  <a:srgbClr val="013C88"/>
                </a:solidFill>
                <a:latin typeface="Arial"/>
                <a:ea typeface="Arial"/>
                <a:cs typeface="Arial"/>
                <a:sym typeface="Arial"/>
              </a:defRPr>
            </a:lvl4pPr>
            <a:lvl5pPr marL="1828800" marR="0" lvl="4" indent="0" algn="l" rtl="0">
              <a:spcBef>
                <a:spcPts val="280"/>
              </a:spcBef>
              <a:spcAft>
                <a:spcPts val="0"/>
              </a:spcAft>
              <a:buClr>
                <a:srgbClr val="262699"/>
              </a:buClr>
              <a:buFont typeface="Noto Sans Symbols"/>
              <a:buNone/>
              <a:defRPr sz="1400" b="0" i="0" u="none" strike="noStrike" cap="none">
                <a:solidFill>
                  <a:srgbClr val="013C88"/>
                </a:solidFill>
                <a:latin typeface="Arial"/>
                <a:ea typeface="Arial"/>
                <a:cs typeface="Arial"/>
                <a:sym typeface="Arial"/>
              </a:defRPr>
            </a:lvl5pPr>
            <a:lvl6pPr marL="2286000" marR="0" lvl="5" indent="0" algn="l" rtl="0">
              <a:spcBef>
                <a:spcPts val="280"/>
              </a:spcBef>
              <a:spcAft>
                <a:spcPts val="0"/>
              </a:spcAft>
              <a:buClr>
                <a:schemeClr val="lt1"/>
              </a:buClr>
              <a:buFont typeface="Noto Sans Symbols"/>
              <a:buNone/>
              <a:defRPr sz="1400" b="0" i="0" u="none" strike="noStrike" cap="none">
                <a:solidFill>
                  <a:srgbClr val="013C88"/>
                </a:solidFill>
                <a:latin typeface="Arial"/>
                <a:ea typeface="Arial"/>
                <a:cs typeface="Arial"/>
                <a:sym typeface="Arial"/>
              </a:defRPr>
            </a:lvl6pPr>
            <a:lvl7pPr marL="2743200" marR="0" lvl="6" indent="0" algn="l" rtl="0">
              <a:spcBef>
                <a:spcPts val="280"/>
              </a:spcBef>
              <a:spcAft>
                <a:spcPts val="0"/>
              </a:spcAft>
              <a:buClr>
                <a:schemeClr val="lt1"/>
              </a:buClr>
              <a:buFont typeface="Noto Sans Symbols"/>
              <a:buNone/>
              <a:defRPr sz="1400" b="0" i="0" u="none" strike="noStrike" cap="none">
                <a:solidFill>
                  <a:srgbClr val="013C88"/>
                </a:solidFill>
                <a:latin typeface="Arial"/>
                <a:ea typeface="Arial"/>
                <a:cs typeface="Arial"/>
                <a:sym typeface="Arial"/>
              </a:defRPr>
            </a:lvl7pPr>
            <a:lvl8pPr marL="3200400" marR="0" lvl="7" indent="0" algn="l" rtl="0">
              <a:spcBef>
                <a:spcPts val="280"/>
              </a:spcBef>
              <a:spcAft>
                <a:spcPts val="0"/>
              </a:spcAft>
              <a:buClr>
                <a:schemeClr val="lt1"/>
              </a:buClr>
              <a:buFont typeface="Noto Sans Symbols"/>
              <a:buNone/>
              <a:defRPr sz="1400" b="0" i="0" u="none" strike="noStrike" cap="none">
                <a:solidFill>
                  <a:srgbClr val="013C88"/>
                </a:solidFill>
                <a:latin typeface="Arial"/>
                <a:ea typeface="Arial"/>
                <a:cs typeface="Arial"/>
                <a:sym typeface="Arial"/>
              </a:defRPr>
            </a:lvl8pPr>
            <a:lvl9pPr marL="3657600" marR="0" lvl="8" indent="0" algn="l" rtl="0">
              <a:spcBef>
                <a:spcPts val="280"/>
              </a:spcBef>
              <a:spcAft>
                <a:spcPts val="0"/>
              </a:spcAft>
              <a:buClr>
                <a:schemeClr val="lt1"/>
              </a:buClr>
              <a:buFont typeface="Noto Sans Symbols"/>
              <a:buNone/>
              <a:defRPr sz="1400" b="0" i="0" u="none" strike="noStrike" cap="none">
                <a:solidFill>
                  <a:srgbClr val="013C88"/>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455612" y="2393950"/>
            <a:ext cx="3808412" cy="3048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262699"/>
              </a:buClr>
              <a:buSzPct val="100000"/>
              <a:buFont typeface="Noto Sans Symbols"/>
              <a:buChar char="➢"/>
              <a:defRPr sz="28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101600" algn="l" rtl="0">
              <a:spcBef>
                <a:spcPts val="400"/>
              </a:spcBef>
              <a:spcAft>
                <a:spcPts val="0"/>
              </a:spcAft>
              <a:buClr>
                <a:srgbClr val="262699"/>
              </a:buClr>
              <a:buSzPct val="100000"/>
              <a:buFont typeface="Arial"/>
              <a:buChar char="–"/>
              <a:defRPr sz="2000" b="0" i="0" u="none" strike="noStrike" cap="none">
                <a:solidFill>
                  <a:srgbClr val="013C88"/>
                </a:solidFill>
                <a:latin typeface="Arial"/>
                <a:ea typeface="Arial"/>
                <a:cs typeface="Arial"/>
                <a:sym typeface="Arial"/>
              </a:defRPr>
            </a:lvl3pPr>
            <a:lvl4pPr marL="1600200" marR="0" lvl="3" indent="-114300" algn="l" rtl="0">
              <a:spcBef>
                <a:spcPts val="360"/>
              </a:spcBef>
              <a:spcAft>
                <a:spcPts val="0"/>
              </a:spcAft>
              <a:buClr>
                <a:srgbClr val="262699"/>
              </a:buClr>
              <a:buSzPct val="100000"/>
              <a:buFont typeface="Noto Sans Symbols"/>
              <a:buChar char="▪"/>
              <a:defRPr sz="1800" b="0" i="0" u="none" strike="noStrike" cap="none">
                <a:solidFill>
                  <a:srgbClr val="013C88"/>
                </a:solidFill>
                <a:latin typeface="Arial"/>
                <a:ea typeface="Arial"/>
                <a:cs typeface="Arial"/>
                <a:sym typeface="Arial"/>
              </a:defRPr>
            </a:lvl4pPr>
            <a:lvl5pPr marL="2057400" marR="0" lvl="4" indent="-114300" algn="l" rtl="0">
              <a:spcBef>
                <a:spcPts val="360"/>
              </a:spcBef>
              <a:spcAft>
                <a:spcPts val="0"/>
              </a:spcAft>
              <a:buClr>
                <a:srgbClr val="262699"/>
              </a:buClr>
              <a:buSzPct val="100000"/>
              <a:buFont typeface="Noto Sans Symbols"/>
              <a:buChar char="▫"/>
              <a:defRPr sz="1800" b="0" i="0" u="none" strike="noStrike" cap="none">
                <a:solidFill>
                  <a:srgbClr val="013C88"/>
                </a:solidFill>
                <a:latin typeface="Arial"/>
                <a:ea typeface="Arial"/>
                <a:cs typeface="Arial"/>
                <a:sym typeface="Arial"/>
              </a:defRPr>
            </a:lvl5pPr>
            <a:lvl6pPr marL="2514600" marR="0" lvl="5"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Arial"/>
                <a:ea typeface="Arial"/>
                <a:cs typeface="Arial"/>
                <a:sym typeface="Arial"/>
              </a:defRPr>
            </a:lvl6pPr>
            <a:lvl7pPr marL="2971800" marR="0" lvl="6"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Arial"/>
                <a:ea typeface="Arial"/>
                <a:cs typeface="Arial"/>
                <a:sym typeface="Arial"/>
              </a:defRPr>
            </a:lvl7pPr>
            <a:lvl8pPr marL="3429000" marR="0" lvl="7"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Arial"/>
                <a:ea typeface="Arial"/>
                <a:cs typeface="Arial"/>
                <a:sym typeface="Arial"/>
              </a:defRPr>
            </a:lvl8pPr>
            <a:lvl9pPr marL="3886200" marR="0" lvl="8"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Arial"/>
                <a:ea typeface="Arial"/>
                <a:cs typeface="Arial"/>
                <a:sym typeface="Arial"/>
              </a:defRPr>
            </a:lvl9pPr>
          </a:lstStyle>
          <a:p>
            <a:endParaRPr/>
          </a:p>
        </p:txBody>
      </p:sp>
      <p:sp>
        <p:nvSpPr>
          <p:cNvPr id="108" name="Shape 108"/>
          <p:cNvSpPr txBox="1">
            <a:spLocks noGrp="1"/>
          </p:cNvSpPr>
          <p:nvPr>
            <p:ph type="body" idx="2"/>
          </p:nvPr>
        </p:nvSpPr>
        <p:spPr>
          <a:xfrm>
            <a:off x="4416425" y="2393950"/>
            <a:ext cx="3808413" cy="3048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262699"/>
              </a:buClr>
              <a:buSzPct val="100000"/>
              <a:buFont typeface="Noto Sans Symbols"/>
              <a:buChar char="➢"/>
              <a:defRPr sz="28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101600" algn="l" rtl="0">
              <a:spcBef>
                <a:spcPts val="400"/>
              </a:spcBef>
              <a:spcAft>
                <a:spcPts val="0"/>
              </a:spcAft>
              <a:buClr>
                <a:srgbClr val="262699"/>
              </a:buClr>
              <a:buSzPct val="100000"/>
              <a:buFont typeface="Arial"/>
              <a:buChar char="–"/>
              <a:defRPr sz="2000" b="0" i="0" u="none" strike="noStrike" cap="none">
                <a:solidFill>
                  <a:srgbClr val="013C88"/>
                </a:solidFill>
                <a:latin typeface="Arial"/>
                <a:ea typeface="Arial"/>
                <a:cs typeface="Arial"/>
                <a:sym typeface="Arial"/>
              </a:defRPr>
            </a:lvl3pPr>
            <a:lvl4pPr marL="1600200" marR="0" lvl="3" indent="-114300" algn="l" rtl="0">
              <a:spcBef>
                <a:spcPts val="360"/>
              </a:spcBef>
              <a:spcAft>
                <a:spcPts val="0"/>
              </a:spcAft>
              <a:buClr>
                <a:srgbClr val="262699"/>
              </a:buClr>
              <a:buSzPct val="100000"/>
              <a:buFont typeface="Noto Sans Symbols"/>
              <a:buChar char="▪"/>
              <a:defRPr sz="1800" b="0" i="0" u="none" strike="noStrike" cap="none">
                <a:solidFill>
                  <a:srgbClr val="013C88"/>
                </a:solidFill>
                <a:latin typeface="Arial"/>
                <a:ea typeface="Arial"/>
                <a:cs typeface="Arial"/>
                <a:sym typeface="Arial"/>
              </a:defRPr>
            </a:lvl4pPr>
            <a:lvl5pPr marL="2057400" marR="0" lvl="4" indent="-114300" algn="l" rtl="0">
              <a:spcBef>
                <a:spcPts val="360"/>
              </a:spcBef>
              <a:spcAft>
                <a:spcPts val="0"/>
              </a:spcAft>
              <a:buClr>
                <a:srgbClr val="262699"/>
              </a:buClr>
              <a:buSzPct val="100000"/>
              <a:buFont typeface="Noto Sans Symbols"/>
              <a:buChar char="▫"/>
              <a:defRPr sz="1800" b="0" i="0" u="none" strike="noStrike" cap="none">
                <a:solidFill>
                  <a:srgbClr val="013C88"/>
                </a:solidFill>
                <a:latin typeface="Arial"/>
                <a:ea typeface="Arial"/>
                <a:cs typeface="Arial"/>
                <a:sym typeface="Arial"/>
              </a:defRPr>
            </a:lvl5pPr>
            <a:lvl6pPr marL="2514600" marR="0" lvl="5"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Arial"/>
                <a:ea typeface="Arial"/>
                <a:cs typeface="Arial"/>
                <a:sym typeface="Arial"/>
              </a:defRPr>
            </a:lvl6pPr>
            <a:lvl7pPr marL="2971800" marR="0" lvl="6"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Arial"/>
                <a:ea typeface="Arial"/>
                <a:cs typeface="Arial"/>
                <a:sym typeface="Arial"/>
              </a:defRPr>
            </a:lvl7pPr>
            <a:lvl8pPr marL="3429000" marR="0" lvl="7"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Arial"/>
                <a:ea typeface="Arial"/>
                <a:cs typeface="Arial"/>
                <a:sym typeface="Arial"/>
              </a:defRPr>
            </a:lvl8pPr>
            <a:lvl9pPr marL="3886200" marR="0" lvl="8"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12" name="Shape 11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62699"/>
              </a:buClr>
              <a:buFont typeface="Noto Sans Symbols"/>
              <a:buNone/>
              <a:defRPr sz="2400" b="1" i="0" u="none" strike="noStrike" cap="none">
                <a:solidFill>
                  <a:srgbClr val="013C88"/>
                </a:solidFill>
                <a:latin typeface="Arial"/>
                <a:ea typeface="Arial"/>
                <a:cs typeface="Arial"/>
                <a:sym typeface="Arial"/>
              </a:defRPr>
            </a:lvl1pPr>
            <a:lvl2pPr marL="457200" marR="0" lvl="1" indent="0" algn="l" rtl="0">
              <a:spcBef>
                <a:spcPts val="400"/>
              </a:spcBef>
              <a:spcAft>
                <a:spcPts val="0"/>
              </a:spcAft>
              <a:buClr>
                <a:srgbClr val="262699"/>
              </a:buClr>
              <a:buFont typeface="Noto Sans Symbols"/>
              <a:buNone/>
              <a:defRPr sz="2000" b="1" i="0" u="none" strike="noStrike" cap="none">
                <a:solidFill>
                  <a:srgbClr val="013C88"/>
                </a:solidFill>
                <a:latin typeface="Arial"/>
                <a:ea typeface="Arial"/>
                <a:cs typeface="Arial"/>
                <a:sym typeface="Arial"/>
              </a:defRPr>
            </a:lvl2pPr>
            <a:lvl3pPr marL="914400" marR="0" lvl="2" indent="0" algn="l" rtl="0">
              <a:spcBef>
                <a:spcPts val="360"/>
              </a:spcBef>
              <a:spcAft>
                <a:spcPts val="0"/>
              </a:spcAft>
              <a:buClr>
                <a:srgbClr val="262699"/>
              </a:buClr>
              <a:buFont typeface="Arial"/>
              <a:buNone/>
              <a:defRPr sz="1800" b="1" i="0" u="none" strike="noStrike" cap="none">
                <a:solidFill>
                  <a:srgbClr val="013C88"/>
                </a:solidFill>
                <a:latin typeface="Arial"/>
                <a:ea typeface="Arial"/>
                <a:cs typeface="Arial"/>
                <a:sym typeface="Arial"/>
              </a:defRPr>
            </a:lvl3pPr>
            <a:lvl4pPr marL="1371600" marR="0" lvl="3" indent="0" algn="l" rtl="0">
              <a:spcBef>
                <a:spcPts val="320"/>
              </a:spcBef>
              <a:spcAft>
                <a:spcPts val="0"/>
              </a:spcAft>
              <a:buClr>
                <a:srgbClr val="262699"/>
              </a:buClr>
              <a:buFont typeface="Noto Sans Symbols"/>
              <a:buNone/>
              <a:defRPr sz="1600" b="1" i="0" u="none" strike="noStrike" cap="none">
                <a:solidFill>
                  <a:srgbClr val="013C88"/>
                </a:solidFill>
                <a:latin typeface="Arial"/>
                <a:ea typeface="Arial"/>
                <a:cs typeface="Arial"/>
                <a:sym typeface="Arial"/>
              </a:defRPr>
            </a:lvl4pPr>
            <a:lvl5pPr marL="1828800" marR="0" lvl="4" indent="0" algn="l" rtl="0">
              <a:spcBef>
                <a:spcPts val="320"/>
              </a:spcBef>
              <a:spcAft>
                <a:spcPts val="0"/>
              </a:spcAft>
              <a:buClr>
                <a:srgbClr val="262699"/>
              </a:buClr>
              <a:buFont typeface="Noto Sans Symbols"/>
              <a:buNone/>
              <a:defRPr sz="1600" b="1" i="0" u="none" strike="noStrike" cap="none">
                <a:solidFill>
                  <a:srgbClr val="013C88"/>
                </a:solidFill>
                <a:latin typeface="Arial"/>
                <a:ea typeface="Arial"/>
                <a:cs typeface="Arial"/>
                <a:sym typeface="Arial"/>
              </a:defRPr>
            </a:lvl5pPr>
            <a:lvl6pPr marL="2286000" marR="0" lvl="5" indent="0" algn="l" rtl="0">
              <a:spcBef>
                <a:spcPts val="320"/>
              </a:spcBef>
              <a:spcAft>
                <a:spcPts val="0"/>
              </a:spcAft>
              <a:buClr>
                <a:schemeClr val="lt1"/>
              </a:buClr>
              <a:buFont typeface="Noto Sans Symbols"/>
              <a:buNone/>
              <a:defRPr sz="1600" b="1" i="0" u="none" strike="noStrike" cap="none">
                <a:solidFill>
                  <a:srgbClr val="013C88"/>
                </a:solidFill>
                <a:latin typeface="Arial"/>
                <a:ea typeface="Arial"/>
                <a:cs typeface="Arial"/>
                <a:sym typeface="Arial"/>
              </a:defRPr>
            </a:lvl6pPr>
            <a:lvl7pPr marL="2743200" marR="0" lvl="6" indent="0" algn="l" rtl="0">
              <a:spcBef>
                <a:spcPts val="320"/>
              </a:spcBef>
              <a:spcAft>
                <a:spcPts val="0"/>
              </a:spcAft>
              <a:buClr>
                <a:schemeClr val="lt1"/>
              </a:buClr>
              <a:buFont typeface="Noto Sans Symbols"/>
              <a:buNone/>
              <a:defRPr sz="1600" b="1" i="0" u="none" strike="noStrike" cap="none">
                <a:solidFill>
                  <a:srgbClr val="013C88"/>
                </a:solidFill>
                <a:latin typeface="Arial"/>
                <a:ea typeface="Arial"/>
                <a:cs typeface="Arial"/>
                <a:sym typeface="Arial"/>
              </a:defRPr>
            </a:lvl7pPr>
            <a:lvl8pPr marL="3200400" marR="0" lvl="7" indent="0" algn="l" rtl="0">
              <a:spcBef>
                <a:spcPts val="320"/>
              </a:spcBef>
              <a:spcAft>
                <a:spcPts val="0"/>
              </a:spcAft>
              <a:buClr>
                <a:schemeClr val="lt1"/>
              </a:buClr>
              <a:buFont typeface="Noto Sans Symbols"/>
              <a:buNone/>
              <a:defRPr sz="1600" b="1" i="0" u="none" strike="noStrike" cap="none">
                <a:solidFill>
                  <a:srgbClr val="013C88"/>
                </a:solidFill>
                <a:latin typeface="Arial"/>
                <a:ea typeface="Arial"/>
                <a:cs typeface="Arial"/>
                <a:sym typeface="Arial"/>
              </a:defRPr>
            </a:lvl8pPr>
            <a:lvl9pPr marL="3657600" marR="0" lvl="8" indent="0" algn="l" rtl="0">
              <a:spcBef>
                <a:spcPts val="320"/>
              </a:spcBef>
              <a:spcAft>
                <a:spcPts val="0"/>
              </a:spcAft>
              <a:buClr>
                <a:schemeClr val="lt1"/>
              </a:buClr>
              <a:buFont typeface="Noto Sans Symbols"/>
              <a:buNone/>
              <a:defRPr sz="1600" b="1" i="0" u="none" strike="noStrike" cap="none">
                <a:solidFill>
                  <a:srgbClr val="013C88"/>
                </a:solidFill>
                <a:latin typeface="Arial"/>
                <a:ea typeface="Arial"/>
                <a:cs typeface="Arial"/>
                <a:sym typeface="Arial"/>
              </a:defRPr>
            </a:lvl9pPr>
          </a:lstStyle>
          <a:p>
            <a:endParaRPr/>
          </a:p>
        </p:txBody>
      </p:sp>
      <p:sp>
        <p:nvSpPr>
          <p:cNvPr id="113" name="Shape 11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95250" algn="l" rtl="0">
              <a:spcBef>
                <a:spcPts val="400"/>
              </a:spcBef>
              <a:spcAft>
                <a:spcPts val="0"/>
              </a:spcAft>
              <a:buClr>
                <a:srgbClr val="262699"/>
              </a:buClr>
              <a:buSzPct val="100000"/>
              <a:buFont typeface="Noto Sans Symbols"/>
              <a:buChar char="•"/>
              <a:defRPr sz="2000" b="0" i="0" u="none" strike="noStrike" cap="none">
                <a:solidFill>
                  <a:srgbClr val="013C88"/>
                </a:solidFill>
                <a:latin typeface="Arial"/>
                <a:ea typeface="Arial"/>
                <a:cs typeface="Arial"/>
                <a:sym typeface="Arial"/>
              </a:defRPr>
            </a:lvl2pPr>
            <a:lvl3pPr marL="1143000" marR="0" lvl="2" indent="-114300" algn="l" rtl="0">
              <a:spcBef>
                <a:spcPts val="360"/>
              </a:spcBef>
              <a:spcAft>
                <a:spcPts val="0"/>
              </a:spcAft>
              <a:buClr>
                <a:srgbClr val="262699"/>
              </a:buClr>
              <a:buSzPct val="100000"/>
              <a:buFont typeface="Arial"/>
              <a:buChar char="–"/>
              <a:defRPr sz="1800" b="0" i="0" u="none" strike="noStrike" cap="none">
                <a:solidFill>
                  <a:srgbClr val="013C88"/>
                </a:solidFill>
                <a:latin typeface="Arial"/>
                <a:ea typeface="Arial"/>
                <a:cs typeface="Arial"/>
                <a:sym typeface="Arial"/>
              </a:defRPr>
            </a:lvl3pPr>
            <a:lvl4pPr marL="1600200" marR="0" lvl="3" indent="-127000" algn="l" rtl="0">
              <a:spcBef>
                <a:spcPts val="320"/>
              </a:spcBef>
              <a:spcAft>
                <a:spcPts val="0"/>
              </a:spcAft>
              <a:buClr>
                <a:srgbClr val="262699"/>
              </a:buClr>
              <a:buSzPct val="100000"/>
              <a:buFont typeface="Noto Sans Symbols"/>
              <a:buChar char="▪"/>
              <a:defRPr sz="1600" b="0" i="0" u="none" strike="noStrike" cap="none">
                <a:solidFill>
                  <a:srgbClr val="013C88"/>
                </a:solidFill>
                <a:latin typeface="Arial"/>
                <a:ea typeface="Arial"/>
                <a:cs typeface="Arial"/>
                <a:sym typeface="Arial"/>
              </a:defRPr>
            </a:lvl4pPr>
            <a:lvl5pPr marL="2057400" marR="0" lvl="4" indent="-127000" algn="l" rtl="0">
              <a:spcBef>
                <a:spcPts val="320"/>
              </a:spcBef>
              <a:spcAft>
                <a:spcPts val="0"/>
              </a:spcAft>
              <a:buClr>
                <a:srgbClr val="262699"/>
              </a:buClr>
              <a:buSzPct val="100000"/>
              <a:buFont typeface="Noto Sans Symbols"/>
              <a:buChar char="▫"/>
              <a:defRPr sz="1600" b="0" i="0" u="none" strike="noStrike" cap="none">
                <a:solidFill>
                  <a:srgbClr val="013C88"/>
                </a:solidFill>
                <a:latin typeface="Arial"/>
                <a:ea typeface="Arial"/>
                <a:cs typeface="Arial"/>
                <a:sym typeface="Arial"/>
              </a:defRPr>
            </a:lvl5pPr>
            <a:lvl6pPr marL="2514600" marR="0" lvl="5"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Arial"/>
                <a:ea typeface="Arial"/>
                <a:cs typeface="Arial"/>
                <a:sym typeface="Arial"/>
              </a:defRPr>
            </a:lvl6pPr>
            <a:lvl7pPr marL="2971800" marR="0" lvl="6"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Arial"/>
                <a:ea typeface="Arial"/>
                <a:cs typeface="Arial"/>
                <a:sym typeface="Arial"/>
              </a:defRPr>
            </a:lvl7pPr>
            <a:lvl8pPr marL="3429000" marR="0" lvl="7"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Arial"/>
                <a:ea typeface="Arial"/>
                <a:cs typeface="Arial"/>
                <a:sym typeface="Arial"/>
              </a:defRPr>
            </a:lvl8pPr>
            <a:lvl9pPr marL="3886200" marR="0" lvl="8"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Arial"/>
                <a:ea typeface="Arial"/>
                <a:cs typeface="Arial"/>
                <a:sym typeface="Arial"/>
              </a:defRPr>
            </a:lvl9pPr>
          </a:lstStyle>
          <a:p>
            <a:endParaRPr/>
          </a:p>
        </p:txBody>
      </p:sp>
      <p:sp>
        <p:nvSpPr>
          <p:cNvPr id="114" name="Shape 11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62699"/>
              </a:buClr>
              <a:buFont typeface="Noto Sans Symbols"/>
              <a:buNone/>
              <a:defRPr sz="2400" b="1" i="0" u="none" strike="noStrike" cap="none">
                <a:solidFill>
                  <a:srgbClr val="013C88"/>
                </a:solidFill>
                <a:latin typeface="Arial"/>
                <a:ea typeface="Arial"/>
                <a:cs typeface="Arial"/>
                <a:sym typeface="Arial"/>
              </a:defRPr>
            </a:lvl1pPr>
            <a:lvl2pPr marL="457200" marR="0" lvl="1" indent="0" algn="l" rtl="0">
              <a:spcBef>
                <a:spcPts val="400"/>
              </a:spcBef>
              <a:spcAft>
                <a:spcPts val="0"/>
              </a:spcAft>
              <a:buClr>
                <a:srgbClr val="262699"/>
              </a:buClr>
              <a:buFont typeface="Noto Sans Symbols"/>
              <a:buNone/>
              <a:defRPr sz="2000" b="1" i="0" u="none" strike="noStrike" cap="none">
                <a:solidFill>
                  <a:srgbClr val="013C88"/>
                </a:solidFill>
                <a:latin typeface="Arial"/>
                <a:ea typeface="Arial"/>
                <a:cs typeface="Arial"/>
                <a:sym typeface="Arial"/>
              </a:defRPr>
            </a:lvl2pPr>
            <a:lvl3pPr marL="914400" marR="0" lvl="2" indent="0" algn="l" rtl="0">
              <a:spcBef>
                <a:spcPts val="360"/>
              </a:spcBef>
              <a:spcAft>
                <a:spcPts val="0"/>
              </a:spcAft>
              <a:buClr>
                <a:srgbClr val="262699"/>
              </a:buClr>
              <a:buFont typeface="Arial"/>
              <a:buNone/>
              <a:defRPr sz="1800" b="1" i="0" u="none" strike="noStrike" cap="none">
                <a:solidFill>
                  <a:srgbClr val="013C88"/>
                </a:solidFill>
                <a:latin typeface="Arial"/>
                <a:ea typeface="Arial"/>
                <a:cs typeface="Arial"/>
                <a:sym typeface="Arial"/>
              </a:defRPr>
            </a:lvl3pPr>
            <a:lvl4pPr marL="1371600" marR="0" lvl="3" indent="0" algn="l" rtl="0">
              <a:spcBef>
                <a:spcPts val="320"/>
              </a:spcBef>
              <a:spcAft>
                <a:spcPts val="0"/>
              </a:spcAft>
              <a:buClr>
                <a:srgbClr val="262699"/>
              </a:buClr>
              <a:buFont typeface="Noto Sans Symbols"/>
              <a:buNone/>
              <a:defRPr sz="1600" b="1" i="0" u="none" strike="noStrike" cap="none">
                <a:solidFill>
                  <a:srgbClr val="013C88"/>
                </a:solidFill>
                <a:latin typeface="Arial"/>
                <a:ea typeface="Arial"/>
                <a:cs typeface="Arial"/>
                <a:sym typeface="Arial"/>
              </a:defRPr>
            </a:lvl4pPr>
            <a:lvl5pPr marL="1828800" marR="0" lvl="4" indent="0" algn="l" rtl="0">
              <a:spcBef>
                <a:spcPts val="320"/>
              </a:spcBef>
              <a:spcAft>
                <a:spcPts val="0"/>
              </a:spcAft>
              <a:buClr>
                <a:srgbClr val="262699"/>
              </a:buClr>
              <a:buFont typeface="Noto Sans Symbols"/>
              <a:buNone/>
              <a:defRPr sz="1600" b="1" i="0" u="none" strike="noStrike" cap="none">
                <a:solidFill>
                  <a:srgbClr val="013C88"/>
                </a:solidFill>
                <a:latin typeface="Arial"/>
                <a:ea typeface="Arial"/>
                <a:cs typeface="Arial"/>
                <a:sym typeface="Arial"/>
              </a:defRPr>
            </a:lvl5pPr>
            <a:lvl6pPr marL="2286000" marR="0" lvl="5" indent="0" algn="l" rtl="0">
              <a:spcBef>
                <a:spcPts val="320"/>
              </a:spcBef>
              <a:spcAft>
                <a:spcPts val="0"/>
              </a:spcAft>
              <a:buClr>
                <a:schemeClr val="lt1"/>
              </a:buClr>
              <a:buFont typeface="Noto Sans Symbols"/>
              <a:buNone/>
              <a:defRPr sz="1600" b="1" i="0" u="none" strike="noStrike" cap="none">
                <a:solidFill>
                  <a:srgbClr val="013C88"/>
                </a:solidFill>
                <a:latin typeface="Arial"/>
                <a:ea typeface="Arial"/>
                <a:cs typeface="Arial"/>
                <a:sym typeface="Arial"/>
              </a:defRPr>
            </a:lvl6pPr>
            <a:lvl7pPr marL="2743200" marR="0" lvl="6" indent="0" algn="l" rtl="0">
              <a:spcBef>
                <a:spcPts val="320"/>
              </a:spcBef>
              <a:spcAft>
                <a:spcPts val="0"/>
              </a:spcAft>
              <a:buClr>
                <a:schemeClr val="lt1"/>
              </a:buClr>
              <a:buFont typeface="Noto Sans Symbols"/>
              <a:buNone/>
              <a:defRPr sz="1600" b="1" i="0" u="none" strike="noStrike" cap="none">
                <a:solidFill>
                  <a:srgbClr val="013C88"/>
                </a:solidFill>
                <a:latin typeface="Arial"/>
                <a:ea typeface="Arial"/>
                <a:cs typeface="Arial"/>
                <a:sym typeface="Arial"/>
              </a:defRPr>
            </a:lvl7pPr>
            <a:lvl8pPr marL="3200400" marR="0" lvl="7" indent="0" algn="l" rtl="0">
              <a:spcBef>
                <a:spcPts val="320"/>
              </a:spcBef>
              <a:spcAft>
                <a:spcPts val="0"/>
              </a:spcAft>
              <a:buClr>
                <a:schemeClr val="lt1"/>
              </a:buClr>
              <a:buFont typeface="Noto Sans Symbols"/>
              <a:buNone/>
              <a:defRPr sz="1600" b="1" i="0" u="none" strike="noStrike" cap="none">
                <a:solidFill>
                  <a:srgbClr val="013C88"/>
                </a:solidFill>
                <a:latin typeface="Arial"/>
                <a:ea typeface="Arial"/>
                <a:cs typeface="Arial"/>
                <a:sym typeface="Arial"/>
              </a:defRPr>
            </a:lvl8pPr>
            <a:lvl9pPr marL="3657600" marR="0" lvl="8" indent="0" algn="l" rtl="0">
              <a:spcBef>
                <a:spcPts val="320"/>
              </a:spcBef>
              <a:spcAft>
                <a:spcPts val="0"/>
              </a:spcAft>
              <a:buClr>
                <a:schemeClr val="lt1"/>
              </a:buClr>
              <a:buFont typeface="Noto Sans Symbols"/>
              <a:buNone/>
              <a:defRPr sz="1600" b="1" i="0" u="none" strike="noStrike" cap="none">
                <a:solidFill>
                  <a:srgbClr val="013C88"/>
                </a:solidFill>
                <a:latin typeface="Arial"/>
                <a:ea typeface="Arial"/>
                <a:cs typeface="Arial"/>
                <a:sym typeface="Arial"/>
              </a:defRPr>
            </a:lvl9pPr>
          </a:lstStyle>
          <a:p>
            <a:endParaRPr/>
          </a:p>
        </p:txBody>
      </p:sp>
      <p:sp>
        <p:nvSpPr>
          <p:cNvPr id="115" name="Shape 11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95250" algn="l" rtl="0">
              <a:spcBef>
                <a:spcPts val="400"/>
              </a:spcBef>
              <a:spcAft>
                <a:spcPts val="0"/>
              </a:spcAft>
              <a:buClr>
                <a:srgbClr val="262699"/>
              </a:buClr>
              <a:buSzPct val="100000"/>
              <a:buFont typeface="Noto Sans Symbols"/>
              <a:buChar char="•"/>
              <a:defRPr sz="2000" b="0" i="0" u="none" strike="noStrike" cap="none">
                <a:solidFill>
                  <a:srgbClr val="013C88"/>
                </a:solidFill>
                <a:latin typeface="Arial"/>
                <a:ea typeface="Arial"/>
                <a:cs typeface="Arial"/>
                <a:sym typeface="Arial"/>
              </a:defRPr>
            </a:lvl2pPr>
            <a:lvl3pPr marL="1143000" marR="0" lvl="2" indent="-114300" algn="l" rtl="0">
              <a:spcBef>
                <a:spcPts val="360"/>
              </a:spcBef>
              <a:spcAft>
                <a:spcPts val="0"/>
              </a:spcAft>
              <a:buClr>
                <a:srgbClr val="262699"/>
              </a:buClr>
              <a:buSzPct val="100000"/>
              <a:buFont typeface="Arial"/>
              <a:buChar char="–"/>
              <a:defRPr sz="1800" b="0" i="0" u="none" strike="noStrike" cap="none">
                <a:solidFill>
                  <a:srgbClr val="013C88"/>
                </a:solidFill>
                <a:latin typeface="Arial"/>
                <a:ea typeface="Arial"/>
                <a:cs typeface="Arial"/>
                <a:sym typeface="Arial"/>
              </a:defRPr>
            </a:lvl3pPr>
            <a:lvl4pPr marL="1600200" marR="0" lvl="3" indent="-127000" algn="l" rtl="0">
              <a:spcBef>
                <a:spcPts val="320"/>
              </a:spcBef>
              <a:spcAft>
                <a:spcPts val="0"/>
              </a:spcAft>
              <a:buClr>
                <a:srgbClr val="262699"/>
              </a:buClr>
              <a:buSzPct val="100000"/>
              <a:buFont typeface="Noto Sans Symbols"/>
              <a:buChar char="▪"/>
              <a:defRPr sz="1600" b="0" i="0" u="none" strike="noStrike" cap="none">
                <a:solidFill>
                  <a:srgbClr val="013C88"/>
                </a:solidFill>
                <a:latin typeface="Arial"/>
                <a:ea typeface="Arial"/>
                <a:cs typeface="Arial"/>
                <a:sym typeface="Arial"/>
              </a:defRPr>
            </a:lvl4pPr>
            <a:lvl5pPr marL="2057400" marR="0" lvl="4" indent="-127000" algn="l" rtl="0">
              <a:spcBef>
                <a:spcPts val="320"/>
              </a:spcBef>
              <a:spcAft>
                <a:spcPts val="0"/>
              </a:spcAft>
              <a:buClr>
                <a:srgbClr val="262699"/>
              </a:buClr>
              <a:buSzPct val="100000"/>
              <a:buFont typeface="Noto Sans Symbols"/>
              <a:buChar char="▫"/>
              <a:defRPr sz="1600" b="0" i="0" u="none" strike="noStrike" cap="none">
                <a:solidFill>
                  <a:srgbClr val="013C88"/>
                </a:solidFill>
                <a:latin typeface="Arial"/>
                <a:ea typeface="Arial"/>
                <a:cs typeface="Arial"/>
                <a:sym typeface="Arial"/>
              </a:defRPr>
            </a:lvl5pPr>
            <a:lvl6pPr marL="2514600" marR="0" lvl="5"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Arial"/>
                <a:ea typeface="Arial"/>
                <a:cs typeface="Arial"/>
                <a:sym typeface="Arial"/>
              </a:defRPr>
            </a:lvl6pPr>
            <a:lvl7pPr marL="2971800" marR="0" lvl="6"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Arial"/>
                <a:ea typeface="Arial"/>
                <a:cs typeface="Arial"/>
                <a:sym typeface="Arial"/>
              </a:defRPr>
            </a:lvl7pPr>
            <a:lvl8pPr marL="3429000" marR="0" lvl="7"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Arial"/>
                <a:ea typeface="Arial"/>
                <a:cs typeface="Arial"/>
                <a:sym typeface="Arial"/>
              </a:defRPr>
            </a:lvl8pPr>
            <a:lvl9pPr marL="3886200" marR="0" lvl="8"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0"/>
        <p:cNvGrpSpPr/>
        <p:nvPr/>
      </p:nvGrpSpPr>
      <p:grpSpPr>
        <a:xfrm>
          <a:off x="0" y="0"/>
          <a:ext cx="0" cy="0"/>
          <a:chOff x="0" y="0"/>
          <a:chExt cx="0" cy="0"/>
        </a:xfrm>
      </p:grpSpPr>
      <p:sp>
        <p:nvSpPr>
          <p:cNvPr id="121" name="Shape 12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24" name="Shape 12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262699"/>
              </a:buClr>
              <a:buSzPct val="100000"/>
              <a:buFont typeface="Noto Sans Symbols"/>
              <a:buChar char="➢"/>
              <a:defRPr sz="3200" b="0" i="0" u="none" strike="noStrike" cap="none">
                <a:solidFill>
                  <a:srgbClr val="013C88"/>
                </a:solidFill>
                <a:latin typeface="Arial"/>
                <a:ea typeface="Arial"/>
                <a:cs typeface="Arial"/>
                <a:sym typeface="Arial"/>
              </a:defRPr>
            </a:lvl1pPr>
            <a:lvl2pPr marL="742950" marR="0" lvl="1" indent="-44450" algn="l" rtl="0">
              <a:spcBef>
                <a:spcPts val="560"/>
              </a:spcBef>
              <a:spcAft>
                <a:spcPts val="0"/>
              </a:spcAft>
              <a:buClr>
                <a:srgbClr val="262699"/>
              </a:buClr>
              <a:buSzPct val="100000"/>
              <a:buFont typeface="Noto Sans Symbols"/>
              <a:buChar char="•"/>
              <a:defRPr sz="28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rgbClr val="262699"/>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101600" algn="l" rtl="0">
              <a:spcBef>
                <a:spcPts val="400"/>
              </a:spcBef>
              <a:spcAft>
                <a:spcPts val="0"/>
              </a:spcAft>
              <a:buClr>
                <a:srgbClr val="262699"/>
              </a:buClr>
              <a:buSzPct val="100000"/>
              <a:buFont typeface="Noto Sans Symbols"/>
              <a:buChar char="▪"/>
              <a:defRPr sz="2000" b="0" i="0" u="none" strike="noStrike" cap="none">
                <a:solidFill>
                  <a:srgbClr val="013C88"/>
                </a:solidFill>
                <a:latin typeface="Arial"/>
                <a:ea typeface="Arial"/>
                <a:cs typeface="Arial"/>
                <a:sym typeface="Arial"/>
              </a:defRPr>
            </a:lvl4pPr>
            <a:lvl5pPr marL="2057400" marR="0" lvl="4" indent="-101600" algn="l" rtl="0">
              <a:spcBef>
                <a:spcPts val="400"/>
              </a:spcBef>
              <a:spcAft>
                <a:spcPts val="0"/>
              </a:spcAft>
              <a:buClr>
                <a:srgbClr val="262699"/>
              </a:buClr>
              <a:buSzPct val="100000"/>
              <a:buFont typeface="Noto Sans Symbols"/>
              <a:buChar char="▫"/>
              <a:defRPr sz="2000" b="0" i="0" u="none" strike="noStrike" cap="none">
                <a:solidFill>
                  <a:srgbClr val="013C88"/>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Arial"/>
                <a:ea typeface="Arial"/>
                <a:cs typeface="Arial"/>
                <a:sym typeface="Arial"/>
              </a:defRPr>
            </a:lvl9pPr>
          </a:lstStyle>
          <a:p>
            <a:endParaRPr/>
          </a:p>
        </p:txBody>
      </p:sp>
      <p:sp>
        <p:nvSpPr>
          <p:cNvPr id="125" name="Shape 12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262699"/>
              </a:buClr>
              <a:buFont typeface="Noto Sans Symbols"/>
              <a:buNone/>
              <a:defRPr sz="1400" b="0" i="0" u="none" strike="noStrike" cap="none">
                <a:solidFill>
                  <a:srgbClr val="013C88"/>
                </a:solidFill>
                <a:latin typeface="Arial"/>
                <a:ea typeface="Arial"/>
                <a:cs typeface="Arial"/>
                <a:sym typeface="Arial"/>
              </a:defRPr>
            </a:lvl1pPr>
            <a:lvl2pPr marL="457200" marR="0" lvl="1" indent="0" algn="l" rtl="0">
              <a:spcBef>
                <a:spcPts val="240"/>
              </a:spcBef>
              <a:spcAft>
                <a:spcPts val="0"/>
              </a:spcAft>
              <a:buClr>
                <a:srgbClr val="262699"/>
              </a:buClr>
              <a:buFont typeface="Noto Sans Symbols"/>
              <a:buNone/>
              <a:defRPr sz="1200" b="0" i="0" u="none" strike="noStrike" cap="none">
                <a:solidFill>
                  <a:srgbClr val="013C88"/>
                </a:solidFill>
                <a:latin typeface="Arial"/>
                <a:ea typeface="Arial"/>
                <a:cs typeface="Arial"/>
                <a:sym typeface="Arial"/>
              </a:defRPr>
            </a:lvl2pPr>
            <a:lvl3pPr marL="914400" marR="0" lvl="2" indent="0" algn="l" rtl="0">
              <a:spcBef>
                <a:spcPts val="200"/>
              </a:spcBef>
              <a:spcAft>
                <a:spcPts val="0"/>
              </a:spcAft>
              <a:buClr>
                <a:srgbClr val="262699"/>
              </a:buClr>
              <a:buFont typeface="Arial"/>
              <a:buNone/>
              <a:defRPr sz="1000" b="0" i="0" u="none" strike="noStrike" cap="none">
                <a:solidFill>
                  <a:srgbClr val="013C88"/>
                </a:solidFill>
                <a:latin typeface="Arial"/>
                <a:ea typeface="Arial"/>
                <a:cs typeface="Arial"/>
                <a:sym typeface="Arial"/>
              </a:defRPr>
            </a:lvl3pPr>
            <a:lvl4pPr marL="1371600" marR="0" lvl="3" indent="0" algn="l" rtl="0">
              <a:spcBef>
                <a:spcPts val="180"/>
              </a:spcBef>
              <a:spcAft>
                <a:spcPts val="0"/>
              </a:spcAft>
              <a:buClr>
                <a:srgbClr val="262699"/>
              </a:buClr>
              <a:buFont typeface="Noto Sans Symbols"/>
              <a:buNone/>
              <a:defRPr sz="900" b="0" i="0" u="none" strike="noStrike" cap="none">
                <a:solidFill>
                  <a:srgbClr val="013C88"/>
                </a:solidFill>
                <a:latin typeface="Arial"/>
                <a:ea typeface="Arial"/>
                <a:cs typeface="Arial"/>
                <a:sym typeface="Arial"/>
              </a:defRPr>
            </a:lvl4pPr>
            <a:lvl5pPr marL="1828800" marR="0" lvl="4" indent="0" algn="l" rtl="0">
              <a:spcBef>
                <a:spcPts val="180"/>
              </a:spcBef>
              <a:spcAft>
                <a:spcPts val="0"/>
              </a:spcAft>
              <a:buClr>
                <a:srgbClr val="262699"/>
              </a:buClr>
              <a:buFont typeface="Noto Sans Symbols"/>
              <a:buNone/>
              <a:defRPr sz="900" b="0" i="0" u="none" strike="noStrike" cap="none">
                <a:solidFill>
                  <a:srgbClr val="013C88"/>
                </a:solidFill>
                <a:latin typeface="Arial"/>
                <a:ea typeface="Arial"/>
                <a:cs typeface="Arial"/>
                <a:sym typeface="Arial"/>
              </a:defRPr>
            </a:lvl5pPr>
            <a:lvl6pPr marL="2286000" marR="0" lvl="5" indent="0" algn="l" rtl="0">
              <a:spcBef>
                <a:spcPts val="180"/>
              </a:spcBef>
              <a:spcAft>
                <a:spcPts val="0"/>
              </a:spcAft>
              <a:buClr>
                <a:schemeClr val="lt1"/>
              </a:buClr>
              <a:buFont typeface="Noto Sans Symbols"/>
              <a:buNone/>
              <a:defRPr sz="900" b="0" i="0" u="none" strike="noStrike" cap="none">
                <a:solidFill>
                  <a:srgbClr val="013C88"/>
                </a:solidFill>
                <a:latin typeface="Arial"/>
                <a:ea typeface="Arial"/>
                <a:cs typeface="Arial"/>
                <a:sym typeface="Arial"/>
              </a:defRPr>
            </a:lvl6pPr>
            <a:lvl7pPr marL="2743200" marR="0" lvl="6" indent="0" algn="l" rtl="0">
              <a:spcBef>
                <a:spcPts val="180"/>
              </a:spcBef>
              <a:spcAft>
                <a:spcPts val="0"/>
              </a:spcAft>
              <a:buClr>
                <a:schemeClr val="lt1"/>
              </a:buClr>
              <a:buFont typeface="Noto Sans Symbols"/>
              <a:buNone/>
              <a:defRPr sz="900" b="0" i="0" u="none" strike="noStrike" cap="none">
                <a:solidFill>
                  <a:srgbClr val="013C88"/>
                </a:solidFill>
                <a:latin typeface="Arial"/>
                <a:ea typeface="Arial"/>
                <a:cs typeface="Arial"/>
                <a:sym typeface="Arial"/>
              </a:defRPr>
            </a:lvl7pPr>
            <a:lvl8pPr marL="3200400" marR="0" lvl="7" indent="0" algn="l" rtl="0">
              <a:spcBef>
                <a:spcPts val="180"/>
              </a:spcBef>
              <a:spcAft>
                <a:spcPts val="0"/>
              </a:spcAft>
              <a:buClr>
                <a:schemeClr val="lt1"/>
              </a:buClr>
              <a:buFont typeface="Noto Sans Symbols"/>
              <a:buNone/>
              <a:defRPr sz="900" b="0" i="0" u="none" strike="noStrike" cap="none">
                <a:solidFill>
                  <a:srgbClr val="013C88"/>
                </a:solidFill>
                <a:latin typeface="Arial"/>
                <a:ea typeface="Arial"/>
                <a:cs typeface="Arial"/>
                <a:sym typeface="Arial"/>
              </a:defRPr>
            </a:lvl8pPr>
            <a:lvl9pPr marL="3657600" marR="0" lvl="8" indent="0" algn="l" rtl="0">
              <a:spcBef>
                <a:spcPts val="180"/>
              </a:spcBef>
              <a:spcAft>
                <a:spcPts val="0"/>
              </a:spcAft>
              <a:buClr>
                <a:schemeClr val="lt1"/>
              </a:buClr>
              <a:buFont typeface="Noto Sans Symbols"/>
              <a:buNone/>
              <a:defRPr sz="900" b="0" i="0" u="none" strike="noStrike" cap="none">
                <a:solidFill>
                  <a:srgbClr val="013C88"/>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28" name="Shape 28"/>
          <p:cNvSpPr txBox="1">
            <a:spLocks noGrp="1"/>
          </p:cNvSpPr>
          <p:nvPr>
            <p:ph type="body" idx="1"/>
          </p:nvPr>
        </p:nvSpPr>
        <p:spPr>
          <a:xfrm>
            <a:off x="455612" y="2393950"/>
            <a:ext cx="7769225" cy="3048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29" name="Shape 2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13C88"/>
                </a:solidFill>
                <a:latin typeface="Arial"/>
                <a:ea typeface="Arial"/>
                <a:cs typeface="Arial"/>
                <a:sym typeface="Arial"/>
              </a:rPr>
              <a:t>‹#›</a:t>
            </a:fld>
            <a:endParaRPr lang="en-US" sz="1400" b="1" i="0" u="none" strike="noStrike" cap="none">
              <a:solidFill>
                <a:srgbClr val="013C88"/>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29" name="Shape 12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262699"/>
              </a:buClr>
              <a:buFont typeface="Noto Sans Symbols"/>
              <a:buNone/>
              <a:defRPr sz="3200" b="0" i="0" u="none" strike="noStrike" cap="none">
                <a:solidFill>
                  <a:srgbClr val="013C88"/>
                </a:solidFill>
                <a:latin typeface="Arial"/>
                <a:ea typeface="Arial"/>
                <a:cs typeface="Arial"/>
                <a:sym typeface="Arial"/>
              </a:defRPr>
            </a:lvl1pPr>
            <a:lvl2pPr marL="457200" marR="0" lvl="1" indent="0" algn="l" rtl="0">
              <a:spcBef>
                <a:spcPts val="560"/>
              </a:spcBef>
              <a:spcAft>
                <a:spcPts val="0"/>
              </a:spcAft>
              <a:buClr>
                <a:srgbClr val="262699"/>
              </a:buClr>
              <a:buFont typeface="Noto Sans Symbols"/>
              <a:buNone/>
              <a:defRPr sz="2800" b="0" i="0" u="none" strike="noStrike" cap="none">
                <a:solidFill>
                  <a:srgbClr val="013C88"/>
                </a:solidFill>
                <a:latin typeface="Arial"/>
                <a:ea typeface="Arial"/>
                <a:cs typeface="Arial"/>
                <a:sym typeface="Arial"/>
              </a:defRPr>
            </a:lvl2pPr>
            <a:lvl3pPr marL="914400" marR="0" lvl="2" indent="0" algn="l" rtl="0">
              <a:spcBef>
                <a:spcPts val="480"/>
              </a:spcBef>
              <a:spcAft>
                <a:spcPts val="0"/>
              </a:spcAft>
              <a:buClr>
                <a:srgbClr val="262699"/>
              </a:buClr>
              <a:buFont typeface="Arial"/>
              <a:buNone/>
              <a:defRPr sz="2400" b="0" i="0" u="none" strike="noStrike" cap="none">
                <a:solidFill>
                  <a:srgbClr val="013C88"/>
                </a:solidFill>
                <a:latin typeface="Arial"/>
                <a:ea typeface="Arial"/>
                <a:cs typeface="Arial"/>
                <a:sym typeface="Arial"/>
              </a:defRPr>
            </a:lvl3pPr>
            <a:lvl4pPr marL="1371600" marR="0" lvl="3" indent="0" algn="l" rtl="0">
              <a:spcBef>
                <a:spcPts val="400"/>
              </a:spcBef>
              <a:spcAft>
                <a:spcPts val="0"/>
              </a:spcAft>
              <a:buClr>
                <a:srgbClr val="262699"/>
              </a:buClr>
              <a:buFont typeface="Noto Sans Symbols"/>
              <a:buNone/>
              <a:defRPr sz="2000" b="0" i="0" u="none" strike="noStrike" cap="none">
                <a:solidFill>
                  <a:srgbClr val="013C88"/>
                </a:solidFill>
                <a:latin typeface="Arial"/>
                <a:ea typeface="Arial"/>
                <a:cs typeface="Arial"/>
                <a:sym typeface="Arial"/>
              </a:defRPr>
            </a:lvl4pPr>
            <a:lvl5pPr marL="1828800" marR="0" lvl="4" indent="0" algn="l" rtl="0">
              <a:spcBef>
                <a:spcPts val="400"/>
              </a:spcBef>
              <a:spcAft>
                <a:spcPts val="0"/>
              </a:spcAft>
              <a:buClr>
                <a:srgbClr val="262699"/>
              </a:buClr>
              <a:buFont typeface="Noto Sans Symbols"/>
              <a:buNone/>
              <a:defRPr sz="2000" b="0" i="0" u="none" strike="noStrike" cap="none">
                <a:solidFill>
                  <a:srgbClr val="013C88"/>
                </a:solidFill>
                <a:latin typeface="Arial"/>
                <a:ea typeface="Arial"/>
                <a:cs typeface="Arial"/>
                <a:sym typeface="Arial"/>
              </a:defRPr>
            </a:lvl5pPr>
            <a:lvl6pPr marL="2286000" marR="0" lvl="5" indent="0" algn="l" rtl="0">
              <a:spcBef>
                <a:spcPts val="400"/>
              </a:spcBef>
              <a:spcAft>
                <a:spcPts val="0"/>
              </a:spcAft>
              <a:buClr>
                <a:schemeClr val="lt1"/>
              </a:buClr>
              <a:buFont typeface="Noto Sans Symbols"/>
              <a:buNone/>
              <a:defRPr sz="2000" b="0" i="0" u="none" strike="noStrike" cap="none">
                <a:solidFill>
                  <a:srgbClr val="013C88"/>
                </a:solidFill>
                <a:latin typeface="Arial"/>
                <a:ea typeface="Arial"/>
                <a:cs typeface="Arial"/>
                <a:sym typeface="Arial"/>
              </a:defRPr>
            </a:lvl6pPr>
            <a:lvl7pPr marL="2743200" marR="0" lvl="6" indent="0" algn="l" rtl="0">
              <a:spcBef>
                <a:spcPts val="400"/>
              </a:spcBef>
              <a:spcAft>
                <a:spcPts val="0"/>
              </a:spcAft>
              <a:buClr>
                <a:schemeClr val="lt1"/>
              </a:buClr>
              <a:buFont typeface="Noto Sans Symbols"/>
              <a:buNone/>
              <a:defRPr sz="2000" b="0" i="0" u="none" strike="noStrike" cap="none">
                <a:solidFill>
                  <a:srgbClr val="013C88"/>
                </a:solidFill>
                <a:latin typeface="Arial"/>
                <a:ea typeface="Arial"/>
                <a:cs typeface="Arial"/>
                <a:sym typeface="Arial"/>
              </a:defRPr>
            </a:lvl7pPr>
            <a:lvl8pPr marL="3200400" marR="0" lvl="7" indent="0" algn="l" rtl="0">
              <a:spcBef>
                <a:spcPts val="400"/>
              </a:spcBef>
              <a:spcAft>
                <a:spcPts val="0"/>
              </a:spcAft>
              <a:buClr>
                <a:schemeClr val="lt1"/>
              </a:buClr>
              <a:buFont typeface="Noto Sans Symbols"/>
              <a:buNone/>
              <a:defRPr sz="2000" b="0" i="0" u="none" strike="noStrike" cap="none">
                <a:solidFill>
                  <a:srgbClr val="013C88"/>
                </a:solidFill>
                <a:latin typeface="Arial"/>
                <a:ea typeface="Arial"/>
                <a:cs typeface="Arial"/>
                <a:sym typeface="Arial"/>
              </a:defRPr>
            </a:lvl8pPr>
            <a:lvl9pPr marL="3657600" marR="0" lvl="8" indent="0" algn="l" rtl="0">
              <a:spcBef>
                <a:spcPts val="400"/>
              </a:spcBef>
              <a:spcAft>
                <a:spcPts val="0"/>
              </a:spcAft>
              <a:buClr>
                <a:schemeClr val="lt1"/>
              </a:buClr>
              <a:buFont typeface="Noto Sans Symbols"/>
              <a:buNone/>
              <a:defRPr sz="2000" b="0" i="0" u="none" strike="noStrike" cap="none">
                <a:solidFill>
                  <a:srgbClr val="013C88"/>
                </a:solidFill>
                <a:latin typeface="Arial"/>
                <a:ea typeface="Arial"/>
                <a:cs typeface="Arial"/>
                <a:sym typeface="Arial"/>
              </a:defRPr>
            </a:lvl9pPr>
          </a:lstStyle>
          <a:p>
            <a:endParaRPr/>
          </a:p>
        </p:txBody>
      </p:sp>
      <p:sp>
        <p:nvSpPr>
          <p:cNvPr id="130" name="Shape 13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262699"/>
              </a:buClr>
              <a:buFont typeface="Noto Sans Symbols"/>
              <a:buNone/>
              <a:defRPr sz="1400" b="0" i="0" u="none" strike="noStrike" cap="none">
                <a:solidFill>
                  <a:srgbClr val="013C88"/>
                </a:solidFill>
                <a:latin typeface="Arial"/>
                <a:ea typeface="Arial"/>
                <a:cs typeface="Arial"/>
                <a:sym typeface="Arial"/>
              </a:defRPr>
            </a:lvl1pPr>
            <a:lvl2pPr marL="457200" marR="0" lvl="1" indent="0" algn="l" rtl="0">
              <a:spcBef>
                <a:spcPts val="240"/>
              </a:spcBef>
              <a:spcAft>
                <a:spcPts val="0"/>
              </a:spcAft>
              <a:buClr>
                <a:srgbClr val="262699"/>
              </a:buClr>
              <a:buFont typeface="Noto Sans Symbols"/>
              <a:buNone/>
              <a:defRPr sz="1200" b="0" i="0" u="none" strike="noStrike" cap="none">
                <a:solidFill>
                  <a:srgbClr val="013C88"/>
                </a:solidFill>
                <a:latin typeface="Arial"/>
                <a:ea typeface="Arial"/>
                <a:cs typeface="Arial"/>
                <a:sym typeface="Arial"/>
              </a:defRPr>
            </a:lvl2pPr>
            <a:lvl3pPr marL="914400" marR="0" lvl="2" indent="0" algn="l" rtl="0">
              <a:spcBef>
                <a:spcPts val="200"/>
              </a:spcBef>
              <a:spcAft>
                <a:spcPts val="0"/>
              </a:spcAft>
              <a:buClr>
                <a:srgbClr val="262699"/>
              </a:buClr>
              <a:buFont typeface="Arial"/>
              <a:buNone/>
              <a:defRPr sz="1000" b="0" i="0" u="none" strike="noStrike" cap="none">
                <a:solidFill>
                  <a:srgbClr val="013C88"/>
                </a:solidFill>
                <a:latin typeface="Arial"/>
                <a:ea typeface="Arial"/>
                <a:cs typeface="Arial"/>
                <a:sym typeface="Arial"/>
              </a:defRPr>
            </a:lvl3pPr>
            <a:lvl4pPr marL="1371600" marR="0" lvl="3" indent="0" algn="l" rtl="0">
              <a:spcBef>
                <a:spcPts val="180"/>
              </a:spcBef>
              <a:spcAft>
                <a:spcPts val="0"/>
              </a:spcAft>
              <a:buClr>
                <a:srgbClr val="262699"/>
              </a:buClr>
              <a:buFont typeface="Noto Sans Symbols"/>
              <a:buNone/>
              <a:defRPr sz="900" b="0" i="0" u="none" strike="noStrike" cap="none">
                <a:solidFill>
                  <a:srgbClr val="013C88"/>
                </a:solidFill>
                <a:latin typeface="Arial"/>
                <a:ea typeface="Arial"/>
                <a:cs typeface="Arial"/>
                <a:sym typeface="Arial"/>
              </a:defRPr>
            </a:lvl4pPr>
            <a:lvl5pPr marL="1828800" marR="0" lvl="4" indent="0" algn="l" rtl="0">
              <a:spcBef>
                <a:spcPts val="180"/>
              </a:spcBef>
              <a:spcAft>
                <a:spcPts val="0"/>
              </a:spcAft>
              <a:buClr>
                <a:srgbClr val="262699"/>
              </a:buClr>
              <a:buFont typeface="Noto Sans Symbols"/>
              <a:buNone/>
              <a:defRPr sz="900" b="0" i="0" u="none" strike="noStrike" cap="none">
                <a:solidFill>
                  <a:srgbClr val="013C88"/>
                </a:solidFill>
                <a:latin typeface="Arial"/>
                <a:ea typeface="Arial"/>
                <a:cs typeface="Arial"/>
                <a:sym typeface="Arial"/>
              </a:defRPr>
            </a:lvl5pPr>
            <a:lvl6pPr marL="2286000" marR="0" lvl="5" indent="0" algn="l" rtl="0">
              <a:spcBef>
                <a:spcPts val="180"/>
              </a:spcBef>
              <a:spcAft>
                <a:spcPts val="0"/>
              </a:spcAft>
              <a:buClr>
                <a:schemeClr val="lt1"/>
              </a:buClr>
              <a:buFont typeface="Noto Sans Symbols"/>
              <a:buNone/>
              <a:defRPr sz="900" b="0" i="0" u="none" strike="noStrike" cap="none">
                <a:solidFill>
                  <a:srgbClr val="013C88"/>
                </a:solidFill>
                <a:latin typeface="Arial"/>
                <a:ea typeface="Arial"/>
                <a:cs typeface="Arial"/>
                <a:sym typeface="Arial"/>
              </a:defRPr>
            </a:lvl6pPr>
            <a:lvl7pPr marL="2743200" marR="0" lvl="6" indent="0" algn="l" rtl="0">
              <a:spcBef>
                <a:spcPts val="180"/>
              </a:spcBef>
              <a:spcAft>
                <a:spcPts val="0"/>
              </a:spcAft>
              <a:buClr>
                <a:schemeClr val="lt1"/>
              </a:buClr>
              <a:buFont typeface="Noto Sans Symbols"/>
              <a:buNone/>
              <a:defRPr sz="900" b="0" i="0" u="none" strike="noStrike" cap="none">
                <a:solidFill>
                  <a:srgbClr val="013C88"/>
                </a:solidFill>
                <a:latin typeface="Arial"/>
                <a:ea typeface="Arial"/>
                <a:cs typeface="Arial"/>
                <a:sym typeface="Arial"/>
              </a:defRPr>
            </a:lvl7pPr>
            <a:lvl8pPr marL="3200400" marR="0" lvl="7" indent="0" algn="l" rtl="0">
              <a:spcBef>
                <a:spcPts val="180"/>
              </a:spcBef>
              <a:spcAft>
                <a:spcPts val="0"/>
              </a:spcAft>
              <a:buClr>
                <a:schemeClr val="lt1"/>
              </a:buClr>
              <a:buFont typeface="Noto Sans Symbols"/>
              <a:buNone/>
              <a:defRPr sz="900" b="0" i="0" u="none" strike="noStrike" cap="none">
                <a:solidFill>
                  <a:srgbClr val="013C88"/>
                </a:solidFill>
                <a:latin typeface="Arial"/>
                <a:ea typeface="Arial"/>
                <a:cs typeface="Arial"/>
                <a:sym typeface="Arial"/>
              </a:defRPr>
            </a:lvl8pPr>
            <a:lvl9pPr marL="3657600" marR="0" lvl="8" indent="0" algn="l" rtl="0">
              <a:spcBef>
                <a:spcPts val="180"/>
              </a:spcBef>
              <a:spcAft>
                <a:spcPts val="0"/>
              </a:spcAft>
              <a:buClr>
                <a:schemeClr val="lt1"/>
              </a:buClr>
              <a:buFont typeface="Noto Sans Symbols"/>
              <a:buNone/>
              <a:defRPr sz="900" b="0" i="0" u="none" strike="noStrike" cap="none">
                <a:solidFill>
                  <a:srgbClr val="013C88"/>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34" name="Shape 134"/>
          <p:cNvSpPr txBox="1">
            <a:spLocks noGrp="1"/>
          </p:cNvSpPr>
          <p:nvPr>
            <p:ph type="body" idx="1"/>
          </p:nvPr>
        </p:nvSpPr>
        <p:spPr>
          <a:xfrm rot="5400000">
            <a:off x="2816225" y="33337"/>
            <a:ext cx="3048000" cy="77692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rgbClr val="262699"/>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9pPr>
          </a:lstStyle>
          <a:p>
            <a:endParaRPr/>
          </a:p>
        </p:txBody>
      </p:sp>
      <p:sp>
        <p:nvSpPr>
          <p:cNvPr id="135" name="Shape 1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rot="5400000">
            <a:off x="5274469" y="2489993"/>
            <a:ext cx="3962399" cy="1941511"/>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38" name="Shape 138"/>
          <p:cNvSpPr txBox="1">
            <a:spLocks noGrp="1"/>
          </p:cNvSpPr>
          <p:nvPr>
            <p:ph type="body" idx="1"/>
          </p:nvPr>
        </p:nvSpPr>
        <p:spPr>
          <a:xfrm rot="5400000">
            <a:off x="1312862" y="622299"/>
            <a:ext cx="3962399" cy="56769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rgbClr val="262699"/>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152401"/>
            <a:ext cx="8229600" cy="55399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42" name="Shape 142"/>
          <p:cNvSpPr txBox="1">
            <a:spLocks noGrp="1"/>
          </p:cNvSpPr>
          <p:nvPr>
            <p:ph type="body" idx="1"/>
          </p:nvPr>
        </p:nvSpPr>
        <p:spPr>
          <a:xfrm>
            <a:off x="457200" y="914400"/>
            <a:ext cx="4038599" cy="4953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rgbClr val="262699"/>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9pPr>
          </a:lstStyle>
          <a:p>
            <a:endParaRPr/>
          </a:p>
        </p:txBody>
      </p:sp>
      <p:sp>
        <p:nvSpPr>
          <p:cNvPr id="143" name="Shape 143"/>
          <p:cNvSpPr txBox="1">
            <a:spLocks noGrp="1"/>
          </p:cNvSpPr>
          <p:nvPr>
            <p:ph type="body" idx="2"/>
          </p:nvPr>
        </p:nvSpPr>
        <p:spPr>
          <a:xfrm>
            <a:off x="4648200" y="914400"/>
            <a:ext cx="4038599" cy="4953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rgbClr val="262699"/>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1096962"/>
            <a:ext cx="8321675" cy="54927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455612" y="2011680"/>
            <a:ext cx="8321039" cy="4206240"/>
          </a:xfrm>
          <a:prstGeom prst="rect">
            <a:avLst/>
          </a:prstGeom>
          <a:noFill/>
          <a:ln>
            <a:noFill/>
          </a:ln>
        </p:spPr>
        <p:txBody>
          <a:bodyPr lIns="91425" tIns="91425" rIns="91425" bIns="91425" anchor="t" anchorCtr="0"/>
          <a:lstStyle>
            <a:lvl1pPr rtl="0">
              <a:spcBef>
                <a:spcPts val="0"/>
              </a:spcBef>
              <a:defRPr/>
            </a:lvl1pPr>
            <a:lvl2pPr rtl="0">
              <a:spcBef>
                <a:spcPts val="0"/>
              </a:spcBef>
              <a:buClr>
                <a:srgbClr val="013C88"/>
              </a:buClr>
              <a:buFont typeface="Arial"/>
              <a:buChar char="•"/>
              <a:defRPr/>
            </a:lvl2pPr>
            <a:lvl3pPr rtl="0">
              <a:spcBef>
                <a:spcPts val="0"/>
              </a:spcBef>
              <a:defRPr/>
            </a:lvl3pPr>
            <a:lvl4pPr marL="1600200" indent="-76200" rtl="0">
              <a:spcBef>
                <a:spcPts val="0"/>
              </a:spcBef>
              <a:buClr>
                <a:srgbClr val="013C88"/>
              </a:buClr>
              <a:buFont typeface="Arial"/>
              <a:buChar char="•"/>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3532818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1" name="Shape 31"/>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110133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1096962"/>
            <a:ext cx="8321675" cy="54927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5612" y="2362200"/>
            <a:ext cx="3808412" cy="3886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416425" y="2362200"/>
            <a:ext cx="3808413" cy="3886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385344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0" name="Shape 4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2" name="Shape 4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729722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1096962"/>
            <a:ext cx="8321675" cy="549275"/>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6" name="Shape 46"/>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3414299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84452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152401"/>
            <a:ext cx="8229600" cy="55399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0" y="914400"/>
            <a:ext cx="4038599" cy="4953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2"/>
          </p:nvPr>
        </p:nvSpPr>
        <p:spPr>
          <a:xfrm>
            <a:off x="4648200" y="914400"/>
            <a:ext cx="4038599" cy="4953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6"/>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chemeClr val="accent6"/>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chemeClr val="accent6"/>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chemeClr val="accent6"/>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chemeClr val="accent6"/>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34" name="Shape 3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13C88"/>
                </a:solidFill>
                <a:latin typeface="Arial"/>
                <a:ea typeface="Arial"/>
                <a:cs typeface="Arial"/>
                <a:sym typeface="Arial"/>
              </a:rPr>
              <a:t>‹#›</a:t>
            </a:fld>
            <a:endParaRPr lang="en-US" sz="1400" b="1" i="0" u="none" strike="noStrike" cap="none">
              <a:solidFill>
                <a:srgbClr val="013C88"/>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3" name="Shape 53"/>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4262218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a:spLocks noGrp="1"/>
          </p:cNvSpPr>
          <p:nvPr>
            <p:ph type="pic" idx="2"/>
          </p:nvPr>
        </p:nvSpPr>
        <p:spPr>
          <a:xfrm>
            <a:off x="1792288" y="612775"/>
            <a:ext cx="5486399" cy="4114800"/>
          </a:xfrm>
          <a:prstGeom prst="rect">
            <a:avLst/>
          </a:prstGeom>
          <a:noFill/>
          <a:ln>
            <a:noFill/>
          </a:ln>
        </p:spPr>
      </p:sp>
      <p:sp>
        <p:nvSpPr>
          <p:cNvPr id="57" name="Shape 5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8" name="Shape 58"/>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3741530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096962"/>
            <a:ext cx="8321675" cy="549275"/>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61" name="Shape 61"/>
          <p:cNvSpPr txBox="1">
            <a:spLocks noGrp="1"/>
          </p:cNvSpPr>
          <p:nvPr>
            <p:ph type="body" idx="1"/>
          </p:nvPr>
        </p:nvSpPr>
        <p:spPr>
          <a:xfrm rot="5400000">
            <a:off x="2130425" y="153987"/>
            <a:ext cx="4419599" cy="7769225"/>
          </a:xfrm>
          <a:prstGeom prst="rect">
            <a:avLst/>
          </a:prstGeom>
          <a:noFill/>
          <a:ln>
            <a:noFill/>
          </a:ln>
        </p:spPr>
        <p:txBody>
          <a:bodyPr lIns="91425" tIns="91425" rIns="91425" bIns="91425" anchor="t" anchorCtr="0"/>
          <a:lstStyle>
            <a:lvl1pPr marL="228600" indent="-76200" algn="l" rtl="0">
              <a:spcBef>
                <a:spcPts val="480"/>
              </a:spcBef>
              <a:spcAft>
                <a:spcPts val="0"/>
              </a:spcAft>
              <a:buClr>
                <a:srgbClr val="990000"/>
              </a:buClr>
              <a:buFont typeface="Arial"/>
              <a:buChar char="•"/>
              <a:defRPr/>
            </a:lvl1pPr>
            <a:lvl2pPr marL="742950" indent="-69850" algn="l" rtl="0">
              <a:spcBef>
                <a:spcPts val="480"/>
              </a:spcBef>
              <a:spcAft>
                <a:spcPts val="0"/>
              </a:spcAft>
              <a:buClr>
                <a:srgbClr val="990000"/>
              </a:buClr>
              <a:buFont typeface="Noto Symbol"/>
              <a:buChar char="▪"/>
              <a:defRPr/>
            </a:lvl2pPr>
            <a:lvl3pPr marL="1143000" indent="-76200" algn="l" rtl="0">
              <a:spcBef>
                <a:spcPts val="480"/>
              </a:spcBef>
              <a:spcAft>
                <a:spcPts val="0"/>
              </a:spcAft>
              <a:buClr>
                <a:srgbClr val="990000"/>
              </a:buClr>
              <a:buFont typeface="Arial"/>
              <a:buChar char="•"/>
              <a:defRPr/>
            </a:lvl3pPr>
            <a:lvl4pPr marL="1600200" indent="-76200" algn="l" rtl="0">
              <a:spcBef>
                <a:spcPts val="480"/>
              </a:spcBef>
              <a:spcAft>
                <a:spcPts val="0"/>
              </a:spcAft>
              <a:buClr>
                <a:srgbClr val="990000"/>
              </a:buClr>
              <a:buFont typeface="Noto Symbol"/>
              <a:buChar char="▪"/>
              <a:defRPr/>
            </a:lvl4pPr>
            <a:lvl5pPr marL="2057400" indent="-76200" algn="l" rtl="0">
              <a:spcBef>
                <a:spcPts val="480"/>
              </a:spcBef>
              <a:spcAft>
                <a:spcPts val="0"/>
              </a:spcAft>
              <a:buClr>
                <a:srgbClr val="990000"/>
              </a:buClr>
              <a:buFont typeface="Arial"/>
              <a:buChar char="•"/>
              <a:defRPr/>
            </a:lvl5pPr>
            <a:lvl6pPr marL="2514600" indent="-76200" algn="l" rtl="0">
              <a:spcBef>
                <a:spcPts val="480"/>
              </a:spcBef>
              <a:spcAft>
                <a:spcPts val="0"/>
              </a:spcAft>
              <a:buClr>
                <a:srgbClr val="990033"/>
              </a:buClr>
              <a:buFont typeface="Noto Symbol"/>
              <a:buChar char="▫"/>
              <a:defRPr/>
            </a:lvl6pPr>
            <a:lvl7pPr marL="2971800" indent="-76200" algn="l" rtl="0">
              <a:spcBef>
                <a:spcPts val="480"/>
              </a:spcBef>
              <a:spcAft>
                <a:spcPts val="0"/>
              </a:spcAft>
              <a:buClr>
                <a:srgbClr val="990033"/>
              </a:buClr>
              <a:buFont typeface="Noto Symbol"/>
              <a:buChar char="▫"/>
              <a:defRPr/>
            </a:lvl7pPr>
            <a:lvl8pPr marL="3429000" indent="-76200" algn="l" rtl="0">
              <a:spcBef>
                <a:spcPts val="480"/>
              </a:spcBef>
              <a:spcAft>
                <a:spcPts val="0"/>
              </a:spcAft>
              <a:buClr>
                <a:srgbClr val="990033"/>
              </a:buClr>
              <a:buFont typeface="Noto Symbol"/>
              <a:buChar char="▫"/>
              <a:defRPr/>
            </a:lvl8pPr>
            <a:lvl9pPr marL="3886200" indent="-76200" algn="l" rtl="0">
              <a:spcBef>
                <a:spcPts val="480"/>
              </a:spcBef>
              <a:spcAft>
                <a:spcPts val="0"/>
              </a:spcAft>
              <a:buClr>
                <a:srgbClr val="990033"/>
              </a:buClr>
              <a:buFont typeface="Noto Symbol"/>
              <a:buChar char="▫"/>
              <a:defRPr/>
            </a:lvl9pPr>
          </a:lstStyle>
          <a:p>
            <a:endParaRPr/>
          </a:p>
        </p:txBody>
      </p:sp>
      <p:sp>
        <p:nvSpPr>
          <p:cNvPr id="62" name="Shape 62"/>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1944519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rot="5400000">
            <a:off x="4931569" y="2953543"/>
            <a:ext cx="4648199" cy="1941511"/>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65" name="Shape 65"/>
          <p:cNvSpPr txBox="1">
            <a:spLocks noGrp="1"/>
          </p:cNvSpPr>
          <p:nvPr>
            <p:ph type="body" idx="1"/>
          </p:nvPr>
        </p:nvSpPr>
        <p:spPr>
          <a:xfrm rot="5400000">
            <a:off x="969962" y="1085849"/>
            <a:ext cx="4648199" cy="5676900"/>
          </a:xfrm>
          <a:prstGeom prst="rect">
            <a:avLst/>
          </a:prstGeom>
          <a:noFill/>
          <a:ln>
            <a:noFill/>
          </a:ln>
        </p:spPr>
        <p:txBody>
          <a:bodyPr lIns="91425" tIns="91425" rIns="91425" bIns="91425" anchor="t" anchorCtr="0"/>
          <a:lstStyle>
            <a:lvl1pPr marL="228600" indent="-76200" algn="l" rtl="0">
              <a:spcBef>
                <a:spcPts val="480"/>
              </a:spcBef>
              <a:spcAft>
                <a:spcPts val="0"/>
              </a:spcAft>
              <a:buClr>
                <a:srgbClr val="990000"/>
              </a:buClr>
              <a:buFont typeface="Arial"/>
              <a:buChar char="•"/>
              <a:defRPr/>
            </a:lvl1pPr>
            <a:lvl2pPr marL="742950" indent="-69850" algn="l" rtl="0">
              <a:spcBef>
                <a:spcPts val="480"/>
              </a:spcBef>
              <a:spcAft>
                <a:spcPts val="0"/>
              </a:spcAft>
              <a:buClr>
                <a:srgbClr val="990000"/>
              </a:buClr>
              <a:buFont typeface="Noto Symbol"/>
              <a:buChar char="▪"/>
              <a:defRPr/>
            </a:lvl2pPr>
            <a:lvl3pPr marL="1143000" indent="-76200" algn="l" rtl="0">
              <a:spcBef>
                <a:spcPts val="480"/>
              </a:spcBef>
              <a:spcAft>
                <a:spcPts val="0"/>
              </a:spcAft>
              <a:buClr>
                <a:srgbClr val="990000"/>
              </a:buClr>
              <a:buFont typeface="Arial"/>
              <a:buChar char="•"/>
              <a:defRPr/>
            </a:lvl3pPr>
            <a:lvl4pPr marL="1600200" indent="-76200" algn="l" rtl="0">
              <a:spcBef>
                <a:spcPts val="480"/>
              </a:spcBef>
              <a:spcAft>
                <a:spcPts val="0"/>
              </a:spcAft>
              <a:buClr>
                <a:srgbClr val="990000"/>
              </a:buClr>
              <a:buFont typeface="Noto Symbol"/>
              <a:buChar char="▪"/>
              <a:defRPr/>
            </a:lvl4pPr>
            <a:lvl5pPr marL="2057400" indent="-76200" algn="l" rtl="0">
              <a:spcBef>
                <a:spcPts val="480"/>
              </a:spcBef>
              <a:spcAft>
                <a:spcPts val="0"/>
              </a:spcAft>
              <a:buClr>
                <a:srgbClr val="990000"/>
              </a:buClr>
              <a:buFont typeface="Arial"/>
              <a:buChar char="•"/>
              <a:defRPr/>
            </a:lvl5pPr>
            <a:lvl6pPr marL="2514600" indent="-76200" algn="l" rtl="0">
              <a:spcBef>
                <a:spcPts val="480"/>
              </a:spcBef>
              <a:spcAft>
                <a:spcPts val="0"/>
              </a:spcAft>
              <a:buClr>
                <a:srgbClr val="990033"/>
              </a:buClr>
              <a:buFont typeface="Noto Symbol"/>
              <a:buChar char="▫"/>
              <a:defRPr/>
            </a:lvl6pPr>
            <a:lvl7pPr marL="2971800" indent="-76200" algn="l" rtl="0">
              <a:spcBef>
                <a:spcPts val="480"/>
              </a:spcBef>
              <a:spcAft>
                <a:spcPts val="0"/>
              </a:spcAft>
              <a:buClr>
                <a:srgbClr val="990033"/>
              </a:buClr>
              <a:buFont typeface="Noto Symbol"/>
              <a:buChar char="▫"/>
              <a:defRPr/>
            </a:lvl7pPr>
            <a:lvl8pPr marL="3429000" indent="-76200" algn="l" rtl="0">
              <a:spcBef>
                <a:spcPts val="480"/>
              </a:spcBef>
              <a:spcAft>
                <a:spcPts val="0"/>
              </a:spcAft>
              <a:buClr>
                <a:srgbClr val="990033"/>
              </a:buClr>
              <a:buFont typeface="Noto Symbol"/>
              <a:buChar char="▫"/>
              <a:defRPr/>
            </a:lvl8pPr>
            <a:lvl9pPr marL="3886200" indent="-76200" algn="l" rtl="0">
              <a:spcBef>
                <a:spcPts val="480"/>
              </a:spcBef>
              <a:spcAft>
                <a:spcPts val="0"/>
              </a:spcAft>
              <a:buClr>
                <a:srgbClr val="990033"/>
              </a:buClr>
              <a:buFont typeface="Noto Symbol"/>
              <a:buChar char="▫"/>
              <a:defRPr/>
            </a:lvl9pPr>
          </a:lstStyle>
          <a:p>
            <a:endParaRPr/>
          </a:p>
        </p:txBody>
      </p:sp>
      <p:sp>
        <p:nvSpPr>
          <p:cNvPr id="66" name="Shape 66"/>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4098566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1600200"/>
            <a:ext cx="7769225" cy="549275"/>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69" name="Shape 69"/>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3494125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1600200"/>
            <a:ext cx="7769225" cy="549275"/>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72" name="Shape 72"/>
          <p:cNvSpPr txBox="1">
            <a:spLocks noGrp="1"/>
          </p:cNvSpPr>
          <p:nvPr>
            <p:ph type="body" idx="1"/>
          </p:nvPr>
        </p:nvSpPr>
        <p:spPr>
          <a:xfrm>
            <a:off x="455612" y="2362200"/>
            <a:ext cx="3808412" cy="3886200"/>
          </a:xfrm>
          <a:prstGeom prst="rect">
            <a:avLst/>
          </a:prstGeom>
          <a:noFill/>
          <a:ln>
            <a:noFill/>
          </a:ln>
        </p:spPr>
        <p:txBody>
          <a:bodyPr lIns="91425" tIns="91425" rIns="91425" bIns="91425" anchor="t" anchorCtr="0"/>
          <a:lstStyle>
            <a:lvl1pPr marL="228600" indent="-76200" algn="l" rtl="0">
              <a:spcBef>
                <a:spcPts val="480"/>
              </a:spcBef>
              <a:spcAft>
                <a:spcPts val="0"/>
              </a:spcAft>
              <a:buClr>
                <a:srgbClr val="990000"/>
              </a:buClr>
              <a:buFont typeface="Arial"/>
              <a:buChar char="•"/>
              <a:defRPr/>
            </a:lvl1pPr>
            <a:lvl2pPr marL="742950" indent="-69850" algn="l" rtl="0">
              <a:spcBef>
                <a:spcPts val="480"/>
              </a:spcBef>
              <a:spcAft>
                <a:spcPts val="0"/>
              </a:spcAft>
              <a:buClr>
                <a:srgbClr val="990000"/>
              </a:buClr>
              <a:buFont typeface="Noto Symbol"/>
              <a:buChar char="▪"/>
              <a:defRPr/>
            </a:lvl2pPr>
            <a:lvl3pPr marL="1143000" indent="-76200" algn="l" rtl="0">
              <a:spcBef>
                <a:spcPts val="480"/>
              </a:spcBef>
              <a:spcAft>
                <a:spcPts val="0"/>
              </a:spcAft>
              <a:buClr>
                <a:srgbClr val="990000"/>
              </a:buClr>
              <a:buFont typeface="Arial"/>
              <a:buChar char="•"/>
              <a:defRPr/>
            </a:lvl3pPr>
            <a:lvl4pPr marL="1600200" indent="-76200" algn="l" rtl="0">
              <a:spcBef>
                <a:spcPts val="480"/>
              </a:spcBef>
              <a:spcAft>
                <a:spcPts val="0"/>
              </a:spcAft>
              <a:buClr>
                <a:srgbClr val="990000"/>
              </a:buClr>
              <a:buFont typeface="Noto Symbol"/>
              <a:buChar char="▪"/>
              <a:defRPr/>
            </a:lvl4pPr>
            <a:lvl5pPr marL="2057400" indent="-76200" algn="l" rtl="0">
              <a:spcBef>
                <a:spcPts val="480"/>
              </a:spcBef>
              <a:spcAft>
                <a:spcPts val="0"/>
              </a:spcAft>
              <a:buClr>
                <a:srgbClr val="990000"/>
              </a:buClr>
              <a:buFont typeface="Arial"/>
              <a:buChar char="•"/>
              <a:defRPr/>
            </a:lvl5pPr>
            <a:lvl6pPr marL="2514600" indent="-76200" algn="l" rtl="0">
              <a:spcBef>
                <a:spcPts val="480"/>
              </a:spcBef>
              <a:spcAft>
                <a:spcPts val="0"/>
              </a:spcAft>
              <a:buClr>
                <a:srgbClr val="990033"/>
              </a:buClr>
              <a:buFont typeface="Noto Symbol"/>
              <a:buChar char="▫"/>
              <a:defRPr/>
            </a:lvl6pPr>
            <a:lvl7pPr marL="2971800" indent="-76200" algn="l" rtl="0">
              <a:spcBef>
                <a:spcPts val="480"/>
              </a:spcBef>
              <a:spcAft>
                <a:spcPts val="0"/>
              </a:spcAft>
              <a:buClr>
                <a:srgbClr val="990033"/>
              </a:buClr>
              <a:buFont typeface="Noto Symbol"/>
              <a:buChar char="▫"/>
              <a:defRPr/>
            </a:lvl7pPr>
            <a:lvl8pPr marL="3429000" indent="-76200" algn="l" rtl="0">
              <a:spcBef>
                <a:spcPts val="480"/>
              </a:spcBef>
              <a:spcAft>
                <a:spcPts val="0"/>
              </a:spcAft>
              <a:buClr>
                <a:srgbClr val="990033"/>
              </a:buClr>
              <a:buFont typeface="Noto Symbol"/>
              <a:buChar char="▫"/>
              <a:defRPr/>
            </a:lvl8pPr>
            <a:lvl9pPr marL="3886200" indent="-76200" algn="l" rtl="0">
              <a:spcBef>
                <a:spcPts val="480"/>
              </a:spcBef>
              <a:spcAft>
                <a:spcPts val="0"/>
              </a:spcAft>
              <a:buClr>
                <a:srgbClr val="990033"/>
              </a:buClr>
              <a:buFont typeface="Noto Symbol"/>
              <a:buChar char="▫"/>
              <a:defRPr/>
            </a:lvl9pPr>
          </a:lstStyle>
          <a:p>
            <a:endParaRPr/>
          </a:p>
        </p:txBody>
      </p:sp>
      <p:sp>
        <p:nvSpPr>
          <p:cNvPr id="73" name="Shape 73"/>
          <p:cNvSpPr txBox="1">
            <a:spLocks noGrp="1"/>
          </p:cNvSpPr>
          <p:nvPr>
            <p:ph type="body" idx="2"/>
          </p:nvPr>
        </p:nvSpPr>
        <p:spPr>
          <a:xfrm>
            <a:off x="4416425" y="2362200"/>
            <a:ext cx="3808413" cy="3886200"/>
          </a:xfrm>
          <a:prstGeom prst="rect">
            <a:avLst/>
          </a:prstGeom>
          <a:noFill/>
          <a:ln>
            <a:noFill/>
          </a:ln>
        </p:spPr>
        <p:txBody>
          <a:bodyPr lIns="91425" tIns="91425" rIns="91425" bIns="91425" anchor="t" anchorCtr="0"/>
          <a:lstStyle>
            <a:lvl1pPr marL="228600" indent="-76200" algn="l" rtl="0">
              <a:spcBef>
                <a:spcPts val="480"/>
              </a:spcBef>
              <a:spcAft>
                <a:spcPts val="0"/>
              </a:spcAft>
              <a:buClr>
                <a:srgbClr val="990000"/>
              </a:buClr>
              <a:buFont typeface="Arial"/>
              <a:buChar char="•"/>
              <a:defRPr/>
            </a:lvl1pPr>
            <a:lvl2pPr marL="742950" indent="-69850" algn="l" rtl="0">
              <a:spcBef>
                <a:spcPts val="480"/>
              </a:spcBef>
              <a:spcAft>
                <a:spcPts val="0"/>
              </a:spcAft>
              <a:buClr>
                <a:srgbClr val="990000"/>
              </a:buClr>
              <a:buFont typeface="Noto Symbol"/>
              <a:buChar char="▪"/>
              <a:defRPr/>
            </a:lvl2pPr>
            <a:lvl3pPr marL="1143000" indent="-76200" algn="l" rtl="0">
              <a:spcBef>
                <a:spcPts val="480"/>
              </a:spcBef>
              <a:spcAft>
                <a:spcPts val="0"/>
              </a:spcAft>
              <a:buClr>
                <a:srgbClr val="990000"/>
              </a:buClr>
              <a:buFont typeface="Arial"/>
              <a:buChar char="•"/>
              <a:defRPr/>
            </a:lvl3pPr>
            <a:lvl4pPr marL="1600200" indent="-76200" algn="l" rtl="0">
              <a:spcBef>
                <a:spcPts val="480"/>
              </a:spcBef>
              <a:spcAft>
                <a:spcPts val="0"/>
              </a:spcAft>
              <a:buClr>
                <a:srgbClr val="990000"/>
              </a:buClr>
              <a:buFont typeface="Noto Symbol"/>
              <a:buChar char="▪"/>
              <a:defRPr/>
            </a:lvl4pPr>
            <a:lvl5pPr marL="2057400" indent="-76200" algn="l" rtl="0">
              <a:spcBef>
                <a:spcPts val="480"/>
              </a:spcBef>
              <a:spcAft>
                <a:spcPts val="0"/>
              </a:spcAft>
              <a:buClr>
                <a:srgbClr val="990000"/>
              </a:buClr>
              <a:buFont typeface="Arial"/>
              <a:buChar char="•"/>
              <a:defRPr/>
            </a:lvl5pPr>
            <a:lvl6pPr marL="2514600" indent="-76200" algn="l" rtl="0">
              <a:spcBef>
                <a:spcPts val="480"/>
              </a:spcBef>
              <a:spcAft>
                <a:spcPts val="0"/>
              </a:spcAft>
              <a:buClr>
                <a:srgbClr val="990033"/>
              </a:buClr>
              <a:buFont typeface="Noto Symbol"/>
              <a:buChar char="▫"/>
              <a:defRPr/>
            </a:lvl6pPr>
            <a:lvl7pPr marL="2971800" indent="-76200" algn="l" rtl="0">
              <a:spcBef>
                <a:spcPts val="480"/>
              </a:spcBef>
              <a:spcAft>
                <a:spcPts val="0"/>
              </a:spcAft>
              <a:buClr>
                <a:srgbClr val="990033"/>
              </a:buClr>
              <a:buFont typeface="Noto Symbol"/>
              <a:buChar char="▫"/>
              <a:defRPr/>
            </a:lvl7pPr>
            <a:lvl8pPr marL="3429000" indent="-76200" algn="l" rtl="0">
              <a:spcBef>
                <a:spcPts val="480"/>
              </a:spcBef>
              <a:spcAft>
                <a:spcPts val="0"/>
              </a:spcAft>
              <a:buClr>
                <a:srgbClr val="990033"/>
              </a:buClr>
              <a:buFont typeface="Noto Symbol"/>
              <a:buChar char="▫"/>
              <a:defRPr/>
            </a:lvl8pPr>
            <a:lvl9pPr marL="3886200" indent="-76200" algn="l" rtl="0">
              <a:spcBef>
                <a:spcPts val="480"/>
              </a:spcBef>
              <a:spcAft>
                <a:spcPts val="0"/>
              </a:spcAft>
              <a:buClr>
                <a:srgbClr val="990033"/>
              </a:buClr>
              <a:buFont typeface="Noto Symbol"/>
              <a:buChar char="▫"/>
              <a:defRPr/>
            </a:lvl9pPr>
          </a:lstStyle>
          <a:p>
            <a:endParaRPr/>
          </a:p>
        </p:txBody>
      </p:sp>
      <p:sp>
        <p:nvSpPr>
          <p:cNvPr id="74" name="Shape 74"/>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extLst>
      <p:ext uri="{BB962C8B-B14F-4D97-AF65-F5344CB8AC3E}">
        <p14:creationId xmlns:p14="http://schemas.microsoft.com/office/powerpoint/2010/main" val="2412412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51" descr="USGSA-11197_FAS_PPT"/>
          <p:cNvPicPr>
            <a:picLocks noChangeAspect="1" noChangeArrowheads="1"/>
          </p:cNvPicPr>
          <p:nvPr userDrawn="1"/>
        </p:nvPicPr>
        <p:blipFill>
          <a:blip r:embed="rId2" cstate="print"/>
          <a:srcRect/>
          <a:stretch>
            <a:fillRect/>
          </a:stretch>
        </p:blipFill>
        <p:spPr bwMode="auto">
          <a:xfrm>
            <a:off x="0" y="2085975"/>
            <a:ext cx="9144000" cy="4800600"/>
          </a:xfrm>
          <a:prstGeom prst="rect">
            <a:avLst/>
          </a:prstGeom>
          <a:noFill/>
          <a:ln w="9525">
            <a:noFill/>
            <a:miter lim="800000"/>
            <a:headEnd/>
            <a:tailEnd/>
          </a:ln>
        </p:spPr>
      </p:pic>
      <p:sp>
        <p:nvSpPr>
          <p:cNvPr id="3" name="Rectangle 52"/>
          <p:cNvSpPr>
            <a:spLocks noChangeArrowheads="1"/>
          </p:cNvSpPr>
          <p:nvPr userDrawn="1"/>
        </p:nvSpPr>
        <p:spPr bwMode="auto">
          <a:xfrm>
            <a:off x="0" y="1295400"/>
            <a:ext cx="9144000" cy="850900"/>
          </a:xfrm>
          <a:prstGeom prst="rect">
            <a:avLst/>
          </a:prstGeom>
          <a:solidFill>
            <a:srgbClr val="990000"/>
          </a:solidFill>
          <a:ln w="9525">
            <a:noFill/>
            <a:miter lim="800000"/>
            <a:headEnd/>
            <a:tailEnd/>
          </a:ln>
          <a:effectLst/>
        </p:spPr>
        <p:txBody>
          <a:bodyPr wrap="none" anchor="ctr"/>
          <a:lstStyle/>
          <a:p>
            <a:pPr marL="404813" eaLnBrk="0" hangingPunct="0">
              <a:spcBef>
                <a:spcPct val="0"/>
              </a:spcBef>
              <a:defRPr/>
            </a:pPr>
            <a:r>
              <a:rPr lang="en-US" sz="2600" dirty="0">
                <a:solidFill>
                  <a:srgbClr val="FFFFFF"/>
                </a:solidFill>
                <a:latin typeface="Arial" charset="0"/>
              </a:rPr>
              <a:t>Federal Acquisition Service</a:t>
            </a:r>
          </a:p>
        </p:txBody>
      </p:sp>
      <p:sp>
        <p:nvSpPr>
          <p:cNvPr id="4" name="Rectangle 53"/>
          <p:cNvSpPr>
            <a:spLocks noChangeArrowheads="1"/>
          </p:cNvSpPr>
          <p:nvPr userDrawn="1"/>
        </p:nvSpPr>
        <p:spPr bwMode="auto">
          <a:xfrm>
            <a:off x="0" y="2133600"/>
            <a:ext cx="9144000" cy="152400"/>
          </a:xfrm>
          <a:prstGeom prst="rect">
            <a:avLst/>
          </a:prstGeom>
          <a:solidFill>
            <a:srgbClr val="005390"/>
          </a:solidFill>
          <a:ln w="9525">
            <a:noFill/>
            <a:miter lim="800000"/>
            <a:headEnd/>
            <a:tailEnd/>
          </a:ln>
          <a:effectLst/>
        </p:spPr>
        <p:txBody>
          <a:bodyPr wrap="none" anchor="ctr"/>
          <a:lstStyle/>
          <a:p>
            <a:pPr eaLnBrk="0" hangingPunct="0">
              <a:defRPr/>
            </a:pPr>
            <a:endParaRPr lang="en-US" dirty="0"/>
          </a:p>
        </p:txBody>
      </p:sp>
      <p:pic>
        <p:nvPicPr>
          <p:cNvPr id="5" name="Picture 54"/>
          <p:cNvPicPr>
            <a:picLocks noChangeAspect="1" noChangeArrowheads="1"/>
          </p:cNvPicPr>
          <p:nvPr userDrawn="1"/>
        </p:nvPicPr>
        <p:blipFill>
          <a:blip r:embed="rId3" cstate="print"/>
          <a:srcRect/>
          <a:stretch>
            <a:fillRect/>
          </a:stretch>
        </p:blipFill>
        <p:spPr bwMode="auto">
          <a:xfrm>
            <a:off x="457200" y="228600"/>
            <a:ext cx="850900" cy="854075"/>
          </a:xfrm>
          <a:prstGeom prst="rect">
            <a:avLst/>
          </a:prstGeom>
          <a:noFill/>
          <a:ln w="9525">
            <a:noFill/>
            <a:miter lim="800000"/>
            <a:headEnd/>
            <a:tailEnd/>
          </a:ln>
        </p:spPr>
      </p:pic>
      <p:sp>
        <p:nvSpPr>
          <p:cNvPr id="6" name="Text Box 55"/>
          <p:cNvSpPr txBox="1">
            <a:spLocks noChangeArrowheads="1"/>
          </p:cNvSpPr>
          <p:nvPr userDrawn="1"/>
        </p:nvSpPr>
        <p:spPr bwMode="auto">
          <a:xfrm>
            <a:off x="4114800" y="838200"/>
            <a:ext cx="4445000" cy="304800"/>
          </a:xfrm>
          <a:prstGeom prst="rect">
            <a:avLst/>
          </a:prstGeom>
          <a:noFill/>
          <a:ln w="9525">
            <a:noFill/>
            <a:miter lim="800000"/>
            <a:headEnd/>
            <a:tailEnd/>
          </a:ln>
          <a:effectLst/>
        </p:spPr>
        <p:txBody>
          <a:bodyPr wrap="none" lIns="0" rIns="0"/>
          <a:lstStyle/>
          <a:p>
            <a:pPr algn="r" eaLnBrk="0" hangingPunct="0">
              <a:spcBef>
                <a:spcPct val="0"/>
              </a:spcBef>
              <a:defRPr/>
            </a:pPr>
            <a:r>
              <a:rPr lang="en-US" dirty="0">
                <a:solidFill>
                  <a:srgbClr val="4C4C4C"/>
                </a:solidFill>
                <a:latin typeface="Arial" charset="0"/>
                <a:ea typeface="ヒラギノ角ゴ Pro W3" pitchFamily="1" charset="-128"/>
              </a:rPr>
              <a:t>U.S. General Services Administration</a:t>
            </a:r>
            <a:endParaRPr lang="en-US" sz="2400" dirty="0">
              <a:latin typeface="Franklin Gothic Medium" pitchFamily="34" charset="0"/>
              <a:ea typeface="ヒラギノ角ゴ Pro W3" pitchFamily="1" charset="-128"/>
            </a:endParaRPr>
          </a:p>
        </p:txBody>
      </p:sp>
      <p:sp>
        <p:nvSpPr>
          <p:cNvPr id="7" name="TextBox 6"/>
          <p:cNvSpPr txBox="1"/>
          <p:nvPr userDrawn="1"/>
        </p:nvSpPr>
        <p:spPr>
          <a:xfrm>
            <a:off x="1340757" y="367094"/>
            <a:ext cx="3733800" cy="715581"/>
          </a:xfrm>
          <a:prstGeom prst="rect">
            <a:avLst/>
          </a:prstGeom>
          <a:noFill/>
        </p:spPr>
        <p:txBody>
          <a:bodyPr>
            <a:spAutoFit/>
          </a:bodyPr>
          <a:lstStyle/>
          <a:p>
            <a:pPr eaLnBrk="0" hangingPunct="0">
              <a:defRPr/>
            </a:pPr>
            <a:r>
              <a:rPr lang="en-US" sz="3000" dirty="0" smtClean="0">
                <a:solidFill>
                  <a:srgbClr val="9A0033"/>
                </a:solidFill>
              </a:rPr>
              <a:t>AAS</a:t>
            </a:r>
          </a:p>
          <a:p>
            <a:pPr eaLnBrk="0" hangingPunct="0">
              <a:defRPr/>
            </a:pPr>
            <a:r>
              <a:rPr lang="en-US" sz="1050" dirty="0" smtClean="0">
                <a:solidFill>
                  <a:srgbClr val="9A0033"/>
                </a:solidFill>
              </a:rPr>
              <a:t>Innovation, Service, Value</a:t>
            </a:r>
            <a:endParaRPr lang="en-US" sz="1050" dirty="0">
              <a:solidFill>
                <a:srgbClr val="9A0033"/>
              </a:solidFill>
            </a:endParaRPr>
          </a:p>
        </p:txBody>
      </p:sp>
    </p:spTree>
    <p:extLst>
      <p:ext uri="{BB962C8B-B14F-4D97-AF65-F5344CB8AC3E}">
        <p14:creationId xmlns:p14="http://schemas.microsoft.com/office/powerpoint/2010/main" val="20622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51" name="Shape 5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1pPr>
            <a:lvl2pPr marL="457200" marR="0" lvl="1" indent="0" algn="l" rtl="0">
              <a:spcBef>
                <a:spcPts val="360"/>
              </a:spcBef>
              <a:spcAft>
                <a:spcPts val="0"/>
              </a:spcAft>
              <a:buClr>
                <a:schemeClr val="lt1"/>
              </a:buClr>
              <a:buFont typeface="Noto Sans Symbols"/>
              <a:buNone/>
              <a:defRPr sz="1800" b="0" i="0" u="none" strike="noStrike" cap="none">
                <a:solidFill>
                  <a:srgbClr val="013C88"/>
                </a:solidFill>
                <a:latin typeface="Times New Roman"/>
                <a:ea typeface="Times New Roman"/>
                <a:cs typeface="Times New Roman"/>
                <a:sym typeface="Times New Roman"/>
              </a:defRPr>
            </a:lvl2pPr>
            <a:lvl3pPr marL="914400" marR="0" lvl="2" indent="0" algn="l" rtl="0">
              <a:spcBef>
                <a:spcPts val="320"/>
              </a:spcBef>
              <a:spcAft>
                <a:spcPts val="0"/>
              </a:spcAft>
              <a:buClr>
                <a:schemeClr val="lt1"/>
              </a:buClr>
              <a:buFont typeface="Arial"/>
              <a:buNone/>
              <a:defRPr sz="1600" b="0" i="0" u="none" strike="noStrike" cap="none">
                <a:solidFill>
                  <a:srgbClr val="013C88"/>
                </a:solidFill>
                <a:latin typeface="Times New Roman"/>
                <a:ea typeface="Times New Roman"/>
                <a:cs typeface="Times New Roman"/>
                <a:sym typeface="Times New Roman"/>
              </a:defRPr>
            </a:lvl3pPr>
            <a:lvl4pPr marL="1371600" marR="0" lvl="3"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4pPr>
            <a:lvl5pPr marL="1828800" marR="0" lvl="4"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5pPr>
            <a:lvl6pPr marL="2286000" marR="0" lvl="5"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6pPr>
            <a:lvl7pPr marL="2743200" marR="0" lvl="6"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7pPr>
            <a:lvl8pPr marL="3200400" marR="0" lvl="7"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8pPr>
            <a:lvl9pPr marL="3657600" marR="0" lvl="8"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9pPr>
          </a:lstStyle>
          <a:p>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55" name="Shape 55"/>
          <p:cNvSpPr txBox="1">
            <a:spLocks noGrp="1"/>
          </p:cNvSpPr>
          <p:nvPr>
            <p:ph type="body" idx="1"/>
          </p:nvPr>
        </p:nvSpPr>
        <p:spPr>
          <a:xfrm>
            <a:off x="455612" y="2393950"/>
            <a:ext cx="3808412" cy="3048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Noto Sans Symbols"/>
              <a:buChar char="➢"/>
              <a:defRPr sz="28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rgbClr val="013C88"/>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9pPr>
          </a:lstStyle>
          <a:p>
            <a:endParaRPr/>
          </a:p>
        </p:txBody>
      </p:sp>
      <p:sp>
        <p:nvSpPr>
          <p:cNvPr id="56" name="Shape 56"/>
          <p:cNvSpPr txBox="1">
            <a:spLocks noGrp="1"/>
          </p:cNvSpPr>
          <p:nvPr>
            <p:ph type="body" idx="2"/>
          </p:nvPr>
        </p:nvSpPr>
        <p:spPr>
          <a:xfrm>
            <a:off x="4416425" y="2393950"/>
            <a:ext cx="3808413" cy="3048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Noto Sans Symbols"/>
              <a:buChar char="➢"/>
              <a:defRPr sz="28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rgbClr val="013C88"/>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1143000"/>
            <a:ext cx="8229600" cy="5847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0" y="1828800"/>
            <a:ext cx="4040187" cy="8381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457200" marR="0" lvl="1" indent="0" algn="l" rtl="0">
              <a:spcBef>
                <a:spcPts val="400"/>
              </a:spcBef>
              <a:spcAft>
                <a:spcPts val="0"/>
              </a:spcAft>
              <a:buClr>
                <a:schemeClr val="lt1"/>
              </a:buClr>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914400" marR="0" lvl="2" indent="0" algn="l" rtl="0">
              <a:spcBef>
                <a:spcPts val="360"/>
              </a:spcBef>
              <a:spcAft>
                <a:spcPts val="0"/>
              </a:spcAft>
              <a:buClr>
                <a:schemeClr val="lt1"/>
              </a:buClr>
              <a:buFont typeface="Arial"/>
              <a:buNone/>
              <a:defRPr sz="1800" b="1" i="0" u="none" strike="noStrike" cap="none">
                <a:solidFill>
                  <a:srgbClr val="013C88"/>
                </a:solidFill>
                <a:latin typeface="Times New Roman"/>
                <a:ea typeface="Times New Roman"/>
                <a:cs typeface="Times New Roman"/>
                <a:sym typeface="Times New Roman"/>
              </a:defRPr>
            </a:lvl3pPr>
            <a:lvl4pPr marL="1371600" marR="0" lvl="3"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1828800" marR="0" lvl="4"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286000" marR="0" lvl="5"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2743200" marR="0" lvl="6"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200400" marR="0" lvl="7"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3657600" marR="0" lvl="8"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2"/>
          </p:nvPr>
        </p:nvSpPr>
        <p:spPr>
          <a:xfrm>
            <a:off x="457200" y="2743200"/>
            <a:ext cx="4040187" cy="3382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9525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rgbClr val="013C88"/>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62" name="Shape 62"/>
          <p:cNvSpPr txBox="1">
            <a:spLocks noGrp="1"/>
          </p:cNvSpPr>
          <p:nvPr>
            <p:ph type="body" idx="3"/>
          </p:nvPr>
        </p:nvSpPr>
        <p:spPr>
          <a:xfrm>
            <a:off x="4648200" y="1828800"/>
            <a:ext cx="4041774" cy="8381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457200" marR="0" lvl="1" indent="0" algn="l" rtl="0">
              <a:spcBef>
                <a:spcPts val="400"/>
              </a:spcBef>
              <a:spcAft>
                <a:spcPts val="0"/>
              </a:spcAft>
              <a:buClr>
                <a:schemeClr val="lt1"/>
              </a:buClr>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914400" marR="0" lvl="2" indent="0" algn="l" rtl="0">
              <a:spcBef>
                <a:spcPts val="360"/>
              </a:spcBef>
              <a:spcAft>
                <a:spcPts val="0"/>
              </a:spcAft>
              <a:buClr>
                <a:schemeClr val="lt1"/>
              </a:buClr>
              <a:buFont typeface="Arial"/>
              <a:buNone/>
              <a:defRPr sz="1800" b="1" i="0" u="none" strike="noStrike" cap="none">
                <a:solidFill>
                  <a:srgbClr val="013C88"/>
                </a:solidFill>
                <a:latin typeface="Times New Roman"/>
                <a:ea typeface="Times New Roman"/>
                <a:cs typeface="Times New Roman"/>
                <a:sym typeface="Times New Roman"/>
              </a:defRPr>
            </a:lvl3pPr>
            <a:lvl4pPr marL="1371600" marR="0" lvl="3"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1828800" marR="0" lvl="4"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286000" marR="0" lvl="5"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2743200" marR="0" lvl="6"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200400" marR="0" lvl="7"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3657600" marR="0" lvl="8"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63" name="Shape 63"/>
          <p:cNvSpPr txBox="1">
            <a:spLocks noGrp="1"/>
          </p:cNvSpPr>
          <p:nvPr>
            <p:ph type="body" idx="4"/>
          </p:nvPr>
        </p:nvSpPr>
        <p:spPr>
          <a:xfrm>
            <a:off x="4645025" y="2743200"/>
            <a:ext cx="4041774" cy="3382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9525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rgbClr val="013C88"/>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64" name="Shape 6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1219200"/>
            <a:ext cx="3008313" cy="707886"/>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69" name="Shape 69"/>
          <p:cNvSpPr txBox="1">
            <a:spLocks noGrp="1"/>
          </p:cNvSpPr>
          <p:nvPr>
            <p:ph type="body" idx="1"/>
          </p:nvPr>
        </p:nvSpPr>
        <p:spPr>
          <a:xfrm>
            <a:off x="3575050" y="1219200"/>
            <a:ext cx="5111750" cy="490696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Noto Sans Symbols"/>
              <a:buChar char="➢"/>
              <a:defRPr sz="3200" b="0" i="0" u="none" strike="noStrike" cap="none">
                <a:solidFill>
                  <a:srgbClr val="013C88"/>
                </a:solidFill>
                <a:latin typeface="Times New Roman"/>
                <a:ea typeface="Times New Roman"/>
                <a:cs typeface="Times New Roman"/>
                <a:sym typeface="Times New Roman"/>
              </a:defRPr>
            </a:lvl1pPr>
            <a:lvl2pPr marL="742950" marR="0" lvl="1" indent="-44450" algn="l" rtl="0">
              <a:spcBef>
                <a:spcPts val="560"/>
              </a:spcBef>
              <a:spcAft>
                <a:spcPts val="0"/>
              </a:spcAft>
              <a:buClr>
                <a:schemeClr val="lt1"/>
              </a:buClr>
              <a:buSzPct val="100000"/>
              <a:buFont typeface="Noto Sans Symbols"/>
              <a:buChar char="•"/>
              <a:defRPr sz="28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70" name="Shape 70"/>
          <p:cNvSpPr txBox="1">
            <a:spLocks noGrp="1"/>
          </p:cNvSpPr>
          <p:nvPr>
            <p:ph type="body" idx="2"/>
          </p:nvPr>
        </p:nvSpPr>
        <p:spPr>
          <a:xfrm>
            <a:off x="457200" y="2057400"/>
            <a:ext cx="3008313" cy="40687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457200" marR="0" lvl="1" indent="0" algn="l" rtl="0">
              <a:spcBef>
                <a:spcPts val="240"/>
              </a:spcBef>
              <a:spcAft>
                <a:spcPts val="0"/>
              </a:spcAft>
              <a:buClr>
                <a:schemeClr val="lt1"/>
              </a:buClr>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914400" marR="0" lvl="2" indent="0" algn="l" rtl="0">
              <a:spcBef>
                <a:spcPts val="200"/>
              </a:spcBef>
              <a:spcAft>
                <a:spcPts val="0"/>
              </a:spcAft>
              <a:buClr>
                <a:schemeClr val="lt1"/>
              </a:buClr>
              <a:buFont typeface="Arial"/>
              <a:buNone/>
              <a:defRPr sz="1000" b="0" i="0" u="none" strike="noStrike" cap="none">
                <a:solidFill>
                  <a:srgbClr val="013C88"/>
                </a:solidFill>
                <a:latin typeface="Times New Roman"/>
                <a:ea typeface="Times New Roman"/>
                <a:cs typeface="Times New Roman"/>
                <a:sym typeface="Times New Roman"/>
              </a:defRPr>
            </a:lvl3pPr>
            <a:lvl4pPr marL="1371600" marR="0" lvl="3"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4pPr>
            <a:lvl5pPr marL="1828800" marR="0" lvl="4"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286000" marR="0" lvl="5"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6pPr>
            <a:lvl7pPr marL="2743200" marR="0" lvl="6"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200400" marR="0" lvl="7"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8pPr>
            <a:lvl9pPr marL="3657600" marR="0" lvl="8"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71" name="Shape 7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74" name="Shape 74"/>
          <p:cNvSpPr>
            <a:spLocks noGrp="1"/>
          </p:cNvSpPr>
          <p:nvPr>
            <p:ph type="pic" idx="2"/>
          </p:nvPr>
        </p:nvSpPr>
        <p:spPr>
          <a:xfrm>
            <a:off x="1792288" y="1219200"/>
            <a:ext cx="5486399" cy="350837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lt1"/>
              </a:buClr>
              <a:buFont typeface="Noto Sans Symbols"/>
              <a:buNone/>
              <a:defRPr sz="3200" b="0" i="0" u="none" strike="noStrike" cap="none">
                <a:solidFill>
                  <a:srgbClr val="013C88"/>
                </a:solidFill>
                <a:latin typeface="Times New Roman"/>
                <a:ea typeface="Times New Roman"/>
                <a:cs typeface="Times New Roman"/>
                <a:sym typeface="Times New Roman"/>
              </a:defRPr>
            </a:lvl1pPr>
            <a:lvl2pPr marL="457200" marR="0" lvl="1" indent="0" algn="l" rtl="0">
              <a:spcBef>
                <a:spcPts val="560"/>
              </a:spcBef>
              <a:spcAft>
                <a:spcPts val="0"/>
              </a:spcAft>
              <a:buClr>
                <a:schemeClr val="lt1"/>
              </a:buClr>
              <a:buFont typeface="Noto Sans Symbols"/>
              <a:buNone/>
              <a:defRPr sz="2800" b="0" i="0" u="none" strike="noStrike" cap="none">
                <a:solidFill>
                  <a:srgbClr val="013C88"/>
                </a:solidFill>
                <a:latin typeface="Times New Roman"/>
                <a:ea typeface="Times New Roman"/>
                <a:cs typeface="Times New Roman"/>
                <a:sym typeface="Times New Roman"/>
              </a:defRPr>
            </a:lvl2pPr>
            <a:lvl3pPr marL="914400" marR="0" lvl="2" indent="0" algn="l" rtl="0">
              <a:spcBef>
                <a:spcPts val="480"/>
              </a:spcBef>
              <a:spcAft>
                <a:spcPts val="0"/>
              </a:spcAft>
              <a:buClr>
                <a:schemeClr val="lt1"/>
              </a:buClr>
              <a:buFont typeface="Arial"/>
              <a:buNone/>
              <a:defRPr sz="2400" b="0" i="0" u="none" strike="noStrike" cap="none">
                <a:solidFill>
                  <a:srgbClr val="013C88"/>
                </a:solidFill>
                <a:latin typeface="Times New Roman"/>
                <a:ea typeface="Times New Roman"/>
                <a:cs typeface="Times New Roman"/>
                <a:sym typeface="Times New Roman"/>
              </a:defRPr>
            </a:lvl3pPr>
            <a:lvl4pPr marL="1371600" marR="0" lvl="3"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4pPr>
            <a:lvl5pPr marL="1828800" marR="0" lvl="4"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5pPr>
            <a:lvl6pPr marL="2286000" marR="0" lvl="5"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6pPr>
            <a:lvl7pPr marL="2743200" marR="0" lvl="6"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7pPr>
            <a:lvl8pPr marL="3200400" marR="0" lvl="7"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8pPr>
            <a:lvl9pPr marL="3657600" marR="0" lvl="8"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75" name="Shape 7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457200" marR="0" lvl="1" indent="0" algn="l" rtl="0">
              <a:spcBef>
                <a:spcPts val="240"/>
              </a:spcBef>
              <a:spcAft>
                <a:spcPts val="0"/>
              </a:spcAft>
              <a:buClr>
                <a:schemeClr val="lt1"/>
              </a:buClr>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914400" marR="0" lvl="2" indent="0" algn="l" rtl="0">
              <a:spcBef>
                <a:spcPts val="200"/>
              </a:spcBef>
              <a:spcAft>
                <a:spcPts val="0"/>
              </a:spcAft>
              <a:buClr>
                <a:schemeClr val="lt1"/>
              </a:buClr>
              <a:buFont typeface="Arial"/>
              <a:buNone/>
              <a:defRPr sz="1000" b="0" i="0" u="none" strike="noStrike" cap="none">
                <a:solidFill>
                  <a:srgbClr val="013C88"/>
                </a:solidFill>
                <a:latin typeface="Times New Roman"/>
                <a:ea typeface="Times New Roman"/>
                <a:cs typeface="Times New Roman"/>
                <a:sym typeface="Times New Roman"/>
              </a:defRPr>
            </a:lvl3pPr>
            <a:lvl4pPr marL="1371600" marR="0" lvl="3"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4pPr>
            <a:lvl5pPr marL="1828800" marR="0" lvl="4"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286000" marR="0" lvl="5"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6pPr>
            <a:lvl7pPr marL="2743200" marR="0" lvl="6"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200400" marR="0" lvl="7"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8pPr>
            <a:lvl9pPr marL="3657600" marR="0" lvl="8"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76" name="Shape 7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79" name="Shape 79"/>
          <p:cNvSpPr txBox="1">
            <a:spLocks noGrp="1"/>
          </p:cNvSpPr>
          <p:nvPr>
            <p:ph type="body" idx="1"/>
          </p:nvPr>
        </p:nvSpPr>
        <p:spPr>
          <a:xfrm rot="5400000">
            <a:off x="2816225" y="33337"/>
            <a:ext cx="3048000" cy="77692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80" name="Shape 8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455612" y="2393950"/>
            <a:ext cx="7769225" cy="3048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11" name="Shape 11"/>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13C88"/>
                </a:solidFill>
                <a:latin typeface="Arial"/>
                <a:ea typeface="Arial"/>
                <a:cs typeface="Arial"/>
                <a:sym typeface="Arial"/>
              </a:rPr>
              <a:t>‹#›</a:t>
            </a:fld>
            <a:endParaRPr lang="en-US" sz="1400" b="1" i="0" u="none" strike="noStrike" cap="none">
              <a:solidFill>
                <a:srgbClr val="013C88"/>
              </a:solidFill>
              <a:latin typeface="Arial"/>
              <a:ea typeface="Arial"/>
              <a:cs typeface="Arial"/>
              <a:sym typeface="Arial"/>
            </a:endParaRPr>
          </a:p>
        </p:txBody>
      </p:sp>
      <p:sp>
        <p:nvSpPr>
          <p:cNvPr id="13" name="Shape 13"/>
          <p:cNvSpPr/>
          <p:nvPr/>
        </p:nvSpPr>
        <p:spPr>
          <a:xfrm>
            <a:off x="0" y="685800"/>
            <a:ext cx="9144000" cy="420687"/>
          </a:xfrm>
          <a:prstGeom prst="rect">
            <a:avLst/>
          </a:prstGeom>
          <a:solidFill>
            <a:srgbClr val="A50021"/>
          </a:solidFill>
          <a:ln>
            <a:noFill/>
          </a:ln>
        </p:spPr>
        <p:txBody>
          <a:bodyPr lIns="91425" tIns="45700" rIns="91425" bIns="45700" anchor="ctr" anchorCtr="0">
            <a:noAutofit/>
          </a:bodyPr>
          <a:lstStyle/>
          <a:p>
            <a:pPr marL="347663" marR="0" lvl="0" indent="-4763" algn="l" rtl="0">
              <a:spcBef>
                <a:spcPts val="0"/>
              </a:spcBef>
              <a:spcAft>
                <a:spcPts val="0"/>
              </a:spcAft>
              <a:buNone/>
            </a:pPr>
            <a:endParaRPr sz="2000" b="0" i="0" u="none" strike="noStrike" cap="none">
              <a:solidFill>
                <a:schemeClr val="dk1"/>
              </a:solidFill>
              <a:latin typeface="Source Sans Pro"/>
              <a:ea typeface="Source Sans Pro"/>
              <a:cs typeface="Source Sans Pro"/>
              <a:sym typeface="Source Sans Pro"/>
            </a:endParaRPr>
          </a:p>
        </p:txBody>
      </p:sp>
      <p:pic>
        <p:nvPicPr>
          <p:cNvPr id="14" name="Shape 14"/>
          <p:cNvPicPr preferRelativeResize="0"/>
          <p:nvPr/>
        </p:nvPicPr>
        <p:blipFill rotWithShape="1">
          <a:blip r:embed="rId13">
            <a:alphaModFix/>
          </a:blip>
          <a:srcRect t="43367"/>
          <a:stretch/>
        </p:blipFill>
        <p:spPr>
          <a:xfrm>
            <a:off x="0" y="0"/>
            <a:ext cx="9144000" cy="704850"/>
          </a:xfrm>
          <a:prstGeom prst="rect">
            <a:avLst/>
          </a:prstGeom>
          <a:noFill/>
          <a:ln>
            <a:noFill/>
          </a:ln>
        </p:spPr>
      </p:pic>
      <p:sp>
        <p:nvSpPr>
          <p:cNvPr id="15" name="Shape 15"/>
          <p:cNvSpPr/>
          <p:nvPr/>
        </p:nvSpPr>
        <p:spPr>
          <a:xfrm>
            <a:off x="0" y="685800"/>
            <a:ext cx="9144000" cy="420687"/>
          </a:xfrm>
          <a:prstGeom prst="rect">
            <a:avLst/>
          </a:prstGeom>
          <a:solidFill>
            <a:srgbClr val="A50021"/>
          </a:solidFill>
          <a:ln>
            <a:noFill/>
          </a:ln>
        </p:spPr>
        <p:txBody>
          <a:bodyPr lIns="91425" tIns="45700" rIns="91425" bIns="45700" anchor="ctr" anchorCtr="0">
            <a:noAutofit/>
          </a:bodyPr>
          <a:lstStyle/>
          <a:p>
            <a:pPr marL="347663" marR="0" lvl="0" indent="-4763" algn="l" rtl="0">
              <a:spcBef>
                <a:spcPts val="0"/>
              </a:spcBef>
              <a:spcAft>
                <a:spcPts val="0"/>
              </a:spcAft>
              <a:buSzPct val="25000"/>
              <a:buNone/>
            </a:pPr>
            <a:r>
              <a:rPr lang="en-US" sz="2000" b="0" i="0" u="none" strike="noStrike" cap="none" dirty="0">
                <a:solidFill>
                  <a:schemeClr val="lt1"/>
                </a:solidFill>
                <a:latin typeface="Arial"/>
                <a:ea typeface="Arial"/>
                <a:cs typeface="Arial"/>
                <a:sym typeface="Arial"/>
              </a:rPr>
              <a:t>Federal Acquisition Service</a:t>
            </a:r>
          </a:p>
        </p:txBody>
      </p:sp>
      <p:pic>
        <p:nvPicPr>
          <p:cNvPr id="16" name="Shape 16"/>
          <p:cNvPicPr preferRelativeResize="0"/>
          <p:nvPr/>
        </p:nvPicPr>
        <p:blipFill rotWithShape="1">
          <a:blip r:embed="rId13">
            <a:alphaModFix/>
          </a:blip>
          <a:srcRect t="43367"/>
          <a:stretch/>
        </p:blipFill>
        <p:spPr>
          <a:xfrm>
            <a:off x="0" y="0"/>
            <a:ext cx="9144000" cy="704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87"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455612" y="2393950"/>
            <a:ext cx="7769225" cy="3048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rgbClr val="262699"/>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rgbClr val="262699"/>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9pPr>
          </a:lstStyle>
          <a:p>
            <a:endParaRPr/>
          </a:p>
        </p:txBody>
      </p:sp>
      <p:sp>
        <p:nvSpPr>
          <p:cNvPr id="87" name="Shape 87"/>
          <p:cNvSpPr txBox="1">
            <a:spLocks noGrp="1"/>
          </p:cNvSpPr>
          <p:nvPr>
            <p:ph type="title"/>
          </p:nvPr>
        </p:nvSpPr>
        <p:spPr>
          <a:xfrm>
            <a:off x="457200" y="1479550"/>
            <a:ext cx="7769225" cy="5794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Arial"/>
                <a:ea typeface="Arial"/>
                <a:cs typeface="Arial"/>
                <a:sym typeface="Arial"/>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a:t>
            </a:fld>
            <a:endParaRPr lang="en-US" sz="1400" b="1">
              <a:solidFill>
                <a:srgbClr val="013C88"/>
              </a:solidFill>
              <a:latin typeface="Arial"/>
              <a:ea typeface="Arial"/>
              <a:cs typeface="Arial"/>
              <a:sym typeface="Arial"/>
            </a:endParaRPr>
          </a:p>
        </p:txBody>
      </p:sp>
      <p:sp>
        <p:nvSpPr>
          <p:cNvPr id="89" name="Shape 89"/>
          <p:cNvSpPr/>
          <p:nvPr/>
        </p:nvSpPr>
        <p:spPr>
          <a:xfrm>
            <a:off x="0" y="685800"/>
            <a:ext cx="9144000" cy="420687"/>
          </a:xfrm>
          <a:prstGeom prst="rect">
            <a:avLst/>
          </a:prstGeom>
          <a:solidFill>
            <a:srgbClr val="A50021"/>
          </a:solidFill>
          <a:ln>
            <a:noFill/>
          </a:ln>
        </p:spPr>
        <p:txBody>
          <a:bodyPr lIns="91425" tIns="45700" rIns="91425" bIns="45700" anchor="ctr" anchorCtr="0">
            <a:noAutofit/>
          </a:bodyPr>
          <a:lstStyle/>
          <a:p>
            <a:pPr marL="347663" marR="0" lvl="0" indent="-4763" algn="l" rtl="0">
              <a:spcBef>
                <a:spcPts val="0"/>
              </a:spcBef>
              <a:spcAft>
                <a:spcPts val="0"/>
              </a:spcAft>
              <a:buSzPct val="25000"/>
              <a:buNone/>
            </a:pPr>
            <a:r>
              <a:rPr lang="en-US" sz="2000">
                <a:solidFill>
                  <a:schemeClr val="lt1"/>
                </a:solidFill>
                <a:latin typeface="Arial"/>
                <a:ea typeface="Arial"/>
                <a:cs typeface="Arial"/>
                <a:sym typeface="Arial"/>
              </a:rPr>
              <a:t>Federal Acquisition Service</a:t>
            </a:r>
          </a:p>
        </p:txBody>
      </p:sp>
      <p:pic>
        <p:nvPicPr>
          <p:cNvPr id="90" name="Shape 90"/>
          <p:cNvPicPr preferRelativeResize="0"/>
          <p:nvPr/>
        </p:nvPicPr>
        <p:blipFill rotWithShape="1">
          <a:blip r:embed="rId14">
            <a:alphaModFix/>
          </a:blip>
          <a:srcRect t="43367"/>
          <a:stretch/>
        </p:blipFill>
        <p:spPr>
          <a:xfrm>
            <a:off x="0" y="0"/>
            <a:ext cx="9144000" cy="704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55612" y="1828800"/>
            <a:ext cx="7769225" cy="4419599"/>
          </a:xfrm>
          <a:prstGeom prst="rect">
            <a:avLst/>
          </a:prstGeom>
          <a:noFill/>
          <a:ln>
            <a:noFill/>
          </a:ln>
        </p:spPr>
        <p:txBody>
          <a:bodyPr lIns="91425" tIns="91425" rIns="91425" bIns="91425" anchor="t" anchorCtr="0"/>
          <a:lstStyle>
            <a:lvl1pPr marL="228600" marR="0" indent="-76200" algn="l" rtl="0">
              <a:spcBef>
                <a:spcPts val="480"/>
              </a:spcBef>
              <a:spcAft>
                <a:spcPts val="0"/>
              </a:spcAft>
              <a:buClr>
                <a:srgbClr val="990000"/>
              </a:buClr>
              <a:buFont typeface="Arial"/>
              <a:buChar char="•"/>
              <a:defRPr/>
            </a:lvl1pPr>
            <a:lvl2pPr marL="742950" marR="0" indent="-69850" algn="l" rtl="0">
              <a:spcBef>
                <a:spcPts val="480"/>
              </a:spcBef>
              <a:spcAft>
                <a:spcPts val="0"/>
              </a:spcAft>
              <a:buClr>
                <a:srgbClr val="990000"/>
              </a:buClr>
              <a:buFont typeface="Noto Symbol"/>
              <a:buChar char="▪"/>
              <a:defRPr/>
            </a:lvl2pPr>
            <a:lvl3pPr marL="1143000" marR="0" indent="-76200" algn="l" rtl="0">
              <a:spcBef>
                <a:spcPts val="480"/>
              </a:spcBef>
              <a:spcAft>
                <a:spcPts val="0"/>
              </a:spcAft>
              <a:buClr>
                <a:srgbClr val="990000"/>
              </a:buClr>
              <a:buFont typeface="Arial"/>
              <a:buChar char="•"/>
              <a:defRPr/>
            </a:lvl3pPr>
            <a:lvl4pPr marL="1600200" marR="0" indent="-76200" algn="l" rtl="0">
              <a:spcBef>
                <a:spcPts val="480"/>
              </a:spcBef>
              <a:spcAft>
                <a:spcPts val="0"/>
              </a:spcAft>
              <a:buClr>
                <a:srgbClr val="990000"/>
              </a:buClr>
              <a:buFont typeface="Noto Symbol"/>
              <a:buChar char="▪"/>
              <a:defRPr/>
            </a:lvl4pPr>
            <a:lvl5pPr marL="2057400" marR="0" indent="-76200" algn="l" rtl="0">
              <a:spcBef>
                <a:spcPts val="480"/>
              </a:spcBef>
              <a:spcAft>
                <a:spcPts val="0"/>
              </a:spcAft>
              <a:buClr>
                <a:srgbClr val="990000"/>
              </a:buClr>
              <a:buFont typeface="Arial"/>
              <a:buChar char="•"/>
              <a:defRPr/>
            </a:lvl5pPr>
            <a:lvl6pPr marL="2514600" marR="0" indent="-76200" algn="l" rtl="0">
              <a:spcBef>
                <a:spcPts val="480"/>
              </a:spcBef>
              <a:spcAft>
                <a:spcPts val="0"/>
              </a:spcAft>
              <a:buClr>
                <a:srgbClr val="990033"/>
              </a:buClr>
              <a:buFont typeface="Noto Symbol"/>
              <a:buChar char="▫"/>
              <a:defRPr/>
            </a:lvl6pPr>
            <a:lvl7pPr marL="2971800" marR="0" indent="-76200" algn="l" rtl="0">
              <a:spcBef>
                <a:spcPts val="480"/>
              </a:spcBef>
              <a:spcAft>
                <a:spcPts val="0"/>
              </a:spcAft>
              <a:buClr>
                <a:srgbClr val="990033"/>
              </a:buClr>
              <a:buFont typeface="Noto Symbol"/>
              <a:buChar char="▫"/>
              <a:defRPr/>
            </a:lvl7pPr>
            <a:lvl8pPr marL="3429000" marR="0" indent="-76200" algn="l" rtl="0">
              <a:spcBef>
                <a:spcPts val="480"/>
              </a:spcBef>
              <a:spcAft>
                <a:spcPts val="0"/>
              </a:spcAft>
              <a:buClr>
                <a:srgbClr val="990033"/>
              </a:buClr>
              <a:buFont typeface="Noto Symbol"/>
              <a:buChar char="▫"/>
              <a:defRPr/>
            </a:lvl8pPr>
            <a:lvl9pPr marL="3886200" marR="0" indent="-76200" algn="l" rtl="0">
              <a:spcBef>
                <a:spcPts val="480"/>
              </a:spcBef>
              <a:spcAft>
                <a:spcPts val="0"/>
              </a:spcAft>
              <a:buClr>
                <a:srgbClr val="990033"/>
              </a:buClr>
              <a:buFont typeface="Noto Symbol"/>
              <a:buChar char="▫"/>
              <a:defRPr/>
            </a:lvl9pPr>
          </a:lstStyle>
          <a:p>
            <a:endParaRPr/>
          </a:p>
        </p:txBody>
      </p:sp>
      <p:sp>
        <p:nvSpPr>
          <p:cNvPr id="10" name="Shape 10"/>
          <p:cNvSpPr txBox="1">
            <a:spLocks noGrp="1"/>
          </p:cNvSpPr>
          <p:nvPr>
            <p:ph type="title"/>
          </p:nvPr>
        </p:nvSpPr>
        <p:spPr>
          <a:xfrm>
            <a:off x="457200" y="1096962"/>
            <a:ext cx="8321675" cy="549275"/>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1" name="Shape 11"/>
          <p:cNvSpPr txBox="1"/>
          <p:nvPr/>
        </p:nvSpPr>
        <p:spPr>
          <a:xfrm>
            <a:off x="0" y="6019800"/>
            <a:ext cx="9144000" cy="457200"/>
          </a:xfrm>
          <a:prstGeom prst="rect">
            <a:avLst/>
          </a:prstGeom>
          <a:noFill/>
          <a:ln>
            <a:noFill/>
          </a:ln>
        </p:spPr>
        <p:txBody>
          <a:bodyPr lIns="91425" tIns="45700" rIns="91425" bIns="45700" anchor="t" anchorCtr="0">
            <a:noAutofit/>
          </a:bodyPr>
          <a:lstStyle/>
          <a:p>
            <a:pPr>
              <a:buClr>
                <a:srgbClr val="FF0000"/>
              </a:buClr>
              <a:buFont typeface="Noto Symbol"/>
              <a:buNone/>
            </a:pPr>
            <a:endParaRPr sz="2400" dirty="0">
              <a:latin typeface="Times New Roman"/>
              <a:ea typeface="Times New Roman"/>
              <a:cs typeface="Times New Roman"/>
              <a:sym typeface="Times New Roman"/>
            </a:endParaRPr>
          </a:p>
        </p:txBody>
      </p:sp>
      <p:sp>
        <p:nvSpPr>
          <p:cNvPr id="12" name="Shape 12"/>
          <p:cNvSpPr txBox="1">
            <a:spLocks noGrp="1"/>
          </p:cNvSpPr>
          <p:nvPr>
            <p:ph type="sldNum" idx="12"/>
          </p:nvPr>
        </p:nvSpPr>
        <p:spPr>
          <a:xfrm>
            <a:off x="8321675" y="6248400"/>
            <a:ext cx="457200" cy="457200"/>
          </a:xfrm>
          <a:prstGeom prst="rect">
            <a:avLst/>
          </a:prstGeom>
          <a:noFill/>
          <a:ln>
            <a:noFill/>
          </a:ln>
        </p:spPr>
        <p:txBody>
          <a:bodyPr lIns="91425" tIns="91425" rIns="91425" bIns="91425" anchor="t" anchorCtr="0">
            <a:noAutofit/>
          </a:bodyPr>
          <a:lstStyle/>
          <a:p>
            <a:pPr>
              <a:buClr>
                <a:srgbClr val="000000"/>
              </a:buClr>
              <a:buFont typeface="Arial"/>
              <a:buNone/>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pic>
        <p:nvPicPr>
          <p:cNvPr id="13" name="Shape 13"/>
          <p:cNvPicPr preferRelativeResize="0"/>
          <p:nvPr/>
        </p:nvPicPr>
        <p:blipFill rotWithShape="1">
          <a:blip r:embed="rId15">
            <a:alphaModFix/>
          </a:blip>
          <a:srcRect/>
          <a:stretch/>
        </p:blipFill>
        <p:spPr>
          <a:xfrm>
            <a:off x="457200" y="152400"/>
            <a:ext cx="682625" cy="685799"/>
          </a:xfrm>
          <a:prstGeom prst="rect">
            <a:avLst/>
          </a:prstGeom>
          <a:noFill/>
          <a:ln>
            <a:noFill/>
          </a:ln>
        </p:spPr>
      </p:pic>
      <p:sp>
        <p:nvSpPr>
          <p:cNvPr id="14" name="Shape 14"/>
          <p:cNvSpPr/>
          <p:nvPr/>
        </p:nvSpPr>
        <p:spPr>
          <a:xfrm>
            <a:off x="0" y="914400"/>
            <a:ext cx="9144000" cy="152399"/>
          </a:xfrm>
          <a:prstGeom prst="rect">
            <a:avLst/>
          </a:prstGeom>
          <a:solidFill>
            <a:srgbClr val="990000"/>
          </a:solidFill>
          <a:ln>
            <a:noFill/>
          </a:ln>
        </p:spPr>
        <p:txBody>
          <a:bodyPr lIns="91425" tIns="45700" rIns="91425" bIns="45700" anchor="ctr" anchorCtr="0">
            <a:noAutofit/>
          </a:bodyPr>
          <a:lstStyle/>
          <a:p>
            <a:pPr marL="347663" indent="-4763">
              <a:buClr>
                <a:srgbClr val="FF0000"/>
              </a:buClr>
              <a:buFont typeface="Noto Symbol"/>
              <a:buNone/>
            </a:pPr>
            <a:endParaRPr sz="2000" dirty="0">
              <a:latin typeface="Souce Sans Pro"/>
              <a:ea typeface="Souce Sans Pro"/>
              <a:cs typeface="Souce Sans Pro"/>
              <a:sym typeface="Souce Sans Pro"/>
            </a:endParaRPr>
          </a:p>
        </p:txBody>
      </p:sp>
      <p:sp>
        <p:nvSpPr>
          <p:cNvPr id="15" name="Shape 15"/>
          <p:cNvSpPr txBox="1"/>
          <p:nvPr/>
        </p:nvSpPr>
        <p:spPr>
          <a:xfrm>
            <a:off x="5410200" y="533400"/>
            <a:ext cx="3276600" cy="304799"/>
          </a:xfrm>
          <a:prstGeom prst="rect">
            <a:avLst/>
          </a:prstGeom>
          <a:noFill/>
          <a:ln>
            <a:noFill/>
          </a:ln>
        </p:spPr>
        <p:txBody>
          <a:bodyPr lIns="0" tIns="45700" rIns="0" bIns="45700" anchor="t" anchorCtr="0">
            <a:noAutofit/>
          </a:bodyPr>
          <a:lstStyle/>
          <a:p>
            <a:pPr algn="r">
              <a:buClr>
                <a:srgbClr val="4C4C4C"/>
              </a:buClr>
              <a:buSzPct val="25000"/>
              <a:buFont typeface="Noto Symbol"/>
              <a:buNone/>
            </a:pPr>
            <a:r>
              <a:rPr lang="en-US" b="1" dirty="0">
                <a:solidFill>
                  <a:srgbClr val="4C4C4C"/>
                </a:solidFill>
              </a:rPr>
              <a:t>U.S. General Services Administration</a:t>
            </a:r>
          </a:p>
        </p:txBody>
      </p:sp>
      <p:sp>
        <p:nvSpPr>
          <p:cNvPr id="17" name="TextBox 16"/>
          <p:cNvSpPr txBox="1"/>
          <p:nvPr userDrawn="1"/>
        </p:nvSpPr>
        <p:spPr>
          <a:xfrm>
            <a:off x="1219200" y="137508"/>
            <a:ext cx="3733800" cy="715581"/>
          </a:xfrm>
          <a:prstGeom prst="rect">
            <a:avLst/>
          </a:prstGeom>
          <a:noFill/>
        </p:spPr>
        <p:txBody>
          <a:bodyPr>
            <a:spAutoFit/>
          </a:bodyPr>
          <a:lstStyle/>
          <a:p>
            <a:pPr eaLnBrk="0" hangingPunct="0">
              <a:defRPr/>
            </a:pPr>
            <a:r>
              <a:rPr lang="en-US" sz="3000" dirty="0" smtClean="0">
                <a:solidFill>
                  <a:srgbClr val="9A0033"/>
                </a:solidFill>
              </a:rPr>
              <a:t>AAS</a:t>
            </a:r>
          </a:p>
          <a:p>
            <a:pPr eaLnBrk="0" hangingPunct="0">
              <a:defRPr/>
            </a:pPr>
            <a:r>
              <a:rPr lang="en-US" sz="1050" dirty="0" smtClean="0">
                <a:solidFill>
                  <a:srgbClr val="9A0033"/>
                </a:solidFill>
              </a:rPr>
              <a:t>Innovation, Service, Value</a:t>
            </a:r>
            <a:endParaRPr lang="en-US" sz="1050" dirty="0">
              <a:solidFill>
                <a:srgbClr val="9A0033"/>
              </a:solidFill>
            </a:endParaRPr>
          </a:p>
        </p:txBody>
      </p:sp>
    </p:spTree>
    <p:extLst>
      <p:ext uri="{BB962C8B-B14F-4D97-AF65-F5344CB8AC3E}">
        <p14:creationId xmlns:p14="http://schemas.microsoft.com/office/powerpoint/2010/main" val="507308694"/>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48.jpg"/></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g"/><Relationship Id="rId4" Type="http://schemas.openxmlformats.org/officeDocument/2006/relationships/image" Target="../media/image52.jpg"/></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jpg"/><Relationship Id="rId7"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59.jpg"/><Relationship Id="rId10" Type="http://schemas.openxmlformats.org/officeDocument/2006/relationships/image" Target="../media/image61.jpg"/><Relationship Id="rId4" Type="http://schemas.openxmlformats.org/officeDocument/2006/relationships/image" Target="../media/image58.jpg"/><Relationship Id="rId9" Type="http://schemas.openxmlformats.org/officeDocument/2006/relationships/image" Target="../media/image23.gif"/></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381000" y="3200400"/>
            <a:ext cx="8262258" cy="28448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lt1"/>
              </a:buClr>
              <a:buSzPct val="25000"/>
              <a:buFont typeface="Noto Sans Symbols"/>
              <a:buNone/>
            </a:pPr>
            <a:r>
              <a:rPr lang="en-US" sz="4300" b="1" i="0" u="none" strike="noStrike" cap="none" dirty="0" smtClean="0">
                <a:solidFill>
                  <a:srgbClr val="FFFFFF"/>
                </a:solidFill>
                <a:latin typeface="Arial"/>
                <a:ea typeface="Arial"/>
                <a:cs typeface="Arial"/>
                <a:sym typeface="Arial"/>
              </a:rPr>
              <a:t>Sustainable Purchasing </a:t>
            </a:r>
            <a:endParaRPr lang="en-US" sz="4300" b="1" i="0" u="none" strike="noStrike" cap="none" dirty="0">
              <a:solidFill>
                <a:srgbClr val="FFFFFF"/>
              </a:solidFill>
              <a:latin typeface="Arial"/>
              <a:ea typeface="Arial"/>
              <a:cs typeface="Arial"/>
              <a:sym typeface="Arial"/>
            </a:endParaRPr>
          </a:p>
        </p:txBody>
      </p:sp>
      <p:sp>
        <p:nvSpPr>
          <p:cNvPr id="151" name="Shape 151"/>
          <p:cNvSpPr/>
          <p:nvPr/>
        </p:nvSpPr>
        <p:spPr>
          <a:xfrm>
            <a:off x="533400" y="4343400"/>
            <a:ext cx="7827963" cy="1828800"/>
          </a:xfrm>
          <a:prstGeom prst="rect">
            <a:avLst/>
          </a:prstGeom>
          <a:noFill/>
          <a:ln>
            <a:noFill/>
          </a:ln>
        </p:spPr>
        <p:txBody>
          <a:bodyPr lIns="0" tIns="0" rIns="0" bIns="0" anchor="t" anchorCtr="0">
            <a:noAutofit/>
          </a:bodyPr>
          <a:lstStyle/>
          <a:p>
            <a:pPr>
              <a:lnSpc>
                <a:spcPct val="105000"/>
              </a:lnSpc>
              <a:buSzPct val="25000"/>
            </a:pPr>
            <a:r>
              <a:rPr lang="en-US" sz="2400" b="1" i="0" u="none" strike="noStrike" cap="none" dirty="0" smtClean="0">
                <a:solidFill>
                  <a:schemeClr val="lt1"/>
                </a:solidFill>
                <a:latin typeface="Arial"/>
                <a:ea typeface="Arial"/>
                <a:cs typeface="Arial"/>
                <a:sym typeface="Arial"/>
              </a:rPr>
              <a:t>Mark </a:t>
            </a:r>
            <a:r>
              <a:rPr lang="en-US" sz="2400" b="1" dirty="0">
                <a:solidFill>
                  <a:schemeClr val="lt1"/>
                </a:solidFill>
              </a:rPr>
              <a:t>Reiss					</a:t>
            </a:r>
          </a:p>
          <a:p>
            <a:pPr marL="0" marR="0" lvl="0" indent="0" algn="l" rtl="0">
              <a:lnSpc>
                <a:spcPct val="105000"/>
              </a:lnSpc>
              <a:spcBef>
                <a:spcPts val="0"/>
              </a:spcBef>
              <a:spcAft>
                <a:spcPts val="0"/>
              </a:spcAft>
              <a:buSzPct val="25000"/>
              <a:buNone/>
            </a:pPr>
            <a:r>
              <a:rPr lang="en-US" sz="2400" b="1" i="0" u="none" strike="noStrike" cap="none" dirty="0" smtClean="0">
                <a:solidFill>
                  <a:schemeClr val="lt1"/>
                </a:solidFill>
                <a:latin typeface="Arial"/>
                <a:ea typeface="Arial"/>
                <a:cs typeface="Arial"/>
                <a:sym typeface="Arial"/>
              </a:rPr>
              <a:t>GSA Customer Service Director</a:t>
            </a:r>
          </a:p>
          <a:p>
            <a:pPr>
              <a:lnSpc>
                <a:spcPct val="105000"/>
              </a:lnSpc>
              <a:buSzPct val="25000"/>
            </a:pPr>
            <a:r>
              <a:rPr lang="en-US" sz="2400" b="1" i="0" u="none" strike="noStrike" cap="none" dirty="0" smtClean="0">
                <a:solidFill>
                  <a:schemeClr val="lt1"/>
                </a:solidFill>
                <a:latin typeface="Arial"/>
                <a:ea typeface="Arial"/>
                <a:cs typeface="Arial"/>
                <a:sym typeface="Arial"/>
              </a:rPr>
              <a:t>SF Bay </a:t>
            </a:r>
            <a:r>
              <a:rPr lang="en-US" sz="2400" b="1" dirty="0">
                <a:solidFill>
                  <a:schemeClr val="lt1"/>
                </a:solidFill>
              </a:rPr>
              <a:t>Area		</a:t>
            </a:r>
            <a:r>
              <a:rPr lang="en-US" sz="2400" b="1" dirty="0" smtClean="0">
                <a:solidFill>
                  <a:schemeClr val="lt1"/>
                </a:solidFill>
              </a:rPr>
              <a:t>		</a:t>
            </a:r>
            <a:r>
              <a:rPr lang="en-US" sz="2400" b="1" smtClean="0">
                <a:solidFill>
                  <a:schemeClr val="lt1"/>
                </a:solidFill>
              </a:rPr>
              <a:t>	</a:t>
            </a:r>
            <a:r>
              <a:rPr lang="en-US" sz="2400" b="1" smtClean="0">
                <a:solidFill>
                  <a:schemeClr val="lt1"/>
                </a:solidFill>
              </a:rPr>
              <a:t>June 15, </a:t>
            </a:r>
            <a:r>
              <a:rPr lang="en-US" sz="2400" b="1" dirty="0">
                <a:solidFill>
                  <a:schemeClr val="lt1"/>
                </a:solidFill>
              </a:rPr>
              <a:t>2017</a:t>
            </a:r>
          </a:p>
          <a:p>
            <a:pPr marL="0" marR="0" lvl="0" indent="0" algn="l" rtl="0">
              <a:lnSpc>
                <a:spcPct val="105000"/>
              </a:lnSpc>
              <a:spcBef>
                <a:spcPts val="0"/>
              </a:spcBef>
              <a:spcAft>
                <a:spcPts val="0"/>
              </a:spcAft>
              <a:buSzPct val="25000"/>
              <a:buNone/>
            </a:pPr>
            <a:r>
              <a:rPr lang="en-US" sz="2400" b="1" i="0" u="none" strike="noStrike" cap="none" dirty="0" smtClean="0">
                <a:solidFill>
                  <a:schemeClr val="lt1"/>
                </a:solidFill>
                <a:latin typeface="Arial"/>
                <a:ea typeface="Arial"/>
                <a:cs typeface="Arial"/>
                <a:sym typeface="Arial"/>
              </a:rPr>
              <a:t>		</a:t>
            </a:r>
          </a:p>
          <a:p>
            <a:pPr marL="0" marR="0" lvl="0" indent="0" algn="l" rtl="0">
              <a:lnSpc>
                <a:spcPct val="105000"/>
              </a:lnSpc>
              <a:spcBef>
                <a:spcPts val="0"/>
              </a:spcBef>
              <a:spcAft>
                <a:spcPts val="0"/>
              </a:spcAft>
              <a:buSzPct val="25000"/>
              <a:buNone/>
            </a:pPr>
            <a:endParaRPr lang="en-US" sz="2400" b="1" dirty="0">
              <a:solidFill>
                <a:schemeClr val="lt1"/>
              </a:solidFill>
            </a:endParaRPr>
          </a:p>
          <a:p>
            <a:pPr marL="0" marR="0" lvl="0" indent="0" algn="l" rtl="0">
              <a:lnSpc>
                <a:spcPct val="105000"/>
              </a:lnSpc>
              <a:spcBef>
                <a:spcPts val="0"/>
              </a:spcBef>
              <a:spcAft>
                <a:spcPts val="0"/>
              </a:spcAft>
              <a:buSzPct val="25000"/>
              <a:buNone/>
            </a:pPr>
            <a:endParaRPr lang="en-US" sz="2400" b="1" i="0" u="none" strike="noStrike" cap="none" dirty="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1371600"/>
            <a:ext cx="8229600" cy="107721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dirty="0">
                <a:solidFill>
                  <a:srgbClr val="013C88"/>
                </a:solidFill>
                <a:latin typeface="Arial"/>
                <a:ea typeface="Arial"/>
                <a:cs typeface="Arial"/>
                <a:sym typeface="Arial"/>
              </a:rPr>
              <a:t>The Federal Acquisition Regulation (FAR)</a:t>
            </a:r>
          </a:p>
        </p:txBody>
      </p:sp>
      <p:sp>
        <p:nvSpPr>
          <p:cNvPr id="235" name="Shape 235"/>
          <p:cNvSpPr txBox="1">
            <a:spLocks noGrp="1"/>
          </p:cNvSpPr>
          <p:nvPr>
            <p:ph type="body" idx="1"/>
          </p:nvPr>
        </p:nvSpPr>
        <p:spPr>
          <a:xfrm>
            <a:off x="457200" y="2209800"/>
            <a:ext cx="7926386"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dirty="0" smtClean="0">
                <a:latin typeface="Arial"/>
                <a:ea typeface="Arial"/>
                <a:cs typeface="Arial"/>
                <a:sym typeface="Arial"/>
              </a:rPr>
              <a:t>FAR c</a:t>
            </a:r>
            <a:r>
              <a:rPr lang="en-US" sz="2400" b="0" i="0" u="none" strike="noStrike" cap="none" dirty="0" smtClean="0">
                <a:solidFill>
                  <a:srgbClr val="013C88"/>
                </a:solidFill>
                <a:latin typeface="Arial"/>
                <a:ea typeface="Arial"/>
                <a:cs typeface="Arial"/>
                <a:sym typeface="Arial"/>
              </a:rPr>
              <a:t>onsolidates </a:t>
            </a:r>
            <a:r>
              <a:rPr lang="en-US" sz="2400" b="0" i="0" u="none" strike="noStrike" cap="none" dirty="0">
                <a:solidFill>
                  <a:srgbClr val="013C88"/>
                </a:solidFill>
                <a:latin typeface="Arial"/>
                <a:ea typeface="Arial"/>
                <a:cs typeface="Arial"/>
                <a:sym typeface="Arial"/>
              </a:rPr>
              <a:t>many laws guiding </a:t>
            </a:r>
            <a:r>
              <a:rPr lang="en-US" sz="2400" b="0" i="0" u="none" strike="noStrike" cap="none" dirty="0" smtClean="0">
                <a:solidFill>
                  <a:srgbClr val="013C88"/>
                </a:solidFill>
                <a:latin typeface="Arial"/>
                <a:ea typeface="Arial"/>
                <a:cs typeface="Arial"/>
                <a:sym typeface="Arial"/>
              </a:rPr>
              <a:t>acquisition.</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smtClean="0">
                <a:solidFill>
                  <a:srgbClr val="013C88"/>
                </a:solidFill>
                <a:latin typeface="Arial"/>
                <a:ea typeface="Arial"/>
                <a:cs typeface="Arial"/>
                <a:sym typeface="Arial"/>
              </a:rPr>
              <a:t>Part </a:t>
            </a:r>
            <a:r>
              <a:rPr lang="en-US" sz="2400" b="0" i="0" u="none" strike="noStrike" cap="none" dirty="0">
                <a:solidFill>
                  <a:srgbClr val="013C88"/>
                </a:solidFill>
                <a:latin typeface="Arial"/>
                <a:ea typeface="Arial"/>
                <a:cs typeface="Arial"/>
                <a:sym typeface="Arial"/>
              </a:rPr>
              <a:t>23 requires federal agencies to </a:t>
            </a:r>
            <a:r>
              <a:rPr lang="en-US" sz="2400" b="0" i="0" u="none" strike="noStrike" cap="none" dirty="0" smtClean="0">
                <a:solidFill>
                  <a:srgbClr val="013C88"/>
                </a:solidFill>
                <a:latin typeface="Arial"/>
                <a:ea typeface="Arial"/>
                <a:cs typeface="Arial"/>
                <a:sym typeface="Arial"/>
              </a:rPr>
              <a:t>purchase </a:t>
            </a:r>
            <a:r>
              <a:rPr lang="en-US" sz="2400" b="0" i="0" u="none" strike="noStrike" cap="none" dirty="0">
                <a:solidFill>
                  <a:srgbClr val="013C88"/>
                </a:solidFill>
                <a:latin typeface="Arial"/>
                <a:ea typeface="Arial"/>
                <a:cs typeface="Arial"/>
                <a:sym typeface="Arial"/>
              </a:rPr>
              <a:t>products that are: </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Energy-efficient</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err="1">
                <a:solidFill>
                  <a:srgbClr val="013C88"/>
                </a:solidFill>
                <a:latin typeface="Arial"/>
                <a:ea typeface="Arial"/>
                <a:cs typeface="Arial"/>
                <a:sym typeface="Arial"/>
              </a:rPr>
              <a:t>Biobased</a:t>
            </a:r>
            <a:endParaRPr lang="en-US" sz="2400" b="0" i="0" u="none" strike="noStrike" cap="none" dirty="0">
              <a:solidFill>
                <a:srgbClr val="013C88"/>
              </a:solidFill>
              <a:latin typeface="Arial"/>
              <a:ea typeface="Arial"/>
              <a:cs typeface="Arial"/>
              <a:sym typeface="Arial"/>
            </a:endParaRP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Non-ozone depleting</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Water-efficient</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Environmentally preferable</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Made with recovered materials</a:t>
            </a:r>
          </a:p>
        </p:txBody>
      </p:sp>
      <p:sp>
        <p:nvSpPr>
          <p:cNvPr id="236" name="Shape 23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10</a:t>
            </a:fld>
            <a:endParaRPr lang="en-US" sz="1400" b="1">
              <a:solidFill>
                <a:srgbClr val="013C88"/>
              </a:solidFill>
              <a:latin typeface="Arial"/>
              <a:ea typeface="Arial"/>
              <a:cs typeface="Arial"/>
              <a:sym typeface="Arial"/>
            </a:endParaRPr>
          </a:p>
        </p:txBody>
      </p:sp>
      <p:pic>
        <p:nvPicPr>
          <p:cNvPr id="237" name="Shape 237"/>
          <p:cNvPicPr preferRelativeResize="0"/>
          <p:nvPr/>
        </p:nvPicPr>
        <p:blipFill rotWithShape="1">
          <a:blip r:embed="rId3">
            <a:alphaModFix/>
          </a:blip>
          <a:srcRect l="7537" r="10274"/>
          <a:stretch/>
        </p:blipFill>
        <p:spPr>
          <a:xfrm>
            <a:off x="5638800" y="3962400"/>
            <a:ext cx="2336157" cy="213183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57200" y="1479550"/>
            <a:ext cx="7769225"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GSA can help you go green!</a:t>
            </a:r>
          </a:p>
        </p:txBody>
      </p:sp>
      <p:sp>
        <p:nvSpPr>
          <p:cNvPr id="583" name="Shape 583"/>
          <p:cNvSpPr txBox="1">
            <a:spLocks noGrp="1"/>
          </p:cNvSpPr>
          <p:nvPr>
            <p:ph type="body" idx="1"/>
          </p:nvPr>
        </p:nvSpPr>
        <p:spPr>
          <a:xfrm>
            <a:off x="455612" y="2393950"/>
            <a:ext cx="7769225"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400" b="1" i="0" u="none" strike="noStrike" cap="none" dirty="0">
                <a:solidFill>
                  <a:srgbClr val="C00000"/>
                </a:solidFill>
                <a:latin typeface="Arial"/>
                <a:ea typeface="Arial"/>
                <a:cs typeface="Arial"/>
                <a:sym typeface="Arial"/>
              </a:rPr>
              <a:t>Green Procurement Compilation</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Identify green purchasing requirements and find related guidance</a:t>
            </a:r>
          </a:p>
          <a:p>
            <a:pPr marL="342900" marR="0" lvl="0" indent="-342900" algn="l" rtl="0">
              <a:spcBef>
                <a:spcPts val="480"/>
              </a:spcBef>
              <a:spcAft>
                <a:spcPts val="0"/>
              </a:spcAft>
              <a:buClr>
                <a:srgbClr val="21218A"/>
              </a:buClr>
              <a:buSzPct val="100000"/>
              <a:buFont typeface="Noto Sans Symbols"/>
              <a:buChar char="➢"/>
            </a:pPr>
            <a:r>
              <a:rPr lang="en-US" sz="2400" b="1" i="1" u="none" strike="noStrike" cap="none" dirty="0">
                <a:solidFill>
                  <a:srgbClr val="C00000"/>
                </a:solidFill>
                <a:latin typeface="Arial"/>
                <a:ea typeface="Arial"/>
                <a:cs typeface="Arial"/>
                <a:sym typeface="Arial"/>
              </a:rPr>
              <a:t>GSA Advantage!</a:t>
            </a:r>
            <a:r>
              <a:rPr lang="en-US" sz="2400" b="1" i="0" u="none" strike="noStrike" cap="none" dirty="0">
                <a:solidFill>
                  <a:srgbClr val="C00000"/>
                </a:solidFill>
                <a:latin typeface="Arial"/>
                <a:ea typeface="Arial"/>
                <a:cs typeface="Arial"/>
                <a:sym typeface="Arial"/>
              </a:rPr>
              <a:t>®  Environmental Program Page</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Find and purchase green products and services</a:t>
            </a:r>
          </a:p>
          <a:p>
            <a:pPr marL="342900" marR="0" lvl="0" indent="-342900" algn="l" rtl="0">
              <a:spcBef>
                <a:spcPts val="480"/>
              </a:spcBef>
              <a:spcAft>
                <a:spcPts val="0"/>
              </a:spcAft>
              <a:buClr>
                <a:srgbClr val="21218A"/>
              </a:buClr>
              <a:buSzPct val="100000"/>
              <a:buFont typeface="Noto Sans Symbols"/>
              <a:buChar char="➢"/>
            </a:pPr>
            <a:r>
              <a:rPr lang="en-US" sz="2400" b="1" i="0" u="none" strike="noStrike" cap="none" dirty="0">
                <a:solidFill>
                  <a:srgbClr val="C00000"/>
                </a:solidFill>
                <a:latin typeface="Arial"/>
                <a:ea typeface="Arial"/>
                <a:cs typeface="Arial"/>
                <a:sym typeface="Arial"/>
              </a:rPr>
              <a:t>GSA Buy Green Page</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Get basic information on buying green products, services, and vehicles through </a:t>
            </a:r>
            <a:r>
              <a:rPr lang="en-US" sz="2400" b="0" i="0" u="none" strike="noStrike" cap="none" dirty="0" smtClean="0">
                <a:solidFill>
                  <a:srgbClr val="013C88"/>
                </a:solidFill>
                <a:latin typeface="Arial"/>
                <a:ea typeface="Arial"/>
                <a:cs typeface="Arial"/>
                <a:sym typeface="Arial"/>
              </a:rPr>
              <a:t>GSA</a:t>
            </a:r>
          </a:p>
          <a:p>
            <a:pPr lvl="1" indent="-222250">
              <a:buClr>
                <a:srgbClr val="21218A"/>
              </a:buClr>
            </a:pPr>
            <a:r>
              <a:rPr lang="en-US" sz="2000" b="1" dirty="0">
                <a:solidFill>
                  <a:srgbClr val="C00000"/>
                </a:solidFill>
                <a:latin typeface="Arial"/>
                <a:ea typeface="Arial"/>
                <a:cs typeface="Arial"/>
                <a:sym typeface="Arial"/>
              </a:rPr>
              <a:t>https://gsa.gov/sustainability/#/products-services</a:t>
            </a:r>
            <a:endParaRPr lang="en-US" sz="2000" b="1" i="0" u="none" strike="noStrike" cap="none" dirty="0">
              <a:solidFill>
                <a:srgbClr val="C00000"/>
              </a:solidFill>
              <a:latin typeface="Arial"/>
              <a:ea typeface="Arial"/>
              <a:cs typeface="Arial"/>
              <a:sym typeface="Arial"/>
            </a:endParaRPr>
          </a:p>
        </p:txBody>
      </p:sp>
      <p:sp>
        <p:nvSpPr>
          <p:cNvPr id="584" name="Shape 58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11</a:t>
            </a:fld>
            <a:endParaRPr lang="en-US" sz="1400" b="1">
              <a:solidFill>
                <a:srgbClr val="013C88"/>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346074" y="1320226"/>
            <a:ext cx="7769225"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dirty="0">
                <a:solidFill>
                  <a:srgbClr val="013C88"/>
                </a:solidFill>
                <a:latin typeface="Arial"/>
                <a:ea typeface="Arial"/>
                <a:cs typeface="Arial"/>
                <a:sym typeface="Arial"/>
              </a:rPr>
              <a:t>What is an environmental program?</a:t>
            </a:r>
          </a:p>
        </p:txBody>
      </p:sp>
      <p:sp>
        <p:nvSpPr>
          <p:cNvPr id="705" name="Shape 705"/>
          <p:cNvSpPr txBox="1">
            <a:spLocks noGrp="1"/>
          </p:cNvSpPr>
          <p:nvPr>
            <p:ph type="body" idx="1"/>
          </p:nvPr>
        </p:nvSpPr>
        <p:spPr>
          <a:xfrm>
            <a:off x="342900" y="2133600"/>
            <a:ext cx="7044955"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200" b="0" i="0" u="none" strike="noStrike" cap="none" dirty="0">
                <a:solidFill>
                  <a:srgbClr val="013C88"/>
                </a:solidFill>
                <a:latin typeface="Arial"/>
                <a:ea typeface="Arial"/>
                <a:cs typeface="Arial"/>
                <a:sym typeface="Arial"/>
              </a:rPr>
              <a:t>Help buyers identify products and services with positive environmental </a:t>
            </a:r>
            <a:r>
              <a:rPr lang="en-US" sz="2200" b="0" i="0" u="none" strike="noStrike" cap="none" dirty="0" smtClean="0">
                <a:solidFill>
                  <a:srgbClr val="013C88"/>
                </a:solidFill>
                <a:latin typeface="Arial"/>
                <a:ea typeface="Arial"/>
                <a:cs typeface="Arial"/>
                <a:sym typeface="Arial"/>
              </a:rPr>
              <a:t>attributes.</a:t>
            </a:r>
            <a:br>
              <a:rPr lang="en-US" sz="2200" b="0" i="0" u="none" strike="noStrike" cap="none" dirty="0" smtClean="0">
                <a:solidFill>
                  <a:srgbClr val="013C88"/>
                </a:solidFill>
                <a:latin typeface="Arial"/>
                <a:ea typeface="Arial"/>
                <a:cs typeface="Arial"/>
                <a:sym typeface="Arial"/>
              </a:rPr>
            </a:br>
            <a:endParaRPr lang="en-US" sz="2200" b="0" i="0" u="none" strike="noStrike" cap="none" dirty="0">
              <a:solidFill>
                <a:srgbClr val="013C88"/>
              </a:solidFill>
              <a:latin typeface="Arial"/>
              <a:ea typeface="Arial"/>
              <a:cs typeface="Arial"/>
              <a:sym typeface="Arial"/>
            </a:endParaRPr>
          </a:p>
          <a:p>
            <a:pPr marL="342900" marR="0" lvl="0" indent="-342900" algn="l" rtl="0">
              <a:spcBef>
                <a:spcPts val="440"/>
              </a:spcBef>
              <a:spcAft>
                <a:spcPts val="0"/>
              </a:spcAft>
              <a:buClr>
                <a:srgbClr val="21218A"/>
              </a:buClr>
              <a:buSzPct val="100000"/>
              <a:buFont typeface="Noto Sans Symbols"/>
              <a:buChar char="➢"/>
            </a:pPr>
            <a:r>
              <a:rPr lang="en-US" sz="2200" b="0" i="0" u="none" strike="noStrike" cap="none" dirty="0">
                <a:solidFill>
                  <a:srgbClr val="013C88"/>
                </a:solidFill>
                <a:latin typeface="Arial"/>
                <a:ea typeface="Arial"/>
                <a:cs typeface="Arial"/>
                <a:sym typeface="Arial"/>
              </a:rPr>
              <a:t>Many of these attributes are associated with specific environmental programs</a:t>
            </a:r>
          </a:p>
          <a:p>
            <a:pPr marL="742950" marR="0" lvl="1" indent="-222250" algn="l" rtl="0">
              <a:spcBef>
                <a:spcPts val="440"/>
              </a:spcBef>
              <a:spcAft>
                <a:spcPts val="0"/>
              </a:spcAft>
              <a:buClr>
                <a:srgbClr val="21218A"/>
              </a:buClr>
              <a:buSzPct val="100000"/>
              <a:buFont typeface="Noto Sans Symbols"/>
              <a:buChar char="•"/>
            </a:pPr>
            <a:r>
              <a:rPr lang="en-US" sz="2200" b="0" i="0" u="none" strike="noStrike" cap="none" dirty="0">
                <a:solidFill>
                  <a:srgbClr val="013C88"/>
                </a:solidFill>
                <a:latin typeface="Arial"/>
                <a:ea typeface="Arial"/>
                <a:cs typeface="Arial"/>
                <a:sym typeface="Arial"/>
              </a:rPr>
              <a:t>Example: ENERGY STAR and FEMP help buyers identify energy-efficient </a:t>
            </a:r>
            <a:r>
              <a:rPr lang="en-US" sz="2200" b="0" i="0" u="none" strike="noStrike" cap="none" dirty="0" smtClean="0">
                <a:solidFill>
                  <a:srgbClr val="013C88"/>
                </a:solidFill>
                <a:latin typeface="Arial"/>
                <a:ea typeface="Arial"/>
                <a:cs typeface="Arial"/>
                <a:sym typeface="Arial"/>
              </a:rPr>
              <a:t>products</a:t>
            </a:r>
            <a:br>
              <a:rPr lang="en-US" sz="2200" b="0" i="0" u="none" strike="noStrike" cap="none" dirty="0" smtClean="0">
                <a:solidFill>
                  <a:srgbClr val="013C88"/>
                </a:solidFill>
                <a:latin typeface="Arial"/>
                <a:ea typeface="Arial"/>
                <a:cs typeface="Arial"/>
                <a:sym typeface="Arial"/>
              </a:rPr>
            </a:br>
            <a:endParaRPr lang="en-US" sz="2200" b="0" i="0" u="none" strike="noStrike" cap="none" dirty="0">
              <a:solidFill>
                <a:srgbClr val="013C88"/>
              </a:solidFill>
              <a:latin typeface="Arial"/>
              <a:ea typeface="Arial"/>
              <a:cs typeface="Arial"/>
              <a:sym typeface="Arial"/>
            </a:endParaRPr>
          </a:p>
          <a:p>
            <a:pPr marL="342900" marR="0" lvl="0" indent="-342900" algn="l" rtl="0">
              <a:spcBef>
                <a:spcPts val="440"/>
              </a:spcBef>
              <a:spcAft>
                <a:spcPts val="0"/>
              </a:spcAft>
              <a:buClr>
                <a:srgbClr val="21218A"/>
              </a:buClr>
              <a:buSzPct val="100000"/>
              <a:buFont typeface="Noto Sans Symbols"/>
              <a:buChar char="➢"/>
            </a:pPr>
            <a:r>
              <a:rPr lang="en-US" sz="2200" b="0" i="0" u="none" strike="noStrike" cap="none" dirty="0">
                <a:solidFill>
                  <a:srgbClr val="013C88"/>
                </a:solidFill>
                <a:latin typeface="Arial"/>
                <a:ea typeface="Arial"/>
                <a:cs typeface="Arial"/>
                <a:sym typeface="Arial"/>
              </a:rPr>
              <a:t>Visit the </a:t>
            </a:r>
            <a:r>
              <a:rPr lang="en-US" sz="2200" b="0" i="0" u="none" strike="noStrike" cap="none" dirty="0">
                <a:solidFill>
                  <a:srgbClr val="A50021"/>
                </a:solidFill>
                <a:latin typeface="Arial"/>
                <a:ea typeface="Arial"/>
                <a:cs typeface="Arial"/>
                <a:sym typeface="Arial"/>
              </a:rPr>
              <a:t>Green Procurement Compilation </a:t>
            </a:r>
            <a:r>
              <a:rPr lang="en-US" sz="2200" b="0" i="0" u="none" strike="noStrike" cap="none" dirty="0">
                <a:solidFill>
                  <a:srgbClr val="013C88"/>
                </a:solidFill>
                <a:latin typeface="Arial"/>
                <a:ea typeface="Arial"/>
                <a:cs typeface="Arial"/>
                <a:sym typeface="Arial"/>
              </a:rPr>
              <a:t>to determine which are required for federal purchases</a:t>
            </a:r>
          </a:p>
          <a:p>
            <a:pPr marL="742950" marR="0" lvl="1" indent="-222250" algn="l" rtl="0">
              <a:spcBef>
                <a:spcPts val="440"/>
              </a:spcBef>
              <a:spcAft>
                <a:spcPts val="0"/>
              </a:spcAft>
              <a:buClr>
                <a:srgbClr val="21218A"/>
              </a:buClr>
              <a:buSzPct val="100000"/>
              <a:buFont typeface="Noto Sans Symbols"/>
              <a:buChar char="•"/>
            </a:pPr>
            <a:r>
              <a:rPr lang="en-US" sz="2200" b="0" i="0" u="none" strike="noStrike" cap="none" dirty="0">
                <a:solidFill>
                  <a:srgbClr val="C00000"/>
                </a:solidFill>
                <a:latin typeface="Arial"/>
                <a:ea typeface="Arial"/>
                <a:cs typeface="Arial"/>
                <a:sym typeface="Arial"/>
              </a:rPr>
              <a:t>www.sftool.gov/greenprocurement </a:t>
            </a:r>
          </a:p>
          <a:p>
            <a:pPr marL="742950" marR="0" lvl="1" indent="-222250" algn="l" rtl="0">
              <a:spcBef>
                <a:spcPts val="440"/>
              </a:spcBef>
              <a:spcAft>
                <a:spcPts val="0"/>
              </a:spcAft>
              <a:buClr>
                <a:srgbClr val="21218A"/>
              </a:buClr>
              <a:buSzPct val="100000"/>
              <a:buFont typeface="Noto Sans Symbols"/>
              <a:buNone/>
            </a:pPr>
            <a:endParaRPr sz="2200" b="0" i="0" u="none" strike="noStrike" cap="none" dirty="0">
              <a:solidFill>
                <a:srgbClr val="013C88"/>
              </a:solidFill>
              <a:latin typeface="Arial"/>
              <a:ea typeface="Arial"/>
              <a:cs typeface="Arial"/>
              <a:sym typeface="Arial"/>
            </a:endParaRPr>
          </a:p>
        </p:txBody>
      </p:sp>
      <p:sp>
        <p:nvSpPr>
          <p:cNvPr id="706" name="Shape 70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12</a:t>
            </a:fld>
            <a:endParaRPr lang="en-US" sz="1400" b="1">
              <a:solidFill>
                <a:srgbClr val="013C88"/>
              </a:solidFill>
              <a:latin typeface="Arial"/>
              <a:ea typeface="Arial"/>
              <a:cs typeface="Arial"/>
              <a:sym typeface="Arial"/>
            </a:endParaRPr>
          </a:p>
        </p:txBody>
      </p:sp>
      <p:pic>
        <p:nvPicPr>
          <p:cNvPr id="707" name="Shape 707"/>
          <p:cNvPicPr preferRelativeResize="0"/>
          <p:nvPr/>
        </p:nvPicPr>
        <p:blipFill rotWithShape="1">
          <a:blip r:embed="rId3">
            <a:alphaModFix/>
          </a:blip>
          <a:srcRect/>
          <a:stretch/>
        </p:blipFill>
        <p:spPr>
          <a:xfrm>
            <a:off x="7502155" y="1905000"/>
            <a:ext cx="1295400" cy="1295400"/>
          </a:xfrm>
          <a:prstGeom prst="rect">
            <a:avLst/>
          </a:prstGeom>
          <a:noFill/>
          <a:ln>
            <a:noFill/>
          </a:ln>
        </p:spPr>
      </p:pic>
      <p:pic>
        <p:nvPicPr>
          <p:cNvPr id="708" name="Shape 708"/>
          <p:cNvPicPr preferRelativeResize="0"/>
          <p:nvPr/>
        </p:nvPicPr>
        <p:blipFill rotWithShape="1">
          <a:blip r:embed="rId4">
            <a:alphaModFix/>
          </a:blip>
          <a:srcRect/>
          <a:stretch/>
        </p:blipFill>
        <p:spPr>
          <a:xfrm>
            <a:off x="7387855" y="4876800"/>
            <a:ext cx="1447800" cy="1447800"/>
          </a:xfrm>
          <a:prstGeom prst="rect">
            <a:avLst/>
          </a:prstGeom>
          <a:noFill/>
          <a:ln>
            <a:noFill/>
          </a:ln>
        </p:spPr>
      </p:pic>
      <p:pic>
        <p:nvPicPr>
          <p:cNvPr id="709" name="Shape 709"/>
          <p:cNvPicPr preferRelativeResize="0"/>
          <p:nvPr/>
        </p:nvPicPr>
        <p:blipFill rotWithShape="1">
          <a:blip r:embed="rId5">
            <a:alphaModFix/>
          </a:blip>
          <a:srcRect/>
          <a:stretch/>
        </p:blipFill>
        <p:spPr>
          <a:xfrm>
            <a:off x="7464056" y="3352800"/>
            <a:ext cx="1371599" cy="140392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457200" y="1479550"/>
            <a:ext cx="7924799" cy="107721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dirty="0">
                <a:solidFill>
                  <a:srgbClr val="013C88"/>
                </a:solidFill>
                <a:latin typeface="Arial"/>
                <a:ea typeface="Arial"/>
                <a:cs typeface="Arial"/>
                <a:sym typeface="Arial"/>
              </a:rPr>
              <a:t>Environmental Program Considerations</a:t>
            </a:r>
          </a:p>
        </p:txBody>
      </p:sp>
      <p:sp>
        <p:nvSpPr>
          <p:cNvPr id="716" name="Shape 716"/>
          <p:cNvSpPr txBox="1">
            <a:spLocks noGrp="1"/>
          </p:cNvSpPr>
          <p:nvPr>
            <p:ph type="body" idx="1"/>
          </p:nvPr>
        </p:nvSpPr>
        <p:spPr>
          <a:xfrm>
            <a:off x="457200" y="2286000"/>
            <a:ext cx="7769225"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Buyers must be aware of issues related to</a:t>
            </a:r>
            <a:r>
              <a:rPr lang="en-US" sz="2400" b="0" i="0" u="none" strike="noStrike" cap="none" dirty="0" smtClean="0">
                <a:solidFill>
                  <a:srgbClr val="013C88"/>
                </a:solidFill>
                <a:latin typeface="Arial"/>
                <a:ea typeface="Arial"/>
                <a:cs typeface="Arial"/>
                <a:sym typeface="Arial"/>
              </a:rPr>
              <a:t>:</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Quantity: </a:t>
            </a:r>
            <a:r>
              <a:rPr lang="en-US" sz="2400" b="0" i="0" u="none" strike="noStrike" cap="none" dirty="0" smtClean="0">
                <a:solidFill>
                  <a:srgbClr val="013C88"/>
                </a:solidFill>
                <a:latin typeface="Arial"/>
                <a:ea typeface="Arial"/>
                <a:cs typeface="Arial"/>
                <a:sym typeface="Arial"/>
              </a:rPr>
              <a:t> There </a:t>
            </a:r>
            <a:r>
              <a:rPr lang="en-US" sz="2400" b="0" i="0" u="none" strike="noStrike" cap="none" dirty="0">
                <a:solidFill>
                  <a:srgbClr val="013C88"/>
                </a:solidFill>
                <a:latin typeface="Arial"/>
                <a:ea typeface="Arial"/>
                <a:cs typeface="Arial"/>
                <a:sym typeface="Arial"/>
              </a:rPr>
              <a:t>are more than 400 standards, labels, and </a:t>
            </a:r>
            <a:r>
              <a:rPr lang="en-US" sz="2400" b="0" i="0" u="none" strike="noStrike" cap="none" dirty="0" smtClean="0">
                <a:solidFill>
                  <a:srgbClr val="013C88"/>
                </a:solidFill>
                <a:latin typeface="Arial"/>
                <a:ea typeface="Arial"/>
                <a:cs typeface="Arial"/>
                <a:sym typeface="Arial"/>
              </a:rPr>
              <a:t>claims</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Verification: </a:t>
            </a:r>
            <a:r>
              <a:rPr lang="en-US" sz="2400" b="0" i="0" u="none" strike="noStrike" cap="none" dirty="0" smtClean="0">
                <a:solidFill>
                  <a:srgbClr val="013C88"/>
                </a:solidFill>
                <a:latin typeface="Arial"/>
                <a:ea typeface="Arial"/>
                <a:cs typeface="Arial"/>
                <a:sym typeface="Arial"/>
              </a:rPr>
              <a:t> Environmental </a:t>
            </a:r>
            <a:r>
              <a:rPr lang="en-US" sz="2400" b="0" i="0" u="none" strike="noStrike" cap="none" dirty="0">
                <a:solidFill>
                  <a:srgbClr val="013C88"/>
                </a:solidFill>
                <a:latin typeface="Arial"/>
                <a:ea typeface="Arial"/>
                <a:cs typeface="Arial"/>
                <a:sym typeface="Arial"/>
              </a:rPr>
              <a:t>claims may be “verified” or “self-designated</a:t>
            </a:r>
            <a:r>
              <a:rPr lang="en-US" sz="2400" b="0" i="0" u="none" strike="noStrike" cap="none" dirty="0" smtClean="0">
                <a:solidFill>
                  <a:srgbClr val="013C88"/>
                </a:solidFill>
                <a:latin typeface="Arial"/>
                <a:ea typeface="Arial"/>
                <a:cs typeface="Arial"/>
                <a:sym typeface="Arial"/>
              </a:rPr>
              <a:t>”</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Number of Attributes: </a:t>
            </a:r>
            <a:r>
              <a:rPr lang="en-US" sz="2400" b="0" i="0" u="none" strike="noStrike" cap="none" dirty="0" smtClean="0">
                <a:solidFill>
                  <a:srgbClr val="013C88"/>
                </a:solidFill>
                <a:latin typeface="Arial"/>
                <a:ea typeface="Arial"/>
                <a:cs typeface="Arial"/>
                <a:sym typeface="Arial"/>
              </a:rPr>
              <a:t> Programs </a:t>
            </a:r>
            <a:r>
              <a:rPr lang="en-US" sz="2400" b="0" i="0" u="none" strike="noStrike" cap="none" dirty="0">
                <a:solidFill>
                  <a:srgbClr val="013C88"/>
                </a:solidFill>
                <a:latin typeface="Arial"/>
                <a:ea typeface="Arial"/>
                <a:cs typeface="Arial"/>
                <a:sym typeface="Arial"/>
              </a:rPr>
              <a:t>may cover single or multiple environmental attributes</a:t>
            </a:r>
          </a:p>
        </p:txBody>
      </p:sp>
      <p:sp>
        <p:nvSpPr>
          <p:cNvPr id="717" name="Shape 71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13</a:t>
            </a:fld>
            <a:endParaRPr lang="en-US" sz="1400" b="1">
              <a:solidFill>
                <a:srgbClr val="013C88"/>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14</a:t>
            </a:fld>
            <a:endParaRPr lang="en-US" sz="1400" b="1">
              <a:solidFill>
                <a:srgbClr val="013C88"/>
              </a:solidFill>
              <a:latin typeface="Arial"/>
              <a:ea typeface="Arial"/>
              <a:cs typeface="Arial"/>
              <a:sym typeface="Arial"/>
            </a:endParaRPr>
          </a:p>
        </p:txBody>
      </p:sp>
      <p:grpSp>
        <p:nvGrpSpPr>
          <p:cNvPr id="280" name="Shape 280"/>
          <p:cNvGrpSpPr/>
          <p:nvPr/>
        </p:nvGrpSpPr>
        <p:grpSpPr>
          <a:xfrm>
            <a:off x="4272520" y="1679454"/>
            <a:ext cx="4332759" cy="4372146"/>
            <a:chOff x="1072120" y="3054"/>
            <a:chExt cx="4332759" cy="4372146"/>
          </a:xfrm>
        </p:grpSpPr>
        <p:sp>
          <p:nvSpPr>
            <p:cNvPr id="281" name="Shape 281"/>
            <p:cNvSpPr/>
            <p:nvPr/>
          </p:nvSpPr>
          <p:spPr>
            <a:xfrm>
              <a:off x="2501931" y="3054"/>
              <a:ext cx="2902948" cy="1312956"/>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282" name="Shape 282"/>
            <p:cNvSpPr txBox="1"/>
            <p:nvPr/>
          </p:nvSpPr>
          <p:spPr>
            <a:xfrm>
              <a:off x="2501931" y="3054"/>
              <a:ext cx="2902948" cy="1312956"/>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Designates products that contain recovered materials</a:t>
              </a:r>
            </a:p>
          </p:txBody>
        </p:sp>
        <p:sp>
          <p:nvSpPr>
            <p:cNvPr id="283" name="Shape 283"/>
            <p:cNvSpPr/>
            <p:nvPr/>
          </p:nvSpPr>
          <p:spPr>
            <a:xfrm>
              <a:off x="1072120" y="3054"/>
              <a:ext cx="1299827" cy="1312956"/>
            </a:xfrm>
            <a:prstGeom prst="rect">
              <a:avLst/>
            </a:prstGeom>
            <a:blipFill rotWithShape="1">
              <a:blip r:embed="rId3">
                <a:alphaModFix/>
              </a:blip>
              <a:stretch>
                <a:fillRect l="-6998" r="-6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1072120" y="1532649"/>
              <a:ext cx="2902948" cy="1312956"/>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285" name="Shape 285"/>
            <p:cNvSpPr txBox="1"/>
            <p:nvPr/>
          </p:nvSpPr>
          <p:spPr>
            <a:xfrm>
              <a:off x="1072120" y="1532649"/>
              <a:ext cx="2902948" cy="1312956"/>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Recommends purchasing practices and recycled content for products</a:t>
              </a:r>
            </a:p>
          </p:txBody>
        </p:sp>
        <p:sp>
          <p:nvSpPr>
            <p:cNvPr id="286" name="Shape 286"/>
            <p:cNvSpPr/>
            <p:nvPr/>
          </p:nvSpPr>
          <p:spPr>
            <a:xfrm>
              <a:off x="4105051" y="1532649"/>
              <a:ext cx="1299827" cy="1312956"/>
            </a:xfrm>
            <a:prstGeom prst="rect">
              <a:avLst/>
            </a:prstGeom>
            <a:blipFill rotWithShape="1">
              <a:blip r:embed="rId4">
                <a:alphaModFix/>
              </a:blip>
              <a:stretch>
                <a:fillRect l="-16997" r="-16998"/>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2501931" y="3062243"/>
              <a:ext cx="2902948" cy="1312956"/>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288" name="Shape 288"/>
            <p:cNvSpPr txBox="1"/>
            <p:nvPr/>
          </p:nvSpPr>
          <p:spPr>
            <a:xfrm>
              <a:off x="2501931" y="3062243"/>
              <a:ext cx="2902948" cy="1312956"/>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Federal agencies must purchase products with the highest content of recycled material</a:t>
              </a:r>
            </a:p>
          </p:txBody>
        </p:sp>
        <p:sp>
          <p:nvSpPr>
            <p:cNvPr id="289" name="Shape 289"/>
            <p:cNvSpPr/>
            <p:nvPr/>
          </p:nvSpPr>
          <p:spPr>
            <a:xfrm>
              <a:off x="1072120" y="3062243"/>
              <a:ext cx="1299827" cy="1312956"/>
            </a:xfrm>
            <a:prstGeom prst="rect">
              <a:avLst/>
            </a:prstGeom>
            <a:blipFill rotWithShape="1">
              <a:blip r:embed="rId5">
                <a:alphaModFix/>
              </a:blip>
              <a:stretch>
                <a:fillRect l="-2999" r="-2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90" name="Shape 290"/>
          <p:cNvSpPr txBox="1"/>
          <p:nvPr/>
        </p:nvSpPr>
        <p:spPr>
          <a:xfrm>
            <a:off x="533400" y="1371600"/>
            <a:ext cx="7921624" cy="15696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Arial"/>
              <a:buNone/>
            </a:pPr>
            <a:r>
              <a:rPr lang="en-US" sz="3200" b="1" i="0" u="none" strike="noStrike" cap="none">
                <a:solidFill>
                  <a:srgbClr val="C00000"/>
                </a:solidFill>
                <a:latin typeface="Arial"/>
                <a:ea typeface="Arial"/>
                <a:cs typeface="Arial"/>
                <a:sym typeface="Arial"/>
              </a:rPr>
              <a:t>C</a:t>
            </a:r>
            <a:r>
              <a:rPr lang="en-US" sz="3200" b="1" i="0" u="none" strike="noStrike" cap="none">
                <a:solidFill>
                  <a:srgbClr val="013C88"/>
                </a:solidFill>
                <a:latin typeface="Arial"/>
                <a:ea typeface="Arial"/>
                <a:cs typeface="Arial"/>
                <a:sym typeface="Arial"/>
              </a:rPr>
              <a:t>omprehensive</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P</a:t>
            </a:r>
            <a:r>
              <a:rPr lang="en-US" sz="3200" b="1" i="0" u="none" strike="noStrike" cap="none">
                <a:solidFill>
                  <a:srgbClr val="013C88"/>
                </a:solidFill>
                <a:latin typeface="Arial"/>
                <a:ea typeface="Arial"/>
                <a:cs typeface="Arial"/>
                <a:sym typeface="Arial"/>
              </a:rPr>
              <a:t>rocurement</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G</a:t>
            </a:r>
            <a:r>
              <a:rPr lang="en-US" sz="3200" b="1" i="0" u="none" strike="noStrike" cap="none">
                <a:solidFill>
                  <a:srgbClr val="013C88"/>
                </a:solidFill>
                <a:latin typeface="Arial"/>
                <a:ea typeface="Arial"/>
                <a:cs typeface="Arial"/>
                <a:sym typeface="Arial"/>
              </a:rPr>
              <a:t>uidelines</a:t>
            </a:r>
          </a:p>
        </p:txBody>
      </p:sp>
      <p:pic>
        <p:nvPicPr>
          <p:cNvPr id="291" name="Shape 291"/>
          <p:cNvPicPr preferRelativeResize="0"/>
          <p:nvPr/>
        </p:nvPicPr>
        <p:blipFill rotWithShape="1">
          <a:blip r:embed="rId6">
            <a:alphaModFix/>
          </a:blip>
          <a:srcRect/>
          <a:stretch/>
        </p:blipFill>
        <p:spPr>
          <a:xfrm>
            <a:off x="1066800" y="4953000"/>
            <a:ext cx="1634882" cy="1594560"/>
          </a:xfrm>
          <a:prstGeom prst="rect">
            <a:avLst/>
          </a:prstGeom>
          <a:noFill/>
          <a:ln>
            <a:noFill/>
          </a:ln>
        </p:spPr>
      </p:pic>
      <p:sp>
        <p:nvSpPr>
          <p:cNvPr id="292" name="Shape 292"/>
          <p:cNvSpPr txBox="1"/>
          <p:nvPr/>
        </p:nvSpPr>
        <p:spPr>
          <a:xfrm>
            <a:off x="533400" y="3276600"/>
            <a:ext cx="2895600" cy="1200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13C88"/>
                </a:solidFill>
                <a:latin typeface="Arial"/>
                <a:ea typeface="Arial"/>
                <a:cs typeface="Arial"/>
                <a:sym typeface="Arial"/>
              </a:rPr>
              <a:t>Products made with recycled and recovered materials</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15</a:t>
            </a:fld>
            <a:endParaRPr lang="en-US" sz="1400" b="1">
              <a:solidFill>
                <a:srgbClr val="013C88"/>
              </a:solidFill>
              <a:latin typeface="Arial"/>
              <a:ea typeface="Arial"/>
              <a:cs typeface="Arial"/>
              <a:sym typeface="Arial"/>
            </a:endParaRPr>
          </a:p>
        </p:txBody>
      </p:sp>
      <p:sp>
        <p:nvSpPr>
          <p:cNvPr id="299" name="Shape 299"/>
          <p:cNvSpPr txBox="1"/>
          <p:nvPr/>
        </p:nvSpPr>
        <p:spPr>
          <a:xfrm>
            <a:off x="457200" y="2819400"/>
            <a:ext cx="2895600"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13C88"/>
                </a:solidFill>
                <a:latin typeface="Arial"/>
                <a:ea typeface="Arial"/>
                <a:cs typeface="Arial"/>
                <a:sym typeface="Arial"/>
              </a:rPr>
              <a:t>Certifies water-efficient products</a:t>
            </a:r>
          </a:p>
        </p:txBody>
      </p:sp>
      <p:sp>
        <p:nvSpPr>
          <p:cNvPr id="300" name="Shape 300"/>
          <p:cNvSpPr txBox="1"/>
          <p:nvPr/>
        </p:nvSpPr>
        <p:spPr>
          <a:xfrm>
            <a:off x="457200" y="1524000"/>
            <a:ext cx="7769225" cy="5847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13C88"/>
              </a:buClr>
              <a:buSzPct val="25000"/>
              <a:buFont typeface="Arial"/>
              <a:buNone/>
            </a:pPr>
            <a:r>
              <a:rPr lang="en-US" sz="3200" b="1" i="0" u="none" strike="noStrike" cap="none">
                <a:solidFill>
                  <a:srgbClr val="013C88"/>
                </a:solidFill>
                <a:latin typeface="Arial"/>
                <a:ea typeface="Arial"/>
                <a:cs typeface="Arial"/>
                <a:sym typeface="Arial"/>
              </a:rPr>
              <a:t>WaterSense®</a:t>
            </a:r>
          </a:p>
        </p:txBody>
      </p:sp>
      <p:pic>
        <p:nvPicPr>
          <p:cNvPr id="301" name="Shape 301"/>
          <p:cNvPicPr preferRelativeResize="0"/>
          <p:nvPr/>
        </p:nvPicPr>
        <p:blipFill rotWithShape="1">
          <a:blip r:embed="rId3">
            <a:alphaModFix/>
          </a:blip>
          <a:srcRect/>
          <a:stretch/>
        </p:blipFill>
        <p:spPr>
          <a:xfrm>
            <a:off x="609600" y="4191000"/>
            <a:ext cx="2016367" cy="2016367"/>
          </a:xfrm>
          <a:prstGeom prst="rect">
            <a:avLst/>
          </a:prstGeom>
          <a:noFill/>
          <a:ln>
            <a:noFill/>
          </a:ln>
        </p:spPr>
      </p:pic>
      <p:grpSp>
        <p:nvGrpSpPr>
          <p:cNvPr id="302" name="Shape 302"/>
          <p:cNvGrpSpPr/>
          <p:nvPr/>
        </p:nvGrpSpPr>
        <p:grpSpPr>
          <a:xfrm>
            <a:off x="3719362" y="1526750"/>
            <a:ext cx="4600872" cy="4642697"/>
            <a:chOff x="823762" y="2750"/>
            <a:chExt cx="4600872" cy="4642697"/>
          </a:xfrm>
        </p:grpSpPr>
        <p:sp>
          <p:nvSpPr>
            <p:cNvPr id="303" name="Shape 303"/>
            <p:cNvSpPr/>
            <p:nvPr/>
          </p:nvSpPr>
          <p:spPr>
            <a:xfrm>
              <a:off x="2342050" y="2750"/>
              <a:ext cx="3082584" cy="1394203"/>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04" name="Shape 304"/>
            <p:cNvSpPr txBox="1"/>
            <p:nvPr/>
          </p:nvSpPr>
          <p:spPr>
            <a:xfrm>
              <a:off x="2342050" y="2750"/>
              <a:ext cx="3082584" cy="1394203"/>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Saving water reduces energy costs</a:t>
              </a:r>
            </a:p>
          </p:txBody>
        </p:sp>
        <p:sp>
          <p:nvSpPr>
            <p:cNvPr id="305" name="Shape 305"/>
            <p:cNvSpPr/>
            <p:nvPr/>
          </p:nvSpPr>
          <p:spPr>
            <a:xfrm>
              <a:off x="823762" y="2750"/>
              <a:ext cx="1380261" cy="1394203"/>
            </a:xfrm>
            <a:prstGeom prst="rect">
              <a:avLst/>
            </a:prstGeom>
            <a:blipFill rotWithShape="1">
              <a:blip r:embed="rId4">
                <a:alphaModFix/>
              </a:blip>
              <a:stretch>
                <a:fillRect l="-6998" r="-6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6" name="Shape 306"/>
            <p:cNvSpPr/>
            <p:nvPr/>
          </p:nvSpPr>
          <p:spPr>
            <a:xfrm>
              <a:off x="823762" y="1626998"/>
              <a:ext cx="3082584" cy="1394203"/>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07" name="Shape 307"/>
            <p:cNvSpPr txBox="1"/>
            <p:nvPr/>
          </p:nvSpPr>
          <p:spPr>
            <a:xfrm>
              <a:off x="823762" y="1626998"/>
              <a:ext cx="3082584" cy="1394203"/>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WaterSense® products are 20% more water efficient </a:t>
              </a:r>
            </a:p>
          </p:txBody>
        </p:sp>
        <p:sp>
          <p:nvSpPr>
            <p:cNvPr id="308" name="Shape 308"/>
            <p:cNvSpPr/>
            <p:nvPr/>
          </p:nvSpPr>
          <p:spPr>
            <a:xfrm>
              <a:off x="4044373" y="1626998"/>
              <a:ext cx="1380261" cy="1394203"/>
            </a:xfrm>
            <a:prstGeom prst="rect">
              <a:avLst/>
            </a:prstGeom>
            <a:blipFill rotWithShape="1">
              <a:blip r:embed="rId5">
                <a:alphaModFix/>
              </a:blip>
              <a:stretch>
                <a:fillRect l="-14999" r="-14997"/>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9" name="Shape 309"/>
            <p:cNvSpPr/>
            <p:nvPr/>
          </p:nvSpPr>
          <p:spPr>
            <a:xfrm>
              <a:off x="2342050" y="3251244"/>
              <a:ext cx="3082584" cy="1394203"/>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10" name="Shape 310"/>
            <p:cNvSpPr txBox="1"/>
            <p:nvPr/>
          </p:nvSpPr>
          <p:spPr>
            <a:xfrm>
              <a:off x="2342050" y="3251244"/>
              <a:ext cx="3082584" cy="1394203"/>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Federal agencies are  required to reduce water consumption by 26% between 2007-2020</a:t>
              </a:r>
            </a:p>
          </p:txBody>
        </p:sp>
        <p:sp>
          <p:nvSpPr>
            <p:cNvPr id="311" name="Shape 311"/>
            <p:cNvSpPr/>
            <p:nvPr/>
          </p:nvSpPr>
          <p:spPr>
            <a:xfrm>
              <a:off x="823762" y="3251244"/>
              <a:ext cx="1380261" cy="1394203"/>
            </a:xfrm>
            <a:prstGeom prst="rect">
              <a:avLst/>
            </a:prstGeom>
            <a:blipFill rotWithShape="1">
              <a:blip r:embed="rId6">
                <a:alphaModFix/>
              </a:blip>
              <a:stretch>
                <a:fillRect l="-999" r="-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16</a:t>
            </a:fld>
            <a:endParaRPr lang="en-US" sz="1400" b="1">
              <a:solidFill>
                <a:srgbClr val="013C88"/>
              </a:solidFill>
              <a:latin typeface="Arial"/>
              <a:ea typeface="Arial"/>
              <a:cs typeface="Arial"/>
              <a:sym typeface="Arial"/>
            </a:endParaRPr>
          </a:p>
        </p:txBody>
      </p:sp>
      <p:sp>
        <p:nvSpPr>
          <p:cNvPr id="337" name="Shape 337"/>
          <p:cNvSpPr txBox="1"/>
          <p:nvPr/>
        </p:nvSpPr>
        <p:spPr>
          <a:xfrm>
            <a:off x="304800" y="2667000"/>
            <a:ext cx="3352799" cy="1200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13C88"/>
                </a:solidFill>
                <a:latin typeface="Arial"/>
                <a:ea typeface="Arial"/>
                <a:cs typeface="Arial"/>
                <a:sym typeface="Arial"/>
              </a:rPr>
              <a:t>Certifies and promotes</a:t>
            </a:r>
            <a:br>
              <a:rPr lang="en-US" sz="2400">
                <a:solidFill>
                  <a:srgbClr val="013C88"/>
                </a:solidFill>
                <a:latin typeface="Arial"/>
                <a:ea typeface="Arial"/>
                <a:cs typeface="Arial"/>
                <a:sym typeface="Arial"/>
              </a:rPr>
            </a:br>
            <a:r>
              <a:rPr lang="en-US" sz="2400">
                <a:solidFill>
                  <a:srgbClr val="013C88"/>
                </a:solidFill>
                <a:latin typeface="Arial"/>
                <a:ea typeface="Arial"/>
                <a:cs typeface="Arial"/>
                <a:sym typeface="Arial"/>
              </a:rPr>
              <a:t>energy-efficient products</a:t>
            </a:r>
          </a:p>
        </p:txBody>
      </p:sp>
      <p:sp>
        <p:nvSpPr>
          <p:cNvPr id="338" name="Shape 338"/>
          <p:cNvSpPr txBox="1">
            <a:spLocks noGrp="1"/>
          </p:cNvSpPr>
          <p:nvPr>
            <p:ph type="title"/>
          </p:nvPr>
        </p:nvSpPr>
        <p:spPr>
          <a:xfrm>
            <a:off x="228600" y="1600200"/>
            <a:ext cx="7769225"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ENERGY STAR®</a:t>
            </a:r>
          </a:p>
        </p:txBody>
      </p:sp>
      <p:pic>
        <p:nvPicPr>
          <p:cNvPr id="339" name="Shape 339"/>
          <p:cNvPicPr preferRelativeResize="0"/>
          <p:nvPr/>
        </p:nvPicPr>
        <p:blipFill rotWithShape="1">
          <a:blip r:embed="rId3">
            <a:alphaModFix/>
          </a:blip>
          <a:srcRect/>
          <a:stretch/>
        </p:blipFill>
        <p:spPr>
          <a:xfrm>
            <a:off x="990600" y="4343400"/>
            <a:ext cx="1902774" cy="1947620"/>
          </a:xfrm>
          <a:prstGeom prst="rect">
            <a:avLst/>
          </a:prstGeom>
          <a:noFill/>
          <a:ln>
            <a:noFill/>
          </a:ln>
        </p:spPr>
      </p:pic>
      <p:grpSp>
        <p:nvGrpSpPr>
          <p:cNvPr id="340" name="Shape 340"/>
          <p:cNvGrpSpPr/>
          <p:nvPr/>
        </p:nvGrpSpPr>
        <p:grpSpPr>
          <a:xfrm>
            <a:off x="3946252" y="1601915"/>
            <a:ext cx="4451894" cy="4492366"/>
            <a:chOff x="745852" y="1715"/>
            <a:chExt cx="4451894" cy="4492366"/>
          </a:xfrm>
        </p:grpSpPr>
        <p:sp>
          <p:nvSpPr>
            <p:cNvPr id="341" name="Shape 341"/>
            <p:cNvSpPr/>
            <p:nvPr/>
          </p:nvSpPr>
          <p:spPr>
            <a:xfrm>
              <a:off x="2214976" y="1715"/>
              <a:ext cx="2982770" cy="134905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42" name="Shape 342"/>
            <p:cNvSpPr txBox="1"/>
            <p:nvPr/>
          </p:nvSpPr>
          <p:spPr>
            <a:xfrm>
              <a:off x="2214976" y="1715"/>
              <a:ext cx="2982770" cy="134905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Reduces greenhouse gas emissions</a:t>
              </a:r>
            </a:p>
          </p:txBody>
        </p:sp>
        <p:sp>
          <p:nvSpPr>
            <p:cNvPr id="343" name="Shape 343"/>
            <p:cNvSpPr/>
            <p:nvPr/>
          </p:nvSpPr>
          <p:spPr>
            <a:xfrm>
              <a:off x="745852" y="1715"/>
              <a:ext cx="1335567" cy="1349058"/>
            </a:xfrm>
            <a:prstGeom prst="rect">
              <a:avLst/>
            </a:prstGeom>
            <a:blipFill rotWithShape="1">
              <a:blip r:embed="rId4">
                <a:alphaModFix/>
              </a:blip>
              <a:stretch>
                <a:fillRect t="-11999" b="-11997"/>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4" name="Shape 344"/>
            <p:cNvSpPr/>
            <p:nvPr/>
          </p:nvSpPr>
          <p:spPr>
            <a:xfrm>
              <a:off x="745852" y="1573370"/>
              <a:ext cx="2982770" cy="134905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45" name="Shape 345"/>
            <p:cNvSpPr txBox="1"/>
            <p:nvPr/>
          </p:nvSpPr>
          <p:spPr>
            <a:xfrm>
              <a:off x="745852" y="1573370"/>
              <a:ext cx="2982770" cy="134905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Federal agencies are </a:t>
              </a:r>
              <a:r>
                <a:rPr lang="en-US" sz="1800" b="0">
                  <a:solidFill>
                    <a:schemeClr val="lt1"/>
                  </a:solidFill>
                  <a:latin typeface="Arial"/>
                  <a:ea typeface="Arial"/>
                  <a:cs typeface="Arial"/>
                  <a:sym typeface="Arial"/>
                </a:rPr>
                <a:t>required</a:t>
              </a:r>
              <a:r>
                <a:rPr lang="en-US" sz="1800">
                  <a:solidFill>
                    <a:schemeClr val="lt1"/>
                  </a:solidFill>
                  <a:latin typeface="Arial"/>
                  <a:ea typeface="Arial"/>
                  <a:cs typeface="Arial"/>
                  <a:sym typeface="Arial"/>
                </a:rPr>
                <a:t> to purchase ENERGY STAR products</a:t>
              </a:r>
            </a:p>
          </p:txBody>
        </p:sp>
        <p:sp>
          <p:nvSpPr>
            <p:cNvPr id="346" name="Shape 346"/>
            <p:cNvSpPr/>
            <p:nvPr/>
          </p:nvSpPr>
          <p:spPr>
            <a:xfrm>
              <a:off x="3862178" y="1573370"/>
              <a:ext cx="1335567" cy="1349058"/>
            </a:xfrm>
            <a:prstGeom prst="rect">
              <a:avLst/>
            </a:prstGeom>
            <a:blipFill rotWithShape="1">
              <a:blip r:embed="rId5">
                <a:alphaModFix/>
              </a:blip>
              <a:stretch>
                <a:fillRect/>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7" name="Shape 347"/>
            <p:cNvSpPr/>
            <p:nvPr/>
          </p:nvSpPr>
          <p:spPr>
            <a:xfrm>
              <a:off x="2214976" y="3145024"/>
              <a:ext cx="2982770" cy="134905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48" name="Shape 348"/>
            <p:cNvSpPr txBox="1"/>
            <p:nvPr/>
          </p:nvSpPr>
          <p:spPr>
            <a:xfrm>
              <a:off x="2214976" y="3145024"/>
              <a:ext cx="2982770" cy="134905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Products generally represent the top 25% of energy efficient products in the market</a:t>
              </a:r>
            </a:p>
          </p:txBody>
        </p:sp>
        <p:sp>
          <p:nvSpPr>
            <p:cNvPr id="349" name="Shape 349"/>
            <p:cNvSpPr/>
            <p:nvPr/>
          </p:nvSpPr>
          <p:spPr>
            <a:xfrm>
              <a:off x="745852" y="3145024"/>
              <a:ext cx="1335567" cy="1349058"/>
            </a:xfrm>
            <a:prstGeom prst="rect">
              <a:avLst/>
            </a:prstGeom>
            <a:blipFill rotWithShape="1">
              <a:blip r:embed="rId6">
                <a:alphaModFix/>
              </a:blip>
              <a:stretch>
                <a:fillRect t="-3999" b="-3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17</a:t>
            </a:fld>
            <a:endParaRPr lang="en-US" sz="1400" b="1">
              <a:solidFill>
                <a:srgbClr val="013C88"/>
              </a:solidFill>
              <a:latin typeface="Arial"/>
              <a:ea typeface="Arial"/>
              <a:cs typeface="Arial"/>
              <a:sym typeface="Arial"/>
            </a:endParaRPr>
          </a:p>
        </p:txBody>
      </p:sp>
      <p:sp>
        <p:nvSpPr>
          <p:cNvPr id="356" name="Shape 356"/>
          <p:cNvSpPr txBox="1"/>
          <p:nvPr/>
        </p:nvSpPr>
        <p:spPr>
          <a:xfrm>
            <a:off x="381000" y="1447800"/>
            <a:ext cx="7769225" cy="20621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Arial"/>
              <a:buNone/>
            </a:pPr>
            <a:r>
              <a:rPr lang="en-US" sz="3200" b="1" i="0" u="none" strike="noStrike" cap="none">
                <a:solidFill>
                  <a:srgbClr val="C00000"/>
                </a:solidFill>
                <a:latin typeface="Arial"/>
                <a:ea typeface="Arial"/>
                <a:cs typeface="Arial"/>
                <a:sym typeface="Arial"/>
              </a:rPr>
              <a:t>F</a:t>
            </a:r>
            <a:r>
              <a:rPr lang="en-US" sz="3200" b="1" i="0" u="none" strike="noStrike" cap="none">
                <a:solidFill>
                  <a:srgbClr val="013C88"/>
                </a:solidFill>
                <a:latin typeface="Arial"/>
                <a:ea typeface="Arial"/>
                <a:cs typeface="Arial"/>
                <a:sym typeface="Arial"/>
              </a:rPr>
              <a:t>ederal</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E</a:t>
            </a:r>
            <a:r>
              <a:rPr lang="en-US" sz="3200" b="1" i="0" u="none" strike="noStrike" cap="none">
                <a:solidFill>
                  <a:srgbClr val="013C88"/>
                </a:solidFill>
                <a:latin typeface="Arial"/>
                <a:ea typeface="Arial"/>
                <a:cs typeface="Arial"/>
                <a:sym typeface="Arial"/>
              </a:rPr>
              <a:t>nergy</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M</a:t>
            </a:r>
            <a:r>
              <a:rPr lang="en-US" sz="3200" b="1" i="0" u="none" strike="noStrike" cap="none">
                <a:solidFill>
                  <a:srgbClr val="013C88"/>
                </a:solidFill>
                <a:latin typeface="Arial"/>
                <a:ea typeface="Arial"/>
                <a:cs typeface="Arial"/>
                <a:sym typeface="Arial"/>
              </a:rPr>
              <a:t>anagement </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P</a:t>
            </a:r>
            <a:r>
              <a:rPr lang="en-US" sz="3200" b="1" i="0" u="none" strike="noStrike" cap="none">
                <a:solidFill>
                  <a:srgbClr val="013C88"/>
                </a:solidFill>
                <a:latin typeface="Arial"/>
                <a:ea typeface="Arial"/>
                <a:cs typeface="Arial"/>
                <a:sym typeface="Arial"/>
              </a:rPr>
              <a:t>rogram</a:t>
            </a:r>
          </a:p>
        </p:txBody>
      </p:sp>
      <p:sp>
        <p:nvSpPr>
          <p:cNvPr id="357" name="Shape 357"/>
          <p:cNvSpPr/>
          <p:nvPr/>
        </p:nvSpPr>
        <p:spPr>
          <a:xfrm>
            <a:off x="381000" y="3733800"/>
            <a:ext cx="4572000" cy="1200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13C88"/>
                </a:solidFill>
                <a:latin typeface="Arial"/>
                <a:ea typeface="Arial"/>
                <a:cs typeface="Arial"/>
                <a:sym typeface="Arial"/>
              </a:rPr>
              <a:t>Sets energy efficiency</a:t>
            </a:r>
            <a:br>
              <a:rPr lang="en-US" sz="2400">
                <a:solidFill>
                  <a:srgbClr val="013C88"/>
                </a:solidFill>
                <a:latin typeface="Arial"/>
                <a:ea typeface="Arial"/>
                <a:cs typeface="Arial"/>
                <a:sym typeface="Arial"/>
              </a:rPr>
            </a:br>
            <a:r>
              <a:rPr lang="en-US" sz="2400">
                <a:solidFill>
                  <a:srgbClr val="013C88"/>
                </a:solidFill>
                <a:latin typeface="Arial"/>
                <a:ea typeface="Arial"/>
                <a:cs typeface="Arial"/>
                <a:sym typeface="Arial"/>
              </a:rPr>
              <a:t>requirements for</a:t>
            </a:r>
            <a:br>
              <a:rPr lang="en-US" sz="2400">
                <a:solidFill>
                  <a:srgbClr val="013C88"/>
                </a:solidFill>
                <a:latin typeface="Arial"/>
                <a:ea typeface="Arial"/>
                <a:cs typeface="Arial"/>
                <a:sym typeface="Arial"/>
              </a:rPr>
            </a:br>
            <a:r>
              <a:rPr lang="en-US" sz="2400">
                <a:solidFill>
                  <a:srgbClr val="013C88"/>
                </a:solidFill>
                <a:latin typeface="Arial"/>
                <a:ea typeface="Arial"/>
                <a:cs typeface="Arial"/>
                <a:sym typeface="Arial"/>
              </a:rPr>
              <a:t>product categories</a:t>
            </a:r>
          </a:p>
        </p:txBody>
      </p:sp>
      <p:pic>
        <p:nvPicPr>
          <p:cNvPr id="358" name="Shape 358"/>
          <p:cNvPicPr preferRelativeResize="0"/>
          <p:nvPr/>
        </p:nvPicPr>
        <p:blipFill rotWithShape="1">
          <a:blip r:embed="rId3">
            <a:alphaModFix/>
          </a:blip>
          <a:srcRect/>
          <a:stretch/>
        </p:blipFill>
        <p:spPr>
          <a:xfrm>
            <a:off x="609600" y="5334000"/>
            <a:ext cx="1998661" cy="888742"/>
          </a:xfrm>
          <a:prstGeom prst="rect">
            <a:avLst/>
          </a:prstGeom>
          <a:noFill/>
          <a:ln>
            <a:noFill/>
          </a:ln>
        </p:spPr>
      </p:pic>
      <p:grpSp>
        <p:nvGrpSpPr>
          <p:cNvPr id="359" name="Shape 359"/>
          <p:cNvGrpSpPr/>
          <p:nvPr/>
        </p:nvGrpSpPr>
        <p:grpSpPr>
          <a:xfrm>
            <a:off x="3897137" y="1450755"/>
            <a:ext cx="4550121" cy="4591485"/>
            <a:chOff x="1001537" y="2955"/>
            <a:chExt cx="4550121" cy="4591485"/>
          </a:xfrm>
        </p:grpSpPr>
        <p:sp>
          <p:nvSpPr>
            <p:cNvPr id="360" name="Shape 360"/>
            <p:cNvSpPr/>
            <p:nvPr/>
          </p:nvSpPr>
          <p:spPr>
            <a:xfrm>
              <a:off x="2503078" y="2955"/>
              <a:ext cx="3048580" cy="1378823"/>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61" name="Shape 361"/>
            <p:cNvSpPr txBox="1"/>
            <p:nvPr/>
          </p:nvSpPr>
          <p:spPr>
            <a:xfrm>
              <a:off x="2503078" y="2955"/>
              <a:ext cx="3048580" cy="1378823"/>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FEMP-designated products are in the upper 25% of their class for energy-efficiency</a:t>
              </a:r>
            </a:p>
          </p:txBody>
        </p:sp>
        <p:sp>
          <p:nvSpPr>
            <p:cNvPr id="362" name="Shape 362"/>
            <p:cNvSpPr/>
            <p:nvPr/>
          </p:nvSpPr>
          <p:spPr>
            <a:xfrm>
              <a:off x="1001537" y="2955"/>
              <a:ext cx="1365035" cy="1378823"/>
            </a:xfrm>
            <a:prstGeom prst="rect">
              <a:avLst/>
            </a:prstGeom>
            <a:blipFill rotWithShape="1">
              <a:blip r:embed="rId4">
                <a:alphaModFix/>
              </a:blip>
              <a:stretch>
                <a:fillRect/>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3" name="Shape 363"/>
            <p:cNvSpPr/>
            <p:nvPr/>
          </p:nvSpPr>
          <p:spPr>
            <a:xfrm>
              <a:off x="1001537" y="1609287"/>
              <a:ext cx="3048580" cy="1378823"/>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64" name="Shape 364"/>
            <p:cNvSpPr txBox="1"/>
            <p:nvPr/>
          </p:nvSpPr>
          <p:spPr>
            <a:xfrm>
              <a:off x="1001537" y="1609287"/>
              <a:ext cx="3048580" cy="1378823"/>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Also sets low standby power requirements</a:t>
              </a:r>
            </a:p>
          </p:txBody>
        </p:sp>
        <p:sp>
          <p:nvSpPr>
            <p:cNvPr id="365" name="Shape 365"/>
            <p:cNvSpPr/>
            <p:nvPr/>
          </p:nvSpPr>
          <p:spPr>
            <a:xfrm>
              <a:off x="4186623" y="1609287"/>
              <a:ext cx="1365035" cy="1378823"/>
            </a:xfrm>
            <a:prstGeom prst="rect">
              <a:avLst/>
            </a:prstGeom>
            <a:blipFill rotWithShape="1">
              <a:blip r:embed="rId5">
                <a:alphaModFix/>
              </a:blip>
              <a:stretch>
                <a:fillRect l="-27998" r="-27998"/>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6" name="Shape 366"/>
            <p:cNvSpPr/>
            <p:nvPr/>
          </p:nvSpPr>
          <p:spPr>
            <a:xfrm>
              <a:off x="2503078" y="3215617"/>
              <a:ext cx="3048580" cy="1378823"/>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67" name="Shape 367"/>
            <p:cNvSpPr txBox="1"/>
            <p:nvPr/>
          </p:nvSpPr>
          <p:spPr>
            <a:xfrm>
              <a:off x="2503078" y="3215617"/>
              <a:ext cx="3048580" cy="1378823"/>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Helps Federal agencies meet energy-efficiency purchasing requirements</a:t>
              </a:r>
            </a:p>
          </p:txBody>
        </p:sp>
        <p:sp>
          <p:nvSpPr>
            <p:cNvPr id="368" name="Shape 368"/>
            <p:cNvSpPr/>
            <p:nvPr/>
          </p:nvSpPr>
          <p:spPr>
            <a:xfrm>
              <a:off x="1001537" y="3215617"/>
              <a:ext cx="1365035" cy="1378823"/>
            </a:xfrm>
            <a:prstGeom prst="rect">
              <a:avLst/>
            </a:prstGeom>
            <a:blipFill rotWithShape="1">
              <a:blip r:embed="rId6">
                <a:alphaModFix/>
              </a:blip>
              <a:stretch>
                <a:fillRect l="-999" r="-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1479550"/>
            <a:ext cx="8001000"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BioPreferred</a:t>
            </a:r>
          </a:p>
        </p:txBody>
      </p:sp>
      <p:sp>
        <p:nvSpPr>
          <p:cNvPr id="261" name="Shape 26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18</a:t>
            </a:fld>
            <a:endParaRPr lang="en-US" sz="1400" b="1">
              <a:solidFill>
                <a:srgbClr val="013C88"/>
              </a:solidFill>
              <a:latin typeface="Arial"/>
              <a:ea typeface="Arial"/>
              <a:cs typeface="Arial"/>
              <a:sym typeface="Arial"/>
            </a:endParaRPr>
          </a:p>
        </p:txBody>
      </p:sp>
      <p:grpSp>
        <p:nvGrpSpPr>
          <p:cNvPr id="262" name="Shape 262"/>
          <p:cNvGrpSpPr/>
          <p:nvPr/>
        </p:nvGrpSpPr>
        <p:grpSpPr>
          <a:xfrm>
            <a:off x="3780829" y="1906968"/>
            <a:ext cx="4325541" cy="4364861"/>
            <a:chOff x="1037629" y="1968"/>
            <a:chExt cx="4325541" cy="4364861"/>
          </a:xfrm>
        </p:grpSpPr>
        <p:sp>
          <p:nvSpPr>
            <p:cNvPr id="263" name="Shape 263"/>
            <p:cNvSpPr/>
            <p:nvPr/>
          </p:nvSpPr>
          <p:spPr>
            <a:xfrm>
              <a:off x="2465058" y="1968"/>
              <a:ext cx="2898111" cy="131076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264" name="Shape 264"/>
            <p:cNvSpPr txBox="1"/>
            <p:nvPr/>
          </p:nvSpPr>
          <p:spPr>
            <a:xfrm>
              <a:off x="2465058" y="1968"/>
              <a:ext cx="2898111" cy="131076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Designates categories of products with biobased content</a:t>
              </a:r>
            </a:p>
          </p:txBody>
        </p:sp>
        <p:sp>
          <p:nvSpPr>
            <p:cNvPr id="265" name="Shape 265"/>
            <p:cNvSpPr/>
            <p:nvPr/>
          </p:nvSpPr>
          <p:spPr>
            <a:xfrm>
              <a:off x="1037629" y="1968"/>
              <a:ext cx="1297662" cy="1310768"/>
            </a:xfrm>
            <a:prstGeom prst="rect">
              <a:avLst/>
            </a:prstGeom>
            <a:blipFill rotWithShape="1">
              <a:blip r:embed="rId3">
                <a:alphaModFix/>
              </a:blip>
              <a:stretch>
                <a:fillRect t="-23999" b="-23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6" name="Shape 266"/>
            <p:cNvSpPr/>
            <p:nvPr/>
          </p:nvSpPr>
          <p:spPr>
            <a:xfrm>
              <a:off x="1037629" y="1529015"/>
              <a:ext cx="2898111" cy="131076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267" name="Shape 267"/>
            <p:cNvSpPr txBox="1"/>
            <p:nvPr/>
          </p:nvSpPr>
          <p:spPr>
            <a:xfrm>
              <a:off x="1037629" y="1529015"/>
              <a:ext cx="2898111" cy="131076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Sets a minimum biobased content</a:t>
              </a:r>
            </a:p>
          </p:txBody>
        </p:sp>
        <p:sp>
          <p:nvSpPr>
            <p:cNvPr id="268" name="Shape 268"/>
            <p:cNvSpPr/>
            <p:nvPr/>
          </p:nvSpPr>
          <p:spPr>
            <a:xfrm>
              <a:off x="4065507" y="1529015"/>
              <a:ext cx="1297662" cy="1310768"/>
            </a:xfrm>
            <a:prstGeom prst="rect">
              <a:avLst/>
            </a:prstGeom>
            <a:blipFill rotWithShape="1">
              <a:blip r:embed="rId4">
                <a:alphaModFix/>
              </a:blip>
              <a:stretch>
                <a:fillRect l="-16997" r="-16998"/>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9" name="Shape 269"/>
            <p:cNvSpPr/>
            <p:nvPr/>
          </p:nvSpPr>
          <p:spPr>
            <a:xfrm>
              <a:off x="2465058" y="3056060"/>
              <a:ext cx="2898111" cy="131076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270" name="Shape 270"/>
            <p:cNvSpPr txBox="1"/>
            <p:nvPr/>
          </p:nvSpPr>
          <p:spPr>
            <a:xfrm>
              <a:off x="2465058" y="3056060"/>
              <a:ext cx="2898111" cy="131076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Federal Procurement Preference</a:t>
              </a:r>
            </a:p>
          </p:txBody>
        </p:sp>
        <p:sp>
          <p:nvSpPr>
            <p:cNvPr id="271" name="Shape 271"/>
            <p:cNvSpPr/>
            <p:nvPr/>
          </p:nvSpPr>
          <p:spPr>
            <a:xfrm>
              <a:off x="1037629" y="3056060"/>
              <a:ext cx="1297662" cy="1310768"/>
            </a:xfrm>
            <a:prstGeom prst="rect">
              <a:avLst/>
            </a:prstGeom>
            <a:blipFill rotWithShape="1">
              <a:blip r:embed="rId5">
                <a:alphaModFix/>
              </a:blip>
              <a:stretch>
                <a:fillRect l="-10999" r="-10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72" name="Shape 272"/>
          <p:cNvPicPr preferRelativeResize="0"/>
          <p:nvPr/>
        </p:nvPicPr>
        <p:blipFill rotWithShape="1">
          <a:blip r:embed="rId6">
            <a:alphaModFix/>
          </a:blip>
          <a:srcRect/>
          <a:stretch/>
        </p:blipFill>
        <p:spPr>
          <a:xfrm>
            <a:off x="1066800" y="4343400"/>
            <a:ext cx="1981199" cy="1981199"/>
          </a:xfrm>
          <a:prstGeom prst="rect">
            <a:avLst/>
          </a:prstGeom>
          <a:noFill/>
          <a:ln>
            <a:noFill/>
          </a:ln>
        </p:spPr>
      </p:pic>
      <p:sp>
        <p:nvSpPr>
          <p:cNvPr id="273" name="Shape 273"/>
          <p:cNvSpPr txBox="1"/>
          <p:nvPr/>
        </p:nvSpPr>
        <p:spPr>
          <a:xfrm>
            <a:off x="457200" y="2590800"/>
            <a:ext cx="2895600" cy="1200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13C88"/>
                </a:solidFill>
                <a:latin typeface="Arial"/>
                <a:ea typeface="Arial"/>
                <a:cs typeface="Arial"/>
                <a:sym typeface="Arial"/>
              </a:rPr>
              <a:t>Promotes purchase of biobased products</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1479550"/>
            <a:ext cx="7769225" cy="5794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Example of Sustainable Acquisition</a:t>
            </a:r>
          </a:p>
        </p:txBody>
      </p:sp>
      <p:sp>
        <p:nvSpPr>
          <p:cNvPr id="190" name="Shape 190"/>
          <p:cNvSpPr txBox="1">
            <a:spLocks noGrp="1"/>
          </p:cNvSpPr>
          <p:nvPr>
            <p:ph type="body" idx="1"/>
          </p:nvPr>
        </p:nvSpPr>
        <p:spPr>
          <a:xfrm>
            <a:off x="455612" y="2393950"/>
            <a:ext cx="7769225"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13C88"/>
              </a:buClr>
              <a:buSzPct val="100000"/>
              <a:buFont typeface="Noto Sans Symbols"/>
              <a:buChar char="➢"/>
            </a:pPr>
            <a:r>
              <a:rPr lang="en-US" sz="2400" b="0" i="0" u="none" strike="noStrike" cap="none" dirty="0">
                <a:solidFill>
                  <a:srgbClr val="013C88"/>
                </a:solidFill>
                <a:latin typeface="Arial"/>
                <a:ea typeface="Arial"/>
                <a:cs typeface="Arial"/>
                <a:sym typeface="Arial"/>
              </a:rPr>
              <a:t>Penn State use of </a:t>
            </a:r>
            <a:r>
              <a:rPr lang="en-US" sz="2400" b="0" i="0" u="none" strike="noStrike" cap="none" dirty="0" err="1">
                <a:solidFill>
                  <a:srgbClr val="013C88"/>
                </a:solidFill>
                <a:latin typeface="Arial"/>
                <a:ea typeface="Arial"/>
                <a:cs typeface="Arial"/>
                <a:sym typeface="Arial"/>
              </a:rPr>
              <a:t>biobased</a:t>
            </a:r>
            <a:r>
              <a:rPr lang="en-US" sz="2400" b="0" i="0" u="none" strike="noStrike" cap="none" dirty="0">
                <a:solidFill>
                  <a:srgbClr val="013C88"/>
                </a:solidFill>
                <a:latin typeface="Arial"/>
                <a:ea typeface="Arial"/>
                <a:cs typeface="Arial"/>
                <a:sym typeface="Arial"/>
              </a:rPr>
              <a:t> hydraulic fluid for on-campus elevators:</a:t>
            </a:r>
          </a:p>
          <a:p>
            <a:pPr marL="0" marR="0" lvl="0" indent="0" algn="l" rtl="0">
              <a:spcBef>
                <a:spcPts val="480"/>
              </a:spcBef>
              <a:spcAft>
                <a:spcPts val="0"/>
              </a:spcAft>
              <a:buClr>
                <a:srgbClr val="013C88"/>
              </a:buClr>
              <a:buSzPct val="25000"/>
              <a:buFont typeface="Noto Sans Symbols"/>
              <a:buNone/>
            </a:pPr>
            <a:endParaRPr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rgbClr val="013C88"/>
              </a:buClr>
              <a:buSzPct val="100000"/>
              <a:buFont typeface="Noto Sans Symbols"/>
              <a:buChar char="➢"/>
            </a:pPr>
            <a:r>
              <a:rPr lang="en-US" sz="2400" b="0" i="0" u="none" strike="noStrike" cap="none" dirty="0">
                <a:solidFill>
                  <a:srgbClr val="013C88"/>
                </a:solidFill>
                <a:latin typeface="Arial"/>
                <a:ea typeface="Arial"/>
                <a:cs typeface="Arial"/>
                <a:sym typeface="Arial"/>
              </a:rPr>
              <a:t>http://www.youtube.com/watch?v=Ts9vOsi9sU8</a:t>
            </a:r>
          </a:p>
        </p:txBody>
      </p:sp>
      <p:sp>
        <p:nvSpPr>
          <p:cNvPr id="191" name="Shape 19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13C88"/>
                </a:solidFill>
                <a:latin typeface="Arial"/>
                <a:ea typeface="Arial"/>
                <a:cs typeface="Arial"/>
                <a:sym typeface="Arial"/>
              </a:rPr>
              <a:t>19</a:t>
            </a:fld>
            <a:endParaRPr lang="en-US" sz="1400" b="1" i="0" u="none" strike="noStrike" cap="none">
              <a:solidFill>
                <a:srgbClr val="013C88"/>
              </a:solidFill>
              <a:latin typeface="Arial"/>
              <a:ea typeface="Arial"/>
              <a:cs typeface="Arial"/>
              <a:sym typeface="Arial"/>
            </a:endParaRPr>
          </a:p>
        </p:txBody>
      </p:sp>
      <p:sp>
        <p:nvSpPr>
          <p:cNvPr id="192" name="Shape 192"/>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93" name="Shape 193"/>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194" name="Shape 194"/>
          <p:cNvPicPr preferRelativeResize="0"/>
          <p:nvPr/>
        </p:nvPicPr>
        <p:blipFill rotWithShape="1">
          <a:blip r:embed="rId3">
            <a:alphaModFix/>
          </a:blip>
          <a:srcRect/>
          <a:stretch/>
        </p:blipFill>
        <p:spPr>
          <a:xfrm>
            <a:off x="3281362" y="4572000"/>
            <a:ext cx="2581274" cy="1771650"/>
          </a:xfrm>
          <a:prstGeom prst="rect">
            <a:avLst/>
          </a:prstGeom>
          <a:noFill/>
          <a:ln>
            <a:noFill/>
          </a:ln>
        </p:spPr>
      </p:pic>
    </p:spTree>
    <p:extLst>
      <p:ext uri="{BB962C8B-B14F-4D97-AF65-F5344CB8AC3E}">
        <p14:creationId xmlns:p14="http://schemas.microsoft.com/office/powerpoint/2010/main" val="242195129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33400" y="1447800"/>
            <a:ext cx="7769225" cy="5794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dirty="0">
                <a:solidFill>
                  <a:srgbClr val="013C88"/>
                </a:solidFill>
                <a:latin typeface="Arial"/>
                <a:ea typeface="Arial"/>
                <a:cs typeface="Arial"/>
                <a:sym typeface="Arial"/>
              </a:rPr>
              <a:t>This presentation covers:</a:t>
            </a:r>
          </a:p>
        </p:txBody>
      </p:sp>
      <p:sp>
        <p:nvSpPr>
          <p:cNvPr id="158" name="Shape 158"/>
          <p:cNvSpPr txBox="1">
            <a:spLocks noGrp="1"/>
          </p:cNvSpPr>
          <p:nvPr>
            <p:ph type="body" idx="1"/>
          </p:nvPr>
        </p:nvSpPr>
        <p:spPr>
          <a:xfrm>
            <a:off x="455612" y="2393950"/>
            <a:ext cx="7769225"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400" b="1" i="0" u="none" strike="noStrike" cap="none" dirty="0">
                <a:solidFill>
                  <a:srgbClr val="C00000"/>
                </a:solidFill>
                <a:latin typeface="Arial"/>
                <a:ea typeface="Arial"/>
                <a:cs typeface="Arial"/>
                <a:sym typeface="Arial"/>
              </a:rPr>
              <a:t>Environmental benefits </a:t>
            </a:r>
            <a:r>
              <a:rPr lang="en-US" sz="2400" b="0" i="0" u="none" strike="noStrike" cap="none" dirty="0">
                <a:solidFill>
                  <a:srgbClr val="013C88"/>
                </a:solidFill>
                <a:latin typeface="Arial"/>
                <a:ea typeface="Arial"/>
                <a:cs typeface="Arial"/>
                <a:sym typeface="Arial"/>
              </a:rPr>
              <a:t>of buying green </a:t>
            </a:r>
            <a:r>
              <a:rPr lang="en-US" sz="2400" b="0" i="0" u="none" strike="noStrike" cap="none" dirty="0" smtClean="0">
                <a:solidFill>
                  <a:srgbClr val="013C88"/>
                </a:solidFill>
                <a:latin typeface="Arial"/>
                <a:ea typeface="Arial"/>
                <a:cs typeface="Arial"/>
                <a:sym typeface="Arial"/>
              </a:rPr>
              <a:t>products</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Federal green purchasing </a:t>
            </a:r>
            <a:r>
              <a:rPr lang="en-US" sz="2400" b="1" i="0" u="none" strike="noStrike" cap="none" dirty="0">
                <a:solidFill>
                  <a:srgbClr val="C00000"/>
                </a:solidFill>
                <a:latin typeface="Arial"/>
                <a:ea typeface="Arial"/>
                <a:cs typeface="Arial"/>
                <a:sym typeface="Arial"/>
              </a:rPr>
              <a:t>laws and </a:t>
            </a:r>
            <a:r>
              <a:rPr lang="en-US" sz="2400" b="1" i="0" u="none" strike="noStrike" cap="none" dirty="0" smtClean="0">
                <a:solidFill>
                  <a:srgbClr val="C00000"/>
                </a:solidFill>
                <a:latin typeface="Arial"/>
                <a:ea typeface="Arial"/>
                <a:cs typeface="Arial"/>
                <a:sym typeface="Arial"/>
              </a:rPr>
              <a:t>requirements</a:t>
            </a:r>
            <a:br>
              <a:rPr lang="en-US" sz="2400" b="1" i="0" u="none" strike="noStrike" cap="none" dirty="0" smtClean="0">
                <a:solidFill>
                  <a:srgbClr val="C00000"/>
                </a:solidFill>
                <a:latin typeface="Arial"/>
                <a:ea typeface="Arial"/>
                <a:cs typeface="Arial"/>
                <a:sym typeface="Arial"/>
              </a:rPr>
            </a:br>
            <a:endParaRPr lang="en-US" sz="2400" b="1" i="0" u="none" strike="noStrike" cap="none" dirty="0">
              <a:solidFill>
                <a:srgbClr val="C00000"/>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Green purchasing </a:t>
            </a:r>
            <a:r>
              <a:rPr lang="en-US" sz="2400" b="1" i="0" u="none" strike="noStrike" cap="none" dirty="0" smtClean="0">
                <a:solidFill>
                  <a:srgbClr val="C00000"/>
                </a:solidFill>
                <a:latin typeface="Arial"/>
                <a:ea typeface="Arial"/>
                <a:cs typeface="Arial"/>
                <a:sym typeface="Arial"/>
              </a:rPr>
              <a:t>programs</a:t>
            </a:r>
            <a:br>
              <a:rPr lang="en-US" sz="2400" b="1" i="0" u="none" strike="noStrike" cap="none" dirty="0" smtClean="0">
                <a:solidFill>
                  <a:srgbClr val="C00000"/>
                </a:solidFill>
                <a:latin typeface="Arial"/>
                <a:ea typeface="Arial"/>
                <a:cs typeface="Arial"/>
                <a:sym typeface="Arial"/>
              </a:rPr>
            </a:br>
            <a:endParaRPr lang="en-US" sz="2400" b="1" i="0" u="none" strike="noStrike" cap="none" dirty="0">
              <a:solidFill>
                <a:srgbClr val="C00000"/>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GSA </a:t>
            </a:r>
            <a:r>
              <a:rPr lang="en-US" sz="2400" b="1" i="0" u="none" strike="noStrike" cap="none" dirty="0">
                <a:solidFill>
                  <a:srgbClr val="C00000"/>
                </a:solidFill>
                <a:latin typeface="Arial"/>
                <a:ea typeface="Arial"/>
                <a:cs typeface="Arial"/>
                <a:sym typeface="Arial"/>
              </a:rPr>
              <a:t>tools and </a:t>
            </a:r>
            <a:r>
              <a:rPr lang="en-US" sz="2400" b="1" i="0" u="none" strike="noStrike" cap="none" dirty="0" smtClean="0">
                <a:solidFill>
                  <a:srgbClr val="C00000"/>
                </a:solidFill>
                <a:latin typeface="Arial"/>
                <a:ea typeface="Arial"/>
                <a:cs typeface="Arial"/>
                <a:sym typeface="Arial"/>
              </a:rPr>
              <a:t>resources</a:t>
            </a:r>
            <a:br>
              <a:rPr lang="en-US" sz="2400" b="1" i="0" u="none" strike="noStrike" cap="none" dirty="0" smtClean="0">
                <a:solidFill>
                  <a:srgbClr val="C00000"/>
                </a:solidFill>
                <a:latin typeface="Arial"/>
                <a:ea typeface="Arial"/>
                <a:cs typeface="Arial"/>
                <a:sym typeface="Arial"/>
              </a:rPr>
            </a:br>
            <a:endParaRPr lang="en-US" sz="2400" b="1" i="0" u="none" strike="noStrike" cap="none" dirty="0">
              <a:solidFill>
                <a:srgbClr val="C00000"/>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Buying </a:t>
            </a:r>
            <a:r>
              <a:rPr lang="en-US" sz="2400" b="1" i="0" u="none" strike="noStrike" cap="none" dirty="0">
                <a:solidFill>
                  <a:srgbClr val="C00000"/>
                </a:solidFill>
                <a:latin typeface="Arial"/>
                <a:ea typeface="Arial"/>
                <a:cs typeface="Arial"/>
                <a:sym typeface="Arial"/>
              </a:rPr>
              <a:t>commercial interior</a:t>
            </a:r>
            <a:r>
              <a:rPr lang="en-US" sz="2400" b="0" i="0" u="none" strike="noStrike" cap="none" dirty="0">
                <a:solidFill>
                  <a:srgbClr val="C00000"/>
                </a:solidFill>
                <a:latin typeface="Arial"/>
                <a:ea typeface="Arial"/>
                <a:cs typeface="Arial"/>
                <a:sym typeface="Arial"/>
              </a:rPr>
              <a:t>!</a:t>
            </a:r>
          </a:p>
        </p:txBody>
      </p:sp>
      <p:sp>
        <p:nvSpPr>
          <p:cNvPr id="159" name="Shape 15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13C88"/>
                </a:solidFill>
                <a:latin typeface="Arial"/>
                <a:ea typeface="Arial"/>
                <a:cs typeface="Arial"/>
                <a:sym typeface="Arial"/>
              </a:rPr>
              <a:t>2</a:t>
            </a:fld>
            <a:endParaRPr lang="en-US" sz="1400" b="1" i="0" u="none" strike="noStrike" cap="none">
              <a:solidFill>
                <a:srgbClr val="013C88"/>
              </a:solidFill>
              <a:latin typeface="Arial"/>
              <a:ea typeface="Arial"/>
              <a:cs typeface="Arial"/>
              <a:sym typeface="Arial"/>
            </a:endParaRPr>
          </a:p>
        </p:txBody>
      </p:sp>
      <p:pic>
        <p:nvPicPr>
          <p:cNvPr id="160" name="Shape 160"/>
          <p:cNvPicPr preferRelativeResize="0"/>
          <p:nvPr/>
        </p:nvPicPr>
        <p:blipFill rotWithShape="1">
          <a:blip r:embed="rId3">
            <a:alphaModFix/>
          </a:blip>
          <a:srcRect/>
          <a:stretch/>
        </p:blipFill>
        <p:spPr>
          <a:xfrm>
            <a:off x="5410200" y="3581400"/>
            <a:ext cx="2532028" cy="29622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20</a:t>
            </a:fld>
            <a:endParaRPr lang="en-US" sz="1400" b="1">
              <a:solidFill>
                <a:srgbClr val="013C88"/>
              </a:solidFill>
              <a:latin typeface="Arial"/>
              <a:ea typeface="Arial"/>
              <a:cs typeface="Arial"/>
              <a:sym typeface="Arial"/>
            </a:endParaRPr>
          </a:p>
        </p:txBody>
      </p:sp>
      <p:sp>
        <p:nvSpPr>
          <p:cNvPr id="428" name="Shape 428"/>
          <p:cNvSpPr txBox="1">
            <a:spLocks noGrp="1"/>
          </p:cNvSpPr>
          <p:nvPr>
            <p:ph type="title"/>
          </p:nvPr>
        </p:nvSpPr>
        <p:spPr>
          <a:xfrm>
            <a:off x="381000" y="1371600"/>
            <a:ext cx="7845424" cy="255454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C00000"/>
                </a:solidFill>
                <a:latin typeface="Arial"/>
                <a:ea typeface="Arial"/>
                <a:cs typeface="Arial"/>
                <a:sym typeface="Arial"/>
              </a:rPr>
              <a:t>E</a:t>
            </a:r>
            <a:r>
              <a:rPr lang="en-US" sz="3200" b="1" i="0" u="none" strike="noStrike" cap="none">
                <a:solidFill>
                  <a:srgbClr val="013C88"/>
                </a:solidFill>
                <a:latin typeface="Arial"/>
                <a:ea typeface="Arial"/>
                <a:cs typeface="Arial"/>
                <a:sym typeface="Arial"/>
              </a:rPr>
              <a:t>lectronic</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P</a:t>
            </a:r>
            <a:r>
              <a:rPr lang="en-US" sz="3200" b="1" i="0" u="none" strike="noStrike" cap="none">
                <a:solidFill>
                  <a:srgbClr val="013C88"/>
                </a:solidFill>
                <a:latin typeface="Arial"/>
                <a:ea typeface="Arial"/>
                <a:cs typeface="Arial"/>
                <a:sym typeface="Arial"/>
              </a:rPr>
              <a:t>roduct</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E</a:t>
            </a:r>
            <a:r>
              <a:rPr lang="en-US" sz="3200" b="1" i="0" u="none" strike="noStrike" cap="none">
                <a:solidFill>
                  <a:srgbClr val="013C88"/>
                </a:solidFill>
                <a:latin typeface="Arial"/>
                <a:ea typeface="Arial"/>
                <a:cs typeface="Arial"/>
                <a:sym typeface="Arial"/>
              </a:rPr>
              <a:t>nvironmental</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A</a:t>
            </a:r>
            <a:r>
              <a:rPr lang="en-US" sz="3200" b="1" i="0" u="none" strike="noStrike" cap="none">
                <a:solidFill>
                  <a:srgbClr val="013C88"/>
                </a:solidFill>
                <a:latin typeface="Arial"/>
                <a:ea typeface="Arial"/>
                <a:cs typeface="Arial"/>
                <a:sym typeface="Arial"/>
              </a:rPr>
              <a:t>ssessment</a:t>
            </a:r>
            <a:br>
              <a:rPr lang="en-US" sz="3200" b="1" i="0" u="none" strike="noStrike" cap="none">
                <a:solidFill>
                  <a:srgbClr val="013C88"/>
                </a:solidFill>
                <a:latin typeface="Arial"/>
                <a:ea typeface="Arial"/>
                <a:cs typeface="Arial"/>
                <a:sym typeface="Arial"/>
              </a:rPr>
            </a:br>
            <a:r>
              <a:rPr lang="en-US" sz="3200" b="1" i="0" u="none" strike="noStrike" cap="none">
                <a:solidFill>
                  <a:srgbClr val="C00000"/>
                </a:solidFill>
                <a:latin typeface="Arial"/>
                <a:ea typeface="Arial"/>
                <a:cs typeface="Arial"/>
                <a:sym typeface="Arial"/>
              </a:rPr>
              <a:t>T</a:t>
            </a:r>
            <a:r>
              <a:rPr lang="en-US" sz="3200" b="1" i="0" u="none" strike="noStrike" cap="none">
                <a:solidFill>
                  <a:srgbClr val="013C88"/>
                </a:solidFill>
                <a:latin typeface="Arial"/>
                <a:ea typeface="Arial"/>
                <a:cs typeface="Arial"/>
                <a:sym typeface="Arial"/>
              </a:rPr>
              <a:t>ool</a:t>
            </a:r>
          </a:p>
        </p:txBody>
      </p:sp>
      <p:sp>
        <p:nvSpPr>
          <p:cNvPr id="429" name="Shape 429"/>
          <p:cNvSpPr txBox="1"/>
          <p:nvPr/>
        </p:nvSpPr>
        <p:spPr>
          <a:xfrm>
            <a:off x="381000" y="4114800"/>
            <a:ext cx="2971799" cy="1200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13C88"/>
                </a:solidFill>
                <a:latin typeface="Arial"/>
                <a:ea typeface="Arial"/>
                <a:cs typeface="Arial"/>
                <a:sym typeface="Arial"/>
              </a:rPr>
              <a:t>Life cycle rating system for</a:t>
            </a:r>
            <a:br>
              <a:rPr lang="en-US" sz="2400">
                <a:solidFill>
                  <a:srgbClr val="013C88"/>
                </a:solidFill>
                <a:latin typeface="Arial"/>
                <a:ea typeface="Arial"/>
                <a:cs typeface="Arial"/>
                <a:sym typeface="Arial"/>
              </a:rPr>
            </a:br>
            <a:r>
              <a:rPr lang="en-US" sz="2400">
                <a:solidFill>
                  <a:srgbClr val="013C88"/>
                </a:solidFill>
                <a:latin typeface="Arial"/>
                <a:ea typeface="Arial"/>
                <a:cs typeface="Arial"/>
                <a:sym typeface="Arial"/>
              </a:rPr>
              <a:t>electronic products</a:t>
            </a:r>
          </a:p>
        </p:txBody>
      </p:sp>
      <p:pic>
        <p:nvPicPr>
          <p:cNvPr id="430" name="Shape 430"/>
          <p:cNvPicPr preferRelativeResize="0"/>
          <p:nvPr/>
        </p:nvPicPr>
        <p:blipFill rotWithShape="1">
          <a:blip r:embed="rId3">
            <a:alphaModFix/>
          </a:blip>
          <a:srcRect/>
          <a:stretch/>
        </p:blipFill>
        <p:spPr>
          <a:xfrm>
            <a:off x="457200" y="5486400"/>
            <a:ext cx="2414588" cy="962024"/>
          </a:xfrm>
          <a:prstGeom prst="rect">
            <a:avLst/>
          </a:prstGeom>
          <a:noFill/>
          <a:ln>
            <a:noFill/>
          </a:ln>
        </p:spPr>
      </p:pic>
      <p:grpSp>
        <p:nvGrpSpPr>
          <p:cNvPr id="431" name="Shape 431"/>
          <p:cNvGrpSpPr/>
          <p:nvPr/>
        </p:nvGrpSpPr>
        <p:grpSpPr>
          <a:xfrm>
            <a:off x="3907482" y="1447800"/>
            <a:ext cx="4681835" cy="4724396"/>
            <a:chOff x="859482" y="0"/>
            <a:chExt cx="4681835" cy="4724396"/>
          </a:xfrm>
        </p:grpSpPr>
        <p:sp>
          <p:nvSpPr>
            <p:cNvPr id="432" name="Shape 432"/>
            <p:cNvSpPr/>
            <p:nvPr/>
          </p:nvSpPr>
          <p:spPr>
            <a:xfrm>
              <a:off x="2404488" y="0"/>
              <a:ext cx="3136829" cy="1418737"/>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433" name="Shape 433"/>
            <p:cNvSpPr txBox="1"/>
            <p:nvPr/>
          </p:nvSpPr>
          <p:spPr>
            <a:xfrm>
              <a:off x="2404488" y="0"/>
              <a:ext cx="3136829" cy="1418737"/>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Products are rated on a combination of required and optional criteria</a:t>
              </a:r>
            </a:p>
          </p:txBody>
        </p:sp>
        <p:sp>
          <p:nvSpPr>
            <p:cNvPr id="434" name="Shape 434"/>
            <p:cNvSpPr/>
            <p:nvPr/>
          </p:nvSpPr>
          <p:spPr>
            <a:xfrm>
              <a:off x="859482" y="0"/>
              <a:ext cx="1404550" cy="1418737"/>
            </a:xfrm>
            <a:prstGeom prst="rect">
              <a:avLst/>
            </a:prstGeom>
            <a:blipFill rotWithShape="1">
              <a:blip r:embed="rId4">
                <a:alphaModFix/>
              </a:blip>
              <a:stretch>
                <a:fillRect l="-7998" r="-7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5" name="Shape 435"/>
            <p:cNvSpPr/>
            <p:nvPr/>
          </p:nvSpPr>
          <p:spPr>
            <a:xfrm>
              <a:off x="859482" y="1652831"/>
              <a:ext cx="3136829" cy="1418737"/>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436" name="Shape 436"/>
            <p:cNvSpPr txBox="1"/>
            <p:nvPr/>
          </p:nvSpPr>
          <p:spPr>
            <a:xfrm>
              <a:off x="859482" y="1652831"/>
              <a:ext cx="3136829" cy="1418737"/>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Products earn gold, silver, or bronze rating based on how many optional criteria they meet</a:t>
              </a:r>
            </a:p>
          </p:txBody>
        </p:sp>
        <p:sp>
          <p:nvSpPr>
            <p:cNvPr id="437" name="Shape 437"/>
            <p:cNvSpPr/>
            <p:nvPr/>
          </p:nvSpPr>
          <p:spPr>
            <a:xfrm>
              <a:off x="4136767" y="1652831"/>
              <a:ext cx="1404550" cy="1418737"/>
            </a:xfrm>
            <a:prstGeom prst="rect">
              <a:avLst/>
            </a:prstGeom>
            <a:blipFill rotWithShape="1">
              <a:blip r:embed="rId5">
                <a:alphaModFix/>
              </a:blip>
              <a:stretch>
                <a:fillRect l="-9999" r="-9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8" name="Shape 438"/>
            <p:cNvSpPr/>
            <p:nvPr/>
          </p:nvSpPr>
          <p:spPr>
            <a:xfrm>
              <a:off x="2404488" y="3305660"/>
              <a:ext cx="3136829" cy="1418737"/>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439" name="Shape 439"/>
            <p:cNvSpPr txBox="1"/>
            <p:nvPr/>
          </p:nvSpPr>
          <p:spPr>
            <a:xfrm>
              <a:off x="2404488" y="3305660"/>
              <a:ext cx="3136829" cy="1418737"/>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Federal agencies are required to purchase EPEAT products</a:t>
              </a:r>
            </a:p>
          </p:txBody>
        </p:sp>
        <p:sp>
          <p:nvSpPr>
            <p:cNvPr id="440" name="Shape 440"/>
            <p:cNvSpPr/>
            <p:nvPr/>
          </p:nvSpPr>
          <p:spPr>
            <a:xfrm>
              <a:off x="859482" y="3305660"/>
              <a:ext cx="1404550" cy="1418737"/>
            </a:xfrm>
            <a:prstGeom prst="rect">
              <a:avLst/>
            </a:prstGeom>
            <a:blipFill rotWithShape="1">
              <a:blip r:embed="rId6">
                <a:alphaModFix/>
              </a:blip>
              <a:stretch>
                <a:fillRect l="-3999" r="-3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21</a:t>
            </a:fld>
            <a:endParaRPr lang="en-US" sz="1400" b="1">
              <a:solidFill>
                <a:srgbClr val="013C88"/>
              </a:solidFill>
              <a:latin typeface="Arial"/>
              <a:ea typeface="Arial"/>
              <a:cs typeface="Arial"/>
              <a:sym typeface="Arial"/>
            </a:endParaRPr>
          </a:p>
        </p:txBody>
      </p:sp>
      <p:sp>
        <p:nvSpPr>
          <p:cNvPr id="392" name="Shape 392"/>
          <p:cNvSpPr txBox="1"/>
          <p:nvPr/>
        </p:nvSpPr>
        <p:spPr>
          <a:xfrm>
            <a:off x="304800" y="2667000"/>
            <a:ext cx="3352799" cy="1200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13C88"/>
                </a:solidFill>
                <a:latin typeface="Arial"/>
                <a:ea typeface="Arial"/>
                <a:cs typeface="Arial"/>
                <a:sym typeface="Arial"/>
              </a:rPr>
              <a:t>Certifies and promotes</a:t>
            </a:r>
            <a:br>
              <a:rPr lang="en-US" sz="2400">
                <a:solidFill>
                  <a:srgbClr val="013C88"/>
                </a:solidFill>
                <a:latin typeface="Arial"/>
                <a:ea typeface="Arial"/>
                <a:cs typeface="Arial"/>
                <a:sym typeface="Arial"/>
              </a:rPr>
            </a:br>
            <a:r>
              <a:rPr lang="en-US" sz="2400">
                <a:solidFill>
                  <a:srgbClr val="013C88"/>
                </a:solidFill>
                <a:latin typeface="Arial"/>
                <a:ea typeface="Arial"/>
                <a:cs typeface="Arial"/>
                <a:sym typeface="Arial"/>
              </a:rPr>
              <a:t>safe cleaning (and other) products</a:t>
            </a:r>
          </a:p>
        </p:txBody>
      </p:sp>
      <p:sp>
        <p:nvSpPr>
          <p:cNvPr id="393" name="Shape 393"/>
          <p:cNvSpPr txBox="1">
            <a:spLocks noGrp="1"/>
          </p:cNvSpPr>
          <p:nvPr>
            <p:ph type="title"/>
          </p:nvPr>
        </p:nvSpPr>
        <p:spPr>
          <a:xfrm>
            <a:off x="228600" y="1600200"/>
            <a:ext cx="7769225"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Safer Choice®</a:t>
            </a:r>
          </a:p>
        </p:txBody>
      </p:sp>
      <p:grpSp>
        <p:nvGrpSpPr>
          <p:cNvPr id="394" name="Shape 394"/>
          <p:cNvGrpSpPr/>
          <p:nvPr/>
        </p:nvGrpSpPr>
        <p:grpSpPr>
          <a:xfrm>
            <a:off x="3886204" y="1601915"/>
            <a:ext cx="4511942" cy="4492366"/>
            <a:chOff x="685804" y="1715"/>
            <a:chExt cx="4511942" cy="4492366"/>
          </a:xfrm>
        </p:grpSpPr>
        <p:sp>
          <p:nvSpPr>
            <p:cNvPr id="395" name="Shape 395"/>
            <p:cNvSpPr/>
            <p:nvPr/>
          </p:nvSpPr>
          <p:spPr>
            <a:xfrm>
              <a:off x="2214976" y="1715"/>
              <a:ext cx="2982770" cy="134905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96" name="Shape 396"/>
            <p:cNvSpPr txBox="1"/>
            <p:nvPr/>
          </p:nvSpPr>
          <p:spPr>
            <a:xfrm>
              <a:off x="2214976" y="1715"/>
              <a:ext cx="2982770" cy="134905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Identify and select products with safer chemical ingredients</a:t>
              </a:r>
            </a:p>
          </p:txBody>
        </p:sp>
        <p:sp>
          <p:nvSpPr>
            <p:cNvPr id="397" name="Shape 397"/>
            <p:cNvSpPr/>
            <p:nvPr/>
          </p:nvSpPr>
          <p:spPr>
            <a:xfrm>
              <a:off x="685804" y="76196"/>
              <a:ext cx="1335567" cy="1349058"/>
            </a:xfrm>
            <a:prstGeom prst="rect">
              <a:avLst/>
            </a:prstGeom>
            <a:blipFill rotWithShape="1">
              <a:blip r:embed="rId3">
                <a:alphaModFix/>
              </a:blip>
              <a:stretch>
                <a:fillRect t="-15999" b="-15998"/>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8" name="Shape 398"/>
            <p:cNvSpPr/>
            <p:nvPr/>
          </p:nvSpPr>
          <p:spPr>
            <a:xfrm>
              <a:off x="745852" y="1573370"/>
              <a:ext cx="2982770" cy="134905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399" name="Shape 399"/>
            <p:cNvSpPr txBox="1"/>
            <p:nvPr/>
          </p:nvSpPr>
          <p:spPr>
            <a:xfrm>
              <a:off x="745852" y="1573370"/>
              <a:ext cx="2982770" cy="134905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Formerly Design for the Environment (DFE)</a:t>
              </a:r>
            </a:p>
          </p:txBody>
        </p:sp>
        <p:sp>
          <p:nvSpPr>
            <p:cNvPr id="400" name="Shape 400"/>
            <p:cNvSpPr/>
            <p:nvPr/>
          </p:nvSpPr>
          <p:spPr>
            <a:xfrm>
              <a:off x="3862178" y="1573370"/>
              <a:ext cx="1335567" cy="1349058"/>
            </a:xfrm>
            <a:prstGeom prst="rect">
              <a:avLst/>
            </a:prstGeom>
            <a:blipFill rotWithShape="1">
              <a:blip r:embed="rId4">
                <a:alphaModFix/>
              </a:blip>
              <a:stretch>
                <a:fillRect l="-999" r="-999"/>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1" name="Shape 401"/>
            <p:cNvSpPr/>
            <p:nvPr/>
          </p:nvSpPr>
          <p:spPr>
            <a:xfrm>
              <a:off x="2214976" y="3145024"/>
              <a:ext cx="2982770" cy="1349058"/>
            </a:xfrm>
            <a:prstGeom prst="rect">
              <a:avLst/>
            </a:prstGeom>
            <a:gradFill>
              <a:gsLst>
                <a:gs pos="0">
                  <a:srgbClr val="1313A5"/>
                </a:gs>
                <a:gs pos="80000">
                  <a:srgbClr val="1818DA"/>
                </a:gs>
                <a:gs pos="100000">
                  <a:srgbClr val="1414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402" name="Shape 402"/>
            <p:cNvSpPr txBox="1"/>
            <p:nvPr/>
          </p:nvSpPr>
          <p:spPr>
            <a:xfrm>
              <a:off x="2214976" y="3145024"/>
              <a:ext cx="2982770" cy="134905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Arial"/>
                  <a:ea typeface="Arial"/>
                  <a:cs typeface="Arial"/>
                  <a:sym typeface="Arial"/>
                </a:rPr>
                <a:t>Over 2,000 products!</a:t>
              </a:r>
            </a:p>
          </p:txBody>
        </p:sp>
        <p:sp>
          <p:nvSpPr>
            <p:cNvPr id="403" name="Shape 403"/>
            <p:cNvSpPr/>
            <p:nvPr/>
          </p:nvSpPr>
          <p:spPr>
            <a:xfrm>
              <a:off x="745852" y="3145024"/>
              <a:ext cx="1335567" cy="1349058"/>
            </a:xfrm>
            <a:prstGeom prst="rect">
              <a:avLst/>
            </a:prstGeom>
            <a:blipFill rotWithShape="1">
              <a:blip r:embed="rId5">
                <a:alphaModFix/>
              </a:blip>
              <a:stretch>
                <a:fillRect t="-11999" b="-11997"/>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404" name="Shape 404"/>
          <p:cNvPicPr preferRelativeResize="0"/>
          <p:nvPr/>
        </p:nvPicPr>
        <p:blipFill rotWithShape="1">
          <a:blip r:embed="rId6">
            <a:alphaModFix/>
          </a:blip>
          <a:srcRect/>
          <a:stretch/>
        </p:blipFill>
        <p:spPr>
          <a:xfrm>
            <a:off x="1205216" y="4038600"/>
            <a:ext cx="1385584" cy="26603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1447800"/>
            <a:ext cx="7769225" cy="107721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EPA Recommended Standards and Ecolabels</a:t>
            </a:r>
          </a:p>
        </p:txBody>
      </p:sp>
      <p:sp>
        <p:nvSpPr>
          <p:cNvPr id="474" name="Shape 474"/>
          <p:cNvSpPr txBox="1">
            <a:spLocks noGrp="1"/>
          </p:cNvSpPr>
          <p:nvPr>
            <p:ph type="body" idx="1"/>
          </p:nvPr>
        </p:nvSpPr>
        <p:spPr>
          <a:xfrm>
            <a:off x="381000" y="2667000"/>
            <a:ext cx="5562600"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800" b="0" i="0" u="none" strike="noStrike" cap="none">
                <a:solidFill>
                  <a:srgbClr val="013C88"/>
                </a:solidFill>
                <a:latin typeface="Arial"/>
                <a:ea typeface="Arial"/>
                <a:cs typeface="Arial"/>
                <a:sym typeface="Arial"/>
              </a:rPr>
              <a:t>Furniture</a:t>
            </a:r>
          </a:p>
          <a:p>
            <a:pPr marL="742950" marR="0" lvl="1" indent="-222250" algn="l" rtl="0">
              <a:spcBef>
                <a:spcPts val="560"/>
              </a:spcBef>
              <a:spcAft>
                <a:spcPts val="0"/>
              </a:spcAft>
              <a:buClr>
                <a:srgbClr val="21218A"/>
              </a:buClr>
              <a:buSzPct val="100000"/>
              <a:buFont typeface="Noto Sans Symbols"/>
              <a:buChar char="•"/>
            </a:pPr>
            <a:r>
              <a:rPr lang="en-US" sz="2800" b="0" i="0" u="none" strike="noStrike" cap="none">
                <a:solidFill>
                  <a:srgbClr val="013C88"/>
                </a:solidFill>
                <a:latin typeface="Arial"/>
                <a:ea typeface="Arial"/>
                <a:cs typeface="Arial"/>
                <a:sym typeface="Arial"/>
              </a:rPr>
              <a:t>BIFMA level</a:t>
            </a:r>
          </a:p>
          <a:p>
            <a:pPr marL="742950" marR="0" lvl="1" indent="-222250" algn="l" rtl="0">
              <a:spcBef>
                <a:spcPts val="560"/>
              </a:spcBef>
              <a:spcAft>
                <a:spcPts val="0"/>
              </a:spcAft>
              <a:buClr>
                <a:srgbClr val="21218A"/>
              </a:buClr>
              <a:buSzPct val="100000"/>
              <a:buFont typeface="Noto Sans Symbols"/>
              <a:buChar char="•"/>
            </a:pPr>
            <a:r>
              <a:rPr lang="en-US" sz="2800" b="0" i="0" u="none" strike="noStrike" cap="none">
                <a:solidFill>
                  <a:srgbClr val="013C88"/>
                </a:solidFill>
                <a:latin typeface="Arial"/>
                <a:ea typeface="Arial"/>
                <a:cs typeface="Arial"/>
                <a:sym typeface="Arial"/>
              </a:rPr>
              <a:t>UL 2818 Greenguard</a:t>
            </a:r>
          </a:p>
          <a:p>
            <a:pPr marL="342900" marR="0" lvl="0" indent="-342900" algn="l" rtl="0">
              <a:spcBef>
                <a:spcPts val="560"/>
              </a:spcBef>
              <a:spcAft>
                <a:spcPts val="0"/>
              </a:spcAft>
              <a:buClr>
                <a:srgbClr val="21218A"/>
              </a:buClr>
              <a:buSzPct val="100000"/>
              <a:buFont typeface="Noto Sans Symbols"/>
              <a:buChar char="➢"/>
            </a:pPr>
            <a:r>
              <a:rPr lang="en-US" sz="2800" b="0" i="0" u="none" strike="noStrike" cap="none">
                <a:solidFill>
                  <a:srgbClr val="013C88"/>
                </a:solidFill>
                <a:latin typeface="Arial"/>
                <a:ea typeface="Arial"/>
                <a:cs typeface="Arial"/>
                <a:sym typeface="Arial"/>
              </a:rPr>
              <a:t>Flooring</a:t>
            </a:r>
          </a:p>
          <a:p>
            <a:pPr marL="742950" marR="0" lvl="1" indent="-222250" algn="l" rtl="0">
              <a:spcBef>
                <a:spcPts val="560"/>
              </a:spcBef>
              <a:spcAft>
                <a:spcPts val="0"/>
              </a:spcAft>
              <a:buClr>
                <a:srgbClr val="21218A"/>
              </a:buClr>
              <a:buSzPct val="100000"/>
              <a:buFont typeface="Noto Sans Symbols"/>
              <a:buChar char="•"/>
            </a:pPr>
            <a:r>
              <a:rPr lang="en-US" sz="2800" b="0" i="0" u="none" strike="noStrike" cap="none">
                <a:solidFill>
                  <a:srgbClr val="013C88"/>
                </a:solidFill>
                <a:latin typeface="Arial"/>
                <a:ea typeface="Arial"/>
                <a:cs typeface="Arial"/>
                <a:sym typeface="Arial"/>
              </a:rPr>
              <a:t>FloorScore</a:t>
            </a:r>
          </a:p>
          <a:p>
            <a:pPr marL="742950" marR="0" lvl="1" indent="-222250" algn="l" rtl="0">
              <a:spcBef>
                <a:spcPts val="560"/>
              </a:spcBef>
              <a:spcAft>
                <a:spcPts val="0"/>
              </a:spcAft>
              <a:buClr>
                <a:srgbClr val="21218A"/>
              </a:buClr>
              <a:buSzPct val="100000"/>
              <a:buFont typeface="Noto Sans Symbols"/>
              <a:buChar char="•"/>
            </a:pPr>
            <a:r>
              <a:rPr lang="en-US" sz="2800" b="0" i="0" u="none" strike="noStrike" cap="none">
                <a:solidFill>
                  <a:srgbClr val="013C88"/>
                </a:solidFill>
                <a:latin typeface="Arial"/>
                <a:ea typeface="Arial"/>
                <a:cs typeface="Arial"/>
                <a:sym typeface="Arial"/>
              </a:rPr>
              <a:t>UL 2818 Greenguard</a:t>
            </a:r>
          </a:p>
          <a:p>
            <a:pPr marL="342900" marR="0" lvl="0" indent="-342900" algn="l" rtl="0">
              <a:spcBef>
                <a:spcPts val="560"/>
              </a:spcBef>
              <a:spcAft>
                <a:spcPts val="0"/>
              </a:spcAft>
              <a:buClr>
                <a:srgbClr val="21218A"/>
              </a:buClr>
              <a:buSzPct val="100000"/>
              <a:buFont typeface="Noto Sans Symbols"/>
              <a:buChar char="➢"/>
            </a:pPr>
            <a:r>
              <a:rPr lang="en-US" sz="2800" b="0" i="0" u="none" strike="noStrike" cap="none">
                <a:solidFill>
                  <a:srgbClr val="013C88"/>
                </a:solidFill>
                <a:latin typeface="Arial"/>
                <a:ea typeface="Arial"/>
                <a:cs typeface="Arial"/>
                <a:sym typeface="Arial"/>
              </a:rPr>
              <a:t>Carpet (nylon) </a:t>
            </a:r>
          </a:p>
          <a:p>
            <a:pPr marL="742950" marR="0" lvl="1" indent="-222250" algn="l" rtl="0">
              <a:spcBef>
                <a:spcPts val="560"/>
              </a:spcBef>
              <a:spcAft>
                <a:spcPts val="0"/>
              </a:spcAft>
              <a:buClr>
                <a:srgbClr val="21218A"/>
              </a:buClr>
              <a:buSzPct val="100000"/>
              <a:buFont typeface="Noto Sans Symbols"/>
              <a:buChar char="•"/>
            </a:pPr>
            <a:r>
              <a:rPr lang="en-US" sz="2800" b="0" i="0" u="none" strike="noStrike" cap="none">
                <a:solidFill>
                  <a:srgbClr val="013C88"/>
                </a:solidFill>
                <a:latin typeface="Arial"/>
                <a:ea typeface="Arial"/>
                <a:cs typeface="Arial"/>
                <a:sym typeface="Arial"/>
              </a:rPr>
              <a:t>NSF 140</a:t>
            </a:r>
          </a:p>
          <a:p>
            <a:pPr marL="742950" marR="0" lvl="1" indent="-222250" algn="l" rtl="0">
              <a:spcBef>
                <a:spcPts val="560"/>
              </a:spcBef>
              <a:spcAft>
                <a:spcPts val="0"/>
              </a:spcAft>
              <a:buClr>
                <a:srgbClr val="21218A"/>
              </a:buClr>
              <a:buSzPct val="100000"/>
              <a:buFont typeface="Noto Sans Symbols"/>
              <a:buNone/>
            </a:pPr>
            <a:endParaRPr sz="2800" b="0" i="0" u="none" strike="noStrike" cap="none">
              <a:solidFill>
                <a:srgbClr val="013C88"/>
              </a:solidFill>
              <a:latin typeface="Arial"/>
              <a:ea typeface="Arial"/>
              <a:cs typeface="Arial"/>
              <a:sym typeface="Arial"/>
            </a:endParaRPr>
          </a:p>
        </p:txBody>
      </p:sp>
      <p:sp>
        <p:nvSpPr>
          <p:cNvPr id="475" name="Shape 47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22</a:t>
            </a:fld>
            <a:endParaRPr lang="en-US" sz="1400" b="1">
              <a:solidFill>
                <a:srgbClr val="013C88"/>
              </a:solidFill>
              <a:latin typeface="Arial"/>
              <a:ea typeface="Arial"/>
              <a:cs typeface="Arial"/>
              <a:sym typeface="Arial"/>
            </a:endParaRPr>
          </a:p>
        </p:txBody>
      </p:sp>
      <p:pic>
        <p:nvPicPr>
          <p:cNvPr id="476" name="Shape 476"/>
          <p:cNvPicPr preferRelativeResize="0"/>
          <p:nvPr/>
        </p:nvPicPr>
        <p:blipFill rotWithShape="1">
          <a:blip r:embed="rId3">
            <a:alphaModFix/>
          </a:blip>
          <a:srcRect/>
          <a:stretch/>
        </p:blipFill>
        <p:spPr>
          <a:xfrm>
            <a:off x="6095033" y="2194016"/>
            <a:ext cx="1167017" cy="1161831"/>
          </a:xfrm>
          <a:prstGeom prst="rect">
            <a:avLst/>
          </a:prstGeom>
          <a:noFill/>
          <a:ln>
            <a:noFill/>
          </a:ln>
        </p:spPr>
      </p:pic>
      <p:pic>
        <p:nvPicPr>
          <p:cNvPr id="477" name="Shape 477"/>
          <p:cNvPicPr preferRelativeResize="0"/>
          <p:nvPr/>
        </p:nvPicPr>
        <p:blipFill rotWithShape="1">
          <a:blip r:embed="rId4">
            <a:alphaModFix/>
          </a:blip>
          <a:srcRect l="15024" t="20933" r="15871" b="16131"/>
          <a:stretch/>
        </p:blipFill>
        <p:spPr>
          <a:xfrm>
            <a:off x="5707116" y="3355848"/>
            <a:ext cx="1954923" cy="1019082"/>
          </a:xfrm>
          <a:prstGeom prst="rect">
            <a:avLst/>
          </a:prstGeom>
          <a:noFill/>
          <a:ln>
            <a:noFill/>
          </a:ln>
        </p:spPr>
      </p:pic>
      <p:pic>
        <p:nvPicPr>
          <p:cNvPr id="478" name="Shape 478"/>
          <p:cNvPicPr preferRelativeResize="0"/>
          <p:nvPr/>
        </p:nvPicPr>
        <p:blipFill rotWithShape="1">
          <a:blip r:embed="rId5">
            <a:alphaModFix/>
          </a:blip>
          <a:srcRect/>
          <a:stretch/>
        </p:blipFill>
        <p:spPr>
          <a:xfrm>
            <a:off x="6095033" y="4435530"/>
            <a:ext cx="1179088" cy="941004"/>
          </a:xfrm>
          <a:prstGeom prst="rect">
            <a:avLst/>
          </a:prstGeom>
          <a:noFill/>
          <a:ln>
            <a:noFill/>
          </a:ln>
        </p:spPr>
      </p:pic>
      <p:pic>
        <p:nvPicPr>
          <p:cNvPr id="479" name="Shape 479"/>
          <p:cNvPicPr preferRelativeResize="0"/>
          <p:nvPr/>
        </p:nvPicPr>
        <p:blipFill rotWithShape="1">
          <a:blip r:embed="rId6">
            <a:alphaModFix/>
          </a:blip>
          <a:srcRect l="26239" r="27822"/>
          <a:stretch/>
        </p:blipFill>
        <p:spPr>
          <a:xfrm>
            <a:off x="6225607" y="5589810"/>
            <a:ext cx="1116906" cy="121563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1479550"/>
            <a:ext cx="7769225" cy="5794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200" b="1" i="0" u="none" strike="noStrike" cap="none">
              <a:solidFill>
                <a:srgbClr val="013C88"/>
              </a:solidFill>
              <a:latin typeface="Times New Roman"/>
              <a:ea typeface="Times New Roman"/>
              <a:cs typeface="Times New Roman"/>
              <a:sym typeface="Times New Roman"/>
            </a:endParaRPr>
          </a:p>
        </p:txBody>
      </p:sp>
      <p:sp>
        <p:nvSpPr>
          <p:cNvPr id="456" name="Shape 456"/>
          <p:cNvSpPr txBox="1">
            <a:spLocks noGrp="1"/>
          </p:cNvSpPr>
          <p:nvPr>
            <p:ph type="body" idx="1"/>
          </p:nvPr>
        </p:nvSpPr>
        <p:spPr>
          <a:xfrm>
            <a:off x="455612" y="2393950"/>
            <a:ext cx="7769225"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Noto Sans Symbols"/>
              <a:buNone/>
            </a:pPr>
            <a:endParaRPr sz="2400" b="0" i="0" u="none" strike="noStrike" cap="none">
              <a:solidFill>
                <a:srgbClr val="013C88"/>
              </a:solidFill>
              <a:latin typeface="Times New Roman"/>
              <a:ea typeface="Times New Roman"/>
              <a:cs typeface="Times New Roman"/>
              <a:sym typeface="Times New Roman"/>
            </a:endParaRPr>
          </a:p>
        </p:txBody>
      </p:sp>
      <p:sp>
        <p:nvSpPr>
          <p:cNvPr id="457" name="Shape 4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23</a:t>
            </a:fld>
            <a:endParaRPr lang="en-US" sz="1400" b="1">
              <a:solidFill>
                <a:srgbClr val="013C88"/>
              </a:solidFill>
              <a:latin typeface="Arial"/>
              <a:ea typeface="Arial"/>
              <a:cs typeface="Arial"/>
              <a:sym typeface="Arial"/>
            </a:endParaRPr>
          </a:p>
        </p:txBody>
      </p:sp>
      <p:pic>
        <p:nvPicPr>
          <p:cNvPr id="458" name="Shape 458"/>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24</a:t>
            </a:fld>
            <a:endParaRPr lang="en-US" sz="1400" b="1">
              <a:solidFill>
                <a:srgbClr val="013C88"/>
              </a:solidFill>
              <a:latin typeface="Arial"/>
              <a:ea typeface="Arial"/>
              <a:cs typeface="Arial"/>
              <a:sym typeface="Arial"/>
            </a:endParaRPr>
          </a:p>
        </p:txBody>
      </p:sp>
      <p:pic>
        <p:nvPicPr>
          <p:cNvPr id="465" name="Shape 465"/>
          <p:cNvPicPr preferRelativeResize="0"/>
          <p:nvPr/>
        </p:nvPicPr>
        <p:blipFill rotWithShape="1">
          <a:blip r:embed="rId3">
            <a:alphaModFix/>
          </a:blip>
          <a:srcRect l="12348" t="28666" r="34362" b="21555"/>
          <a:stretch/>
        </p:blipFill>
        <p:spPr>
          <a:xfrm>
            <a:off x="0" y="2209800"/>
            <a:ext cx="9144000" cy="4495800"/>
          </a:xfrm>
          <a:prstGeom prst="rect">
            <a:avLst/>
          </a:prstGeom>
          <a:noFill/>
          <a:ln>
            <a:noFill/>
          </a:ln>
        </p:spPr>
      </p:pic>
      <p:sp>
        <p:nvSpPr>
          <p:cNvPr id="466" name="Shape 466"/>
          <p:cNvSpPr txBox="1">
            <a:spLocks noGrp="1"/>
          </p:cNvSpPr>
          <p:nvPr>
            <p:ph type="title"/>
          </p:nvPr>
        </p:nvSpPr>
        <p:spPr>
          <a:xfrm>
            <a:off x="457200" y="1479550"/>
            <a:ext cx="7769225" cy="5794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Statutory Requirements</a:t>
            </a:r>
          </a:p>
        </p:txBody>
      </p:sp>
      <p:pic>
        <p:nvPicPr>
          <p:cNvPr id="467" name="Shape 467"/>
          <p:cNvPicPr preferRelativeResize="0"/>
          <p:nvPr/>
        </p:nvPicPr>
        <p:blipFill rotWithShape="1">
          <a:blip r:embed="rId4">
            <a:alphaModFix/>
          </a:blip>
          <a:srcRect/>
          <a:stretch/>
        </p:blipFill>
        <p:spPr>
          <a:xfrm>
            <a:off x="7620000" y="1356216"/>
            <a:ext cx="931739" cy="90876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1479550"/>
            <a:ext cx="7769225" cy="5794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GSA </a:t>
            </a:r>
            <a:r>
              <a:rPr lang="en-US" sz="3200" b="1" i="1" u="none" strike="noStrike" cap="none">
                <a:solidFill>
                  <a:srgbClr val="013C88"/>
                </a:solidFill>
                <a:latin typeface="Arial"/>
                <a:ea typeface="Arial"/>
                <a:cs typeface="Arial"/>
                <a:sym typeface="Arial"/>
              </a:rPr>
              <a:t>Advantage!®</a:t>
            </a:r>
          </a:p>
        </p:txBody>
      </p:sp>
      <p:sp>
        <p:nvSpPr>
          <p:cNvPr id="537" name="Shape 53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25</a:t>
            </a:fld>
            <a:endParaRPr lang="en-US" sz="1400" b="1">
              <a:solidFill>
                <a:srgbClr val="013C88"/>
              </a:solidFill>
              <a:latin typeface="Arial"/>
              <a:ea typeface="Arial"/>
              <a:cs typeface="Arial"/>
              <a:sym typeface="Arial"/>
            </a:endParaRPr>
          </a:p>
        </p:txBody>
      </p:sp>
      <p:grpSp>
        <p:nvGrpSpPr>
          <p:cNvPr id="538" name="Shape 538"/>
          <p:cNvGrpSpPr/>
          <p:nvPr/>
        </p:nvGrpSpPr>
        <p:grpSpPr>
          <a:xfrm>
            <a:off x="4724399" y="2667000"/>
            <a:ext cx="4125825" cy="2859087"/>
            <a:chOff x="3428999" y="2779713"/>
            <a:chExt cx="5345025" cy="3316287"/>
          </a:xfrm>
        </p:grpSpPr>
        <p:grpSp>
          <p:nvGrpSpPr>
            <p:cNvPr id="539" name="Shape 539"/>
            <p:cNvGrpSpPr/>
            <p:nvPr/>
          </p:nvGrpSpPr>
          <p:grpSpPr>
            <a:xfrm>
              <a:off x="3428999" y="2779713"/>
              <a:ext cx="5345025" cy="3316287"/>
              <a:chOff x="1291708" y="2985127"/>
              <a:chExt cx="5806870" cy="3685915"/>
            </a:xfrm>
          </p:grpSpPr>
          <p:pic>
            <p:nvPicPr>
              <p:cNvPr id="540" name="Shape 540"/>
              <p:cNvPicPr preferRelativeResize="0"/>
              <p:nvPr/>
            </p:nvPicPr>
            <p:blipFill rotWithShape="1">
              <a:blip r:embed="rId3">
                <a:alphaModFix/>
              </a:blip>
              <a:srcRect l="7169" t="3619" r="13406" b="8935"/>
              <a:stretch/>
            </p:blipFill>
            <p:spPr>
              <a:xfrm>
                <a:off x="2438400" y="3505200"/>
                <a:ext cx="3597157" cy="3165843"/>
              </a:xfrm>
              <a:prstGeom prst="rect">
                <a:avLst/>
              </a:prstGeom>
              <a:noFill/>
              <a:ln>
                <a:noFill/>
              </a:ln>
            </p:spPr>
          </p:pic>
          <p:pic>
            <p:nvPicPr>
              <p:cNvPr id="541" name="Shape 541"/>
              <p:cNvPicPr preferRelativeResize="0"/>
              <p:nvPr/>
            </p:nvPicPr>
            <p:blipFill rotWithShape="1">
              <a:blip r:embed="rId4">
                <a:alphaModFix/>
              </a:blip>
              <a:srcRect/>
              <a:stretch/>
            </p:blipFill>
            <p:spPr>
              <a:xfrm>
                <a:off x="1705628" y="4485571"/>
                <a:ext cx="915818" cy="915075"/>
              </a:xfrm>
              <a:prstGeom prst="rect">
                <a:avLst/>
              </a:prstGeom>
              <a:noFill/>
              <a:ln>
                <a:noFill/>
              </a:ln>
            </p:spPr>
          </p:pic>
          <p:pic>
            <p:nvPicPr>
              <p:cNvPr id="542" name="Shape 542"/>
              <p:cNvPicPr preferRelativeResize="0"/>
              <p:nvPr/>
            </p:nvPicPr>
            <p:blipFill rotWithShape="1">
              <a:blip r:embed="rId5">
                <a:alphaModFix/>
              </a:blip>
              <a:srcRect/>
              <a:stretch/>
            </p:blipFill>
            <p:spPr>
              <a:xfrm>
                <a:off x="1291708" y="5488398"/>
                <a:ext cx="1679345" cy="843870"/>
              </a:xfrm>
              <a:prstGeom prst="rect">
                <a:avLst/>
              </a:prstGeom>
              <a:noFill/>
              <a:ln>
                <a:noFill/>
              </a:ln>
            </p:spPr>
          </p:pic>
          <p:pic>
            <p:nvPicPr>
              <p:cNvPr id="543" name="Shape 543"/>
              <p:cNvPicPr preferRelativeResize="0"/>
              <p:nvPr/>
            </p:nvPicPr>
            <p:blipFill rotWithShape="1">
              <a:blip r:embed="rId6">
                <a:alphaModFix/>
              </a:blip>
              <a:srcRect/>
              <a:stretch/>
            </p:blipFill>
            <p:spPr>
              <a:xfrm>
                <a:off x="5551533" y="3251811"/>
                <a:ext cx="992004" cy="967873"/>
              </a:xfrm>
              <a:prstGeom prst="rect">
                <a:avLst/>
              </a:prstGeom>
              <a:noFill/>
              <a:ln>
                <a:noFill/>
              </a:ln>
            </p:spPr>
          </p:pic>
          <p:pic>
            <p:nvPicPr>
              <p:cNvPr id="544" name="Shape 544"/>
              <p:cNvPicPr preferRelativeResize="0"/>
              <p:nvPr/>
            </p:nvPicPr>
            <p:blipFill rotWithShape="1">
              <a:blip r:embed="rId7">
                <a:alphaModFix/>
              </a:blip>
              <a:srcRect/>
              <a:stretch/>
            </p:blipFill>
            <p:spPr>
              <a:xfrm>
                <a:off x="3779966" y="2985127"/>
                <a:ext cx="1402598" cy="520072"/>
              </a:xfrm>
              <a:prstGeom prst="rect">
                <a:avLst/>
              </a:prstGeom>
              <a:noFill/>
              <a:ln>
                <a:noFill/>
              </a:ln>
            </p:spPr>
          </p:pic>
          <p:pic>
            <p:nvPicPr>
              <p:cNvPr id="545" name="Shape 545"/>
              <p:cNvPicPr preferRelativeResize="0"/>
              <p:nvPr/>
            </p:nvPicPr>
            <p:blipFill rotWithShape="1">
              <a:blip r:embed="rId8">
                <a:alphaModFix/>
              </a:blip>
              <a:srcRect l="80122" t="63775" r="9672" b="27908"/>
              <a:stretch/>
            </p:blipFill>
            <p:spPr>
              <a:xfrm>
                <a:off x="6047535" y="5685358"/>
                <a:ext cx="1051043" cy="646910"/>
              </a:xfrm>
              <a:prstGeom prst="rect">
                <a:avLst/>
              </a:prstGeom>
              <a:noFill/>
              <a:ln>
                <a:noFill/>
              </a:ln>
            </p:spPr>
          </p:pic>
        </p:grpSp>
        <p:pic>
          <p:nvPicPr>
            <p:cNvPr id="546" name="Shape 546"/>
            <p:cNvPicPr preferRelativeResize="0"/>
            <p:nvPr/>
          </p:nvPicPr>
          <p:blipFill rotWithShape="1">
            <a:blip r:embed="rId9">
              <a:alphaModFix/>
            </a:blip>
            <a:srcRect/>
            <a:stretch/>
          </p:blipFill>
          <p:spPr>
            <a:xfrm>
              <a:off x="4419600" y="3019653"/>
              <a:ext cx="848677" cy="868679"/>
            </a:xfrm>
            <a:prstGeom prst="rect">
              <a:avLst/>
            </a:prstGeom>
            <a:noFill/>
            <a:ln>
              <a:noFill/>
            </a:ln>
          </p:spPr>
        </p:pic>
      </p:grpSp>
      <p:pic>
        <p:nvPicPr>
          <p:cNvPr id="547" name="Shape 547"/>
          <p:cNvPicPr preferRelativeResize="0"/>
          <p:nvPr/>
        </p:nvPicPr>
        <p:blipFill rotWithShape="1">
          <a:blip r:embed="rId10">
            <a:alphaModFix/>
          </a:blip>
          <a:srcRect/>
          <a:stretch/>
        </p:blipFill>
        <p:spPr>
          <a:xfrm>
            <a:off x="8077200" y="3733800"/>
            <a:ext cx="838199" cy="838199"/>
          </a:xfrm>
          <a:prstGeom prst="rect">
            <a:avLst/>
          </a:prstGeom>
          <a:noFill/>
          <a:ln>
            <a:noFill/>
          </a:ln>
        </p:spPr>
      </p:pic>
      <p:sp>
        <p:nvSpPr>
          <p:cNvPr id="548" name="Shape 548"/>
          <p:cNvSpPr txBox="1">
            <a:spLocks noGrp="1"/>
          </p:cNvSpPr>
          <p:nvPr>
            <p:ph type="body" idx="1"/>
          </p:nvPr>
        </p:nvSpPr>
        <p:spPr>
          <a:xfrm>
            <a:off x="457200" y="2286000"/>
            <a:ext cx="4495798" cy="217804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An online shopping and ordering system for federal agencies</a:t>
            </a: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Provides access to </a:t>
            </a:r>
            <a:r>
              <a:rPr lang="en-US" sz="2400" b="0" i="0" u="none" strike="noStrike" cap="none">
                <a:solidFill>
                  <a:srgbClr val="C00000"/>
                </a:solidFill>
                <a:latin typeface="Arial"/>
                <a:ea typeface="Arial"/>
                <a:cs typeface="Arial"/>
                <a:sym typeface="Arial"/>
              </a:rPr>
              <a:t>thousands</a:t>
            </a:r>
            <a:r>
              <a:rPr lang="en-US" sz="2400" b="0" i="0" u="none" strike="noStrike" cap="none">
                <a:solidFill>
                  <a:srgbClr val="013C88"/>
                </a:solidFill>
                <a:latin typeface="Arial"/>
                <a:ea typeface="Arial"/>
                <a:cs typeface="Arial"/>
                <a:sym typeface="Arial"/>
              </a:rPr>
              <a:t> of contractors and </a:t>
            </a:r>
            <a:r>
              <a:rPr lang="en-US" sz="2400" b="0" i="0" u="none" strike="noStrike" cap="none">
                <a:solidFill>
                  <a:srgbClr val="C00000"/>
                </a:solidFill>
                <a:latin typeface="Arial"/>
                <a:ea typeface="Arial"/>
                <a:cs typeface="Arial"/>
                <a:sym typeface="Arial"/>
              </a:rPr>
              <a:t>millions</a:t>
            </a:r>
            <a:r>
              <a:rPr lang="en-US" sz="2400" b="0" i="0" u="none" strike="noStrike" cap="none">
                <a:solidFill>
                  <a:srgbClr val="013C88"/>
                </a:solidFill>
                <a:latin typeface="Arial"/>
                <a:ea typeface="Arial"/>
                <a:cs typeface="Arial"/>
                <a:sym typeface="Arial"/>
              </a:rPr>
              <a:t> of products and services</a:t>
            </a: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Allows users to select icons to identify compliant products</a:t>
            </a:r>
          </a:p>
        </p:txBody>
      </p:sp>
      <p:sp>
        <p:nvSpPr>
          <p:cNvPr id="549" name="Shape 549"/>
          <p:cNvSpPr txBox="1"/>
          <p:nvPr/>
        </p:nvSpPr>
        <p:spPr>
          <a:xfrm>
            <a:off x="2209800" y="6019800"/>
            <a:ext cx="4572000"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13C88"/>
              </a:buClr>
              <a:buSzPct val="25000"/>
              <a:buFont typeface="Arial"/>
              <a:buNone/>
            </a:pPr>
            <a:r>
              <a:rPr lang="en-US" sz="2800" b="1">
                <a:solidFill>
                  <a:srgbClr val="C00000"/>
                </a:solidFill>
                <a:latin typeface="Arial"/>
                <a:ea typeface="Arial"/>
                <a:cs typeface="Arial"/>
                <a:sym typeface="Arial"/>
              </a:rPr>
              <a:t>gsaadvantage.gov</a:t>
            </a:r>
            <a:r>
              <a:rPr lang="en-US" sz="2400" b="1">
                <a:solidFill>
                  <a:srgbClr val="C00000"/>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06595" y="1828800"/>
            <a:ext cx="8483600" cy="897107"/>
          </a:xfrm>
        </p:spPr>
        <p:txBody>
          <a:bodyPr/>
          <a:lstStyle/>
          <a:p>
            <a:r>
              <a:rPr lang="en-US" sz="3600" dirty="0" smtClean="0">
                <a:latin typeface="Arial Black" pitchFamily="34" charset="0"/>
              </a:rPr>
              <a:t>Green Icons on GSA </a:t>
            </a:r>
            <a:r>
              <a:rPr lang="en-US" sz="3600" i="1" dirty="0" smtClean="0">
                <a:latin typeface="Arial Black" pitchFamily="34" charset="0"/>
              </a:rPr>
              <a:t>Advantage!</a:t>
            </a:r>
            <a:r>
              <a:rPr lang="en-US" sz="3600" baseline="30000" dirty="0" smtClean="0">
                <a:latin typeface="Arial Black" pitchFamily="34" charset="0"/>
              </a:rPr>
              <a:t>®</a:t>
            </a:r>
          </a:p>
        </p:txBody>
      </p:sp>
      <p:sp>
        <p:nvSpPr>
          <p:cNvPr id="29699" name="Rectangle 5"/>
          <p:cNvSpPr>
            <a:spLocks noGrp="1" noChangeArrowheads="1"/>
          </p:cNvSpPr>
          <p:nvPr>
            <p:ph idx="1"/>
          </p:nvPr>
        </p:nvSpPr>
        <p:spPr>
          <a:xfrm>
            <a:off x="841375" y="3250570"/>
            <a:ext cx="7769225" cy="3048000"/>
          </a:xfrm>
        </p:spPr>
        <p:txBody>
          <a:bodyPr/>
          <a:lstStyle/>
          <a:p>
            <a:r>
              <a:rPr lang="en-US" sz="2800" dirty="0" smtClean="0"/>
              <a:t>  </a:t>
            </a:r>
            <a:r>
              <a:rPr lang="en-US" sz="2800" dirty="0" smtClean="0">
                <a:solidFill>
                  <a:schemeClr val="tx1"/>
                </a:solidFill>
              </a:rPr>
              <a:t>CPG Compliant </a:t>
            </a:r>
          </a:p>
          <a:p>
            <a:r>
              <a:rPr lang="en-US" sz="2800" dirty="0" smtClean="0">
                <a:solidFill>
                  <a:schemeClr val="tx1"/>
                </a:solidFill>
              </a:rPr>
              <a:t>  Energy Star </a:t>
            </a:r>
          </a:p>
          <a:p>
            <a:r>
              <a:rPr lang="en-US" sz="2800" dirty="0" smtClean="0">
                <a:solidFill>
                  <a:schemeClr val="tx1"/>
                </a:solidFill>
              </a:rPr>
              <a:t>  FEMP</a:t>
            </a:r>
          </a:p>
          <a:p>
            <a:r>
              <a:rPr lang="en-US" sz="2800" dirty="0" smtClean="0">
                <a:solidFill>
                  <a:schemeClr val="tx1"/>
                </a:solidFill>
              </a:rPr>
              <a:t>  </a:t>
            </a:r>
            <a:r>
              <a:rPr lang="en-US" sz="2800" dirty="0" err="1" smtClean="0">
                <a:solidFill>
                  <a:schemeClr val="tx1"/>
                </a:solidFill>
              </a:rPr>
              <a:t>WaterSense</a:t>
            </a:r>
            <a:endParaRPr lang="en-US" sz="2800" dirty="0" smtClean="0">
              <a:solidFill>
                <a:schemeClr val="tx1"/>
              </a:solidFill>
            </a:endParaRPr>
          </a:p>
          <a:p>
            <a:r>
              <a:rPr lang="en-US" sz="2800" dirty="0" smtClean="0">
                <a:solidFill>
                  <a:schemeClr val="tx1"/>
                </a:solidFill>
              </a:rPr>
              <a:t>  </a:t>
            </a:r>
            <a:r>
              <a:rPr lang="en-US" sz="2800" dirty="0" err="1" smtClean="0">
                <a:solidFill>
                  <a:schemeClr val="tx1"/>
                </a:solidFill>
              </a:rPr>
              <a:t>BioPreferred</a:t>
            </a:r>
            <a:endParaRPr lang="en-US" sz="2800" dirty="0" smtClean="0">
              <a:solidFill>
                <a:schemeClr val="tx1"/>
              </a:solidFill>
            </a:endParaRPr>
          </a:p>
          <a:p>
            <a:r>
              <a:rPr lang="en-US" sz="2800" dirty="0" smtClean="0">
                <a:solidFill>
                  <a:schemeClr val="tx1"/>
                </a:solidFill>
              </a:rPr>
              <a:t>  SNAP Approved</a:t>
            </a:r>
          </a:p>
          <a:p>
            <a:pPr>
              <a:buFont typeface="Wingdings" pitchFamily="-72" charset="2"/>
              <a:buNone/>
            </a:pPr>
            <a:endParaRPr lang="en-US" sz="2200" dirty="0" smtClean="0"/>
          </a:p>
        </p:txBody>
      </p:sp>
      <p:sp>
        <p:nvSpPr>
          <p:cNvPr id="29700" name="Rectangle 6"/>
          <p:cNvSpPr>
            <a:spLocks noGrp="1" noChangeArrowheads="1"/>
          </p:cNvSpPr>
          <p:nvPr>
            <p:ph type="body" sz="half" idx="4294967295"/>
          </p:nvPr>
        </p:nvSpPr>
        <p:spPr>
          <a:xfrm>
            <a:off x="5053013" y="3250570"/>
            <a:ext cx="3887787" cy="4114800"/>
          </a:xfrm>
        </p:spPr>
        <p:txBody>
          <a:bodyPr/>
          <a:lstStyle/>
          <a:p>
            <a:pPr>
              <a:buNone/>
            </a:pPr>
            <a:r>
              <a:rPr lang="en-US" sz="2800" dirty="0" smtClean="0"/>
              <a:t>    </a:t>
            </a:r>
            <a:r>
              <a:rPr lang="en-US" sz="2800" dirty="0" smtClean="0">
                <a:solidFill>
                  <a:schemeClr val="tx1"/>
                </a:solidFill>
              </a:rPr>
              <a:t>NESHAP</a:t>
            </a:r>
          </a:p>
          <a:p>
            <a:pPr>
              <a:buNone/>
            </a:pPr>
            <a:r>
              <a:rPr lang="en-US" sz="2800" dirty="0" smtClean="0">
                <a:solidFill>
                  <a:schemeClr val="tx1"/>
                </a:solidFill>
              </a:rPr>
              <a:t>    EPEAT</a:t>
            </a:r>
          </a:p>
          <a:p>
            <a:pPr>
              <a:buNone/>
            </a:pPr>
            <a:r>
              <a:rPr lang="en-US" sz="2800" dirty="0" smtClean="0">
                <a:solidFill>
                  <a:schemeClr val="tx1"/>
                </a:solidFill>
              </a:rPr>
              <a:t>    PRIME</a:t>
            </a:r>
          </a:p>
          <a:p>
            <a:pPr>
              <a:buNone/>
            </a:pPr>
            <a:r>
              <a:rPr lang="en-US" sz="2800" dirty="0" smtClean="0">
                <a:solidFill>
                  <a:schemeClr val="tx1"/>
                </a:solidFill>
              </a:rPr>
              <a:t>    Low VOC</a:t>
            </a:r>
            <a:br>
              <a:rPr lang="en-US" sz="2800" dirty="0" smtClean="0">
                <a:solidFill>
                  <a:schemeClr val="tx1"/>
                </a:solidFill>
              </a:rPr>
            </a:br>
            <a:r>
              <a:rPr lang="en-US" sz="2800" dirty="0" smtClean="0">
                <a:solidFill>
                  <a:schemeClr val="tx1"/>
                </a:solidFill>
              </a:rPr>
              <a:t>EPA Primary Metals Free</a:t>
            </a:r>
          </a:p>
          <a:p>
            <a:endParaRPr lang="en-US" sz="2200" dirty="0" smtClean="0"/>
          </a:p>
        </p:txBody>
      </p:sp>
      <p:grpSp>
        <p:nvGrpSpPr>
          <p:cNvPr id="2" name="Group 21" descr="Individual logos for each listed item."/>
          <p:cNvGrpSpPr/>
          <p:nvPr/>
        </p:nvGrpSpPr>
        <p:grpSpPr>
          <a:xfrm>
            <a:off x="609600" y="3276600"/>
            <a:ext cx="4652137" cy="3175000"/>
            <a:chOff x="998810" y="2452914"/>
            <a:chExt cx="4832942" cy="2380344"/>
          </a:xfrm>
        </p:grpSpPr>
        <p:pic>
          <p:nvPicPr>
            <p:cNvPr id="1034" name="Picture 10" descr="Decorative Image"/>
            <p:cNvPicPr>
              <a:picLocks noChangeAspect="1" noChangeArrowheads="1"/>
            </p:cNvPicPr>
            <p:nvPr/>
          </p:nvPicPr>
          <p:blipFill>
            <a:blip r:embed="rId3" cstate="print"/>
            <a:srcRect/>
            <a:stretch>
              <a:fillRect/>
            </a:stretch>
          </p:blipFill>
          <p:spPr bwMode="auto">
            <a:xfrm>
              <a:off x="998810" y="2452914"/>
              <a:ext cx="609600" cy="381000"/>
            </a:xfrm>
            <a:prstGeom prst="rect">
              <a:avLst/>
            </a:prstGeom>
            <a:noFill/>
            <a:ln w="9525">
              <a:noFill/>
              <a:miter lim="800000"/>
              <a:headEnd/>
              <a:tailEnd/>
            </a:ln>
          </p:spPr>
        </p:pic>
        <p:pic>
          <p:nvPicPr>
            <p:cNvPr id="1028" name="Picture 4" descr="Decorative Image"/>
            <p:cNvPicPr>
              <a:picLocks noChangeAspect="1" noChangeArrowheads="1"/>
            </p:cNvPicPr>
            <p:nvPr/>
          </p:nvPicPr>
          <p:blipFill>
            <a:blip r:embed="rId4" cstate="print"/>
            <a:srcRect/>
            <a:stretch>
              <a:fillRect/>
            </a:stretch>
          </p:blipFill>
          <p:spPr bwMode="auto">
            <a:xfrm>
              <a:off x="1141685" y="2837544"/>
              <a:ext cx="466725" cy="390525"/>
            </a:xfrm>
            <a:prstGeom prst="rect">
              <a:avLst/>
            </a:prstGeom>
            <a:noFill/>
            <a:ln w="9525">
              <a:noFill/>
              <a:miter lim="800000"/>
              <a:headEnd/>
              <a:tailEnd/>
            </a:ln>
          </p:spPr>
        </p:pic>
        <p:pic>
          <p:nvPicPr>
            <p:cNvPr id="1029" name="Picture 5" descr="Decorative Image"/>
            <p:cNvPicPr>
              <a:picLocks noChangeAspect="1" noChangeArrowheads="1"/>
            </p:cNvPicPr>
            <p:nvPr/>
          </p:nvPicPr>
          <p:blipFill>
            <a:blip r:embed="rId5" cstate="print"/>
            <a:srcRect/>
            <a:stretch>
              <a:fillRect/>
            </a:stretch>
          </p:blipFill>
          <p:spPr bwMode="auto">
            <a:xfrm>
              <a:off x="1065485" y="3262086"/>
              <a:ext cx="542925" cy="352425"/>
            </a:xfrm>
            <a:prstGeom prst="rect">
              <a:avLst/>
            </a:prstGeom>
            <a:noFill/>
            <a:ln w="9525">
              <a:noFill/>
              <a:miter lim="800000"/>
              <a:headEnd/>
              <a:tailEnd/>
            </a:ln>
          </p:spPr>
        </p:pic>
        <p:pic>
          <p:nvPicPr>
            <p:cNvPr id="1030" name="Picture 6" descr="Decorative Image"/>
            <p:cNvPicPr>
              <a:picLocks noChangeAspect="1" noChangeArrowheads="1"/>
            </p:cNvPicPr>
            <p:nvPr/>
          </p:nvPicPr>
          <p:blipFill>
            <a:blip r:embed="rId6" cstate="print"/>
            <a:srcRect/>
            <a:stretch>
              <a:fillRect/>
            </a:stretch>
          </p:blipFill>
          <p:spPr bwMode="auto">
            <a:xfrm>
              <a:off x="1227410" y="3657600"/>
              <a:ext cx="381000" cy="390525"/>
            </a:xfrm>
            <a:prstGeom prst="rect">
              <a:avLst/>
            </a:prstGeom>
            <a:noFill/>
            <a:ln w="9525">
              <a:noFill/>
              <a:miter lim="800000"/>
              <a:headEnd/>
              <a:tailEnd/>
            </a:ln>
          </p:spPr>
        </p:pic>
        <p:pic>
          <p:nvPicPr>
            <p:cNvPr id="1041" name="Picture 17" descr="Decorative Image"/>
            <p:cNvPicPr>
              <a:picLocks noChangeAspect="1" noChangeArrowheads="1"/>
            </p:cNvPicPr>
            <p:nvPr/>
          </p:nvPicPr>
          <p:blipFill>
            <a:blip r:embed="rId7" cstate="print"/>
            <a:srcRect/>
            <a:stretch>
              <a:fillRect/>
            </a:stretch>
          </p:blipFill>
          <p:spPr bwMode="auto">
            <a:xfrm>
              <a:off x="1217885" y="4044221"/>
              <a:ext cx="390525" cy="390525"/>
            </a:xfrm>
            <a:prstGeom prst="rect">
              <a:avLst/>
            </a:prstGeom>
            <a:noFill/>
            <a:ln w="9525">
              <a:noFill/>
              <a:miter lim="800000"/>
              <a:headEnd/>
              <a:tailEnd/>
            </a:ln>
          </p:spPr>
        </p:pic>
        <p:pic>
          <p:nvPicPr>
            <p:cNvPr id="1032" name="Picture 8" descr="Decorative Image"/>
            <p:cNvPicPr>
              <a:picLocks noChangeAspect="1" noChangeArrowheads="1"/>
            </p:cNvPicPr>
            <p:nvPr/>
          </p:nvPicPr>
          <p:blipFill>
            <a:blip r:embed="rId8" cstate="print"/>
            <a:srcRect/>
            <a:stretch>
              <a:fillRect/>
            </a:stretch>
          </p:blipFill>
          <p:spPr bwMode="auto">
            <a:xfrm>
              <a:off x="1036910" y="4452258"/>
              <a:ext cx="571500" cy="381000"/>
            </a:xfrm>
            <a:prstGeom prst="rect">
              <a:avLst/>
            </a:prstGeom>
            <a:noFill/>
            <a:ln w="9525">
              <a:noFill/>
              <a:miter lim="800000"/>
              <a:headEnd/>
              <a:tailEnd/>
            </a:ln>
          </p:spPr>
        </p:pic>
        <p:pic>
          <p:nvPicPr>
            <p:cNvPr id="1031" name="Picture 7" descr="Decorative Image"/>
            <p:cNvPicPr>
              <a:picLocks noChangeAspect="1" noChangeArrowheads="1"/>
            </p:cNvPicPr>
            <p:nvPr/>
          </p:nvPicPr>
          <p:blipFill>
            <a:blip r:embed="rId9" cstate="print"/>
            <a:srcRect/>
            <a:stretch>
              <a:fillRect/>
            </a:stretch>
          </p:blipFill>
          <p:spPr bwMode="auto">
            <a:xfrm>
              <a:off x="5142185" y="2468513"/>
              <a:ext cx="581025" cy="333375"/>
            </a:xfrm>
            <a:prstGeom prst="rect">
              <a:avLst/>
            </a:prstGeom>
            <a:noFill/>
            <a:ln w="9525">
              <a:noFill/>
              <a:miter lim="800000"/>
              <a:headEnd/>
              <a:tailEnd/>
            </a:ln>
          </p:spPr>
        </p:pic>
        <p:pic>
          <p:nvPicPr>
            <p:cNvPr id="1035" name="Picture 11" descr="Decorative Image"/>
            <p:cNvPicPr>
              <a:picLocks noChangeAspect="1" noChangeArrowheads="1"/>
            </p:cNvPicPr>
            <p:nvPr/>
          </p:nvPicPr>
          <p:blipFill>
            <a:blip r:embed="rId10" cstate="print"/>
            <a:srcRect/>
            <a:stretch>
              <a:fillRect/>
            </a:stretch>
          </p:blipFill>
          <p:spPr bwMode="auto">
            <a:xfrm>
              <a:off x="5032648" y="2856068"/>
              <a:ext cx="762000" cy="342900"/>
            </a:xfrm>
            <a:prstGeom prst="rect">
              <a:avLst/>
            </a:prstGeom>
            <a:noFill/>
            <a:ln w="9525">
              <a:noFill/>
              <a:miter lim="800000"/>
              <a:headEnd/>
              <a:tailEnd/>
            </a:ln>
          </p:spPr>
        </p:pic>
        <p:pic>
          <p:nvPicPr>
            <p:cNvPr id="1036" name="Picture 12" descr="Decorative Image"/>
            <p:cNvPicPr>
              <a:picLocks noChangeAspect="1" noChangeArrowheads="1"/>
            </p:cNvPicPr>
            <p:nvPr/>
          </p:nvPicPr>
          <p:blipFill>
            <a:blip r:embed="rId11" cstate="print"/>
            <a:srcRect/>
            <a:stretch>
              <a:fillRect/>
            </a:stretch>
          </p:blipFill>
          <p:spPr bwMode="auto">
            <a:xfrm>
              <a:off x="5194573" y="3220988"/>
              <a:ext cx="600075" cy="419100"/>
            </a:xfrm>
            <a:prstGeom prst="rect">
              <a:avLst/>
            </a:prstGeom>
            <a:noFill/>
            <a:ln w="9525">
              <a:noFill/>
              <a:miter lim="800000"/>
              <a:headEnd/>
              <a:tailEnd/>
            </a:ln>
          </p:spPr>
        </p:pic>
        <p:pic>
          <p:nvPicPr>
            <p:cNvPr id="1040" name="Picture 16" descr="Decorative Image"/>
            <p:cNvPicPr>
              <a:picLocks noChangeAspect="1" noChangeArrowheads="1"/>
            </p:cNvPicPr>
            <p:nvPr/>
          </p:nvPicPr>
          <p:blipFill>
            <a:blip r:embed="rId12" cstate="print"/>
            <a:srcRect/>
            <a:stretch>
              <a:fillRect/>
            </a:stretch>
          </p:blipFill>
          <p:spPr bwMode="auto">
            <a:xfrm>
              <a:off x="5442223" y="3669116"/>
              <a:ext cx="352425" cy="361950"/>
            </a:xfrm>
            <a:prstGeom prst="rect">
              <a:avLst/>
            </a:prstGeom>
            <a:noFill/>
            <a:ln w="9525">
              <a:noFill/>
              <a:miter lim="800000"/>
              <a:headEnd/>
              <a:tailEnd/>
            </a:ln>
          </p:spPr>
        </p:pic>
        <p:pic>
          <p:nvPicPr>
            <p:cNvPr id="1033" name="Picture 9" descr="Decorative Image"/>
            <p:cNvPicPr>
              <a:picLocks noChangeAspect="1" noChangeArrowheads="1"/>
            </p:cNvPicPr>
            <p:nvPr/>
          </p:nvPicPr>
          <p:blipFill>
            <a:blip r:embed="rId13" cstate="print"/>
            <a:srcRect/>
            <a:stretch>
              <a:fillRect/>
            </a:stretch>
          </p:blipFill>
          <p:spPr bwMode="auto">
            <a:xfrm>
              <a:off x="5327696" y="3930374"/>
              <a:ext cx="504056" cy="492600"/>
            </a:xfrm>
            <a:prstGeom prst="rect">
              <a:avLst/>
            </a:prstGeom>
            <a:noFill/>
            <a:ln w="9525">
              <a:noFill/>
              <a:miter lim="800000"/>
              <a:headEnd/>
              <a:tailEnd/>
            </a:ln>
          </p:spPr>
        </p:pic>
      </p:grpSp>
      <p:sp>
        <p:nvSpPr>
          <p:cNvPr id="29697" name="Rectangle 9"/>
          <p:cNvSpPr txBox="1">
            <a:spLocks noGrp="1" noChangeArrowheads="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F0DF019A-F7E1-4E28-8E5B-F2166784CD99}" type="slidenum">
              <a:rPr lang="en-US" sz="1400" b="1">
                <a:solidFill>
                  <a:srgbClr val="013C88"/>
                </a:solidFill>
                <a:latin typeface="Century Gothic" pitchFamily="34" charset="0"/>
                <a:ea typeface="ヒラギノ角ゴ Pro W3" pitchFamily="-72" charset="-128"/>
                <a:cs typeface="ヒラギノ角ゴ Pro W3" pitchFamily="-72" charset="-128"/>
              </a:rPr>
              <a:pPr algn="r" eaLnBrk="0" hangingPunct="0"/>
              <a:t>26</a:t>
            </a:fld>
            <a:endParaRPr lang="en-US" sz="1400" b="1" dirty="0">
              <a:solidFill>
                <a:srgbClr val="013C88"/>
              </a:solidFill>
              <a:latin typeface="Century Gothic" pitchFamily="34" charset="0"/>
              <a:ea typeface="ヒラギノ角ゴ Pro W3" pitchFamily="-72" charset="-128"/>
              <a:cs typeface="ヒラギノ角ゴ Pro W3" pitchFamily="-72" charset="-128"/>
            </a:endParaRPr>
          </a:p>
        </p:txBody>
      </p:sp>
    </p:spTree>
    <p:extLst>
      <p:ext uri="{BB962C8B-B14F-4D97-AF65-F5344CB8AC3E}">
        <p14:creationId xmlns:p14="http://schemas.microsoft.com/office/powerpoint/2010/main" val="4087549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457200" y="1295400"/>
            <a:ext cx="7769225" cy="5794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dirty="0">
                <a:solidFill>
                  <a:srgbClr val="013C88"/>
                </a:solidFill>
                <a:latin typeface="Arial"/>
                <a:ea typeface="Arial"/>
                <a:cs typeface="Arial"/>
                <a:sym typeface="Arial"/>
              </a:rPr>
              <a:t>Green Procurement Compilation</a:t>
            </a:r>
          </a:p>
        </p:txBody>
      </p:sp>
      <p:sp>
        <p:nvSpPr>
          <p:cNvPr id="591" name="Shape 59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27</a:t>
            </a:fld>
            <a:endParaRPr lang="en-US" sz="1400" b="1">
              <a:solidFill>
                <a:srgbClr val="013C88"/>
              </a:solidFill>
              <a:latin typeface="Arial"/>
              <a:ea typeface="Arial"/>
              <a:cs typeface="Arial"/>
              <a:sym typeface="Arial"/>
            </a:endParaRPr>
          </a:p>
        </p:txBody>
      </p:sp>
      <p:sp>
        <p:nvSpPr>
          <p:cNvPr id="592" name="Shape 592"/>
          <p:cNvSpPr txBox="1">
            <a:spLocks noGrp="1"/>
          </p:cNvSpPr>
          <p:nvPr>
            <p:ph type="body" idx="1"/>
          </p:nvPr>
        </p:nvSpPr>
        <p:spPr>
          <a:xfrm>
            <a:off x="381000" y="2133600"/>
            <a:ext cx="8229600"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Identifies applicable federal green purchasing requirements</a:t>
            </a:r>
          </a:p>
          <a:p>
            <a:pPr marL="342900" marR="0" lvl="0" indent="-342900" algn="l" rtl="0">
              <a:spcBef>
                <a:spcPts val="400"/>
              </a:spcBef>
              <a:spcAft>
                <a:spcPts val="0"/>
              </a:spcAft>
              <a:buClr>
                <a:srgbClr val="013C88"/>
              </a:buClr>
              <a:buSzPct val="100000"/>
              <a:buFont typeface="Noto Sans Symbols"/>
              <a:buChar char="➢"/>
            </a:pPr>
            <a:r>
              <a:rPr lang="en-US" b="0" i="0" u="none" strike="noStrike" cap="none" dirty="0" smtClean="0">
                <a:solidFill>
                  <a:srgbClr val="013C88"/>
                </a:solidFill>
                <a:latin typeface="Arial"/>
                <a:ea typeface="Arial"/>
                <a:cs typeface="Arial"/>
                <a:sym typeface="Arial"/>
              </a:rPr>
              <a:t>Organizes </a:t>
            </a:r>
            <a:r>
              <a:rPr lang="en-US" b="0" i="0" u="none" strike="noStrike" cap="none" dirty="0">
                <a:solidFill>
                  <a:srgbClr val="013C88"/>
                </a:solidFill>
                <a:latin typeface="Arial"/>
                <a:ea typeface="Arial"/>
                <a:cs typeface="Arial"/>
                <a:sym typeface="Arial"/>
              </a:rPr>
              <a:t>information by product and service categories</a:t>
            </a:r>
          </a:p>
          <a:p>
            <a:pPr marL="342900" marR="0" lvl="0" indent="-34290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Consolidates federal green purchasing information in one location, including:</a:t>
            </a:r>
          </a:p>
          <a:p>
            <a:pPr marL="742950" marR="0" lvl="1" indent="-22225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Legal requirements</a:t>
            </a:r>
          </a:p>
          <a:p>
            <a:pPr marL="742950" marR="0" lvl="1" indent="-22225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Environmental program links</a:t>
            </a:r>
          </a:p>
          <a:p>
            <a:pPr marL="742950" marR="0" lvl="1" indent="-22225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Potential purchasing options</a:t>
            </a:r>
          </a:p>
          <a:p>
            <a:pPr marL="742950" marR="0" lvl="1" indent="-22225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Sample contract language </a:t>
            </a:r>
          </a:p>
          <a:p>
            <a:pPr marL="742950" marR="0" lvl="1" indent="-222250" algn="l" rtl="0">
              <a:spcBef>
                <a:spcPts val="400"/>
              </a:spcBef>
              <a:spcAft>
                <a:spcPts val="0"/>
              </a:spcAft>
              <a:buClr>
                <a:srgbClr val="013C88"/>
              </a:buClr>
              <a:buSzPct val="100000"/>
              <a:buFont typeface="Noto Sans Symbols"/>
              <a:buNone/>
            </a:pPr>
            <a:endParaRPr sz="2000" b="0" i="0" u="none" strike="noStrike" cap="none" dirty="0">
              <a:solidFill>
                <a:srgbClr val="013C88"/>
              </a:solidFill>
              <a:latin typeface="Arial"/>
              <a:ea typeface="Arial"/>
              <a:cs typeface="Arial"/>
              <a:sym typeface="Arial"/>
            </a:endParaRPr>
          </a:p>
        </p:txBody>
      </p:sp>
      <p:sp>
        <p:nvSpPr>
          <p:cNvPr id="593" name="Shape 593"/>
          <p:cNvSpPr txBox="1"/>
          <p:nvPr/>
        </p:nvSpPr>
        <p:spPr>
          <a:xfrm>
            <a:off x="1981200" y="6096000"/>
            <a:ext cx="5257799"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13C88"/>
              </a:buClr>
              <a:buSzPct val="25000"/>
              <a:buFont typeface="Arial"/>
              <a:buNone/>
            </a:pPr>
            <a:r>
              <a:rPr lang="en-US" sz="2800" b="1">
                <a:solidFill>
                  <a:srgbClr val="C00000"/>
                </a:solidFill>
                <a:latin typeface="Arial"/>
                <a:ea typeface="Arial"/>
                <a:cs typeface="Arial"/>
                <a:sym typeface="Arial"/>
              </a:rPr>
              <a:t>sftool.gov/GreenProcurement </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1371600"/>
            <a:ext cx="8321675" cy="1200329"/>
          </a:xfrm>
        </p:spPr>
        <p:txBody>
          <a:bodyPr/>
          <a:lstStyle/>
          <a:p>
            <a:pPr algn="ctr"/>
            <a:r>
              <a:rPr lang="en-US" sz="3600" b="0" dirty="0" smtClean="0">
                <a:latin typeface="Arial Black" pitchFamily="34" charset="0"/>
              </a:rPr>
              <a:t>Global Supply – GSA Managed Supply Program</a:t>
            </a:r>
          </a:p>
        </p:txBody>
      </p:sp>
      <p:sp>
        <p:nvSpPr>
          <p:cNvPr id="24579" name="Rectangle 3"/>
          <p:cNvSpPr>
            <a:spLocks noGrp="1" noChangeArrowheads="1"/>
          </p:cNvSpPr>
          <p:nvPr>
            <p:ph type="body" sz="half" idx="4294967295"/>
          </p:nvPr>
        </p:nvSpPr>
        <p:spPr>
          <a:xfrm>
            <a:off x="457200" y="2743200"/>
            <a:ext cx="7305675" cy="2903538"/>
          </a:xfrm>
        </p:spPr>
        <p:txBody>
          <a:bodyPr/>
          <a:lstStyle/>
          <a:p>
            <a:pPr>
              <a:lnSpc>
                <a:spcPct val="90000"/>
              </a:lnSpc>
            </a:pPr>
            <a:r>
              <a:rPr lang="en-US" dirty="0" smtClean="0">
                <a:solidFill>
                  <a:srgbClr val="002060"/>
                </a:solidFill>
                <a:latin typeface="+mj-lt"/>
              </a:rPr>
              <a:t>Online: </a:t>
            </a:r>
            <a:r>
              <a:rPr lang="en-US" dirty="0" smtClean="0">
                <a:solidFill>
                  <a:schemeClr val="tx1"/>
                </a:solidFill>
                <a:latin typeface="Arial Black" pitchFamily="34" charset="0"/>
              </a:rPr>
              <a:t/>
            </a:r>
            <a:br>
              <a:rPr lang="en-US" dirty="0" smtClean="0">
                <a:solidFill>
                  <a:schemeClr val="tx1"/>
                </a:solidFill>
                <a:latin typeface="Arial Black" pitchFamily="34" charset="0"/>
              </a:rPr>
            </a:br>
            <a:endParaRPr lang="en-US" dirty="0" smtClean="0">
              <a:solidFill>
                <a:schemeClr val="tx1"/>
              </a:solidFill>
              <a:latin typeface="Arial Black" pitchFamily="34" charset="0"/>
            </a:endParaRPr>
          </a:p>
          <a:p>
            <a:pPr lvl="1">
              <a:lnSpc>
                <a:spcPct val="90000"/>
              </a:lnSpc>
            </a:pPr>
            <a:r>
              <a:rPr lang="en-US" dirty="0" smtClean="0">
                <a:solidFill>
                  <a:srgbClr val="C00000"/>
                </a:solidFill>
                <a:latin typeface="Arial Black" pitchFamily="34" charset="0"/>
              </a:rPr>
              <a:t>www.GSAglobalsupply.gsa.gov </a:t>
            </a:r>
            <a:br>
              <a:rPr lang="en-US" dirty="0" smtClean="0">
                <a:solidFill>
                  <a:srgbClr val="C00000"/>
                </a:solidFill>
                <a:latin typeface="Arial Black" pitchFamily="34" charset="0"/>
              </a:rPr>
            </a:br>
            <a:endParaRPr lang="en-US" dirty="0" smtClean="0">
              <a:solidFill>
                <a:srgbClr val="C00000"/>
              </a:solidFill>
              <a:latin typeface="Arial Black" pitchFamily="34" charset="0"/>
            </a:endParaRPr>
          </a:p>
          <a:p>
            <a:pPr lvl="1">
              <a:lnSpc>
                <a:spcPct val="90000"/>
              </a:lnSpc>
            </a:pPr>
            <a:r>
              <a:rPr lang="en-US" dirty="0" smtClean="0">
                <a:solidFill>
                  <a:srgbClr val="C00000"/>
                </a:solidFill>
                <a:latin typeface="Arial Black" pitchFamily="34" charset="0"/>
              </a:rPr>
              <a:t>www.gsaAdvantage.gov </a:t>
            </a:r>
            <a:r>
              <a:rPr lang="en-US" dirty="0" smtClean="0">
                <a:solidFill>
                  <a:srgbClr val="002060"/>
                </a:solidFill>
                <a:latin typeface="Arial" panose="020B0604020202020204" pitchFamily="34" charset="0"/>
                <a:cs typeface="Arial" panose="020B0604020202020204" pitchFamily="34" charset="0"/>
              </a:rPr>
              <a:t>(use Global Supply filters)</a:t>
            </a:r>
          </a:p>
          <a:p>
            <a:pPr lvl="1">
              <a:lnSpc>
                <a:spcPct val="90000"/>
              </a:lnSpc>
              <a:buFont typeface="Wingdings" pitchFamily="2" charset="2"/>
              <a:buNone/>
            </a:pPr>
            <a:endParaRPr lang="en-US" dirty="0" smtClean="0">
              <a:solidFill>
                <a:srgbClr val="002060"/>
              </a:solidFill>
              <a:latin typeface="Arial Black" pitchFamily="34" charset="0"/>
            </a:endParaRPr>
          </a:p>
          <a:p>
            <a:pPr>
              <a:lnSpc>
                <a:spcPct val="90000"/>
              </a:lnSpc>
            </a:pPr>
            <a:r>
              <a:rPr lang="en-US" dirty="0" smtClean="0">
                <a:solidFill>
                  <a:srgbClr val="002060"/>
                </a:solidFill>
                <a:latin typeface="Arial" panose="020B0604020202020204" pitchFamily="34" charset="0"/>
                <a:cs typeface="Arial" panose="020B0604020202020204" pitchFamily="34" charset="0"/>
              </a:rPr>
              <a:t>Contractor = GSA Global Supply</a:t>
            </a:r>
            <a:br>
              <a:rPr lang="en-US" dirty="0" smtClean="0">
                <a:solidFill>
                  <a:srgbClr val="002060"/>
                </a:solidFill>
                <a:latin typeface="Arial" panose="020B0604020202020204" pitchFamily="34" charset="0"/>
                <a:cs typeface="Arial" panose="020B0604020202020204" pitchFamily="34" charset="0"/>
              </a:rPr>
            </a:br>
            <a:endParaRPr lang="en-US" dirty="0" smtClean="0">
              <a:solidFill>
                <a:srgbClr val="002060"/>
              </a:solidFill>
              <a:latin typeface="Arial" panose="020B0604020202020204" pitchFamily="34" charset="0"/>
              <a:cs typeface="Arial" panose="020B0604020202020204" pitchFamily="34" charset="0"/>
            </a:endParaRPr>
          </a:p>
          <a:p>
            <a:pPr>
              <a:lnSpc>
                <a:spcPct val="90000"/>
              </a:lnSpc>
            </a:pPr>
            <a:r>
              <a:rPr lang="en-US" dirty="0" smtClean="0">
                <a:solidFill>
                  <a:srgbClr val="002060"/>
                </a:solidFill>
                <a:latin typeface="Arial" panose="020B0604020202020204" pitchFamily="34" charset="0"/>
                <a:cs typeface="Arial" panose="020B0604020202020204" pitchFamily="34" charset="0"/>
              </a:rPr>
              <a:t>Phone: 800-525-8027 </a:t>
            </a:r>
            <a:r>
              <a:rPr lang="en-US" sz="2200" dirty="0" smtClean="0">
                <a:solidFill>
                  <a:schemeClr val="tx1"/>
                </a:solidFill>
                <a:latin typeface="Arial Black" pitchFamily="34" charset="0"/>
              </a:rPr>
              <a:t/>
            </a:r>
            <a:br>
              <a:rPr lang="en-US" sz="2200" dirty="0" smtClean="0">
                <a:solidFill>
                  <a:schemeClr val="tx1"/>
                </a:solidFill>
                <a:latin typeface="Arial Black" pitchFamily="34" charset="0"/>
              </a:rPr>
            </a:br>
            <a:endParaRPr lang="en-US" sz="2200" dirty="0" smtClean="0">
              <a:solidFill>
                <a:schemeClr val="tx1"/>
              </a:solidFill>
              <a:latin typeface="Arial Black" pitchFamily="34" charset="0"/>
            </a:endParaRPr>
          </a:p>
          <a:p>
            <a:pPr>
              <a:lnSpc>
                <a:spcPct val="90000"/>
              </a:lnSpc>
            </a:pPr>
            <a:endParaRPr lang="en-US" sz="2200" dirty="0" smtClean="0">
              <a:solidFill>
                <a:schemeClr val="tx1"/>
              </a:solidFill>
              <a:latin typeface="Arial Black" pitchFamily="34" charset="0"/>
            </a:endParaRPr>
          </a:p>
          <a:p>
            <a:pPr>
              <a:lnSpc>
                <a:spcPct val="90000"/>
              </a:lnSpc>
            </a:pPr>
            <a:endParaRPr lang="en-US" sz="2200" dirty="0" smtClean="0"/>
          </a:p>
          <a:p>
            <a:pPr lvl="1">
              <a:lnSpc>
                <a:spcPct val="90000"/>
              </a:lnSpc>
              <a:buFont typeface="Wingdings" pitchFamily="2" charset="2"/>
              <a:buNone/>
            </a:pPr>
            <a:endParaRPr lang="en-US" sz="2200" dirty="0" smtClean="0"/>
          </a:p>
          <a:p>
            <a:pPr>
              <a:lnSpc>
                <a:spcPct val="90000"/>
              </a:lnSpc>
            </a:pPr>
            <a:endParaRPr lang="en-US" sz="2200" dirty="0" smtClean="0"/>
          </a:p>
        </p:txBody>
      </p:sp>
    </p:spTree>
    <p:extLst>
      <p:ext uri="{BB962C8B-B14F-4D97-AF65-F5344CB8AC3E}">
        <p14:creationId xmlns:p14="http://schemas.microsoft.com/office/powerpoint/2010/main" val="3618627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1143000"/>
            <a:ext cx="8686800" cy="55399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000" b="1" dirty="0" smtClean="0">
                <a:solidFill>
                  <a:schemeClr val="tx1"/>
                </a:solidFill>
              </a:rPr>
              <a:t>Assisted Acquisition Service (AAS) </a:t>
            </a:r>
            <a:br>
              <a:rPr lang="en-US" sz="3000" b="1" dirty="0" smtClean="0">
                <a:solidFill>
                  <a:schemeClr val="tx1"/>
                </a:solidFill>
              </a:rPr>
            </a:br>
            <a:r>
              <a:rPr lang="en-US" sz="3000" b="1" dirty="0">
                <a:solidFill>
                  <a:schemeClr val="tx1"/>
                </a:solidFill>
              </a:rPr>
              <a:t/>
            </a:r>
            <a:br>
              <a:rPr lang="en-US" sz="3000" b="1" dirty="0">
                <a:solidFill>
                  <a:schemeClr val="tx1"/>
                </a:solidFill>
              </a:rPr>
            </a:br>
            <a:endParaRPr lang="en-US" sz="3000" b="1" i="0" u="none" strike="noStrike" cap="none" baseline="0" dirty="0">
              <a:solidFill>
                <a:schemeClr val="tx1"/>
              </a:solidFill>
              <a:latin typeface="Arial"/>
              <a:ea typeface="Arial"/>
              <a:cs typeface="Arial"/>
              <a:sym typeface="Arial"/>
            </a:endParaRPr>
          </a:p>
        </p:txBody>
      </p:sp>
      <p:sp>
        <p:nvSpPr>
          <p:cNvPr id="260" name="Shape 260"/>
          <p:cNvSpPr txBox="1">
            <a:spLocks noGrp="1"/>
          </p:cNvSpPr>
          <p:nvPr>
            <p:ph type="body" idx="1"/>
          </p:nvPr>
        </p:nvSpPr>
        <p:spPr>
          <a:xfrm>
            <a:off x="457200" y="1828800"/>
            <a:ext cx="8321675" cy="4648199"/>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rgbClr val="990000"/>
              </a:buClr>
              <a:buSzPct val="100000"/>
              <a:buFont typeface="Arial"/>
              <a:buChar char="•"/>
            </a:pPr>
            <a:r>
              <a:rPr lang="en-US" sz="2400" b="1" i="0" u="none" strike="noStrike" cap="none" baseline="0" dirty="0" smtClean="0">
                <a:solidFill>
                  <a:schemeClr val="tx1"/>
                </a:solidFill>
                <a:latin typeface="Arial"/>
                <a:ea typeface="Arial"/>
                <a:cs typeface="Arial"/>
                <a:sym typeface="Arial"/>
              </a:rPr>
              <a:t>Complete</a:t>
            </a:r>
            <a:r>
              <a:rPr lang="en-US" sz="2400" b="1" i="0" u="none" strike="noStrike" cap="none" dirty="0" smtClean="0">
                <a:solidFill>
                  <a:schemeClr val="tx1"/>
                </a:solidFill>
                <a:latin typeface="Arial"/>
                <a:ea typeface="Arial"/>
                <a:cs typeface="Arial"/>
                <a:sym typeface="Arial"/>
              </a:rPr>
              <a:t> Acquisition </a:t>
            </a:r>
            <a:r>
              <a:rPr lang="en-US" sz="2400" b="1" dirty="0">
                <a:solidFill>
                  <a:schemeClr val="tx1"/>
                </a:solidFill>
              </a:rPr>
              <a:t>S</a:t>
            </a:r>
            <a:r>
              <a:rPr lang="en-US" sz="2400" b="1" i="0" u="none" strike="noStrike" cap="none" dirty="0" smtClean="0">
                <a:solidFill>
                  <a:schemeClr val="tx1"/>
                </a:solidFill>
                <a:latin typeface="Arial"/>
                <a:ea typeface="Arial"/>
                <a:cs typeface="Arial"/>
                <a:sym typeface="Arial"/>
              </a:rPr>
              <a:t>ervices</a:t>
            </a:r>
          </a:p>
          <a:p>
            <a:pPr lvl="1" indent="-228600">
              <a:spcBef>
                <a:spcPts val="0"/>
              </a:spcBef>
              <a:buSzPct val="100000"/>
              <a:buFont typeface="Arial"/>
              <a:buChar char="•"/>
            </a:pPr>
            <a:r>
              <a:rPr lang="en-US" sz="2000" baseline="0" dirty="0" smtClean="0">
                <a:solidFill>
                  <a:schemeClr val="tx1"/>
                </a:solidFill>
              </a:rPr>
              <a:t>From</a:t>
            </a:r>
            <a:r>
              <a:rPr lang="en-US" sz="2000" dirty="0" smtClean="0">
                <a:solidFill>
                  <a:schemeClr val="tx1"/>
                </a:solidFill>
              </a:rPr>
              <a:t> requirement definition to contract close-out</a:t>
            </a:r>
            <a:endParaRPr lang="en-US" sz="2000" i="0" u="none" strike="noStrike" cap="none" baseline="0" dirty="0" smtClean="0">
              <a:solidFill>
                <a:schemeClr val="tx1"/>
              </a:solidFill>
              <a:sym typeface="Arial"/>
            </a:endParaRPr>
          </a:p>
          <a:p>
            <a:pPr marL="228600" marR="0" lvl="0" indent="-228600" algn="l" rtl="0">
              <a:spcBef>
                <a:spcPts val="0"/>
              </a:spcBef>
              <a:spcAft>
                <a:spcPts val="0"/>
              </a:spcAft>
              <a:buClr>
                <a:srgbClr val="990000"/>
              </a:buClr>
              <a:buSzPct val="100000"/>
              <a:buFont typeface="Arial"/>
              <a:buChar char="•"/>
            </a:pPr>
            <a:r>
              <a:rPr lang="en-US" sz="2400" b="1" i="0" u="none" strike="noStrike" cap="none" baseline="0" dirty="0" smtClean="0">
                <a:solidFill>
                  <a:schemeClr val="tx1"/>
                </a:solidFill>
                <a:latin typeface="Arial"/>
                <a:ea typeface="Arial"/>
                <a:cs typeface="Arial"/>
                <a:sym typeface="Arial"/>
              </a:rPr>
              <a:t>Knowledgeable </a:t>
            </a:r>
            <a:r>
              <a:rPr lang="en-US" sz="2400" b="1" i="0" u="none" strike="noStrike" cap="none" baseline="0" dirty="0">
                <a:solidFill>
                  <a:schemeClr val="tx1"/>
                </a:solidFill>
                <a:latin typeface="Arial"/>
                <a:ea typeface="Arial"/>
                <a:cs typeface="Arial"/>
                <a:sym typeface="Arial"/>
              </a:rPr>
              <a:t>and </a:t>
            </a:r>
            <a:r>
              <a:rPr lang="en-US" sz="2400" b="1" dirty="0" smtClean="0">
                <a:solidFill>
                  <a:schemeClr val="tx1"/>
                </a:solidFill>
              </a:rPr>
              <a:t>Professional</a:t>
            </a:r>
            <a:r>
              <a:rPr lang="en-US" sz="2400" b="1" i="0" u="none" strike="noStrike" cap="none" baseline="0" dirty="0" smtClean="0">
                <a:solidFill>
                  <a:schemeClr val="tx1"/>
                </a:solidFill>
                <a:latin typeface="Arial"/>
                <a:ea typeface="Arial"/>
                <a:cs typeface="Arial"/>
                <a:sym typeface="Arial"/>
              </a:rPr>
              <a:t> Staff</a:t>
            </a:r>
            <a:endParaRPr lang="en-US" sz="2400" b="1" i="0" u="none" strike="noStrike" cap="none" baseline="0" dirty="0">
              <a:solidFill>
                <a:schemeClr val="tx1"/>
              </a:solidFill>
              <a:latin typeface="Arial"/>
              <a:ea typeface="Arial"/>
              <a:cs typeface="Arial"/>
              <a:sym typeface="Arial"/>
            </a:endParaRPr>
          </a:p>
          <a:p>
            <a:pPr marL="742950" marR="0" lvl="1" indent="-222250" algn="l" rtl="0">
              <a:spcBef>
                <a:spcPts val="400"/>
              </a:spcBef>
              <a:spcAft>
                <a:spcPts val="0"/>
              </a:spcAft>
              <a:buClr>
                <a:srgbClr val="990000"/>
              </a:buClr>
              <a:buSzPct val="100000"/>
              <a:buFont typeface="Noto Symbol"/>
              <a:buChar char="▪"/>
            </a:pPr>
            <a:r>
              <a:rPr lang="en-US" sz="2000" b="0" i="0" u="none" strike="noStrike" cap="none" baseline="0" dirty="0">
                <a:solidFill>
                  <a:schemeClr val="tx1"/>
                </a:solidFill>
                <a:latin typeface="Arial"/>
                <a:ea typeface="Arial"/>
                <a:cs typeface="Arial"/>
                <a:sym typeface="Arial"/>
              </a:rPr>
              <a:t>Team-based </a:t>
            </a:r>
            <a:r>
              <a:rPr lang="en-US" sz="2000" b="0" i="0" u="none" strike="noStrike" cap="none" baseline="0" dirty="0" smtClean="0">
                <a:solidFill>
                  <a:schemeClr val="tx1"/>
                </a:solidFill>
                <a:latin typeface="Arial"/>
                <a:ea typeface="Arial"/>
                <a:cs typeface="Arial"/>
                <a:sym typeface="Arial"/>
              </a:rPr>
              <a:t>approach</a:t>
            </a:r>
            <a:endParaRPr lang="en-US" sz="2000" b="0" i="0" u="none" strike="noStrike" cap="none" baseline="0" dirty="0">
              <a:solidFill>
                <a:schemeClr val="tx1"/>
              </a:solidFill>
              <a:latin typeface="Arial"/>
              <a:ea typeface="Arial"/>
              <a:cs typeface="Arial"/>
              <a:sym typeface="Arial"/>
            </a:endParaRPr>
          </a:p>
          <a:p>
            <a:pPr marL="228600" marR="0" lvl="0" indent="-228600" algn="l" rtl="0">
              <a:spcBef>
                <a:spcPts val="480"/>
              </a:spcBef>
              <a:spcAft>
                <a:spcPts val="0"/>
              </a:spcAft>
              <a:buClr>
                <a:srgbClr val="990000"/>
              </a:buClr>
              <a:buSzPct val="100000"/>
              <a:buFont typeface="Arial"/>
              <a:buChar char="•"/>
            </a:pPr>
            <a:r>
              <a:rPr lang="en-US" sz="2400" b="1" i="0" u="none" strike="noStrike" cap="none" baseline="0" dirty="0" smtClean="0">
                <a:solidFill>
                  <a:schemeClr val="tx1"/>
                </a:solidFill>
                <a:latin typeface="Arial"/>
                <a:ea typeface="Arial"/>
                <a:cs typeface="Arial"/>
                <a:sym typeface="Arial"/>
              </a:rPr>
              <a:t>Timeliness</a:t>
            </a:r>
          </a:p>
          <a:p>
            <a:pPr lvl="1" indent="-222250">
              <a:spcBef>
                <a:spcPts val="400"/>
              </a:spcBef>
              <a:buSzPct val="100000"/>
            </a:pPr>
            <a:r>
              <a:rPr lang="en-US" sz="2000" dirty="0" smtClean="0">
                <a:solidFill>
                  <a:schemeClr val="tx1"/>
                </a:solidFill>
              </a:rPr>
              <a:t>Predictable Timelines Consistently Met</a:t>
            </a:r>
            <a:endParaRPr lang="en-US" sz="2400" b="1" i="0" u="none" strike="noStrike" cap="none" baseline="0" dirty="0">
              <a:solidFill>
                <a:schemeClr val="tx1"/>
              </a:solidFill>
              <a:sym typeface="Arial"/>
            </a:endParaRPr>
          </a:p>
          <a:p>
            <a:pPr marL="228600" marR="0" lvl="0" indent="-228600" algn="l" rtl="0">
              <a:spcBef>
                <a:spcPts val="480"/>
              </a:spcBef>
              <a:spcAft>
                <a:spcPts val="0"/>
              </a:spcAft>
              <a:buClr>
                <a:srgbClr val="990000"/>
              </a:buClr>
              <a:buSzPct val="100000"/>
              <a:buFont typeface="Arial"/>
              <a:buChar char="•"/>
            </a:pPr>
            <a:r>
              <a:rPr lang="en-US" sz="2400" b="1" i="0" u="none" strike="noStrike" cap="none" baseline="0" dirty="0" smtClean="0">
                <a:solidFill>
                  <a:schemeClr val="tx1"/>
                </a:solidFill>
                <a:latin typeface="Arial"/>
                <a:ea typeface="Arial"/>
                <a:cs typeface="Arial"/>
                <a:sym typeface="Arial"/>
              </a:rPr>
              <a:t>Demonstrated Cost Savings</a:t>
            </a:r>
          </a:p>
          <a:p>
            <a:pPr lvl="1" indent="-228600">
              <a:buSzPct val="100000"/>
              <a:buFont typeface="Arial"/>
              <a:buChar char="•"/>
            </a:pPr>
            <a:r>
              <a:rPr lang="en-US" sz="2000" i="0" u="none" strike="noStrike" cap="none" baseline="0" dirty="0" smtClean="0">
                <a:solidFill>
                  <a:schemeClr val="tx1"/>
                </a:solidFill>
                <a:latin typeface="Arial"/>
                <a:ea typeface="Arial"/>
                <a:cs typeface="Arial"/>
                <a:sym typeface="Arial"/>
              </a:rPr>
              <a:t>On average, AAS negotiates</a:t>
            </a:r>
            <a:r>
              <a:rPr lang="en-US" sz="2000" i="0" u="none" strike="noStrike" cap="none" dirty="0" smtClean="0">
                <a:solidFill>
                  <a:schemeClr val="tx1"/>
                </a:solidFill>
                <a:latin typeface="Arial"/>
                <a:ea typeface="Arial"/>
                <a:cs typeface="Arial"/>
                <a:sym typeface="Arial"/>
              </a:rPr>
              <a:t> a 10-percent savings</a:t>
            </a:r>
            <a:endParaRPr lang="en-US" sz="2000" i="0" u="none" strike="noStrike" cap="none" baseline="0" dirty="0" smtClean="0">
              <a:solidFill>
                <a:schemeClr val="tx1"/>
              </a:solidFill>
              <a:latin typeface="Arial"/>
              <a:ea typeface="Arial"/>
              <a:cs typeface="Arial"/>
              <a:sym typeface="Arial"/>
            </a:endParaRPr>
          </a:p>
          <a:p>
            <a:pPr marL="228600" marR="0" lvl="0" indent="-228600" algn="l" rtl="0">
              <a:spcBef>
                <a:spcPts val="480"/>
              </a:spcBef>
              <a:spcAft>
                <a:spcPts val="0"/>
              </a:spcAft>
              <a:buClr>
                <a:srgbClr val="990000"/>
              </a:buClr>
              <a:buSzPct val="100000"/>
              <a:buFont typeface="Arial"/>
              <a:buChar char="•"/>
            </a:pPr>
            <a:r>
              <a:rPr lang="en-US" sz="2400" b="1" i="0" u="none" strike="noStrike" cap="none" baseline="0" dirty="0" smtClean="0">
                <a:solidFill>
                  <a:schemeClr val="tx1"/>
                </a:solidFill>
                <a:latin typeface="Arial"/>
                <a:ea typeface="Arial"/>
                <a:cs typeface="Arial"/>
                <a:sym typeface="Arial"/>
              </a:rPr>
              <a:t>Best </a:t>
            </a:r>
            <a:r>
              <a:rPr lang="en-US" sz="2400" b="1" dirty="0">
                <a:solidFill>
                  <a:schemeClr val="tx1"/>
                </a:solidFill>
              </a:rPr>
              <a:t>P</a:t>
            </a:r>
            <a:r>
              <a:rPr lang="en-US" sz="2400" b="1" i="0" u="none" strike="noStrike" cap="none" baseline="0" dirty="0" smtClean="0">
                <a:solidFill>
                  <a:schemeClr val="tx1"/>
                </a:solidFill>
                <a:latin typeface="Arial"/>
                <a:ea typeface="Arial"/>
                <a:cs typeface="Arial"/>
                <a:sym typeface="Arial"/>
              </a:rPr>
              <a:t>ractices </a:t>
            </a:r>
            <a:endParaRPr lang="en-US" sz="2400" b="1" i="0" u="none" strike="noStrike" cap="none" baseline="0" dirty="0">
              <a:solidFill>
                <a:schemeClr val="tx1"/>
              </a:solidFill>
              <a:latin typeface="Arial"/>
              <a:ea typeface="Arial"/>
              <a:cs typeface="Arial"/>
              <a:sym typeface="Arial"/>
            </a:endParaRPr>
          </a:p>
          <a:p>
            <a:pPr marL="742950" marR="0" lvl="1" indent="-222250" algn="l" rtl="0">
              <a:spcBef>
                <a:spcPts val="400"/>
              </a:spcBef>
              <a:spcAft>
                <a:spcPts val="0"/>
              </a:spcAft>
              <a:buClr>
                <a:srgbClr val="990000"/>
              </a:buClr>
              <a:buSzPct val="100000"/>
              <a:buFont typeface="Noto Symbol"/>
              <a:buChar char="▪"/>
            </a:pPr>
            <a:r>
              <a:rPr lang="en-US" sz="2000" b="0" i="0" u="none" strike="noStrike" cap="none" baseline="0" dirty="0">
                <a:solidFill>
                  <a:schemeClr val="tx1"/>
                </a:solidFill>
                <a:latin typeface="Arial"/>
                <a:ea typeface="Arial"/>
                <a:cs typeface="Arial"/>
                <a:sym typeface="Arial"/>
              </a:rPr>
              <a:t>Internal QA reviews and </a:t>
            </a:r>
            <a:r>
              <a:rPr lang="en-US" sz="2000" b="0" i="0" u="none" strike="noStrike" cap="none" baseline="0" dirty="0" smtClean="0">
                <a:solidFill>
                  <a:schemeClr val="tx1"/>
                </a:solidFill>
                <a:latin typeface="Arial"/>
                <a:ea typeface="Arial"/>
                <a:cs typeface="Arial"/>
                <a:sym typeface="Arial"/>
              </a:rPr>
              <a:t>checks</a:t>
            </a:r>
            <a:endParaRPr lang="en-US" sz="2000" b="0" i="0" u="none" strike="noStrike" cap="none" baseline="0" dirty="0">
              <a:solidFill>
                <a:schemeClr val="tx1"/>
              </a:solidFill>
              <a:sym typeface="Arial"/>
            </a:endParaRPr>
          </a:p>
          <a:p>
            <a:pPr marL="742950" marR="0" lvl="1" indent="-222250" algn="l" rtl="0">
              <a:spcBef>
                <a:spcPts val="400"/>
              </a:spcBef>
              <a:spcAft>
                <a:spcPts val="0"/>
              </a:spcAft>
              <a:buClr>
                <a:srgbClr val="990000"/>
              </a:buClr>
              <a:buSzPct val="100000"/>
              <a:buFont typeface="Noto Symbol"/>
              <a:buChar char="▪"/>
            </a:pPr>
            <a:r>
              <a:rPr lang="en-US" sz="2000" b="0" i="0" u="none" strike="noStrike" cap="none" baseline="0" dirty="0" smtClean="0">
                <a:solidFill>
                  <a:schemeClr val="tx1"/>
                </a:solidFill>
                <a:latin typeface="Arial"/>
                <a:ea typeface="Arial"/>
                <a:cs typeface="Arial"/>
                <a:sym typeface="Arial"/>
              </a:rPr>
              <a:t>Best </a:t>
            </a:r>
            <a:r>
              <a:rPr lang="en-US" sz="2000" b="0" i="0" u="none" strike="noStrike" cap="none" baseline="0" dirty="0">
                <a:solidFill>
                  <a:schemeClr val="tx1"/>
                </a:solidFill>
                <a:latin typeface="Arial"/>
                <a:ea typeface="Arial"/>
                <a:cs typeface="Arial"/>
                <a:sym typeface="Arial"/>
              </a:rPr>
              <a:t>value </a:t>
            </a:r>
            <a:r>
              <a:rPr lang="en-US" sz="2000" b="0" i="0" u="none" strike="noStrike" cap="none" baseline="0" dirty="0" smtClean="0">
                <a:solidFill>
                  <a:schemeClr val="tx1"/>
                </a:solidFill>
                <a:latin typeface="Arial"/>
                <a:ea typeface="Arial"/>
                <a:cs typeface="Arial"/>
                <a:sym typeface="Arial"/>
              </a:rPr>
              <a:t>awards</a:t>
            </a:r>
          </a:p>
          <a:p>
            <a:pPr marL="742950" marR="0" lvl="1" indent="-222250" algn="l" rtl="0">
              <a:spcBef>
                <a:spcPts val="400"/>
              </a:spcBef>
              <a:spcAft>
                <a:spcPts val="0"/>
              </a:spcAft>
              <a:buClr>
                <a:srgbClr val="990000"/>
              </a:buClr>
              <a:buSzPct val="100000"/>
              <a:buFont typeface="Noto Symbol"/>
              <a:buChar char="▪"/>
            </a:pPr>
            <a:r>
              <a:rPr lang="en-US" sz="2000" b="1" dirty="0" smtClean="0">
                <a:solidFill>
                  <a:schemeClr val="accent5"/>
                </a:solidFill>
              </a:rPr>
              <a:t>Sustainable acquisition compliance</a:t>
            </a:r>
            <a:endParaRPr lang="en-US" sz="2000" b="1" i="0" u="none" strike="noStrike" cap="none" baseline="0" dirty="0">
              <a:solidFill>
                <a:schemeClr val="accent5"/>
              </a:solidFill>
              <a:sym typeface="Arial"/>
            </a:endParaRPr>
          </a:p>
          <a:p>
            <a:pPr marL="228600" marR="0" lvl="0" indent="-101600" algn="l" rtl="0">
              <a:spcBef>
                <a:spcPts val="1200"/>
              </a:spcBef>
              <a:spcAft>
                <a:spcPts val="0"/>
              </a:spcAft>
              <a:buClr>
                <a:srgbClr val="990000"/>
              </a:buClr>
              <a:buFont typeface="Arial"/>
              <a:buNone/>
            </a:pPr>
            <a:endParaRPr sz="2000" b="1" i="0" u="none" strike="noStrike" cap="none" baseline="0" dirty="0">
              <a:solidFill>
                <a:srgbClr val="005390"/>
              </a:solidFill>
              <a:latin typeface="Arial"/>
              <a:ea typeface="Arial"/>
              <a:cs typeface="Arial"/>
              <a:sym typeface="Arial"/>
            </a:endParaRPr>
          </a:p>
        </p:txBody>
      </p:sp>
      <p:sp>
        <p:nvSpPr>
          <p:cNvPr id="261" name="Shape 261"/>
          <p:cNvSpPr txBox="1">
            <a:spLocks noGrp="1"/>
          </p:cNvSpPr>
          <p:nvPr>
            <p:ph type="sldNum" idx="12"/>
          </p:nvPr>
        </p:nvSpPr>
        <p:spPr>
          <a:xfrm>
            <a:off x="8321675" y="6248400"/>
            <a:ext cx="457200"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r>
              <a:rPr lang="en-US" dirty="0"/>
              <a:t> </a:t>
            </a:r>
          </a:p>
        </p:txBody>
      </p:sp>
    </p:spTree>
    <p:extLst>
      <p:ext uri="{BB962C8B-B14F-4D97-AF65-F5344CB8AC3E}">
        <p14:creationId xmlns:p14="http://schemas.microsoft.com/office/powerpoint/2010/main" val="1176032889"/>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1000" y="1371600"/>
            <a:ext cx="8229600" cy="107721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dirty="0">
                <a:solidFill>
                  <a:srgbClr val="013C88"/>
                </a:solidFill>
                <a:latin typeface="Arial"/>
                <a:ea typeface="Arial"/>
                <a:cs typeface="Arial"/>
                <a:sym typeface="Arial"/>
              </a:rPr>
              <a:t>What is </a:t>
            </a:r>
            <a:r>
              <a:rPr lang="en-US" sz="3200" b="1" i="0" u="none" strike="noStrike" cap="none" dirty="0" smtClean="0">
                <a:solidFill>
                  <a:srgbClr val="013C88"/>
                </a:solidFill>
                <a:latin typeface="Arial"/>
                <a:ea typeface="Arial"/>
                <a:cs typeface="Arial"/>
                <a:sym typeface="Arial"/>
              </a:rPr>
              <a:t>Green </a:t>
            </a:r>
            <a:r>
              <a:rPr lang="en-US" dirty="0" smtClean="0">
                <a:latin typeface="Arial"/>
                <a:ea typeface="Arial"/>
                <a:cs typeface="Arial"/>
                <a:sym typeface="Arial"/>
              </a:rPr>
              <a:t>P</a:t>
            </a:r>
            <a:r>
              <a:rPr lang="en-US" sz="3200" b="1" i="0" u="none" strike="noStrike" cap="none" dirty="0" smtClean="0">
                <a:solidFill>
                  <a:srgbClr val="013C88"/>
                </a:solidFill>
                <a:latin typeface="Arial"/>
                <a:ea typeface="Arial"/>
                <a:cs typeface="Arial"/>
                <a:sym typeface="Arial"/>
              </a:rPr>
              <a:t>urchasing </a:t>
            </a:r>
            <a:br>
              <a:rPr lang="en-US" sz="3200" b="1" i="0" u="none" strike="noStrike" cap="none" dirty="0" smtClean="0">
                <a:solidFill>
                  <a:srgbClr val="013C88"/>
                </a:solidFill>
                <a:latin typeface="Arial"/>
                <a:ea typeface="Arial"/>
                <a:cs typeface="Arial"/>
                <a:sym typeface="Arial"/>
              </a:rPr>
            </a:br>
            <a:r>
              <a:rPr lang="en-US" sz="3200" b="1" i="0" u="none" strike="noStrike" cap="none" dirty="0" smtClean="0">
                <a:solidFill>
                  <a:srgbClr val="013C88"/>
                </a:solidFill>
                <a:latin typeface="Arial"/>
                <a:ea typeface="Arial"/>
                <a:cs typeface="Arial"/>
                <a:sym typeface="Arial"/>
              </a:rPr>
              <a:t>or Sustainable </a:t>
            </a:r>
            <a:r>
              <a:rPr lang="en-US" dirty="0" smtClean="0">
                <a:latin typeface="Arial"/>
                <a:ea typeface="Arial"/>
                <a:cs typeface="Arial"/>
                <a:sym typeface="Arial"/>
              </a:rPr>
              <a:t>A</a:t>
            </a:r>
            <a:r>
              <a:rPr lang="en-US" sz="3200" b="1" i="0" u="none" strike="noStrike" cap="none" dirty="0" smtClean="0">
                <a:solidFill>
                  <a:srgbClr val="013C88"/>
                </a:solidFill>
                <a:latin typeface="Arial"/>
                <a:ea typeface="Arial"/>
                <a:cs typeface="Arial"/>
                <a:sym typeface="Arial"/>
              </a:rPr>
              <a:t>cquisition?</a:t>
            </a:r>
            <a:endParaRPr lang="en-US" sz="3200" b="1" i="0" u="none" strike="noStrike" cap="none" dirty="0">
              <a:solidFill>
                <a:srgbClr val="013C88"/>
              </a:solidFill>
              <a:latin typeface="Arial"/>
              <a:ea typeface="Arial"/>
              <a:cs typeface="Arial"/>
              <a:sym typeface="Arial"/>
            </a:endParaRPr>
          </a:p>
        </p:txBody>
      </p:sp>
      <p:sp>
        <p:nvSpPr>
          <p:cNvPr id="167" name="Shape 167"/>
          <p:cNvSpPr txBox="1">
            <a:spLocks noGrp="1"/>
          </p:cNvSpPr>
          <p:nvPr>
            <p:ph type="body" idx="1"/>
          </p:nvPr>
        </p:nvSpPr>
        <p:spPr>
          <a:xfrm>
            <a:off x="457200" y="2819400"/>
            <a:ext cx="7619999"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Purchasing products with specific environmental attributes</a:t>
            </a: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Purchasing services under which those products are used or supplied</a:t>
            </a:r>
          </a:p>
        </p:txBody>
      </p:sp>
      <p:sp>
        <p:nvSpPr>
          <p:cNvPr id="168" name="Shape 16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13C88"/>
                </a:solidFill>
                <a:latin typeface="Arial"/>
                <a:ea typeface="Arial"/>
                <a:cs typeface="Arial"/>
                <a:sym typeface="Arial"/>
              </a:rPr>
              <a:t>3</a:t>
            </a:fld>
            <a:endParaRPr lang="en-US" sz="1400" b="1" i="0" u="none" strike="noStrike" cap="none">
              <a:solidFill>
                <a:srgbClr val="013C88"/>
              </a:solidFill>
              <a:latin typeface="Arial"/>
              <a:ea typeface="Arial"/>
              <a:cs typeface="Arial"/>
              <a:sym typeface="Arial"/>
            </a:endParaRPr>
          </a:p>
        </p:txBody>
      </p:sp>
      <p:pic>
        <p:nvPicPr>
          <p:cNvPr id="169" name="Shape 169"/>
          <p:cNvPicPr preferRelativeResize="0"/>
          <p:nvPr/>
        </p:nvPicPr>
        <p:blipFill rotWithShape="1">
          <a:blip r:embed="rId3">
            <a:alphaModFix/>
          </a:blip>
          <a:srcRect r="43954"/>
          <a:stretch/>
        </p:blipFill>
        <p:spPr>
          <a:xfrm>
            <a:off x="609600" y="4800600"/>
            <a:ext cx="2139366" cy="1722476"/>
          </a:xfrm>
          <a:prstGeom prst="rect">
            <a:avLst/>
          </a:prstGeom>
          <a:noFill/>
          <a:ln>
            <a:noFill/>
          </a:ln>
        </p:spPr>
      </p:pic>
      <p:pic>
        <p:nvPicPr>
          <p:cNvPr id="170" name="Shape 170"/>
          <p:cNvPicPr preferRelativeResize="0"/>
          <p:nvPr/>
        </p:nvPicPr>
        <p:blipFill rotWithShape="1">
          <a:blip r:embed="rId4">
            <a:alphaModFix/>
          </a:blip>
          <a:srcRect b="15014"/>
          <a:stretch/>
        </p:blipFill>
        <p:spPr>
          <a:xfrm>
            <a:off x="2971800" y="4724400"/>
            <a:ext cx="2809920" cy="1782723"/>
          </a:xfrm>
          <a:prstGeom prst="rect">
            <a:avLst/>
          </a:prstGeom>
          <a:noFill/>
          <a:ln>
            <a:noFill/>
          </a:ln>
        </p:spPr>
      </p:pic>
      <p:pic>
        <p:nvPicPr>
          <p:cNvPr id="171" name="Shape 171"/>
          <p:cNvPicPr preferRelativeResize="0"/>
          <p:nvPr/>
        </p:nvPicPr>
        <p:blipFill rotWithShape="1">
          <a:blip r:embed="rId5">
            <a:alphaModFix/>
          </a:blip>
          <a:srcRect/>
          <a:stretch/>
        </p:blipFill>
        <p:spPr>
          <a:xfrm>
            <a:off x="6019800" y="4572000"/>
            <a:ext cx="2514599" cy="193736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457200" y="1479550"/>
            <a:ext cx="7769225" cy="5794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i="0" u="none" strike="noStrike" cap="none" dirty="0">
                <a:solidFill>
                  <a:srgbClr val="013C88"/>
                </a:solidFill>
                <a:latin typeface="Arial"/>
                <a:ea typeface="Arial"/>
                <a:cs typeface="Arial"/>
                <a:sym typeface="Arial"/>
              </a:rPr>
              <a:t>Questions?</a:t>
            </a:r>
            <a:r>
              <a:rPr lang="en-US" sz="3200" b="1" i="0" u="none" strike="noStrike" cap="none" dirty="0">
                <a:solidFill>
                  <a:srgbClr val="013C88"/>
                </a:solidFill>
                <a:latin typeface="Times New Roman"/>
                <a:ea typeface="Times New Roman"/>
                <a:cs typeface="Times New Roman"/>
                <a:sym typeface="Times New Roman"/>
              </a:rPr>
              <a:t>	</a:t>
            </a:r>
          </a:p>
        </p:txBody>
      </p:sp>
      <p:sp>
        <p:nvSpPr>
          <p:cNvPr id="574" name="Shape 574"/>
          <p:cNvSpPr txBox="1">
            <a:spLocks noGrp="1"/>
          </p:cNvSpPr>
          <p:nvPr>
            <p:ph type="body" idx="1"/>
          </p:nvPr>
        </p:nvSpPr>
        <p:spPr>
          <a:xfrm>
            <a:off x="455612" y="2393950"/>
            <a:ext cx="7769225"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Noto Sans Symbols"/>
              <a:buNone/>
            </a:pPr>
            <a:r>
              <a:rPr lang="en-US" sz="2800" b="0" i="0" u="none" strike="noStrike" cap="none" dirty="0" smtClean="0">
                <a:solidFill>
                  <a:srgbClr val="013C88"/>
                </a:solidFill>
                <a:latin typeface="Arial"/>
                <a:ea typeface="Arial"/>
                <a:cs typeface="Arial"/>
                <a:sym typeface="Arial"/>
              </a:rPr>
              <a:t>Mark Reiss</a:t>
            </a:r>
            <a:endParaRPr lang="en-US" sz="28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chemeClr val="lt1"/>
              </a:buClr>
              <a:buSzPct val="25000"/>
              <a:buFont typeface="Noto Sans Symbols"/>
              <a:buNone/>
            </a:pPr>
            <a:r>
              <a:rPr lang="en-US" sz="2800" b="0" i="0" u="none" strike="noStrike" cap="none" dirty="0" smtClean="0">
                <a:solidFill>
                  <a:srgbClr val="013C88"/>
                </a:solidFill>
                <a:latin typeface="Arial"/>
                <a:ea typeface="Arial"/>
                <a:cs typeface="Arial"/>
                <a:sym typeface="Arial"/>
              </a:rPr>
              <a:t>Customer Service Director</a:t>
            </a:r>
            <a:endParaRPr lang="en-US" sz="28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chemeClr val="lt1"/>
              </a:buClr>
              <a:buSzPct val="25000"/>
              <a:buFont typeface="Noto Sans Symbols"/>
              <a:buNone/>
            </a:pPr>
            <a:r>
              <a:rPr lang="en-US" sz="2800" b="0" i="0" u="none" strike="noStrike" cap="none" dirty="0" smtClean="0">
                <a:solidFill>
                  <a:srgbClr val="013C88"/>
                </a:solidFill>
                <a:latin typeface="Arial"/>
                <a:ea typeface="Arial"/>
                <a:cs typeface="Arial"/>
                <a:sym typeface="Arial"/>
              </a:rPr>
              <a:t>415-522-2799</a:t>
            </a:r>
            <a:endParaRPr lang="en-US" sz="28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chemeClr val="lt1"/>
              </a:buClr>
              <a:buSzPct val="25000"/>
              <a:buFont typeface="Noto Sans Symbols"/>
              <a:buNone/>
            </a:pPr>
            <a:r>
              <a:rPr lang="en-US" sz="2800" dirty="0">
                <a:latin typeface="Arial"/>
                <a:ea typeface="Arial"/>
                <a:cs typeface="Arial"/>
                <a:sym typeface="Arial"/>
              </a:rPr>
              <a:t>m</a:t>
            </a:r>
            <a:r>
              <a:rPr lang="en-US" sz="2800" b="0" i="0" u="none" strike="noStrike" cap="none" dirty="0" smtClean="0">
                <a:solidFill>
                  <a:srgbClr val="013C88"/>
                </a:solidFill>
                <a:latin typeface="Arial"/>
                <a:ea typeface="Arial"/>
                <a:cs typeface="Arial"/>
                <a:sym typeface="Arial"/>
              </a:rPr>
              <a:t>ark.reiss@gsa.gov</a:t>
            </a:r>
            <a:endParaRPr lang="en-US" sz="28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chemeClr val="lt1"/>
              </a:buClr>
              <a:buSzPct val="25000"/>
              <a:buFont typeface="Noto Sans Symbols"/>
              <a:buNone/>
            </a:pPr>
            <a:endParaRPr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chemeClr val="lt1"/>
              </a:buClr>
              <a:buSzPct val="25000"/>
              <a:buFont typeface="Noto Sans Symbols"/>
              <a:buNone/>
            </a:pPr>
            <a:endParaRPr sz="2400" b="0" i="0" u="none" strike="noStrike" cap="none" dirty="0">
              <a:solidFill>
                <a:srgbClr val="013C88"/>
              </a:solidFill>
              <a:latin typeface="Times New Roman"/>
              <a:ea typeface="Times New Roman"/>
              <a:cs typeface="Times New Roman"/>
              <a:sym typeface="Times New Roman"/>
            </a:endParaRPr>
          </a:p>
        </p:txBody>
      </p:sp>
      <p:sp>
        <p:nvSpPr>
          <p:cNvPr id="575" name="Shape 57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30</a:t>
            </a:fld>
            <a:endParaRPr lang="en-US" sz="1400" b="1">
              <a:solidFill>
                <a:srgbClr val="013C88"/>
              </a:solidFill>
              <a:latin typeface="Arial"/>
              <a:ea typeface="Arial"/>
              <a:cs typeface="Arial"/>
              <a:sym typeface="Arial"/>
            </a:endParaRPr>
          </a:p>
        </p:txBody>
      </p:sp>
      <p:pic>
        <p:nvPicPr>
          <p:cNvPr id="576" name="Shape 576"/>
          <p:cNvPicPr preferRelativeResize="0"/>
          <p:nvPr/>
        </p:nvPicPr>
        <p:blipFill rotWithShape="1">
          <a:blip r:embed="rId3">
            <a:alphaModFix/>
          </a:blip>
          <a:srcRect/>
          <a:stretch/>
        </p:blipFill>
        <p:spPr>
          <a:xfrm>
            <a:off x="5257800" y="1447800"/>
            <a:ext cx="3352800" cy="42672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5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0"/>
            <a:ext cx="8382000" cy="701675"/>
          </a:xfrm>
          <a:solidFill>
            <a:schemeClr val="accent3"/>
          </a:solidFill>
        </p:spPr>
        <p:txBody>
          <a:bodyPr/>
          <a:lstStyle/>
          <a:p>
            <a:r>
              <a:rPr lang="en-US" sz="4000" dirty="0" smtClean="0">
                <a:solidFill>
                  <a:srgbClr val="00B050"/>
                </a:solidFill>
              </a:rPr>
              <a:t>GREEN PURCHASING </a:t>
            </a:r>
          </a:p>
        </p:txBody>
      </p:sp>
      <p:sp>
        <p:nvSpPr>
          <p:cNvPr id="14339" name="Rectangle 3"/>
          <p:cNvSpPr>
            <a:spLocks noGrp="1" noChangeArrowheads="1"/>
          </p:cNvSpPr>
          <p:nvPr>
            <p:ph idx="1"/>
          </p:nvPr>
        </p:nvSpPr>
        <p:spPr>
          <a:xfrm>
            <a:off x="228600" y="2590800"/>
            <a:ext cx="7769225" cy="3625850"/>
          </a:xfrm>
        </p:spPr>
        <p:txBody>
          <a:bodyPr/>
          <a:lstStyle/>
          <a:p>
            <a:r>
              <a:rPr lang="en-US" dirty="0" smtClean="0">
                <a:solidFill>
                  <a:schemeClr val="tx1"/>
                </a:solidFill>
                <a:latin typeface="+mn-lt"/>
              </a:rPr>
              <a:t>Showing preference for products that are:</a:t>
            </a:r>
            <a:br>
              <a:rPr lang="en-US" dirty="0" smtClean="0">
                <a:solidFill>
                  <a:schemeClr val="tx1"/>
                </a:solidFill>
                <a:latin typeface="+mn-lt"/>
              </a:rPr>
            </a:br>
            <a:endParaRPr lang="en-US" dirty="0" smtClean="0">
              <a:solidFill>
                <a:schemeClr val="tx1"/>
              </a:solidFill>
              <a:latin typeface="+mn-lt"/>
            </a:endParaRPr>
          </a:p>
          <a:p>
            <a:pPr lvl="1"/>
            <a:r>
              <a:rPr lang="en-US" dirty="0" smtClean="0">
                <a:solidFill>
                  <a:schemeClr val="tx1"/>
                </a:solidFill>
                <a:latin typeface="+mn-lt"/>
              </a:rPr>
              <a:t>- Made with recycled content</a:t>
            </a:r>
          </a:p>
          <a:p>
            <a:pPr lvl="1">
              <a:buFont typeface="Wingdings" pitchFamily="2" charset="2"/>
              <a:buNone/>
            </a:pPr>
            <a:endParaRPr lang="en-US" dirty="0" smtClean="0">
              <a:solidFill>
                <a:schemeClr val="tx1"/>
              </a:solidFill>
              <a:latin typeface="+mn-lt"/>
            </a:endParaRPr>
          </a:p>
          <a:p>
            <a:pPr lvl="1"/>
            <a:r>
              <a:rPr lang="en-US" dirty="0" smtClean="0">
                <a:solidFill>
                  <a:schemeClr val="tx1"/>
                </a:solidFill>
                <a:latin typeface="+mn-lt"/>
              </a:rPr>
              <a:t>- Bio-based</a:t>
            </a:r>
            <a:br>
              <a:rPr lang="en-US" dirty="0" smtClean="0">
                <a:solidFill>
                  <a:schemeClr val="tx1"/>
                </a:solidFill>
                <a:latin typeface="+mn-lt"/>
              </a:rPr>
            </a:br>
            <a:r>
              <a:rPr lang="en-US" dirty="0" smtClean="0">
                <a:solidFill>
                  <a:schemeClr val="tx1"/>
                </a:solidFill>
                <a:latin typeface="+mn-lt"/>
              </a:rPr>
              <a:t> </a:t>
            </a:r>
          </a:p>
          <a:p>
            <a:pPr lvl="1"/>
            <a:r>
              <a:rPr lang="en-US" dirty="0" smtClean="0">
                <a:solidFill>
                  <a:schemeClr val="tx1"/>
                </a:solidFill>
                <a:latin typeface="+mn-lt"/>
              </a:rPr>
              <a:t>- Energy efficient</a:t>
            </a:r>
            <a:br>
              <a:rPr lang="en-US" dirty="0" smtClean="0">
                <a:solidFill>
                  <a:schemeClr val="tx1"/>
                </a:solidFill>
                <a:latin typeface="+mn-lt"/>
              </a:rPr>
            </a:br>
            <a:endParaRPr lang="en-US" dirty="0" smtClean="0">
              <a:solidFill>
                <a:schemeClr val="tx1"/>
              </a:solidFill>
              <a:latin typeface="+mn-lt"/>
            </a:endParaRPr>
          </a:p>
          <a:p>
            <a:pPr marL="673100" lvl="1" indent="0">
              <a:buNone/>
            </a:pPr>
            <a:r>
              <a:rPr lang="en-US" dirty="0" smtClean="0">
                <a:solidFill>
                  <a:schemeClr val="tx1"/>
                </a:solidFill>
                <a:latin typeface="+mn-lt"/>
              </a:rPr>
              <a:t>- Reusable – excess from other agencies </a:t>
            </a:r>
          </a:p>
          <a:p>
            <a:pPr>
              <a:buFont typeface="Wingdings" pitchFamily="2" charset="2"/>
              <a:buNone/>
            </a:pPr>
            <a:endParaRPr lang="en-US" dirty="0" smtClean="0">
              <a:solidFill>
                <a:schemeClr val="tx1"/>
              </a:solidFill>
              <a:latin typeface="+mn-lt"/>
            </a:endParaRPr>
          </a:p>
        </p:txBody>
      </p:sp>
      <p:pic>
        <p:nvPicPr>
          <p:cNvPr id="14340" name="Picture 4" descr="j0281116"/>
          <p:cNvPicPr>
            <a:picLocks noChangeAspect="1" noChangeArrowheads="1"/>
          </p:cNvPicPr>
          <p:nvPr/>
        </p:nvPicPr>
        <p:blipFill>
          <a:blip r:embed="rId3" cstate="print"/>
          <a:srcRect/>
          <a:stretch>
            <a:fillRect/>
          </a:stretch>
        </p:blipFill>
        <p:spPr bwMode="auto">
          <a:xfrm>
            <a:off x="6115490" y="3352800"/>
            <a:ext cx="2359025" cy="2184282"/>
          </a:xfrm>
          <a:prstGeom prst="rect">
            <a:avLst/>
          </a:prstGeom>
          <a:noFill/>
          <a:ln w="9525">
            <a:noFill/>
            <a:miter lim="800000"/>
            <a:headEnd/>
            <a:tailEnd/>
          </a:ln>
        </p:spPr>
      </p:pic>
    </p:spTree>
    <p:extLst>
      <p:ext uri="{BB962C8B-B14F-4D97-AF65-F5344CB8AC3E}">
        <p14:creationId xmlns:p14="http://schemas.microsoft.com/office/powerpoint/2010/main" val="3708347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1479550"/>
            <a:ext cx="7769225"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dirty="0">
                <a:solidFill>
                  <a:srgbClr val="013C88"/>
                </a:solidFill>
                <a:latin typeface="Arial"/>
                <a:ea typeface="Arial"/>
                <a:cs typeface="Arial"/>
                <a:sym typeface="Arial"/>
              </a:rPr>
              <a:t>The Many Benefits of Going Green</a:t>
            </a:r>
          </a:p>
        </p:txBody>
      </p:sp>
      <p:sp>
        <p:nvSpPr>
          <p:cNvPr id="178" name="Shape 178"/>
          <p:cNvSpPr txBox="1">
            <a:spLocks noGrp="1"/>
          </p:cNvSpPr>
          <p:nvPr>
            <p:ph type="body" idx="1"/>
          </p:nvPr>
        </p:nvSpPr>
        <p:spPr>
          <a:xfrm>
            <a:off x="455612" y="2393950"/>
            <a:ext cx="7769225" cy="3048000"/>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smtClean="0">
                <a:solidFill>
                  <a:srgbClr val="013C88"/>
                </a:solidFill>
                <a:latin typeface="Arial"/>
                <a:ea typeface="Arial"/>
                <a:cs typeface="Arial"/>
                <a:sym typeface="Arial"/>
              </a:rPr>
              <a:t>Protects </a:t>
            </a:r>
            <a:r>
              <a:rPr lang="en-US" sz="2400" b="0" i="0" u="none" strike="noStrike" cap="none" dirty="0">
                <a:solidFill>
                  <a:srgbClr val="013C88"/>
                </a:solidFill>
                <a:latin typeface="Arial"/>
                <a:ea typeface="Arial"/>
                <a:cs typeface="Arial"/>
                <a:sym typeface="Arial"/>
              </a:rPr>
              <a:t>public </a:t>
            </a:r>
            <a:r>
              <a:rPr lang="en-US" sz="2400" b="0" i="0" u="none" strike="noStrike" cap="none" dirty="0" smtClean="0">
                <a:solidFill>
                  <a:srgbClr val="013C88"/>
                </a:solidFill>
                <a:latin typeface="Arial"/>
                <a:ea typeface="Arial"/>
                <a:cs typeface="Arial"/>
                <a:sym typeface="Arial"/>
              </a:rPr>
              <a:t>health</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Conserves natural </a:t>
            </a:r>
            <a:r>
              <a:rPr lang="en-US" sz="2400" b="0" i="0" u="none" strike="noStrike" cap="none" dirty="0" smtClean="0">
                <a:solidFill>
                  <a:srgbClr val="013C88"/>
                </a:solidFill>
                <a:latin typeface="Arial"/>
                <a:ea typeface="Arial"/>
                <a:cs typeface="Arial"/>
                <a:sym typeface="Arial"/>
              </a:rPr>
              <a:t>resources</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Reduces </a:t>
            </a:r>
            <a:r>
              <a:rPr lang="en-US" sz="2400" b="0" i="0" u="none" strike="noStrike" cap="none" dirty="0" smtClean="0">
                <a:solidFill>
                  <a:srgbClr val="013C88"/>
                </a:solidFill>
                <a:latin typeface="Arial"/>
                <a:ea typeface="Arial"/>
                <a:cs typeface="Arial"/>
                <a:sym typeface="Arial"/>
              </a:rPr>
              <a:t>waste</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Saves </a:t>
            </a:r>
            <a:r>
              <a:rPr lang="en-US" sz="2400" b="0" i="0" u="none" strike="noStrike" cap="none" dirty="0" smtClean="0">
                <a:solidFill>
                  <a:srgbClr val="013C88"/>
                </a:solidFill>
                <a:latin typeface="Arial"/>
                <a:ea typeface="Arial"/>
                <a:cs typeface="Arial"/>
                <a:sym typeface="Arial"/>
              </a:rPr>
              <a:t>money</a:t>
            </a:r>
            <a:br>
              <a:rPr lang="en-US" sz="2400" b="0" i="0" u="none" strike="noStrike" cap="none" dirty="0" smtClean="0">
                <a:solidFill>
                  <a:srgbClr val="013C88"/>
                </a:solidFill>
                <a:latin typeface="Arial"/>
                <a:ea typeface="Arial"/>
                <a:cs typeface="Arial"/>
                <a:sym typeface="Arial"/>
              </a:rPr>
            </a:br>
            <a:endParaRPr lang="en-US"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Creates new markets</a:t>
            </a:r>
          </a:p>
        </p:txBody>
      </p:sp>
      <p:sp>
        <p:nvSpPr>
          <p:cNvPr id="179" name="Shape 17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13C88"/>
                </a:solidFill>
                <a:latin typeface="Arial"/>
                <a:ea typeface="Arial"/>
                <a:cs typeface="Arial"/>
                <a:sym typeface="Arial"/>
              </a:rPr>
              <a:t>5</a:t>
            </a:fld>
            <a:endParaRPr lang="en-US" sz="1400" b="1" i="0" u="none" strike="noStrike" cap="none">
              <a:solidFill>
                <a:srgbClr val="013C88"/>
              </a:solidFill>
              <a:latin typeface="Arial"/>
              <a:ea typeface="Arial"/>
              <a:cs typeface="Arial"/>
              <a:sym typeface="Arial"/>
            </a:endParaRPr>
          </a:p>
        </p:txBody>
      </p:sp>
      <p:pic>
        <p:nvPicPr>
          <p:cNvPr id="180" name="Shape 180"/>
          <p:cNvPicPr preferRelativeResize="0"/>
          <p:nvPr/>
        </p:nvPicPr>
        <p:blipFill rotWithShape="1">
          <a:blip r:embed="rId3">
            <a:alphaModFix/>
          </a:blip>
          <a:srcRect t="3321"/>
          <a:stretch/>
        </p:blipFill>
        <p:spPr>
          <a:xfrm>
            <a:off x="7033454" y="3281000"/>
            <a:ext cx="1645923" cy="1193898"/>
          </a:xfrm>
          <a:prstGeom prst="rect">
            <a:avLst/>
          </a:prstGeom>
          <a:noFill/>
          <a:ln w="9525" cap="flat" cmpd="sng">
            <a:solidFill>
              <a:schemeClr val="dk2"/>
            </a:solidFill>
            <a:prstDash val="solid"/>
            <a:round/>
            <a:headEnd type="none" w="med" len="med"/>
            <a:tailEnd type="none" w="med" len="med"/>
          </a:ln>
        </p:spPr>
      </p:pic>
      <p:pic>
        <p:nvPicPr>
          <p:cNvPr id="181" name="Shape 181"/>
          <p:cNvPicPr preferRelativeResize="0"/>
          <p:nvPr/>
        </p:nvPicPr>
        <p:blipFill rotWithShape="1">
          <a:blip r:embed="rId4">
            <a:alphaModFix/>
          </a:blip>
          <a:srcRect/>
          <a:stretch/>
        </p:blipFill>
        <p:spPr>
          <a:xfrm>
            <a:off x="5181600" y="4572000"/>
            <a:ext cx="1739148" cy="1219154"/>
          </a:xfrm>
          <a:prstGeom prst="rect">
            <a:avLst/>
          </a:prstGeom>
          <a:noFill/>
          <a:ln w="9525" cap="flat" cmpd="sng">
            <a:solidFill>
              <a:schemeClr val="dk2"/>
            </a:solidFill>
            <a:prstDash val="solid"/>
            <a:round/>
            <a:headEnd type="none" w="med" len="med"/>
            <a:tailEnd type="none" w="med" len="med"/>
          </a:ln>
        </p:spPr>
      </p:pic>
      <p:pic>
        <p:nvPicPr>
          <p:cNvPr id="182" name="Shape 182"/>
          <p:cNvPicPr preferRelativeResize="0"/>
          <p:nvPr/>
        </p:nvPicPr>
        <p:blipFill rotWithShape="1">
          <a:blip r:embed="rId5">
            <a:alphaModFix/>
          </a:blip>
          <a:srcRect/>
          <a:stretch/>
        </p:blipFill>
        <p:spPr>
          <a:xfrm>
            <a:off x="5181601" y="3281000"/>
            <a:ext cx="1745899" cy="1193898"/>
          </a:xfrm>
          <a:prstGeom prst="rect">
            <a:avLst/>
          </a:prstGeom>
          <a:noFill/>
          <a:ln w="9525" cap="flat" cmpd="sng">
            <a:solidFill>
              <a:schemeClr val="dk2"/>
            </a:solidFill>
            <a:prstDash val="solid"/>
            <a:round/>
            <a:headEnd type="none" w="med" len="med"/>
            <a:tailEnd type="none" w="med" len="med"/>
          </a:ln>
        </p:spPr>
      </p:pic>
      <p:pic>
        <p:nvPicPr>
          <p:cNvPr id="183" name="Shape 183"/>
          <p:cNvPicPr preferRelativeResize="0"/>
          <p:nvPr/>
        </p:nvPicPr>
        <p:blipFill rotWithShape="1">
          <a:blip r:embed="rId6">
            <a:alphaModFix/>
          </a:blip>
          <a:srcRect/>
          <a:stretch/>
        </p:blipFill>
        <p:spPr>
          <a:xfrm>
            <a:off x="7033454" y="4560878"/>
            <a:ext cx="1645920" cy="1218577"/>
          </a:xfrm>
          <a:prstGeom prst="rect">
            <a:avLst/>
          </a:prstGeom>
          <a:noFill/>
          <a:ln w="9525" cap="flat" cmpd="sng">
            <a:solidFill>
              <a:schemeClr val="dk2"/>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60374" y="2057400"/>
            <a:ext cx="7769225" cy="22542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dirty="0" smtClean="0">
                <a:latin typeface="Arial"/>
                <a:ea typeface="Arial"/>
                <a:cs typeface="Arial"/>
                <a:sym typeface="Arial"/>
              </a:rPr>
              <a:t>NASA </a:t>
            </a:r>
            <a:br>
              <a:rPr lang="en-US" sz="4800" dirty="0" smtClean="0">
                <a:latin typeface="Arial"/>
                <a:ea typeface="Arial"/>
                <a:cs typeface="Arial"/>
                <a:sym typeface="Arial"/>
              </a:rPr>
            </a:br>
            <a:r>
              <a:rPr lang="en-US" sz="4800" dirty="0" smtClean="0">
                <a:latin typeface="Arial"/>
                <a:ea typeface="Arial"/>
                <a:cs typeface="Arial"/>
                <a:sym typeface="Arial"/>
              </a:rPr>
              <a:t>Earth</a:t>
            </a:r>
            <a:r>
              <a:rPr lang="en-US" sz="4800" dirty="0">
                <a:latin typeface="Arial"/>
                <a:ea typeface="Arial"/>
                <a:cs typeface="Arial"/>
                <a:sym typeface="Arial"/>
              </a:rPr>
              <a:t> </a:t>
            </a:r>
            <a:r>
              <a:rPr lang="en-US" sz="4800" b="1" i="0" u="none" strike="noStrike" cap="none" dirty="0" smtClean="0">
                <a:solidFill>
                  <a:srgbClr val="013C88"/>
                </a:solidFill>
                <a:latin typeface="Arial"/>
                <a:ea typeface="Arial"/>
                <a:cs typeface="Arial"/>
                <a:sym typeface="Arial"/>
              </a:rPr>
              <a:t>Video</a:t>
            </a:r>
            <a:endParaRPr lang="en-US" sz="4800" b="1" i="0" u="none" strike="noStrike" cap="none" dirty="0">
              <a:solidFill>
                <a:srgbClr val="013C88"/>
              </a:solidFill>
              <a:latin typeface="Arial"/>
              <a:ea typeface="Arial"/>
              <a:cs typeface="Arial"/>
              <a:sym typeface="Arial"/>
            </a:endParaRPr>
          </a:p>
        </p:txBody>
      </p:sp>
      <p:sp>
        <p:nvSpPr>
          <p:cNvPr id="191" name="Shape 19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013C88"/>
                </a:solidFill>
                <a:latin typeface="Arial"/>
                <a:ea typeface="Arial"/>
                <a:cs typeface="Arial"/>
                <a:sym typeface="Arial"/>
              </a:rPr>
              <a:t>6</a:t>
            </a:fld>
            <a:endParaRPr lang="en-US" sz="1400" b="1" i="0" u="none" strike="noStrike" cap="none">
              <a:solidFill>
                <a:srgbClr val="013C88"/>
              </a:solidFill>
              <a:latin typeface="Arial"/>
              <a:ea typeface="Arial"/>
              <a:cs typeface="Arial"/>
              <a:sym typeface="Arial"/>
            </a:endParaRPr>
          </a:p>
        </p:txBody>
      </p:sp>
      <p:sp>
        <p:nvSpPr>
          <p:cNvPr id="192" name="Shape 192"/>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93" name="Shape 193"/>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a:stretch/>
        </p:blipFill>
        <p:spPr>
          <a:xfrm>
            <a:off x="6705600" y="1981200"/>
            <a:ext cx="2242835" cy="3304559"/>
          </a:xfrm>
          <a:prstGeom prst="rect">
            <a:avLst/>
          </a:prstGeom>
          <a:noFill/>
          <a:ln>
            <a:noFill/>
          </a:ln>
        </p:spPr>
      </p:pic>
      <p:sp>
        <p:nvSpPr>
          <p:cNvPr id="201" name="Shape 201"/>
          <p:cNvSpPr txBox="1">
            <a:spLocks noGrp="1"/>
          </p:cNvSpPr>
          <p:nvPr>
            <p:ph type="title"/>
          </p:nvPr>
        </p:nvSpPr>
        <p:spPr>
          <a:xfrm>
            <a:off x="457200" y="1479550"/>
            <a:ext cx="7769225"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The Federal Footprint</a:t>
            </a:r>
          </a:p>
        </p:txBody>
      </p:sp>
      <p:sp>
        <p:nvSpPr>
          <p:cNvPr id="202" name="Shape 202"/>
          <p:cNvSpPr txBox="1">
            <a:spLocks noGrp="1"/>
          </p:cNvSpPr>
          <p:nvPr>
            <p:ph type="body" idx="1"/>
          </p:nvPr>
        </p:nvSpPr>
        <p:spPr>
          <a:xfrm>
            <a:off x="455612" y="2393950"/>
            <a:ext cx="7011986"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The federal government:</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Spent </a:t>
            </a:r>
            <a:r>
              <a:rPr lang="en-US" sz="2400" b="1" i="0" u="none" strike="noStrike" cap="none">
                <a:solidFill>
                  <a:srgbClr val="C00000"/>
                </a:solidFill>
                <a:latin typeface="Arial"/>
                <a:ea typeface="Arial"/>
                <a:cs typeface="Arial"/>
                <a:sym typeface="Arial"/>
              </a:rPr>
              <a:t>$450 billion </a:t>
            </a:r>
            <a:r>
              <a:rPr lang="en-US" sz="2400" b="0" i="0" u="none" strike="noStrike" cap="none">
                <a:solidFill>
                  <a:srgbClr val="013C88"/>
                </a:solidFill>
                <a:latin typeface="Arial"/>
                <a:ea typeface="Arial"/>
                <a:cs typeface="Arial"/>
                <a:sym typeface="Arial"/>
              </a:rPr>
              <a:t>on goods and services   in FY13</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Spends </a:t>
            </a:r>
            <a:r>
              <a:rPr lang="en-US" sz="2400" b="1" i="0" u="none" strike="noStrike" cap="none">
                <a:solidFill>
                  <a:srgbClr val="C00000"/>
                </a:solidFill>
                <a:latin typeface="Arial"/>
                <a:ea typeface="Arial"/>
                <a:cs typeface="Arial"/>
                <a:sym typeface="Arial"/>
              </a:rPr>
              <a:t>$74 billion annually</a:t>
            </a:r>
            <a:r>
              <a:rPr lang="en-US" sz="2400" b="1" i="0" u="none" strike="noStrike" cap="none">
                <a:solidFill>
                  <a:srgbClr val="013C88"/>
                </a:solidFill>
                <a:latin typeface="Arial"/>
                <a:ea typeface="Arial"/>
                <a:cs typeface="Arial"/>
                <a:sym typeface="Arial"/>
              </a:rPr>
              <a:t> </a:t>
            </a:r>
            <a:r>
              <a:rPr lang="en-US" sz="2400" b="0" i="0" u="none" strike="noStrike" cap="none">
                <a:solidFill>
                  <a:srgbClr val="013C88"/>
                </a:solidFill>
                <a:latin typeface="Arial"/>
                <a:ea typeface="Arial"/>
                <a:cs typeface="Arial"/>
                <a:sym typeface="Arial"/>
              </a:rPr>
              <a:t>on IT equipment and services</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Spends </a:t>
            </a:r>
            <a:r>
              <a:rPr lang="en-US" sz="2400" b="1" i="0" u="none" strike="noStrike" cap="none">
                <a:solidFill>
                  <a:srgbClr val="C00000"/>
                </a:solidFill>
                <a:latin typeface="Arial"/>
                <a:ea typeface="Arial"/>
                <a:cs typeface="Arial"/>
                <a:sym typeface="Arial"/>
              </a:rPr>
              <a:t>$3.5 billion annually </a:t>
            </a:r>
            <a:r>
              <a:rPr lang="en-US" sz="2400" b="0" i="0" u="none" strike="noStrike" cap="none">
                <a:solidFill>
                  <a:srgbClr val="013C88"/>
                </a:solidFill>
                <a:latin typeface="Arial"/>
                <a:ea typeface="Arial"/>
                <a:cs typeface="Arial"/>
                <a:sym typeface="Arial"/>
              </a:rPr>
              <a:t>to provide energy to its facilities</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Owns/leases </a:t>
            </a:r>
            <a:r>
              <a:rPr lang="en-US" sz="2400" b="1" i="0" u="none" strike="noStrike" cap="none">
                <a:solidFill>
                  <a:srgbClr val="C00000"/>
                </a:solidFill>
                <a:latin typeface="Arial"/>
                <a:ea typeface="Arial"/>
                <a:cs typeface="Arial"/>
                <a:sym typeface="Arial"/>
              </a:rPr>
              <a:t>650,000 vehicles </a:t>
            </a:r>
            <a:r>
              <a:rPr lang="en-US" sz="2400" b="0" i="0" u="none" strike="noStrike" cap="none">
                <a:solidFill>
                  <a:srgbClr val="013C88"/>
                </a:solidFill>
                <a:latin typeface="Arial"/>
                <a:ea typeface="Arial"/>
                <a:cs typeface="Arial"/>
                <a:sym typeface="Arial"/>
              </a:rPr>
              <a:t>worldwide</a:t>
            </a:r>
          </a:p>
          <a:p>
            <a:pPr marL="742950" marR="0" lvl="1" indent="-222250" algn="l" rtl="0">
              <a:spcBef>
                <a:spcPts val="480"/>
              </a:spcBef>
              <a:spcAft>
                <a:spcPts val="0"/>
              </a:spcAft>
              <a:buClr>
                <a:srgbClr val="21218A"/>
              </a:buClr>
              <a:buSzPct val="100000"/>
              <a:buFont typeface="Noto Sans Symbols"/>
              <a:buChar char="•"/>
            </a:pPr>
            <a:r>
              <a:rPr lang="en-US" sz="2400" b="0" i="0" u="none" strike="noStrike" cap="none">
                <a:solidFill>
                  <a:srgbClr val="013C88"/>
                </a:solidFill>
                <a:latin typeface="Arial"/>
                <a:ea typeface="Arial"/>
                <a:cs typeface="Arial"/>
                <a:sym typeface="Arial"/>
              </a:rPr>
              <a:t>Manages or owns nearly </a:t>
            </a:r>
            <a:r>
              <a:rPr lang="en-US" sz="2400" b="1" i="0" u="none" strike="noStrike" cap="none">
                <a:solidFill>
                  <a:srgbClr val="C00000"/>
                </a:solidFill>
                <a:latin typeface="Arial"/>
                <a:ea typeface="Arial"/>
                <a:cs typeface="Arial"/>
                <a:sym typeface="Arial"/>
              </a:rPr>
              <a:t>1 of every 5 acres </a:t>
            </a:r>
            <a:r>
              <a:rPr lang="en-US" sz="2400" b="0" i="0" u="none" strike="noStrike" cap="none">
                <a:solidFill>
                  <a:srgbClr val="013C88"/>
                </a:solidFill>
                <a:latin typeface="Arial"/>
                <a:ea typeface="Arial"/>
                <a:cs typeface="Arial"/>
                <a:sym typeface="Arial"/>
              </a:rPr>
              <a:t>in the U.S.</a:t>
            </a:r>
          </a:p>
          <a:p>
            <a:pPr marL="742950" marR="0" lvl="1" indent="-222250" algn="l" rtl="0">
              <a:spcBef>
                <a:spcPts val="480"/>
              </a:spcBef>
              <a:spcAft>
                <a:spcPts val="0"/>
              </a:spcAft>
              <a:buClr>
                <a:srgbClr val="21218A"/>
              </a:buClr>
              <a:buSzPct val="100000"/>
              <a:buFont typeface="Noto Sans Symbols"/>
              <a:buNone/>
            </a:pPr>
            <a:endParaRPr sz="2400" b="0" i="0" u="none" strike="noStrike" cap="none">
              <a:solidFill>
                <a:srgbClr val="C00000"/>
              </a:solidFill>
              <a:latin typeface="Arial"/>
              <a:ea typeface="Arial"/>
              <a:cs typeface="Arial"/>
              <a:sym typeface="Arial"/>
            </a:endParaRPr>
          </a:p>
        </p:txBody>
      </p:sp>
      <p:sp>
        <p:nvSpPr>
          <p:cNvPr id="203" name="Shape 20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7</a:t>
            </a:fld>
            <a:endParaRPr lang="en-US" sz="1400" b="1">
              <a:solidFill>
                <a:srgbClr val="013C88"/>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533400" y="1371600"/>
            <a:ext cx="7769225"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Green Purchasing: Rooted in Law</a:t>
            </a:r>
          </a:p>
        </p:txBody>
      </p:sp>
      <p:sp>
        <p:nvSpPr>
          <p:cNvPr id="210" name="Shape 21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8</a:t>
            </a:fld>
            <a:endParaRPr lang="en-US" sz="1400" b="1">
              <a:solidFill>
                <a:srgbClr val="013C88"/>
              </a:solidFill>
              <a:latin typeface="Arial"/>
              <a:ea typeface="Arial"/>
              <a:cs typeface="Arial"/>
              <a:sym typeface="Arial"/>
            </a:endParaRPr>
          </a:p>
        </p:txBody>
      </p:sp>
      <p:grpSp>
        <p:nvGrpSpPr>
          <p:cNvPr id="211" name="Shape 211"/>
          <p:cNvGrpSpPr/>
          <p:nvPr/>
        </p:nvGrpSpPr>
        <p:grpSpPr>
          <a:xfrm>
            <a:off x="6553200" y="2374073"/>
            <a:ext cx="2057400" cy="3806571"/>
            <a:chOff x="6781800" y="2899028"/>
            <a:chExt cx="2057400" cy="3806571"/>
          </a:xfrm>
        </p:grpSpPr>
        <p:pic>
          <p:nvPicPr>
            <p:cNvPr id="212" name="Shape 212"/>
            <p:cNvPicPr preferRelativeResize="0"/>
            <p:nvPr/>
          </p:nvPicPr>
          <p:blipFill rotWithShape="1">
            <a:blip r:embed="rId3">
              <a:alphaModFix/>
            </a:blip>
            <a:srcRect/>
            <a:stretch/>
          </p:blipFill>
          <p:spPr>
            <a:xfrm>
              <a:off x="6781800" y="2899028"/>
              <a:ext cx="2057400" cy="1174299"/>
            </a:xfrm>
            <a:prstGeom prst="rect">
              <a:avLst/>
            </a:prstGeom>
            <a:noFill/>
            <a:ln w="9525" cap="flat" cmpd="sng">
              <a:solidFill>
                <a:schemeClr val="accent3"/>
              </a:solidFill>
              <a:prstDash val="solid"/>
              <a:miter/>
              <a:headEnd type="none" w="med" len="med"/>
              <a:tailEnd type="none" w="med" len="med"/>
            </a:ln>
          </p:spPr>
        </p:pic>
        <p:pic>
          <p:nvPicPr>
            <p:cNvPr id="213" name="Shape 213"/>
            <p:cNvPicPr preferRelativeResize="0"/>
            <p:nvPr/>
          </p:nvPicPr>
          <p:blipFill rotWithShape="1">
            <a:blip r:embed="rId4">
              <a:alphaModFix/>
            </a:blip>
            <a:srcRect/>
            <a:stretch/>
          </p:blipFill>
          <p:spPr>
            <a:xfrm>
              <a:off x="6781800" y="4126955"/>
              <a:ext cx="2057400" cy="1156847"/>
            </a:xfrm>
            <a:prstGeom prst="rect">
              <a:avLst/>
            </a:prstGeom>
            <a:noFill/>
            <a:ln w="9525" cap="flat" cmpd="sng">
              <a:solidFill>
                <a:schemeClr val="accent3"/>
              </a:solidFill>
              <a:prstDash val="solid"/>
              <a:round/>
              <a:headEnd type="none" w="med" len="med"/>
              <a:tailEnd type="none" w="med" len="med"/>
            </a:ln>
          </p:spPr>
        </p:pic>
        <p:pic>
          <p:nvPicPr>
            <p:cNvPr id="214" name="Shape 214"/>
            <p:cNvPicPr preferRelativeResize="0"/>
            <p:nvPr/>
          </p:nvPicPr>
          <p:blipFill rotWithShape="1">
            <a:blip r:embed="rId5">
              <a:alphaModFix/>
            </a:blip>
            <a:srcRect/>
            <a:stretch/>
          </p:blipFill>
          <p:spPr>
            <a:xfrm>
              <a:off x="6781800" y="5337428"/>
              <a:ext cx="2057400" cy="1368171"/>
            </a:xfrm>
            <a:prstGeom prst="rect">
              <a:avLst/>
            </a:prstGeom>
            <a:noFill/>
            <a:ln w="9525" cap="flat" cmpd="sng">
              <a:solidFill>
                <a:schemeClr val="accent3"/>
              </a:solidFill>
              <a:prstDash val="solid"/>
              <a:round/>
              <a:headEnd type="none" w="med" len="med"/>
              <a:tailEnd type="none" w="med" len="med"/>
            </a:ln>
          </p:spPr>
        </p:pic>
      </p:grpSp>
      <p:graphicFrame>
        <p:nvGraphicFramePr>
          <p:cNvPr id="215" name="Shape 215"/>
          <p:cNvGraphicFramePr/>
          <p:nvPr/>
        </p:nvGraphicFramePr>
        <p:xfrm>
          <a:off x="533400" y="2057400"/>
          <a:ext cx="6096000" cy="4433405"/>
        </p:xfrm>
        <a:graphic>
          <a:graphicData uri="http://schemas.openxmlformats.org/drawingml/2006/table">
            <a:tbl>
              <a:tblPr firstRow="1" bandRow="1">
                <a:noFill/>
                <a:tableStyleId>{C9E547AE-1002-494B-8BDA-C1103423559C}</a:tableStyleId>
              </a:tblPr>
              <a:tblGrid>
                <a:gridCol w="3048000"/>
                <a:gridCol w="3048000"/>
              </a:tblGrid>
              <a:tr h="482950">
                <a:tc>
                  <a:txBody>
                    <a:bodyPr/>
                    <a:lstStyle/>
                    <a:p>
                      <a:pPr marL="0" marR="0" lvl="0" indent="0" algn="l" rtl="0">
                        <a:spcBef>
                          <a:spcPts val="0"/>
                        </a:spcBef>
                        <a:buSzPct val="25000"/>
                        <a:buNone/>
                      </a:pPr>
                      <a:r>
                        <a:rPr lang="en-US" sz="1800" u="none" strike="noStrike" cap="none">
                          <a:latin typeface="Arial"/>
                          <a:ea typeface="Arial"/>
                          <a:cs typeface="Arial"/>
                          <a:sym typeface="Arial"/>
                        </a:rPr>
                        <a:t>Legislative Act</a:t>
                      </a:r>
                    </a:p>
                  </a:txBody>
                  <a:tcPr marL="91450" marR="91450" marT="45725" marB="45725" anchor="ctr"/>
                </a:tc>
                <a:tc>
                  <a:txBody>
                    <a:bodyPr/>
                    <a:lstStyle/>
                    <a:p>
                      <a:pPr marL="0" marR="0" lvl="0" indent="0" algn="l" rtl="0">
                        <a:spcBef>
                          <a:spcPts val="0"/>
                        </a:spcBef>
                        <a:buSzPct val="25000"/>
                        <a:buNone/>
                      </a:pPr>
                      <a:r>
                        <a:rPr lang="en-US" sz="1800" u="none" strike="noStrike" cap="none">
                          <a:latin typeface="Arial"/>
                          <a:ea typeface="Arial"/>
                          <a:cs typeface="Arial"/>
                          <a:sym typeface="Arial"/>
                        </a:rPr>
                        <a:t>Environmental Benefit </a:t>
                      </a:r>
                    </a:p>
                  </a:txBody>
                  <a:tcPr marL="91450" marR="91450" marT="45725" marB="45725" anchor="ctr"/>
                </a:tc>
              </a:tr>
              <a:tr h="507650">
                <a:tc>
                  <a:txBody>
                    <a:bodyPr/>
                    <a:lstStyle/>
                    <a:p>
                      <a:pPr marL="0" marR="0" lvl="0" indent="0" algn="l" rtl="0">
                        <a:spcBef>
                          <a:spcPts val="0"/>
                        </a:spcBef>
                        <a:buSzPct val="25000"/>
                        <a:buNone/>
                      </a:pPr>
                      <a:r>
                        <a:rPr lang="en-US" sz="1800" u="none" strike="noStrike" cap="none">
                          <a:latin typeface="Arial"/>
                          <a:ea typeface="Arial"/>
                          <a:cs typeface="Arial"/>
                          <a:sym typeface="Arial"/>
                        </a:rPr>
                        <a:t>Clean Air Act (1970)</a:t>
                      </a:r>
                    </a:p>
                  </a:txBody>
                  <a:tcPr marL="91450" marR="91450" marT="45725" marB="45725" anchor="ctr"/>
                </a:tc>
                <a:tc>
                  <a:txBody>
                    <a:bodyPr/>
                    <a:lstStyle/>
                    <a:p>
                      <a:pPr marL="0" marR="0" lvl="0" indent="0" algn="l" rtl="0">
                        <a:spcBef>
                          <a:spcPts val="0"/>
                        </a:spcBef>
                        <a:buSzPct val="25000"/>
                        <a:buNone/>
                      </a:pPr>
                      <a:r>
                        <a:rPr lang="en-US" sz="1800" u="none" strike="noStrike" cap="none">
                          <a:latin typeface="Arial"/>
                          <a:ea typeface="Arial"/>
                          <a:cs typeface="Arial"/>
                          <a:sym typeface="Arial"/>
                        </a:rPr>
                        <a:t>Reduces air pollution</a:t>
                      </a:r>
                    </a:p>
                  </a:txBody>
                  <a:tcPr marL="91450" marR="91450" marT="45725" marB="45725" anchor="ctr"/>
                </a:tc>
              </a:tr>
              <a:tr h="699575">
                <a:tc>
                  <a:txBody>
                    <a:bodyPr/>
                    <a:lstStyle/>
                    <a:p>
                      <a:pPr marL="0" marR="0" lvl="0" indent="0" algn="l" rtl="0">
                        <a:spcBef>
                          <a:spcPts val="0"/>
                        </a:spcBef>
                        <a:buSzPct val="25000"/>
                        <a:buNone/>
                      </a:pPr>
                      <a:r>
                        <a:rPr lang="en-US" sz="1800">
                          <a:latin typeface="Arial"/>
                          <a:ea typeface="Arial"/>
                          <a:cs typeface="Arial"/>
                          <a:sym typeface="Arial"/>
                        </a:rPr>
                        <a:t>Resource Conservation and Recovery Act  (1976)</a:t>
                      </a:r>
                    </a:p>
                  </a:txBody>
                  <a:tcPr marL="91450" marR="91450" marT="45725" marB="45725" anchor="ctr"/>
                </a:tc>
                <a:tc>
                  <a:txBody>
                    <a:bodyPr/>
                    <a:lstStyle/>
                    <a:p>
                      <a:pPr marL="0" marR="0" lvl="0" indent="0" algn="l" rtl="0">
                        <a:spcBef>
                          <a:spcPts val="0"/>
                        </a:spcBef>
                        <a:buSzPct val="25000"/>
                        <a:buNone/>
                      </a:pPr>
                      <a:r>
                        <a:rPr lang="en-US" sz="1800">
                          <a:latin typeface="Arial"/>
                          <a:ea typeface="Arial"/>
                          <a:cs typeface="Arial"/>
                          <a:sym typeface="Arial"/>
                        </a:rPr>
                        <a:t>Reduces waste and promotes recycled content products</a:t>
                      </a:r>
                    </a:p>
                  </a:txBody>
                  <a:tcPr marL="91450" marR="91450" marT="45725" marB="45725" anchor="ctr"/>
                </a:tc>
              </a:tr>
              <a:tr h="699575">
                <a:tc>
                  <a:txBody>
                    <a:bodyPr/>
                    <a:lstStyle/>
                    <a:p>
                      <a:pPr marL="0" marR="0" lvl="0" indent="0" algn="l" rtl="0">
                        <a:spcBef>
                          <a:spcPts val="0"/>
                        </a:spcBef>
                        <a:buSzPct val="25000"/>
                        <a:buNone/>
                      </a:pPr>
                      <a:r>
                        <a:rPr lang="en-US" sz="1800">
                          <a:latin typeface="Arial"/>
                          <a:ea typeface="Arial"/>
                          <a:cs typeface="Arial"/>
                          <a:sym typeface="Arial"/>
                        </a:rPr>
                        <a:t>Pollution Prevention Act</a:t>
                      </a:r>
                      <a:br>
                        <a:rPr lang="en-US" sz="1800">
                          <a:latin typeface="Arial"/>
                          <a:ea typeface="Arial"/>
                          <a:cs typeface="Arial"/>
                          <a:sym typeface="Arial"/>
                        </a:rPr>
                      </a:br>
                      <a:r>
                        <a:rPr lang="en-US" sz="1800">
                          <a:latin typeface="Arial"/>
                          <a:ea typeface="Arial"/>
                          <a:cs typeface="Arial"/>
                          <a:sym typeface="Arial"/>
                        </a:rPr>
                        <a:t>(1990)</a:t>
                      </a:r>
                    </a:p>
                  </a:txBody>
                  <a:tcPr marL="91450" marR="91450" marT="45725" marB="45725" anchor="ctr"/>
                </a:tc>
                <a:tc>
                  <a:txBody>
                    <a:bodyPr/>
                    <a:lstStyle/>
                    <a:p>
                      <a:pPr marL="0" marR="0" lvl="0" indent="0" algn="l" rtl="0">
                        <a:spcBef>
                          <a:spcPts val="0"/>
                        </a:spcBef>
                        <a:buSzPct val="25000"/>
                        <a:buNone/>
                      </a:pPr>
                      <a:r>
                        <a:rPr lang="en-US" sz="1800">
                          <a:latin typeface="Arial"/>
                          <a:ea typeface="Arial"/>
                          <a:cs typeface="Arial"/>
                          <a:sym typeface="Arial"/>
                        </a:rPr>
                        <a:t>Reduces use of toxic  substances during production</a:t>
                      </a:r>
                    </a:p>
                  </a:txBody>
                  <a:tcPr marL="91450" marR="91450" marT="45725" marB="45725" anchor="ctr"/>
                </a:tc>
              </a:tr>
              <a:tr h="699575">
                <a:tc>
                  <a:txBody>
                    <a:bodyPr/>
                    <a:lstStyle/>
                    <a:p>
                      <a:pPr marL="0" marR="0" lvl="0" indent="0" algn="l" rtl="0">
                        <a:spcBef>
                          <a:spcPts val="0"/>
                        </a:spcBef>
                        <a:buSzPct val="25000"/>
                        <a:buNone/>
                      </a:pPr>
                      <a:r>
                        <a:rPr lang="en-US" sz="1800">
                          <a:latin typeface="Arial"/>
                          <a:ea typeface="Arial"/>
                          <a:cs typeface="Arial"/>
                          <a:sym typeface="Arial"/>
                        </a:rPr>
                        <a:t>Energy Policy Act </a:t>
                      </a:r>
                      <a:br>
                        <a:rPr lang="en-US" sz="1800">
                          <a:latin typeface="Arial"/>
                          <a:ea typeface="Arial"/>
                          <a:cs typeface="Arial"/>
                          <a:sym typeface="Arial"/>
                        </a:rPr>
                      </a:br>
                      <a:r>
                        <a:rPr lang="en-US" sz="1800">
                          <a:latin typeface="Arial"/>
                          <a:ea typeface="Arial"/>
                          <a:cs typeface="Arial"/>
                          <a:sym typeface="Arial"/>
                        </a:rPr>
                        <a:t>(1992; 2005)</a:t>
                      </a:r>
                    </a:p>
                  </a:txBody>
                  <a:tcPr marL="91450" marR="91450" marT="45725" marB="45725" anchor="ctr"/>
                </a:tc>
                <a:tc>
                  <a:txBody>
                    <a:bodyPr/>
                    <a:lstStyle/>
                    <a:p>
                      <a:pPr marL="0" marR="0" lvl="0" indent="0" algn="l" rtl="0">
                        <a:spcBef>
                          <a:spcPts val="0"/>
                        </a:spcBef>
                        <a:buSzPct val="25000"/>
                        <a:buNone/>
                      </a:pPr>
                      <a:r>
                        <a:rPr lang="en-US" sz="1800">
                          <a:latin typeface="Arial"/>
                          <a:ea typeface="Arial"/>
                          <a:cs typeface="Arial"/>
                          <a:sym typeface="Arial"/>
                        </a:rPr>
                        <a:t>Energy efficiency and conservation</a:t>
                      </a:r>
                    </a:p>
                  </a:txBody>
                  <a:tcPr marL="91450" marR="91450" marT="45725" marB="45725" anchor="ctr"/>
                </a:tc>
              </a:tr>
              <a:tr h="672025">
                <a:tc>
                  <a:txBody>
                    <a:bodyPr/>
                    <a:lstStyle/>
                    <a:p>
                      <a:pPr marL="0" marR="0" lvl="0" indent="0" algn="l" rtl="0">
                        <a:spcBef>
                          <a:spcPts val="0"/>
                        </a:spcBef>
                        <a:buSzPct val="25000"/>
                        <a:buNone/>
                      </a:pPr>
                      <a:r>
                        <a:rPr lang="en-US" sz="1800">
                          <a:latin typeface="Arial"/>
                          <a:ea typeface="Arial"/>
                          <a:cs typeface="Arial"/>
                          <a:sym typeface="Arial"/>
                        </a:rPr>
                        <a:t>Farm Security and Rural Investment Act (2002)</a:t>
                      </a:r>
                    </a:p>
                  </a:txBody>
                  <a:tcPr marL="91450" marR="91450" marT="45725" marB="45725" anchor="ctr"/>
                </a:tc>
                <a:tc>
                  <a:txBody>
                    <a:bodyPr/>
                    <a:lstStyle/>
                    <a:p>
                      <a:pPr marL="0" marR="0" lvl="0" indent="0" algn="l" rtl="0">
                        <a:spcBef>
                          <a:spcPts val="0"/>
                        </a:spcBef>
                        <a:buSzPct val="25000"/>
                        <a:buNone/>
                      </a:pPr>
                      <a:r>
                        <a:rPr lang="en-US" sz="1800">
                          <a:latin typeface="Arial"/>
                          <a:ea typeface="Arial"/>
                          <a:cs typeface="Arial"/>
                          <a:sym typeface="Arial"/>
                        </a:rPr>
                        <a:t>Promotes biobased products </a:t>
                      </a:r>
                    </a:p>
                    <a:p>
                      <a:pPr marL="0" marR="0" lvl="0" indent="0" algn="l" rtl="0">
                        <a:spcBef>
                          <a:spcPts val="0"/>
                        </a:spcBef>
                        <a:buSzPct val="25000"/>
                        <a:buNone/>
                      </a:pPr>
                      <a:endParaRPr sz="1800">
                        <a:solidFill>
                          <a:srgbClr val="262626"/>
                        </a:solidFill>
                        <a:latin typeface="Arial"/>
                        <a:ea typeface="Arial"/>
                        <a:cs typeface="Arial"/>
                        <a:sym typeface="Arial"/>
                      </a:endParaRPr>
                    </a:p>
                  </a:txBody>
                  <a:tcPr marL="91450" marR="91450" marT="45725" marB="45725" anchor="ctr"/>
                </a:tc>
              </a:tr>
            </a:tbl>
          </a:graphicData>
        </a:graphic>
      </p:graphicFrame>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1479550"/>
            <a:ext cx="7769225"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a:solidFill>
                  <a:srgbClr val="013C88"/>
                </a:solidFill>
                <a:latin typeface="Arial"/>
                <a:ea typeface="Arial"/>
                <a:cs typeface="Arial"/>
                <a:sym typeface="Arial"/>
              </a:rPr>
              <a:t>Implemented through Rules and Guidelines</a:t>
            </a:r>
          </a:p>
        </p:txBody>
      </p:sp>
      <p:sp>
        <p:nvSpPr>
          <p:cNvPr id="222" name="Shape 22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1">
                <a:solidFill>
                  <a:srgbClr val="013C88"/>
                </a:solidFill>
                <a:latin typeface="Arial"/>
                <a:ea typeface="Arial"/>
                <a:cs typeface="Arial"/>
                <a:sym typeface="Arial"/>
              </a:rPr>
              <a:t>9</a:t>
            </a:fld>
            <a:endParaRPr lang="en-US" sz="1400" b="1">
              <a:solidFill>
                <a:srgbClr val="013C88"/>
              </a:solidFill>
              <a:latin typeface="Arial"/>
              <a:ea typeface="Arial"/>
              <a:cs typeface="Arial"/>
              <a:sym typeface="Arial"/>
            </a:endParaRPr>
          </a:p>
        </p:txBody>
      </p:sp>
      <p:grpSp>
        <p:nvGrpSpPr>
          <p:cNvPr id="223" name="Shape 223"/>
          <p:cNvGrpSpPr/>
          <p:nvPr/>
        </p:nvGrpSpPr>
        <p:grpSpPr>
          <a:xfrm>
            <a:off x="228600" y="2670840"/>
            <a:ext cx="6553200" cy="3345119"/>
            <a:chOff x="0" y="3840"/>
            <a:chExt cx="6553200" cy="3345119"/>
          </a:xfrm>
        </p:grpSpPr>
        <p:sp>
          <p:nvSpPr>
            <p:cNvPr id="224" name="Shape 224"/>
            <p:cNvSpPr/>
            <p:nvPr/>
          </p:nvSpPr>
          <p:spPr>
            <a:xfrm>
              <a:off x="0" y="3840"/>
              <a:ext cx="6553200" cy="1324799"/>
            </a:xfrm>
            <a:prstGeom prst="rect">
              <a:avLst/>
            </a:prstGeom>
            <a:gradFill>
              <a:gsLst>
                <a:gs pos="0">
                  <a:srgbClr val="1313A5"/>
                </a:gs>
                <a:gs pos="80000">
                  <a:srgbClr val="1818DA"/>
                </a:gs>
                <a:gs pos="100000">
                  <a:srgbClr val="1414DF"/>
                </a:gs>
              </a:gsLst>
              <a:lin ang="16200000" scaled="0"/>
            </a:gradFill>
            <a:ln w="9525" cap="flat" cmpd="sng">
              <a:solidFill>
                <a:srgbClr val="3131C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txBox="1"/>
            <p:nvPr/>
          </p:nvSpPr>
          <p:spPr>
            <a:xfrm>
              <a:off x="0" y="3840"/>
              <a:ext cx="6553200" cy="1324799"/>
            </a:xfrm>
            <a:prstGeom prst="rect">
              <a:avLst/>
            </a:prstGeom>
            <a:noFill/>
            <a:ln>
              <a:noFill/>
            </a:ln>
          </p:spPr>
          <p:txBody>
            <a:bodyPr lIns="113775" tIns="65000" rIns="113775" bIns="65000" anchor="ctr" anchorCtr="0">
              <a:noAutofit/>
            </a:bodyPr>
            <a:lstStyle/>
            <a:p>
              <a:pPr marL="0" marR="0" lvl="0" indent="0" algn="ctr" rtl="0">
                <a:lnSpc>
                  <a:spcPct val="90000"/>
                </a:lnSpc>
                <a:spcBef>
                  <a:spcPts val="0"/>
                </a:spcBef>
                <a:spcAft>
                  <a:spcPts val="0"/>
                </a:spcAft>
                <a:buSzPct val="25000"/>
                <a:buNone/>
              </a:pPr>
              <a:r>
                <a:rPr lang="en-US" sz="1600" b="1">
                  <a:solidFill>
                    <a:schemeClr val="lt1"/>
                  </a:solidFill>
                  <a:latin typeface="Arial"/>
                  <a:ea typeface="Arial"/>
                  <a:cs typeface="Arial"/>
                  <a:sym typeface="Arial"/>
                </a:rPr>
                <a:t>Executive Order 13693 </a:t>
              </a:r>
              <a:r>
                <a:rPr lang="en-US" sz="1600" b="1" i="0">
                  <a:solidFill>
                    <a:schemeClr val="lt1"/>
                  </a:solidFill>
                  <a:latin typeface="Arial"/>
                  <a:ea typeface="Arial"/>
                  <a:cs typeface="Arial"/>
                  <a:sym typeface="Arial"/>
                </a:rPr>
                <a:t>(2015)</a:t>
              </a:r>
            </a:p>
            <a:p>
              <a:pPr marL="0" marR="0" lvl="0" indent="0" algn="ctr" rtl="0">
                <a:lnSpc>
                  <a:spcPct val="90000"/>
                </a:lnSpc>
                <a:spcBef>
                  <a:spcPts val="560"/>
                </a:spcBef>
                <a:spcAft>
                  <a:spcPts val="0"/>
                </a:spcAft>
                <a:buSzPct val="25000"/>
                <a:buNone/>
              </a:pPr>
              <a:r>
                <a:rPr lang="en-US" sz="1600" b="0" i="1">
                  <a:solidFill>
                    <a:schemeClr val="lt1"/>
                  </a:solidFill>
                  <a:latin typeface="Arial"/>
                  <a:ea typeface="Arial"/>
                  <a:cs typeface="Arial"/>
                  <a:sym typeface="Arial"/>
                </a:rPr>
                <a:t>Planning for  Federal Sustainability in the Next Decade</a:t>
              </a:r>
            </a:p>
          </p:txBody>
        </p:sp>
        <p:sp>
          <p:nvSpPr>
            <p:cNvPr id="226" name="Shape 226"/>
            <p:cNvSpPr/>
            <p:nvPr/>
          </p:nvSpPr>
          <p:spPr>
            <a:xfrm>
              <a:off x="0" y="1328640"/>
              <a:ext cx="6553200" cy="2020319"/>
            </a:xfrm>
            <a:prstGeom prst="rect">
              <a:avLst/>
            </a:prstGeom>
            <a:solidFill>
              <a:srgbClr val="CCCCEC">
                <a:alpha val="89803"/>
              </a:srgbClr>
            </a:solidFill>
            <a:ln w="9525" cap="flat" cmpd="sng">
              <a:solidFill>
                <a:srgbClr val="CCCCEC">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txBox="1"/>
            <p:nvPr/>
          </p:nvSpPr>
          <p:spPr>
            <a:xfrm>
              <a:off x="0" y="1328640"/>
              <a:ext cx="6553200" cy="2020319"/>
            </a:xfrm>
            <a:prstGeom prst="rect">
              <a:avLst/>
            </a:prstGeom>
            <a:noFill/>
            <a:ln>
              <a:noFill/>
            </a:ln>
          </p:spPr>
          <p:txBody>
            <a:bodyPr lIns="96000" tIns="96000" rIns="128000" bIns="144000" anchor="t" anchorCtr="0">
              <a:noAutofit/>
            </a:bodyPr>
            <a:lstStyle/>
            <a:p>
              <a:pPr marL="171450" marR="0" lvl="1" indent="-171450" algn="l" rtl="0">
                <a:lnSpc>
                  <a:spcPct val="90000"/>
                </a:lnSpc>
                <a:spcBef>
                  <a:spcPts val="600"/>
                </a:spcBef>
                <a:spcAft>
                  <a:spcPts val="0"/>
                </a:spcAft>
                <a:buClr>
                  <a:schemeClr val="dk1"/>
                </a:buClr>
                <a:buSzPct val="100000"/>
                <a:buFont typeface="Arial"/>
                <a:buChar char="•"/>
              </a:pPr>
              <a:r>
                <a:rPr lang="en-US" sz="1800" b="0" i="0" u="none" strike="noStrike" cap="none" dirty="0" smtClean="0">
                  <a:solidFill>
                    <a:schemeClr val="dk1"/>
                  </a:solidFill>
                  <a:latin typeface="Arial"/>
                  <a:ea typeface="Arial"/>
                  <a:cs typeface="Arial"/>
                  <a:sym typeface="Arial"/>
                </a:rPr>
                <a:t>Includes </a:t>
              </a:r>
              <a:r>
                <a:rPr lang="en-US" sz="1800" b="0" i="0" u="none" strike="noStrike" cap="none" dirty="0">
                  <a:solidFill>
                    <a:schemeClr val="dk1"/>
                  </a:solidFill>
                  <a:latin typeface="Arial"/>
                  <a:ea typeface="Arial"/>
                  <a:cs typeface="Arial"/>
                  <a:sym typeface="Arial"/>
                </a:rPr>
                <a:t>new green purchasing requirements </a:t>
              </a:r>
              <a:endParaRPr lang="en-US" sz="1800" b="0" i="0" u="none" strike="noStrike" cap="none" dirty="0" smtClean="0">
                <a:solidFill>
                  <a:schemeClr val="dk1"/>
                </a:solidFill>
                <a:latin typeface="Arial"/>
                <a:ea typeface="Arial"/>
                <a:cs typeface="Arial"/>
                <a:sym typeface="Arial"/>
              </a:endParaRPr>
            </a:p>
            <a:p>
              <a:pPr marL="171450" marR="0" lvl="1" indent="-171450" algn="l" rtl="0">
                <a:lnSpc>
                  <a:spcPct val="90000"/>
                </a:lnSpc>
                <a:spcBef>
                  <a:spcPts val="600"/>
                </a:spcBef>
                <a:spcAft>
                  <a:spcPts val="0"/>
                </a:spcAft>
                <a:buClr>
                  <a:schemeClr val="dk1"/>
                </a:buClr>
                <a:buSzPct val="100000"/>
                <a:buFont typeface="Arial"/>
                <a:buChar char="•"/>
              </a:pPr>
              <a:endParaRPr lang="en-US" sz="1800" b="0" i="0" u="none" strike="noStrike" cap="none" dirty="0">
                <a:solidFill>
                  <a:schemeClr val="dk1"/>
                </a:solidFill>
                <a:latin typeface="Arial"/>
                <a:ea typeface="Arial"/>
                <a:cs typeface="Arial"/>
                <a:sym typeface="Arial"/>
              </a:endParaRPr>
            </a:p>
            <a:p>
              <a:pPr marL="171450" marR="0" lvl="1" indent="-171450" algn="l" rtl="0">
                <a:lnSpc>
                  <a:spcPct val="90000"/>
                </a:lnSpc>
                <a:spcBef>
                  <a:spcPts val="60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Reduce federal GHG emissions 40% from 2008 </a:t>
              </a:r>
              <a:r>
                <a:rPr lang="en-US" sz="1800" b="0" i="0" u="none" strike="noStrike" cap="none" dirty="0" smtClean="0">
                  <a:solidFill>
                    <a:schemeClr val="dk1"/>
                  </a:solidFill>
                  <a:latin typeface="Arial"/>
                  <a:ea typeface="Arial"/>
                  <a:cs typeface="Arial"/>
                  <a:sym typeface="Arial"/>
                </a:rPr>
                <a:t>baseline</a:t>
              </a:r>
            </a:p>
            <a:p>
              <a:pPr marL="171450" marR="0" lvl="1" indent="-171450" algn="l" rtl="0">
                <a:lnSpc>
                  <a:spcPct val="90000"/>
                </a:lnSpc>
                <a:spcBef>
                  <a:spcPts val="600"/>
                </a:spcBef>
                <a:spcAft>
                  <a:spcPts val="0"/>
                </a:spcAft>
                <a:buClr>
                  <a:schemeClr val="dk1"/>
                </a:buClr>
                <a:buSzPct val="100000"/>
                <a:buFont typeface="Arial"/>
                <a:buChar char="•"/>
              </a:pPr>
              <a:endParaRPr lang="en-US" sz="1800" b="0" i="0" u="none" strike="noStrike" cap="none" dirty="0">
                <a:solidFill>
                  <a:schemeClr val="dk1"/>
                </a:solidFill>
                <a:latin typeface="Arial"/>
                <a:ea typeface="Arial"/>
                <a:cs typeface="Arial"/>
                <a:sym typeface="Arial"/>
              </a:endParaRPr>
            </a:p>
            <a:p>
              <a:pPr marL="171450" marR="0" lvl="1" indent="-171450" algn="l" rtl="0">
                <a:lnSpc>
                  <a:spcPct val="90000"/>
                </a:lnSpc>
                <a:spcBef>
                  <a:spcPts val="60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Supply chain GHG reporting requirement</a:t>
              </a:r>
            </a:p>
          </p:txBody>
        </p:sp>
      </p:grpSp>
      <p:pic>
        <p:nvPicPr>
          <p:cNvPr id="228" name="Shape 228"/>
          <p:cNvPicPr preferRelativeResize="0"/>
          <p:nvPr/>
        </p:nvPicPr>
        <p:blipFill rotWithShape="1">
          <a:blip r:embed="rId3">
            <a:alphaModFix/>
          </a:blip>
          <a:srcRect/>
          <a:stretch/>
        </p:blipFill>
        <p:spPr>
          <a:xfrm>
            <a:off x="6858000" y="2667000"/>
            <a:ext cx="2048430" cy="3352799"/>
          </a:xfrm>
          <a:prstGeom prst="rect">
            <a:avLst/>
          </a:prstGeom>
          <a:noFill/>
          <a:ln w="9525" cap="flat" cmpd="sng">
            <a:solidFill>
              <a:schemeClr val="dk2"/>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SA Powerpoint template">
  <a:themeElements>
    <a:clrScheme name="Custom 1">
      <a:dk1>
        <a:srgbClr val="000000"/>
      </a:dk1>
      <a:lt1>
        <a:srgbClr val="FFFFFF"/>
      </a:lt1>
      <a:dk2>
        <a:srgbClr val="000000"/>
      </a:dk2>
      <a:lt2>
        <a:srgbClr val="808080"/>
      </a:lt2>
      <a:accent1>
        <a:srgbClr val="990000"/>
      </a:accent1>
      <a:accent2>
        <a:srgbClr val="336699"/>
      </a:accent2>
      <a:accent3>
        <a:srgbClr val="FFFFFF"/>
      </a:accent3>
      <a:accent4>
        <a:srgbClr val="000000"/>
      </a:accent4>
      <a:accent5>
        <a:srgbClr val="006600"/>
      </a:accent5>
      <a:accent6>
        <a:srgbClr val="FFCC99"/>
      </a:accent6>
      <a:hlink>
        <a:srgbClr val="CDD3DE"/>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3481</TotalTime>
  <Words>2462</Words>
  <Application>Microsoft Office PowerPoint</Application>
  <PresentationFormat>On-screen Show (4:3)</PresentationFormat>
  <Paragraphs>410</Paragraphs>
  <Slides>30</Slides>
  <Notes>30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30</vt:i4>
      </vt:variant>
    </vt:vector>
  </HeadingPairs>
  <TitlesOfParts>
    <vt:vector size="48" baseType="lpstr">
      <vt:lpstr>Arial</vt:lpstr>
      <vt:lpstr>Century Gothic</vt:lpstr>
      <vt:lpstr>Arimo</vt:lpstr>
      <vt:lpstr>Times</vt:lpstr>
      <vt:lpstr>Wingdings</vt:lpstr>
      <vt:lpstr>Times New Roman</vt:lpstr>
      <vt:lpstr>Franklin Gothic Medium</vt:lpstr>
      <vt:lpstr>Arial Black</vt:lpstr>
      <vt:lpstr>Source Sans Pro</vt:lpstr>
      <vt:lpstr>ＭＳ Ｐゴシック</vt:lpstr>
      <vt:lpstr>Souce Sans Pro</vt:lpstr>
      <vt:lpstr>Noto Symbol</vt:lpstr>
      <vt:lpstr>ヒラギノ角ゴ Pro W3</vt:lpstr>
      <vt:lpstr>Courier New</vt:lpstr>
      <vt:lpstr>Noto Sans Symbols</vt:lpstr>
      <vt:lpstr>1_GSA Powerpoint template</vt:lpstr>
      <vt:lpstr>GSA Powerpoint template</vt:lpstr>
      <vt:lpstr>2_GSA Powerpoint template</vt:lpstr>
      <vt:lpstr>PowerPoint Presentation</vt:lpstr>
      <vt:lpstr>This presentation covers:</vt:lpstr>
      <vt:lpstr>What is Green Purchasing  or Sustainable Acquisition?</vt:lpstr>
      <vt:lpstr>GREEN PURCHASING </vt:lpstr>
      <vt:lpstr>The Many Benefits of Going Green</vt:lpstr>
      <vt:lpstr>NASA  Earth Video</vt:lpstr>
      <vt:lpstr>The Federal Footprint</vt:lpstr>
      <vt:lpstr>Green Purchasing: Rooted in Law</vt:lpstr>
      <vt:lpstr>Implemented through Rules and Guidelines</vt:lpstr>
      <vt:lpstr>The Federal Acquisition Regulation (FAR)</vt:lpstr>
      <vt:lpstr>GSA can help you go green!</vt:lpstr>
      <vt:lpstr>What is an environmental program?</vt:lpstr>
      <vt:lpstr>Environmental Program Considerations</vt:lpstr>
      <vt:lpstr>PowerPoint Presentation</vt:lpstr>
      <vt:lpstr>PowerPoint Presentation</vt:lpstr>
      <vt:lpstr>ENERGY STAR®</vt:lpstr>
      <vt:lpstr>PowerPoint Presentation</vt:lpstr>
      <vt:lpstr>BioPreferred</vt:lpstr>
      <vt:lpstr>Example of Sustainable Acquisition</vt:lpstr>
      <vt:lpstr>Electronic Product Environmental Assessment Tool</vt:lpstr>
      <vt:lpstr>Safer Choice®</vt:lpstr>
      <vt:lpstr>EPA Recommended Standards and Ecolabels</vt:lpstr>
      <vt:lpstr>PowerPoint Presentation</vt:lpstr>
      <vt:lpstr>Statutory Requirements</vt:lpstr>
      <vt:lpstr>GSA Advantage!®</vt:lpstr>
      <vt:lpstr>Green Icons on GSA Advantage!®</vt:lpstr>
      <vt:lpstr>Green Procurement Compilation</vt:lpstr>
      <vt:lpstr>Global Supply – GSA Managed Supply Program</vt:lpstr>
      <vt:lpstr>Assisted Acquisition Service (AAS)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MarkJReiss</dc:creator>
  <cp:lastModifiedBy>MarkJReiss</cp:lastModifiedBy>
  <cp:revision>37</cp:revision>
  <dcterms:modified xsi:type="dcterms:W3CDTF">2017-06-15T14:53:27Z</dcterms:modified>
</cp:coreProperties>
</file>