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035800" cy="93345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5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86212" y="0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700087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452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7"/>
            <a:ext cx="4667250" cy="3500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 of FEMA trailers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 of inside of FEMA trailers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Pictures of FEMA Park Model Trailers (Inside and outside).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http://www.prb.org/pdf11/reports-on-america-2010-census.pdf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 of NASA Shuttle during take-off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you are acquiring NASA program artifacts by registering with an NCES or IPEDS number, DO NOT request the same artifact through the SASP.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 of NASA Shuttle Tile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67250" cy="3500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38212" y="4433887"/>
            <a:ext cx="5159374" cy="4200524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986212" y="8867775"/>
            <a:ext cx="3049586" cy="466725"/>
          </a:xfrm>
          <a:prstGeom prst="rect">
            <a:avLst/>
          </a:prstGeom>
          <a:noFill/>
          <a:ln>
            <a:noFill/>
          </a:ln>
        </p:spPr>
        <p:txBody>
          <a:bodyPr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 r="15492"/>
          <a:stretch/>
        </p:blipFill>
        <p:spPr>
          <a:xfrm>
            <a:off x="0" y="2722563"/>
            <a:ext cx="9144000" cy="41354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/>
          <p:nvPr/>
        </p:nvSpPr>
        <p:spPr>
          <a:xfrm>
            <a:off x="0" y="2514600"/>
            <a:ext cx="9144000" cy="420687"/>
          </a:xfrm>
          <a:prstGeom prst="rect">
            <a:avLst/>
          </a:prstGeom>
          <a:solidFill>
            <a:srgbClr val="013C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1708150"/>
            <a:ext cx="9144000" cy="850899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04813" marR="0" lvl="0" indent="-11113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12" y="455612"/>
            <a:ext cx="850899" cy="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4114800" y="1066800"/>
            <a:ext cx="4445000" cy="3047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2816225" y="33337"/>
            <a:ext cx="3048000" cy="7769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➢"/>
              <a:defRPr/>
            </a:lvl1pPr>
            <a:lvl2pPr marL="742950" indent="-6985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Arial"/>
              <a:buChar char="–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▪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▫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 rot="5400000">
            <a:off x="5274469" y="2489993"/>
            <a:ext cx="3962399" cy="1941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 rot="5400000">
            <a:off x="1312862" y="622299"/>
            <a:ext cx="3962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➢"/>
              <a:defRPr/>
            </a:lvl1pPr>
            <a:lvl2pPr marL="742950" indent="-6985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Arial"/>
              <a:buChar char="–"/>
              <a:defRPr/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▪"/>
              <a:defRPr/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▫"/>
              <a:defRPr/>
            </a:lvl5pPr>
            <a:lvl6pPr marL="25146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6pPr>
            <a:lvl7pPr marL="29718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7pPr>
            <a:lvl8pPr marL="3429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8pPr>
            <a:lvl9pPr marL="38862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5612" y="239395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5612" y="2393950"/>
            <a:ext cx="3808412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416425" y="2393950"/>
            <a:ext cx="3808413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584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4040187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2743200"/>
            <a:ext cx="4040187" cy="3382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1828800"/>
            <a:ext cx="4041774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645025" y="2743200"/>
            <a:ext cx="4041774" cy="3382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1219200"/>
            <a:ext cx="5111750" cy="4906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057400"/>
            <a:ext cx="3008313" cy="4068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1792288" y="1219200"/>
            <a:ext cx="5486399" cy="3508374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5612" y="239395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➢"/>
              <a:defRPr/>
            </a:lvl1pPr>
            <a:lvl2pPr marL="742950" marR="0" indent="-6985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Arial"/>
              <a:buChar char="–"/>
              <a:defRPr/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▪"/>
              <a:defRPr/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▫"/>
              <a:defRPr/>
            </a:lvl5pPr>
            <a:lvl6pPr marL="25146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6pPr>
            <a:lvl7pPr marL="29718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7pPr>
            <a:lvl8pPr marL="3429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8pPr>
            <a:lvl9pPr marL="38862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2" name="Shape 12"/>
          <p:cNvSpPr/>
          <p:nvPr/>
        </p:nvSpPr>
        <p:spPr>
          <a:xfrm>
            <a:off x="0" y="685800"/>
            <a:ext cx="9144000" cy="420687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7663" marR="0" lvl="0" indent="-4763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3">
            <a:alphaModFix/>
          </a:blip>
          <a:srcRect t="43367"/>
          <a:stretch/>
        </p:blipFill>
        <p:spPr>
          <a:xfrm>
            <a:off x="0" y="0"/>
            <a:ext cx="9144000" cy="7048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57200" y="4191000"/>
            <a:ext cx="7827963" cy="1600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57200" y="6096000"/>
            <a:ext cx="7827963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3124200"/>
            <a:ext cx="777240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Special Programs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Federal Emergency Management Agency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60375" y="239395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800" b="0" i="0" u="none" strike="noStrike" cap="none" baseline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Trailers for Katrina Disaster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800" b="0" i="0" u="none" strike="noStrike" cap="none" baseline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800" b="0" i="0" u="none" strike="noStrike" cap="none" baseline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What happens after the disaster?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FEMA continue….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5612" y="2393950"/>
            <a:ext cx="7769225" cy="3854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FEMA purchased hundreds of thousands of trailers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rgbClr val="013C88"/>
              </a:solidFill>
              <a:latin typeface="Century Gothic" panose="020B0502020202020204" pitchFamily="34" charset="0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Trailers were stationed in various states for distribution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rgbClr val="013C88"/>
              </a:solidFill>
              <a:latin typeface="Century Gothic" panose="020B0502020202020204" pitchFamily="34" charset="0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GSA Regions hosted many special live screenings between Federal and State Agencies for Surplus Property (SASPs)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rgbClr val="013C88"/>
              </a:solidFill>
              <a:latin typeface="Century Gothic" panose="020B0502020202020204" pitchFamily="34" charset="0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 Remaining trailers were advertised by GSAAuctions.gov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rgbClr val="013C88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76200" y="1219200"/>
            <a:ext cx="9067800" cy="84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FEMA Park Model Trailers and Mobile Homes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86000"/>
            <a:ext cx="419099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2286000"/>
            <a:ext cx="44958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8600" y="1295400"/>
            <a:ext cx="86868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FEMA Park Model Trailers and Mobile Homes</a:t>
            </a:r>
          </a:p>
        </p:txBody>
      </p:sp>
      <p:pic>
        <p:nvPicPr>
          <p:cNvPr id="156" name="Shape 1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981200"/>
            <a:ext cx="4114800" cy="40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1981200"/>
            <a:ext cx="4572000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>
              <a:solidFill>
                <a:srgbClr val="013C8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4343400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105195"/>
            <a:ext cx="4800600" cy="293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038600"/>
            <a:ext cx="4343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3400" y="4038600"/>
            <a:ext cx="48006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7769225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U.S. Census 2010 </a:t>
            </a:r>
            <a:br>
              <a:rPr lang="en-US" sz="32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National Population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5612" y="2743200"/>
            <a:ext cx="7769225" cy="3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Clr>
                <a:srgbClr val="013C88"/>
              </a:buClr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Every 10 years, the United States Census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Bureau</a:t>
            </a:r>
            <a:r>
              <a:rPr lang="en-US" sz="2400" dirty="0">
                <a:solidFill>
                  <a:srgbClr val="013C88"/>
                </a:solidFill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submits a form 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to each house-hold for completion and see how the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nation 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has changed. On April 1, 2010, there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were 308,745,538 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people living in the United  States, 27.3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million more 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than in 2000—a 9.7 percent increase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indent="0">
              <a:buClr>
                <a:srgbClr val="013C88"/>
              </a:buClr>
              <a:buSzPct val="25000"/>
              <a:buNone/>
            </a:pPr>
            <a:endParaRPr lang="en-US" sz="2400" dirty="0">
              <a:solidFill>
                <a:srgbClr val="013C88"/>
              </a:solidFill>
            </a:endParaRPr>
          </a:p>
          <a:p>
            <a:pPr marL="0" indent="0">
              <a:buClr>
                <a:srgbClr val="013C88"/>
              </a:buClr>
              <a:buSzPct val="25000"/>
              <a:buNone/>
            </a:pP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The estimate</a:t>
            </a:r>
            <a:r>
              <a:rPr lang="en-US" sz="2400" b="0" i="0" u="none" strike="noStrike" cap="none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 for 2015 was 321,418,820, the next census is set for 2020.</a:t>
            </a:r>
            <a:endParaRPr lang="en-US" sz="2400" b="0" i="0" u="none" strike="noStrike" cap="none" baseline="0" dirty="0" smtClean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ct val="25000"/>
              <a:buFont typeface="Noto Symbol"/>
              <a:buNone/>
            </a:pPr>
            <a:endParaRPr lang="en-US" sz="2400" dirty="0">
              <a:solidFill>
                <a:srgbClr val="013C88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ct val="25000"/>
              <a:buFont typeface="Noto Symbol"/>
              <a:buNone/>
            </a:pPr>
            <a:endParaRPr lang="en-US" sz="2400" b="0" i="0" u="none" strike="noStrike" cap="none" baseline="0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U.S. Census continues…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5612" y="2393950"/>
            <a:ext cx="7769225" cy="370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400" b="0" i="0" u="none" strike="noStrike" cap="none" baseline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They purchase large amounts of Government property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400" b="0" i="0" u="none" strike="noStrike" cap="none" baseline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Property is distributed amongst U.S. Census offices.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400" b="0" i="0" u="none" strike="noStrike" cap="none" baseline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What occurred with all the Government property after the report was completed?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400" b="0" i="0" u="none" strike="noStrike" cap="none" baseline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Where did the Census station all their Excess Property?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U.S. Census continues…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5612" y="2393950"/>
            <a:ext cx="7769225" cy="3854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Census reported items, in phases, into their internal system</a:t>
            </a:r>
          </a:p>
          <a:p>
            <a:pPr marL="742950" marR="0" lvl="1" indent="-22225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 GSA reduced the internal screening, per their request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Property was approved for: </a:t>
            </a:r>
          </a:p>
          <a:p>
            <a:pPr marL="742950" marR="0" lvl="1" indent="-22225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Computers for Learning (CFL)</a:t>
            </a:r>
          </a:p>
          <a:p>
            <a:pPr marL="742950" marR="0" lvl="1" indent="-22225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Transferred to Federal agencies</a:t>
            </a:r>
          </a:p>
          <a:p>
            <a:pPr marL="742950" marR="0" lvl="1" indent="-22225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Donated to SASPs</a:t>
            </a:r>
          </a:p>
          <a:p>
            <a:pPr marL="742950" marR="0" lvl="1" indent="-22225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Advertised on </a:t>
            </a:r>
            <a:r>
              <a:rPr lang="en-US" sz="2000" b="0" i="0" u="none" strike="noStrike" cap="none" baseline="0" dirty="0" err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GSAAuctions</a:t>
            </a:r>
            <a:r>
              <a:rPr lang="en-US" sz="20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 website to the Public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971800"/>
            <a:ext cx="7769225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295400"/>
            <a:ext cx="776922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Special Programs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600200" y="2209800"/>
            <a:ext cx="5562600" cy="4464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ct val="120000"/>
              <a:buFont typeface="Noto Symbol"/>
              <a:buChar char="➢"/>
            </a:pPr>
            <a:r>
              <a:rPr lang="en-US" sz="40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48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NASA </a:t>
            </a:r>
          </a:p>
          <a:p>
            <a:pPr marL="342900" marR="0" lvl="0" indent="-342900" rtl="0">
              <a:spcBef>
                <a:spcPts val="96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48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	FEMA</a:t>
            </a:r>
          </a:p>
          <a:p>
            <a:pPr marL="342900" marR="0" lvl="0" indent="-342900" rtl="0">
              <a:spcBef>
                <a:spcPts val="96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48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8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Census</a:t>
            </a:r>
            <a:endParaRPr lang="en-US" sz="4800" b="0" i="0" u="none" strike="noStrike" cap="none" baseline="0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2400" y="1447800"/>
            <a:ext cx="8686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NASA Shuttle </a:t>
            </a:r>
            <a:r>
              <a:rPr lang="en-US" sz="3200" b="1" i="0" u="none" strike="noStrike" cap="none" baseline="0" dirty="0" smtClean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Tile/Artifacts </a:t>
            </a:r>
            <a:r>
              <a:rPr lang="en-US" sz="3200" b="1" i="0" u="none" strike="noStrike" cap="none" baseline="0" dirty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Program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5612" y="3168650"/>
            <a:ext cx="7924799" cy="3460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800" b="0" i="0" u="none" strike="noStrike" cap="none" baseline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800" b="0" i="0" u="none" strike="noStrike" cap="none" baseline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800" b="0" i="0" u="none" strike="noStrike" cap="none" baseline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9800"/>
            <a:ext cx="9144000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7769225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NASA Artifacts Prescreening Register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5612" y="2362200"/>
            <a:ext cx="7697786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400" b="0" i="0" u="sng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Universities and Schools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 can acquire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2400" b="0" i="0" u="none" strike="noStrike" cap="none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artifact </a:t>
            </a:r>
            <a:r>
              <a:rPr lang="en-US" sz="2400" b="0" i="0" u="sng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directly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 from NASA without the aid of the State Agency for Surplus Property (SASP).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You must first </a:t>
            </a:r>
            <a:r>
              <a:rPr lang="en-US" sz="2400" b="1" i="0" u="sng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Register 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to receive a User ID and password.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register, schools 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will need the Department of Education’s statistics tracking number –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Center for Education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Statistics (NCES). </a:t>
            </a:r>
            <a:endParaRPr lang="en-US" sz="2400" b="0" i="0" u="none" strike="noStrike" cap="none" baseline="0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13C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13C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28600" y="1143000"/>
            <a:ext cx="8686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NASA Artifacts Prescreening        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7769225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13C88"/>
              </a:solidFill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ct val="100000"/>
              <a:buFont typeface="Noto Symbol"/>
              <a:buChar char="➢"/>
            </a:pPr>
            <a:r>
              <a:rPr lang="en-US" sz="2400" b="0" i="0" u="none" strike="noStrike" cap="none" baseline="0" dirty="0">
                <a:solidFill>
                  <a:srgbClr val="013C88"/>
                </a:solidFill>
                <a:sym typeface="Arial"/>
              </a:rPr>
              <a:t>Artifacts will remain on the website for 42 days.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13C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43000"/>
            <a:ext cx="99059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67000"/>
            <a:ext cx="9144000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638801"/>
            <a:ext cx="8763000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776922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NASA</a:t>
            </a:r>
            <a:br>
              <a:rPr lang="en-US" sz="36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Shuttle Tile</a:t>
            </a:r>
          </a:p>
        </p:txBody>
      </p:sp>
      <p:pic>
        <p:nvPicPr>
          <p:cNvPr id="109" name="Shape 1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048000"/>
            <a:ext cx="8011886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472422" cy="511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46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Shipping and Handling Costs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5612" y="2438400"/>
            <a:ext cx="7769225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Clr>
                <a:srgbClr val="013C88"/>
              </a:buClr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The </a:t>
            </a:r>
            <a:r>
              <a:rPr lang="en-US" sz="28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ONLY fee incurred by the recipient for </a:t>
            </a:r>
            <a:r>
              <a:rPr lang="en-US" sz="28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a shuttle </a:t>
            </a:r>
            <a:r>
              <a:rPr lang="en-US" sz="28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tile is for </a:t>
            </a:r>
            <a:r>
              <a:rPr lang="en-US" sz="2800" b="0" i="0" u="sng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shipping and </a:t>
            </a:r>
            <a:r>
              <a:rPr lang="en-US" sz="2800" b="0" i="0" u="sng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handling</a:t>
            </a:r>
            <a:r>
              <a:rPr lang="en-US" sz="28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.  </a:t>
            </a:r>
          </a:p>
          <a:p>
            <a:pPr marL="0" indent="0">
              <a:buClr>
                <a:srgbClr val="013C88"/>
              </a:buClr>
              <a:buSzPct val="25000"/>
              <a:buNone/>
            </a:pPr>
            <a:endParaRPr lang="en-US" sz="2800" dirty="0">
              <a:solidFill>
                <a:srgbClr val="013C88"/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013C88"/>
              </a:buClr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For </a:t>
            </a:r>
            <a:r>
              <a:rPr lang="en-US" sz="28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Federal property </a:t>
            </a:r>
            <a:r>
              <a:rPr lang="en-US" sz="28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accounting purposes</a:t>
            </a:r>
            <a:r>
              <a:rPr lang="en-US" sz="28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, we list the </a:t>
            </a:r>
            <a:r>
              <a:rPr lang="en-US" sz="2800" b="0" i="0" u="sng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Original </a:t>
            </a:r>
            <a:r>
              <a:rPr lang="en-US" sz="2800" b="0" i="0" u="sng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Acquisition Cost</a:t>
            </a:r>
            <a:r>
              <a:rPr lang="en-US" sz="28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of the tile, which should not be </a:t>
            </a:r>
            <a:r>
              <a:rPr lang="en-US" sz="28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construed as </a:t>
            </a:r>
            <a:r>
              <a:rPr lang="en-US" sz="28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an additional charge to the recipient.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rgbClr val="013C88"/>
                </a:solidFill>
                <a:latin typeface="Arial Black"/>
                <a:ea typeface="Arial Black"/>
                <a:cs typeface="Arial Black"/>
                <a:sym typeface="Arial Black"/>
              </a:rPr>
              <a:t>Shuttle Tile Frequently asked Questions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219200" y="2743200"/>
            <a:ext cx="73152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13C88"/>
              </a:solidFill>
              <a:latin typeface="Century Gothic" panose="020B0502020202020204" pitchFamily="34" charset="0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For additional information log onto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ct val="25000"/>
              <a:buFont typeface="Noto Symbol"/>
              <a:buNone/>
            </a:pPr>
            <a:r>
              <a:rPr lang="en-US" sz="2400" b="1" i="0" u="sng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www.GSAXcess.gov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 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and  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click on </a:t>
            </a:r>
            <a:endParaRPr lang="en-US" sz="2400" b="0" i="0" u="none" strike="noStrike" cap="none" baseline="0" dirty="0" smtClean="0">
              <a:solidFill>
                <a:srgbClr val="013C88"/>
              </a:solidFill>
              <a:latin typeface="Century Gothic" panose="020B0502020202020204" pitchFamily="34" charset="0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Shuttle</a:t>
            </a:r>
            <a:r>
              <a:rPr lang="en-US" sz="2400" b="0" i="0" u="none" strike="noStrike" cap="none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Tile</a:t>
            </a:r>
            <a:r>
              <a:rPr lang="en-US" sz="2400" dirty="0">
                <a:solidFill>
                  <a:srgbClr val="013C88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Frequently </a:t>
            </a:r>
            <a:r>
              <a:rPr lang="en-US" sz="2400" b="0" i="0" u="none" strike="noStrike" cap="none" baseline="0" dirty="0">
                <a:solidFill>
                  <a:srgbClr val="013C88"/>
                </a:solidFill>
                <a:latin typeface="Century Gothic" panose="020B0502020202020204" pitchFamily="34" charset="0"/>
                <a:sym typeface="Arial"/>
              </a:rPr>
              <a:t>asked Questions. 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465</Words>
  <Application>Microsoft Office PowerPoint</Application>
  <PresentationFormat>On-screen Show (4:3)</PresentationFormat>
  <Paragraphs>81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GSA Powerpoint template</vt:lpstr>
      <vt:lpstr>Special Programs</vt:lpstr>
      <vt:lpstr>Special Programs</vt:lpstr>
      <vt:lpstr>NASA Shuttle Tile/Artifacts Program</vt:lpstr>
      <vt:lpstr>NASA Artifacts Prescreening Register</vt:lpstr>
      <vt:lpstr>NASA Artifacts Prescreening         </vt:lpstr>
      <vt:lpstr>NASA Shuttle Tile</vt:lpstr>
      <vt:lpstr>PowerPoint Presentation</vt:lpstr>
      <vt:lpstr>Shipping and Handling Costs</vt:lpstr>
      <vt:lpstr>Shuttle Tile Frequently asked Questions</vt:lpstr>
      <vt:lpstr>Federal Emergency Management Agency</vt:lpstr>
      <vt:lpstr>FEMA continue….</vt:lpstr>
      <vt:lpstr>FEMA Park Model Trailers and Mobile Homes</vt:lpstr>
      <vt:lpstr>FEMA Park Model Trailers and Mobile Homes</vt:lpstr>
      <vt:lpstr>PowerPoint Presentation</vt:lpstr>
      <vt:lpstr>U.S. Census 2010  National Population</vt:lpstr>
      <vt:lpstr>U.S. Census continues…</vt:lpstr>
      <vt:lpstr>U.S. Census continues…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Programs</dc:title>
  <dc:creator>SandraEKlar</dc:creator>
  <cp:lastModifiedBy>SandraEKlar</cp:lastModifiedBy>
  <cp:revision>7</cp:revision>
  <dcterms:modified xsi:type="dcterms:W3CDTF">2017-06-12T21:24:58Z</dcterms:modified>
</cp:coreProperties>
</file>