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70" r:id="rId10"/>
    <p:sldId id="272" r:id="rId11"/>
    <p:sldId id="274" r:id="rId12"/>
    <p:sldId id="269" r:id="rId13"/>
    <p:sldId id="273" r:id="rId14"/>
    <p:sldId id="271" r:id="rId15"/>
  </p:sldIdLst>
  <p:sldSz cx="9144000" cy="6858000" type="screen4x3"/>
  <p:notesSz cx="7035800" cy="9334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MDreier" initials="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C88"/>
    <a:srgbClr val="FFFFFF"/>
    <a:srgbClr val="5F93D3"/>
    <a:srgbClr val="4283BE"/>
    <a:srgbClr val="336699"/>
    <a:srgbClr val="FFCC00"/>
    <a:srgbClr val="003399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86415" autoAdjust="0"/>
  </p:normalViewPr>
  <p:slideViewPr>
    <p:cSldViewPr>
      <p:cViewPr varScale="1">
        <p:scale>
          <a:sx n="97" d="100"/>
          <a:sy n="97" d="100"/>
        </p:scale>
        <p:origin x="-1230" y="-102"/>
      </p:cViewPr>
      <p:guideLst>
        <p:guide orient="horz" pos="1092"/>
        <p:guide pos="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14" y="-102"/>
      </p:cViewPr>
      <p:guideLst>
        <p:guide orient="horz" pos="2940"/>
        <p:guide pos="221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77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8677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75380004-3411-4FA8-9C9F-E0D706A087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433888"/>
            <a:ext cx="51593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77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8677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fld id="{BA0E1374-4574-4D8A-8584-918267CBCC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16DE6-4F8B-4F03-8CBF-53D34814EF9F}" type="slidenum">
              <a:rPr lang="en-US"/>
              <a:pPr/>
              <a:t>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 step in the disposal process, after all other efforts are unsuccessful.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good source to contact for information on electronics recycling.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about the A/D process?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property can be abandoned in place, meaning left on-site to be disposed of by the landlord; bldg manager if they agree to it; or the property can be thrown away.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A/D is the final stage in the disposal process; when all other disposal efforts have been exhausted.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decision to A/D property should be properly documented by the reviewing official.  This can be written or attached to the SF120 or the notice to A/D issued by the GSA APO or </a:t>
            </a:r>
            <a:r>
              <a:rPr lang="en-US" dirty="0" err="1" smtClean="0"/>
              <a:t>SCO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Another requirement for A/D is public notice. Agency can type a notice stating that property will be abandoned or destroyed and notice shall be placed in a location where public can see it.  Notice should state the property to be A/D, date and time and location of A/D.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other things your agency can do instead of abandoning or destroying the property.  The definition and examples of public body that were given earlier still apply here.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Always be cautious of how and where you dispose of property.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Refer to your agency’s internal policy regarding how to properly dispose of and recycle electronic items.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Another good source to use to locate recycling companies.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64" name="Picture 68" descr="Flag_more_blue"/>
          <p:cNvPicPr>
            <a:picLocks noChangeAspect="1" noChangeArrowheads="1"/>
          </p:cNvPicPr>
          <p:nvPr userDrawn="1"/>
        </p:nvPicPr>
        <p:blipFill>
          <a:blip r:embed="rId2" cstate="print"/>
          <a:srcRect r="15492"/>
          <a:stretch>
            <a:fillRect/>
          </a:stretch>
        </p:blipFill>
        <p:spPr bwMode="auto">
          <a:xfrm>
            <a:off x="0" y="2722563"/>
            <a:ext cx="9144000" cy="4135437"/>
          </a:xfrm>
          <a:prstGeom prst="rect">
            <a:avLst/>
          </a:prstGeom>
          <a:noFill/>
        </p:spPr>
      </p:pic>
      <p:sp>
        <p:nvSpPr>
          <p:cNvPr id="208949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48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/>
            <a:endParaRPr lang="en-US" sz="3600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pic>
        <p:nvPicPr>
          <p:cNvPr id="208950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</p:spPr>
      </p:pic>
      <p:sp>
        <p:nvSpPr>
          <p:cNvPr id="208951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/>
            <a:r>
              <a:rPr lang="en-US" sz="1400" b="1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B8C612-4645-469C-BF2D-23E7C3B891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4913" y="1479550"/>
            <a:ext cx="1941512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79550"/>
            <a:ext cx="56769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979764-BF6D-4EE4-8BDF-61F0C5A1F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21492-D8A9-4CEE-A327-F99EC7B60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B4FF86-13BF-4BB8-9742-B75BB5E30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393950"/>
            <a:ext cx="3808413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4AABE7-0016-4AD7-9A67-CFD93CD454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040188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200"/>
            <a:ext cx="4041775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A23EBD-47E0-4EC6-B53A-6C5818EAA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62689-93E6-4FE8-94FB-CAA0ACCC4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081B9-605B-40F4-857E-1A70FD84A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C7918B-C8A9-483C-B1E7-02B17D9882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3508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A055DB-1A29-4C40-8277-756BD26164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393950"/>
            <a:ext cx="7769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8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776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9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13C88"/>
                </a:solidFill>
                <a:ea typeface="ヒラギノ角ゴ Pro W3" pitchFamily="1" charset="-128"/>
              </a:defRPr>
            </a:lvl1pPr>
          </a:lstStyle>
          <a:p>
            <a:fld id="{F7BAECE9-551C-4657-A7D6-DF034FF3AE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7920" name="Rectangle 48"/>
          <p:cNvSpPr>
            <a:spLocks noChangeArrowheads="1"/>
          </p:cNvSpPr>
          <p:nvPr userDrawn="1"/>
        </p:nvSpPr>
        <p:spPr bwMode="auto">
          <a:xfrm>
            <a:off x="0" y="685800"/>
            <a:ext cx="9144000" cy="420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/>
            <a:endParaRPr lang="en-US" sz="2000" dirty="0">
              <a:latin typeface="Franklin Gothic Medium" pitchFamily="34" charset="0"/>
              <a:ea typeface="ヒラギノ角ゴ Pro W3" pitchFamily="1" charset="-128"/>
            </a:endParaRPr>
          </a:p>
        </p:txBody>
      </p:sp>
      <p:pic>
        <p:nvPicPr>
          <p:cNvPr id="207927" name="Picture 55" descr="1239"/>
          <p:cNvPicPr>
            <a:picLocks noChangeAspect="1" noChangeArrowheads="1"/>
          </p:cNvPicPr>
          <p:nvPr userDrawn="1"/>
        </p:nvPicPr>
        <p:blipFill>
          <a:blip r:embed="rId13" cstate="print"/>
          <a:srcRect t="43367"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2400">
          <a:solidFill>
            <a:srgbClr val="013C88"/>
          </a:solidFill>
          <a:latin typeface="+mn-lt"/>
          <a:ea typeface="+mn-ea"/>
          <a:cs typeface="+mn-cs"/>
        </a:defRPr>
      </a:lvl1pPr>
      <a:lvl2pPr marL="742950" indent="-2206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"/>
        <a:defRPr sz="2400">
          <a:solidFill>
            <a:srgbClr val="013C8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400">
          <a:solidFill>
            <a:srgbClr val="013C8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rgbClr val="013C8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457200" y="4343400"/>
            <a:ext cx="7827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/>
          <a:lstStyle/>
          <a:p>
            <a:pPr>
              <a:spcBef>
                <a:spcPct val="150000"/>
              </a:spcBef>
            </a:pPr>
            <a:endParaRPr lang="en-US" sz="2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457200" y="5791200"/>
            <a:ext cx="782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b"/>
          <a:lstStyle/>
          <a:p>
            <a:pPr>
              <a:spcBef>
                <a:spcPct val="15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August 2014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685800" y="2895600"/>
            <a:ext cx="7467600" cy="1231106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0" tIns="0" rIns="0" bIns="0"/>
          <a:lstStyle/>
          <a:p>
            <a:pPr algn="ctr">
              <a:spcBef>
                <a:spcPct val="150000"/>
              </a:spcBef>
            </a:pPr>
            <a:r>
              <a:rPr lang="en-US" sz="4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Abandonment &amp; Destruction FMR 102-36.305 - 330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8554" r="1714" b="43723"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604" r="28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12775" y="1143000"/>
            <a:ext cx="7769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www.epa.gov/fgc/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1143" t="9505" r="21714" b="38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990600" y="3200400"/>
            <a:ext cx="1295400" cy="1219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9550"/>
            <a:ext cx="8458200" cy="1077218"/>
          </a:xfrm>
        </p:spPr>
        <p:txBody>
          <a:bodyPr/>
          <a:lstStyle/>
          <a:p>
            <a:r>
              <a:rPr lang="en-US" dirty="0" smtClean="0"/>
              <a:t>Pacific Southwest (Region 9) – AZ, CA, HI, NV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Andre </a:t>
            </a:r>
            <a:r>
              <a:rPr lang="en-US" b="1" dirty="0" err="1" smtClean="0"/>
              <a:t>Villasenor</a:t>
            </a:r>
            <a:r>
              <a:rPr lang="en-US" dirty="0" smtClean="0"/>
              <a:t> (R9federalgreenchallenge@epa.gov)</a:t>
            </a:r>
            <a:br>
              <a:rPr lang="en-US" dirty="0" smtClean="0"/>
            </a:br>
            <a:r>
              <a:rPr lang="en-US" dirty="0" smtClean="0"/>
              <a:t>(213) 244-1813</a:t>
            </a:r>
            <a:br>
              <a:rPr lang="en-US" dirty="0" smtClean="0"/>
            </a:br>
            <a:r>
              <a:rPr lang="en-US" dirty="0" smtClean="0"/>
              <a:t>FAX: (415) </a:t>
            </a:r>
            <a:r>
              <a:rPr lang="en-US" dirty="0" smtClean="0"/>
              <a:t>947-3530</a:t>
            </a:r>
          </a:p>
          <a:p>
            <a:endParaRPr lang="en-US" dirty="0" smtClean="0"/>
          </a:p>
          <a:p>
            <a:r>
              <a:rPr lang="en-US" b="1" dirty="0" err="1" smtClean="0"/>
              <a:t>Timonie</a:t>
            </a:r>
            <a:r>
              <a:rPr lang="en-US" b="1" dirty="0" smtClean="0"/>
              <a:t> Hood</a:t>
            </a:r>
            <a:r>
              <a:rPr lang="en-US" dirty="0" smtClean="0"/>
              <a:t> (R9federalgreenchallenge@epa.gov)</a:t>
            </a:r>
            <a:br>
              <a:rPr lang="en-US" dirty="0" smtClean="0"/>
            </a:br>
            <a:r>
              <a:rPr lang="en-US" dirty="0" smtClean="0"/>
              <a:t>(415) 972-3282</a:t>
            </a:r>
            <a:br>
              <a:rPr lang="en-US" dirty="0" smtClean="0"/>
            </a:br>
            <a:r>
              <a:rPr lang="en-US" dirty="0" smtClean="0"/>
              <a:t>FAX: (415) 947-3530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1295400"/>
            <a:ext cx="5715000" cy="769441"/>
          </a:xfrm>
        </p:spPr>
        <p:txBody>
          <a:bodyPr/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Questions?</a:t>
            </a:r>
          </a:p>
        </p:txBody>
      </p:sp>
      <p:pic>
        <p:nvPicPr>
          <p:cNvPr id="6" name="Picture 4" descr="j025022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2133600"/>
            <a:ext cx="5486400" cy="44323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2000" cy="58477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Abandonment/Destruction -  Criteria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209800"/>
            <a:ext cx="8077200" cy="4083050"/>
          </a:xfrm>
        </p:spPr>
        <p:txBody>
          <a:bodyPr/>
          <a:lstStyle/>
          <a:p>
            <a:pPr marL="461963" indent="-461963">
              <a:lnSpc>
                <a:spcPct val="85000"/>
              </a:lnSpc>
              <a:spcBef>
                <a:spcPct val="350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Property may be abandoned or destroyed when an authorized agency official has made a written determination that:</a:t>
            </a:r>
          </a:p>
          <a:p>
            <a:pPr marL="973138" lvl="1" indent="-284163">
              <a:lnSpc>
                <a:spcPct val="85000"/>
              </a:lnSpc>
              <a:spcBef>
                <a:spcPct val="350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Property has no commercial value</a:t>
            </a:r>
          </a:p>
          <a:p>
            <a:pPr marL="973138" lvl="1" indent="-284163">
              <a:lnSpc>
                <a:spcPct val="85000"/>
              </a:lnSpc>
              <a:spcBef>
                <a:spcPct val="350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Cost of care, handling, and sales prep would exceed expected sales proceeds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Font typeface="Wingdings" pitchFamily="2" charset="2"/>
              <a:buChar char="Ø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3500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FMR 102-36.305 and 310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305800" cy="107721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When Does Property Not Have Commercial Value?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438400"/>
            <a:ext cx="8382000" cy="29400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If utilization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donation, and sales efforts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produce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results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Determination can be made at 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any time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during disposal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Owning Agency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makes the determination to abandon/destroy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9740-6BF4-4B13-BB6D-1F4EEF45CBE6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458200" cy="107721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Who must approve the written determination to abandon/destroy?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667000"/>
            <a:ext cx="7769225" cy="2971800"/>
          </a:xfrm>
        </p:spPr>
        <p:txBody>
          <a:bodyPr/>
          <a:lstStyle/>
          <a:p>
            <a:pPr marL="461963" indent="-461963"/>
            <a:r>
              <a:rPr lang="en-US" sz="2800" dirty="0" smtClean="0">
                <a:latin typeface="Arial" pitchFamily="34" charset="0"/>
                <a:cs typeface="Arial" pitchFamily="34" charset="0"/>
              </a:rPr>
              <a:t>A written finding must be approved by a reviewing official who is not directly accountable for the property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Public Notice for A/D</a:t>
            </a:r>
          </a:p>
        </p:txBody>
      </p:sp>
      <p:sp>
        <p:nvSpPr>
          <p:cNvPr id="6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5613" y="2209800"/>
            <a:ext cx="7769225" cy="3232150"/>
          </a:xfrm>
        </p:spPr>
        <p:txBody>
          <a:bodyPr/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You must provide public notice of intent to A/D personal property (102-36.325)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Public Notice not required when: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Value of property is so little or cost of care      and handling is so great that its retention for advertising is not economical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A/D is required because of health, safety, or security reasons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Original acquisition cost is less than $500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769225" cy="707886"/>
          </a:xfrm>
        </p:spPr>
        <p:txBody>
          <a:bodyPr/>
          <a:lstStyle/>
          <a:p>
            <a:r>
              <a:rPr lang="en-US" sz="4000" b="0" dirty="0" smtClean="0">
                <a:solidFill>
                  <a:srgbClr val="013C88"/>
                </a:solidFill>
              </a:rPr>
              <a:t> </a:t>
            </a:r>
            <a:r>
              <a:rPr lang="en-US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In lieu of A/D: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5613" y="2393950"/>
            <a:ext cx="8002587" cy="36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You may donate such property </a:t>
            </a:r>
            <a:r>
              <a:rPr lang="en-US" sz="2800" b="1" i="1" u="sng" dirty="0">
                <a:latin typeface="Arial" pitchFamily="34" charset="0"/>
                <a:cs typeface="Arial" pitchFamily="34" charset="0"/>
              </a:rPr>
              <a:t>only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 a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public body without going through GSA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 entity wants to buy the property, you must implement sales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procedures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			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	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FMR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102-36.320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But remember…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4488" indent="-344488"/>
            <a:r>
              <a:rPr lang="en-US" sz="2800" dirty="0" smtClean="0">
                <a:latin typeface="Arial" pitchFamily="34" charset="0"/>
                <a:cs typeface="Arial" pitchFamily="34" charset="0"/>
              </a:rPr>
              <a:t>You must not A&amp;D property in a manner that is dangerous to public health or safety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FMR 102-36.315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4" descr="sewage waste dumping into lake with f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3810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7769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Electronic items…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152400" y="2788789"/>
            <a:ext cx="7769225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13C88"/>
              </a:buClr>
              <a:buFont typeface="Wingdings" pitchFamily="2" charset="2"/>
              <a:buChar char="Ø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Should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NOT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be thrown in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trash</a:t>
            </a:r>
          </a:p>
          <a:p>
            <a:pPr marL="406400" indent="-406400" eaLnBrk="1" hangingPunct="1">
              <a:buClr>
                <a:srgbClr val="013C88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Recycled in an environmentally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safe  </a:t>
            </a:r>
          </a:p>
          <a:p>
            <a:pPr marL="406400" indent="-406400" eaLnBrk="1" hangingPunct="1">
              <a:buClr>
                <a:srgbClr val="339933"/>
              </a:buCl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manner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013C88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Choose a Recycler that will disassemble </a:t>
            </a:r>
          </a:p>
          <a:p>
            <a:pPr marL="568325" indent="-60325" eaLnBrk="1" hangingPunct="1">
              <a:buClr>
                <a:srgbClr val="339933"/>
              </a:buCl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property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into raw components</a:t>
            </a:r>
          </a:p>
        </p:txBody>
      </p:sp>
      <p:pic>
        <p:nvPicPr>
          <p:cNvPr id="7" name="Picture 10" descr="electronic recyclin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093787"/>
            <a:ext cx="24384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8554" r="1143" b="57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52600" y="4953000"/>
            <a:ext cx="5181600" cy="1328023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Go to www.gsaelibrary.gsa.gov and search for Schedule 899-5.</a:t>
            </a:r>
          </a:p>
          <a:p>
            <a:pPr>
              <a:buFont typeface="Wingdings" pitchFamily="2" charset="2"/>
              <a:buNone/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1447800" y="1143000"/>
            <a:ext cx="2133600" cy="609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A Powerpoint template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A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3139</TotalTime>
  <Words>564</Words>
  <Application>Microsoft Office PowerPoint</Application>
  <PresentationFormat>On-screen Show (4:3)</PresentationFormat>
  <Paragraphs>81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GSA Powerpoint template</vt:lpstr>
      <vt:lpstr>Abandonment &amp; Destruction FMR 102-36.305 - 330</vt:lpstr>
      <vt:lpstr>Abandonment/Destruction -  Criteria</vt:lpstr>
      <vt:lpstr>When Does Property Not Have Commercial Value?</vt:lpstr>
      <vt:lpstr>Who must approve the written determination to abandon/destroy?</vt:lpstr>
      <vt:lpstr>Public Notice for A/D</vt:lpstr>
      <vt:lpstr> In lieu of A/D:</vt:lpstr>
      <vt:lpstr>But remember…</vt:lpstr>
      <vt:lpstr>Electronic items…</vt:lpstr>
      <vt:lpstr>Slide 9</vt:lpstr>
      <vt:lpstr>Slide 10</vt:lpstr>
      <vt:lpstr>Slide 11</vt:lpstr>
      <vt:lpstr>www.epa.gov/fgc/</vt:lpstr>
      <vt:lpstr>Pacific Southwest (Region 9) – AZ, CA, HI, NV</vt:lpstr>
      <vt:lpstr>Questions?</vt:lpstr>
    </vt:vector>
  </TitlesOfParts>
  <Company>GSA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Andy Black</dc:creator>
  <cp:lastModifiedBy>JessicaMDreier</cp:lastModifiedBy>
  <cp:revision>162</cp:revision>
  <cp:lastPrinted>2000-10-09T13:28:30Z</cp:lastPrinted>
  <dcterms:created xsi:type="dcterms:W3CDTF">2000-04-20T12:10:32Z</dcterms:created>
  <dcterms:modified xsi:type="dcterms:W3CDTF">2014-08-20T18:34:38Z</dcterms:modified>
</cp:coreProperties>
</file>