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5"/>
  </p:notesMasterIdLst>
  <p:handoutMasterIdLst>
    <p:handoutMasterId r:id="rId36"/>
  </p:handoutMasterIdLst>
  <p:sldIdLst>
    <p:sldId id="264" r:id="rId2"/>
    <p:sldId id="268" r:id="rId3"/>
    <p:sldId id="266" r:id="rId4"/>
    <p:sldId id="312" r:id="rId5"/>
    <p:sldId id="275" r:id="rId6"/>
    <p:sldId id="270" r:id="rId7"/>
    <p:sldId id="310" r:id="rId8"/>
    <p:sldId id="276" r:id="rId9"/>
    <p:sldId id="274" r:id="rId10"/>
    <p:sldId id="277" r:id="rId11"/>
    <p:sldId id="314" r:id="rId12"/>
    <p:sldId id="313" r:id="rId13"/>
    <p:sldId id="279" r:id="rId14"/>
    <p:sldId id="328" r:id="rId15"/>
    <p:sldId id="327" r:id="rId16"/>
    <p:sldId id="329" r:id="rId17"/>
    <p:sldId id="278" r:id="rId18"/>
    <p:sldId id="280" r:id="rId19"/>
    <p:sldId id="332" r:id="rId20"/>
    <p:sldId id="333" r:id="rId21"/>
    <p:sldId id="281" r:id="rId22"/>
    <p:sldId id="316" r:id="rId23"/>
    <p:sldId id="331" r:id="rId24"/>
    <p:sldId id="318" r:id="rId25"/>
    <p:sldId id="319" r:id="rId26"/>
    <p:sldId id="315" r:id="rId27"/>
    <p:sldId id="324" r:id="rId28"/>
    <p:sldId id="322" r:id="rId29"/>
    <p:sldId id="320" r:id="rId30"/>
    <p:sldId id="321" r:id="rId31"/>
    <p:sldId id="323" r:id="rId32"/>
    <p:sldId id="330" r:id="rId33"/>
    <p:sldId id="308"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ueriteJCurry"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99"/>
    <a:srgbClr val="013C88"/>
    <a:srgbClr val="4283BE"/>
    <a:srgbClr val="5F93D3"/>
    <a:srgbClr val="336699"/>
    <a:srgbClr val="FFCC00"/>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8876" autoAdjust="0"/>
  </p:normalViewPr>
  <p:slideViewPr>
    <p:cSldViewPr>
      <p:cViewPr varScale="1">
        <p:scale>
          <a:sx n="100" d="100"/>
          <a:sy n="100" d="100"/>
        </p:scale>
        <p:origin x="-1230" y="-96"/>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03-16T12:06:45.584" idx="1">
    <p:pos x="10" y="10"/>
    <p:text>FM is no longer requiring the Star Mark/Flag banner on the top of each slide.  So please delete accordingly.
Reason:  Slides 5, 8, 9, 19, and 31 do not have this banner and this will allow the presentation to stay consistent throughtout.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1" name="Rectangle 3"/>
          <p:cNvSpPr>
            <a:spLocks noGrp="1" noChangeArrowheads="1"/>
          </p:cNvSpPr>
          <p:nvPr>
            <p:ph type="dt" sz="quarter"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New Roman" pitchFamily="18" charset="0"/>
              </a:defRPr>
            </a:lvl1pPr>
          </a:lstStyle>
          <a:p>
            <a:endParaRPr lang="en-US" dirty="0"/>
          </a:p>
        </p:txBody>
      </p:sp>
      <p:sp>
        <p:nvSpPr>
          <p:cNvPr id="78852" name="Rectangle 4"/>
          <p:cNvSpPr>
            <a:spLocks noGrp="1" noChangeArrowheads="1"/>
          </p:cNvSpPr>
          <p:nvPr>
            <p:ph type="ftr" sz="quarter" idx="2"/>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3" name="Rectangle 5"/>
          <p:cNvSpPr>
            <a:spLocks noGrp="1" noChangeArrowheads="1"/>
          </p:cNvSpPr>
          <p:nvPr>
            <p:ph type="sldNum" sz="quarter" idx="3"/>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New Roman" pitchFamily="18" charset="0"/>
              </a:defRPr>
            </a:lvl1pPr>
          </a:lstStyle>
          <a:p>
            <a:fld id="{75380004-3411-4FA8-9C9F-E0D706A087F1}" type="slidenum">
              <a:rPr lang="en-US"/>
              <a:pPr/>
              <a:t>‹#›</a:t>
            </a:fld>
            <a:endParaRPr lang="en-US" dirty="0"/>
          </a:p>
        </p:txBody>
      </p:sp>
    </p:spTree>
    <p:extLst>
      <p:ext uri="{BB962C8B-B14F-4D97-AF65-F5344CB8AC3E}">
        <p14:creationId xmlns="" xmlns:p14="http://schemas.microsoft.com/office/powerpoint/2010/main" val="477402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pitchFamily="18" charset="0"/>
              </a:defRPr>
            </a:lvl1pPr>
          </a:lstStyle>
          <a:p>
            <a:endParaRPr lang="en-US" dirty="0"/>
          </a:p>
        </p:txBody>
      </p:sp>
      <p:sp>
        <p:nvSpPr>
          <p:cNvPr id="6147" name="Rectangle 3"/>
          <p:cNvSpPr>
            <a:spLocks noGrp="1" noChangeArrowheads="1"/>
          </p:cNvSpPr>
          <p:nvPr>
            <p:ph type="dt"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826" y="4415791"/>
            <a:ext cx="5140749" cy="418338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pitchFamily="18" charset="0"/>
              </a:defRPr>
            </a:lvl1pPr>
          </a:lstStyle>
          <a:p>
            <a:endParaRPr lang="en-US" dirty="0"/>
          </a:p>
        </p:txBody>
      </p:sp>
      <p:sp>
        <p:nvSpPr>
          <p:cNvPr id="6151" name="Rectangle 7"/>
          <p:cNvSpPr>
            <a:spLocks noGrp="1" noChangeArrowheads="1"/>
          </p:cNvSpPr>
          <p:nvPr>
            <p:ph type="sldNum" sz="quarter" idx="5"/>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pitchFamily="18" charset="0"/>
              </a:defRPr>
            </a:lvl1pPr>
          </a:lstStyle>
          <a:p>
            <a:fld id="{BA0E1374-4574-4D8A-8584-918267CBCC12}" type="slidenum">
              <a:rPr lang="en-US"/>
              <a:pPr/>
              <a:t>‹#›</a:t>
            </a:fld>
            <a:endParaRPr lang="en-US" dirty="0"/>
          </a:p>
        </p:txBody>
      </p:sp>
    </p:spTree>
    <p:extLst>
      <p:ext uri="{BB962C8B-B14F-4D97-AF65-F5344CB8AC3E}">
        <p14:creationId xmlns="" xmlns:p14="http://schemas.microsoft.com/office/powerpoint/2010/main" val="7818744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gsa.gov/propert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gsa.gov/apo" TargetMode="External"/><Relationship Id="rId5" Type="http://schemas.openxmlformats.org/officeDocument/2006/relationships/hyperlink" Target="http://www.gsaxcess.gov/" TargetMode="External"/><Relationship Id="rId4" Type="http://schemas.openxmlformats.org/officeDocument/2006/relationships/hyperlink" Target="http://www.computersforlearning.gov/"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08F684A-F677-43AC-BDA8-73DFD5F7D43B}" type="slidenum">
              <a:rPr lang="en-US" smtClean="0">
                <a:latin typeface="Arial" charset="0"/>
              </a:rPr>
              <a:pPr/>
              <a:t>1</a:t>
            </a:fld>
            <a:endParaRPr lang="en-US" dirty="0"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5039" y="4414838"/>
            <a:ext cx="5140325" cy="418465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GSA has set an agency wide</a:t>
            </a:r>
            <a:r>
              <a:rPr lang="en-US" baseline="0" dirty="0" smtClean="0"/>
              <a:t> goal for achieving</a:t>
            </a:r>
            <a:r>
              <a:rPr lang="en-US" dirty="0" smtClean="0"/>
              <a:t> “zero environmental</a:t>
            </a:r>
            <a:r>
              <a:rPr lang="en-US" baseline="0" dirty="0" smtClean="0"/>
              <a:t> footprint”.  Personal property plays an important role and has been a leader in the reuse of property since the inception of GSA in 1949.  Personal property is often referred to as the “original green program” and accordingly has adopted the “Reuse is Recycling” green theme for Personal Property.</a:t>
            </a:r>
            <a:endParaRPr lang="en-US" dirty="0" smtClean="0"/>
          </a:p>
          <a:p>
            <a:pPr eaLnBrk="1" hangingPunct="1"/>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5A7AAB-2C37-4A83-B568-F82EA0342419}" type="slidenum">
              <a:rPr lang="en-US" smtClean="0">
                <a:latin typeface="Arial" charset="0"/>
              </a:rPr>
              <a:pPr/>
              <a:t>10</a:t>
            </a:fld>
            <a:endParaRPr lang="en-US" dirty="0"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baseline="0" dirty="0" smtClean="0">
                <a:latin typeface="Arial" charset="0"/>
              </a:rPr>
              <a:t>Basic steps for disposal of excess computer equipment.  </a:t>
            </a: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1041" y="4415790"/>
            <a:ext cx="5608319" cy="648043"/>
          </a:xfrm>
          <a:prstGeom prst="rect">
            <a:avLst/>
          </a:prstGeom>
          <a:noFill/>
          <a:ln>
            <a:noFill/>
          </a:ln>
        </p:spPr>
        <p:txBody>
          <a:bodyPr lIns="93162" tIns="46568" rIns="93162" bIns="46568" anchor="t" anchorCtr="0">
            <a:spAutoFit/>
          </a:bodyPr>
          <a:lstStyle/>
          <a:p>
            <a:pPr>
              <a:buNone/>
            </a:pPr>
            <a:r>
              <a:rPr lang="x-none" sz="1800"/>
              <a:t>This authority can be used by Federal agencies directly without approval from GSA.</a:t>
            </a:r>
          </a:p>
        </p:txBody>
      </p:sp>
      <p:sp>
        <p:nvSpPr>
          <p:cNvPr id="255" name="Shape 255"/>
          <p:cNvSpPr txBox="1">
            <a:spLocks noGrp="1"/>
          </p:cNvSpPr>
          <p:nvPr>
            <p:ph type="sldNum" idx="12"/>
          </p:nvPr>
        </p:nvSpPr>
        <p:spPr>
          <a:xfrm>
            <a:off x="3970937" y="9016076"/>
            <a:ext cx="3037839" cy="278711"/>
          </a:xfrm>
          <a:prstGeom prst="rect">
            <a:avLst/>
          </a:prstGeom>
          <a:noFill/>
          <a:ln>
            <a:noFill/>
          </a:ln>
        </p:spPr>
        <p:txBody>
          <a:bodyPr lIns="93162" tIns="46568" rIns="93162" bIns="46568" anchor="b" anchorCtr="0">
            <a:spAutoFit/>
          </a:bodyPr>
          <a:lstStyle/>
          <a:p>
            <a:pPr>
              <a:buSzPct val="25000"/>
            </a:pPr>
            <a:r>
              <a:rPr lang="x-none"/>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4" name="Shape 264"/>
          <p:cNvSpPr txBox="1">
            <a:spLocks noGrp="1"/>
          </p:cNvSpPr>
          <p:nvPr>
            <p:ph type="body" idx="1"/>
          </p:nvPr>
        </p:nvSpPr>
        <p:spPr>
          <a:xfrm>
            <a:off x="701041" y="4415790"/>
            <a:ext cx="5608319" cy="1562140"/>
          </a:xfrm>
          <a:prstGeom prst="rect">
            <a:avLst/>
          </a:prstGeom>
          <a:noFill/>
          <a:ln>
            <a:noFill/>
          </a:ln>
        </p:spPr>
        <p:txBody>
          <a:bodyPr lIns="93162" tIns="46568" rIns="93162" bIns="46568" anchor="t" anchorCtr="0">
            <a:spAutoFit/>
          </a:bodyPr>
          <a:lstStyle/>
          <a:p>
            <a:pPr marL="0" lvl="1">
              <a:spcBef>
                <a:spcPts val="550"/>
              </a:spcBef>
              <a:spcAft>
                <a:spcPts val="0"/>
              </a:spcAft>
              <a:buSzPct val="25000"/>
            </a:pPr>
            <a:r>
              <a:rPr lang="x-none" sz="1800"/>
              <a:t>The EO streamlines the transfer of excess Federal computer equipment to the nation’s classrooms for the purpose of making modern computer technology an integral part of every classroom.</a:t>
            </a:r>
          </a:p>
          <a:p>
            <a:endParaRPr lang="x-none" sz="1800"/>
          </a:p>
        </p:txBody>
      </p:sp>
      <p:sp>
        <p:nvSpPr>
          <p:cNvPr id="265" name="Shape 265"/>
          <p:cNvSpPr txBox="1">
            <a:spLocks noGrp="1"/>
          </p:cNvSpPr>
          <p:nvPr>
            <p:ph type="sldNum" idx="12"/>
          </p:nvPr>
        </p:nvSpPr>
        <p:spPr>
          <a:xfrm>
            <a:off x="3970937" y="9016076"/>
            <a:ext cx="3037839" cy="278711"/>
          </a:xfrm>
          <a:prstGeom prst="rect">
            <a:avLst/>
          </a:prstGeom>
          <a:noFill/>
          <a:ln>
            <a:noFill/>
          </a:ln>
        </p:spPr>
        <p:txBody>
          <a:bodyPr lIns="93162" tIns="46568" rIns="93162" bIns="46568" anchor="b" anchorCtr="0">
            <a:spAutoFit/>
          </a:bodyPr>
          <a:lstStyle/>
          <a:p>
            <a:pPr>
              <a:buSzPct val="25000"/>
            </a:pPr>
            <a:r>
              <a:rPr lang="x-none"/>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7F7244B-C003-466E-A020-DEFDAC60FF5E}" type="slidenum">
              <a:rPr lang="en-US" smtClean="0">
                <a:latin typeface="Arial" charset="0"/>
              </a:rPr>
              <a:pPr/>
              <a:t>17</a:t>
            </a:fld>
            <a:endParaRPr lang="en-US" dirty="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B8A01F3-0F92-4925-9D4F-F7DF8C22D1F5}" type="slidenum">
              <a:rPr lang="en-US" smtClean="0">
                <a:latin typeface="Arial" charset="0"/>
              </a:rPr>
              <a:pPr/>
              <a:t>18</a:t>
            </a:fld>
            <a:endParaRPr lang="en-US" dirty="0"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a:buNone/>
            </a:pPr>
            <a:r>
              <a:rPr lang="x-none" sz="1200" b="0" i="0" u="none" strike="noStrike" cap="none" baseline="0" smtClean="0"/>
              <a:t>This is a graphic portrayal of the current disposition process.  The chart shows the distinction of excess and surplus property as well as highlighting the overall screening period and the systems that GSA offers to support these functions.Internal agency screening is the first step and we offer AAMS to support agencies in this effort.  Second, is the simultaneous screening for Federal and donation customers and federal removal.  Listed are the major categories of eligible activities.Next, the 5 day notification period allows GSA’s allocating regions to make proper allocation of property to donation customers.  After that, property is available for public sale, by GSA or another approved Sales Center.  </a:t>
            </a:r>
          </a:p>
          <a:p>
            <a:endParaRPr lang="x-none" sz="1200" b="0" i="0" u="none" strike="noStrike" cap="none" baseline="0" smtClean="0"/>
          </a:p>
          <a:p>
            <a:pPr eaLnBrk="1" hangingPunct="1"/>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condition codes: Code 4 sold as a lot. Code 7 has to be sold individually.  Code x and s has to be sold  to recyclers.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dirty="0"/>
          </a:p>
        </p:txBody>
      </p:sp>
    </p:spTree>
    <p:extLst>
      <p:ext uri="{BB962C8B-B14F-4D97-AF65-F5344CB8AC3E}">
        <p14:creationId xmlns="" xmlns:p14="http://schemas.microsoft.com/office/powerpoint/2010/main" val="82119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834">
              <a:defRPr/>
            </a:pPr>
            <a:r>
              <a:rPr lang="en-US" dirty="0" smtClean="0">
                <a:latin typeface="Arial" charset="0"/>
              </a:rPr>
              <a:t>A review of information and step-by-step process …….</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baseline="0" dirty="0" err="1" smtClean="0"/>
              <a:t>bulltent</a:t>
            </a:r>
            <a:r>
              <a:rPr lang="en-US" baseline="0" dirty="0" smtClean="0"/>
              <a:t> in packet</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22</a:t>
            </a:fld>
            <a:endParaRPr lang="en-US" dirty="0"/>
          </a:p>
        </p:txBody>
      </p:sp>
    </p:spTree>
    <p:extLst>
      <p:ext uri="{BB962C8B-B14F-4D97-AF65-F5344CB8AC3E}">
        <p14:creationId xmlns="" xmlns:p14="http://schemas.microsoft.com/office/powerpoint/2010/main" val="402635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x-none" sz="1200" b="0" i="0" u="none" strike="noStrike" cap="none" baseline="0" smtClean="0">
                <a:latin typeface="Arial"/>
                <a:ea typeface="Arial"/>
                <a:cs typeface="Arial"/>
                <a:sym typeface="Arial"/>
              </a:rPr>
              <a:t>Federal Management Regulation 102-36.310</a:t>
            </a:r>
          </a:p>
          <a:p>
            <a:endParaRPr lang="x-none" sz="1200" b="0" i="0" u="none" strike="noStrike" cap="none" baseline="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dirty="0"/>
          </a:p>
        </p:txBody>
      </p:sp>
    </p:spTree>
    <p:extLst>
      <p:ext uri="{BB962C8B-B14F-4D97-AF65-F5344CB8AC3E}">
        <p14:creationId xmlns="" xmlns:p14="http://schemas.microsoft.com/office/powerpoint/2010/main" val="2534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x-none" sz="1200" b="0" i="0" u="none" strike="noStrike" cap="none" baseline="0" smtClean="0"/>
              <a:t>http://www.epa.gov/osw/conserve/materials/ecycling/manage.htm</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x-none" sz="1200" b="0" i="0" u="none" strike="noStrike" cap="none" baseline="0" smtClean="0"/>
              <a:t>Public notice can include publishing a notice in a local newspaper, posting of signs in common use facilities available to the public, or providing bulletins on your website through the internet.</a:t>
            </a:r>
          </a:p>
          <a:p>
            <a:endParaRPr lang="x-none" sz="1200" b="0" i="0" u="none" strike="noStrike" cap="none" baseline="0" smtClean="0"/>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25</a:t>
            </a:fld>
            <a:endParaRPr lang="en-US" dirty="0"/>
          </a:p>
        </p:txBody>
      </p:sp>
    </p:spTree>
    <p:extLst>
      <p:ext uri="{BB962C8B-B14F-4D97-AF65-F5344CB8AC3E}">
        <p14:creationId xmlns="" xmlns:p14="http://schemas.microsoft.com/office/powerpoint/2010/main" val="205115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1041" y="6321075"/>
            <a:ext cx="5608319" cy="372810"/>
          </a:xfrm>
          <a:prstGeom prst="rect">
            <a:avLst/>
          </a:prstGeom>
        </p:spPr>
        <p:txBody>
          <a:bodyPr lIns="93162" tIns="93162" rIns="93162" bIns="93162" anchor="ctr" anchorCtr="0">
            <a:spAutoFit/>
          </a:bodyPr>
          <a:lstStyle/>
          <a:p>
            <a:endParaRPr/>
          </a:p>
        </p:txBody>
      </p:sp>
      <p:sp>
        <p:nvSpPr>
          <p:cNvPr id="338" name="Shape 338"/>
          <p:cNvSpPr>
            <a:spLocks noGrp="1" noRot="1" noChangeAspect="1"/>
          </p:cNvSpPr>
          <p:nvPr>
            <p:ph type="sldImg" idx="2"/>
          </p:nvPr>
        </p:nvSpPr>
        <p:spPr>
          <a:xfrm>
            <a:off x="1168400" y="697230"/>
            <a:ext cx="4673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0809">
              <a:defRPr/>
            </a:pPr>
            <a:r>
              <a:rPr lang="en-US" dirty="0" smtClean="0"/>
              <a:t>Another good source to use to locate recycling companies.</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certification programs currently recognized for disposal of FEA are the Responsible Recycling (R2) program and the e-Stewards program.  FEA should not be disposed of in landfill or incinerators.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29</a:t>
            </a:fld>
            <a:endParaRPr lang="en-US" dirty="0"/>
          </a:p>
        </p:txBody>
      </p:sp>
    </p:spTree>
    <p:extLst>
      <p:ext uri="{BB962C8B-B14F-4D97-AF65-F5344CB8AC3E}">
        <p14:creationId xmlns="" xmlns:p14="http://schemas.microsoft.com/office/powerpoint/2010/main" val="97580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b="1" kern="1200" dirty="0" smtClean="0">
                <a:solidFill>
                  <a:schemeClr val="bg1"/>
                </a:solidFill>
                <a:latin typeface="Times" pitchFamily="18" charset="0"/>
                <a:ea typeface="Times New Roman"/>
                <a:cs typeface="Times New Roman"/>
                <a:hlinkClick r:id="rId3"/>
              </a:rPr>
              <a:t>http://www.gsa.gov/property</a:t>
            </a:r>
            <a:endParaRPr lang="en-US" sz="1200" b="1" kern="1200" dirty="0" smtClean="0">
              <a:solidFill>
                <a:schemeClr val="bg1"/>
              </a:solidFill>
              <a:latin typeface="Times" pitchFamily="18" charset="0"/>
              <a:ea typeface="Times New Roman"/>
              <a:cs typeface="Times New Roman"/>
            </a:endParaRPr>
          </a:p>
          <a:p>
            <a:pPr marL="0" indent="0" algn="ctr">
              <a:buNone/>
            </a:pPr>
            <a:r>
              <a:rPr lang="en-US" sz="1200" b="1" kern="1200" dirty="0" smtClean="0">
                <a:solidFill>
                  <a:schemeClr val="bg1"/>
                </a:solidFill>
                <a:latin typeface="Times" pitchFamily="18" charset="0"/>
                <a:ea typeface="Times New Roman"/>
                <a:cs typeface="Times New Roman"/>
                <a:hlinkClick r:id="rId4"/>
              </a:rPr>
              <a:t>http://www.computersforlearning.gov</a:t>
            </a:r>
            <a:endParaRPr lang="en-US" sz="1200" b="1" kern="1200" dirty="0" smtClean="0">
              <a:solidFill>
                <a:schemeClr val="bg1"/>
              </a:solidFill>
              <a:latin typeface="Times" pitchFamily="18" charset="0"/>
              <a:ea typeface="Times New Roman"/>
              <a:cs typeface="Times New Roman"/>
            </a:endParaRPr>
          </a:p>
          <a:p>
            <a:pPr marL="0" indent="0" algn="ctr">
              <a:buNone/>
            </a:pPr>
            <a:r>
              <a:rPr lang="en-US" sz="1200" b="1" kern="1200" dirty="0" smtClean="0">
                <a:solidFill>
                  <a:schemeClr val="bg1"/>
                </a:solidFill>
                <a:latin typeface="Times" pitchFamily="18" charset="0"/>
                <a:ea typeface="Times New Roman"/>
                <a:cs typeface="Times New Roman"/>
                <a:hlinkClick r:id="rId5"/>
              </a:rPr>
              <a:t>http://www.gsaxcess.gov</a:t>
            </a:r>
            <a:endParaRPr lang="en-US" sz="1200" b="1" kern="1200" dirty="0" smtClean="0">
              <a:solidFill>
                <a:schemeClr val="bg1"/>
              </a:solidFill>
              <a:latin typeface="Times" pitchFamily="18" charset="0"/>
              <a:ea typeface="Times New Roman"/>
              <a:cs typeface="Times New Roman"/>
            </a:endParaRPr>
          </a:p>
          <a:p>
            <a:pPr marL="0" indent="0" algn="ctr">
              <a:buNone/>
            </a:pPr>
            <a:r>
              <a:rPr lang="en-US" sz="1200" b="1" kern="1200" dirty="0" smtClean="0">
                <a:solidFill>
                  <a:schemeClr val="bg1"/>
                </a:solidFill>
                <a:latin typeface="Times" pitchFamily="18" charset="0"/>
                <a:ea typeface="Times New Roman"/>
                <a:cs typeface="Times New Roman"/>
                <a:hlinkClick r:id="rId6"/>
              </a:rPr>
              <a:t>http://www.gsa.gov/apo</a:t>
            </a:r>
            <a:endParaRPr lang="en-US" sz="1200" b="1" kern="1200" dirty="0" smtClean="0">
              <a:solidFill>
                <a:schemeClr val="bg1"/>
              </a:solidFill>
              <a:latin typeface="Times" pitchFamily="18" charset="0"/>
              <a:ea typeface="Times New Roman"/>
              <a:cs typeface="Times New Roman"/>
            </a:endParaRPr>
          </a:p>
          <a:p>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31</a:t>
            </a:fld>
            <a:endParaRPr lang="en-US" dirty="0"/>
          </a:p>
        </p:txBody>
      </p:sp>
    </p:spTree>
    <p:extLst>
      <p:ext uri="{BB962C8B-B14F-4D97-AF65-F5344CB8AC3E}">
        <p14:creationId xmlns="" xmlns:p14="http://schemas.microsoft.com/office/powerpoint/2010/main" val="190048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28B506-D5C7-4766-A205-24EAE6B088E1}" type="slidenum">
              <a:rPr lang="en-US" smtClean="0"/>
              <a:pPr/>
              <a:t>33</a:t>
            </a:fld>
            <a:endParaRPr lang="en-US" smtClean="0"/>
          </a:p>
        </p:txBody>
      </p:sp>
      <p:sp>
        <p:nvSpPr>
          <p:cNvPr id="76803" name="Rectangle 2"/>
          <p:cNvSpPr>
            <a:spLocks noGrp="1" noRot="1" noChangeAspect="1" noChangeArrowheads="1" noTextEdit="1"/>
          </p:cNvSpPr>
          <p:nvPr>
            <p:ph type="sldImg"/>
          </p:nvPr>
        </p:nvSpPr>
        <p:spPr>
          <a:xfrm>
            <a:off x="1182688" y="696913"/>
            <a:ext cx="4649787" cy="3487737"/>
          </a:xfrm>
          <a:ln/>
        </p:spPr>
      </p:sp>
      <p:sp>
        <p:nvSpPr>
          <p:cNvPr id="76804" name="Rectangle 3"/>
          <p:cNvSpPr>
            <a:spLocks noGrp="1" noChangeArrowheads="1"/>
          </p:cNvSpPr>
          <p:nvPr>
            <p:ph type="body" idx="1"/>
          </p:nvPr>
        </p:nvSpPr>
        <p:spPr>
          <a:xfrm>
            <a:off x="934721" y="4415911"/>
            <a:ext cx="5140960" cy="4182817"/>
          </a:xfrm>
          <a:noFill/>
          <a:ln/>
        </p:spPr>
        <p:txBody>
          <a:bodyPr/>
          <a:lstStyle/>
          <a:p>
            <a:pPr eaLnBrk="1" hangingPunct="1"/>
            <a:r>
              <a:rPr lang="en-US" dirty="0" smtClean="0"/>
              <a:t>Questions and Answers?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6BB3EC5-6B95-424C-94CD-FED7BA02D3D5}" type="slidenum">
              <a:rPr lang="en-US" smtClean="0">
                <a:latin typeface="Arial" charset="0"/>
              </a:rPr>
              <a:pPr/>
              <a:t>3</a:t>
            </a:fld>
            <a:endParaRPr lang="en-US" dirty="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824B4C-B280-4336-82DC-B18C7556A60A}" type="slidenum">
              <a:rPr lang="en-US" smtClean="0">
                <a:latin typeface="Arial" charset="0"/>
              </a:rPr>
              <a:pPr/>
              <a:t>4</a:t>
            </a:fld>
            <a:endParaRPr lang="en-U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3EA6B08-C010-44FE-8E87-D9B8630FB80A}" type="slidenum">
              <a:rPr lang="en-US" smtClean="0">
                <a:latin typeface="Arial" charset="0"/>
              </a:rPr>
              <a:pPr/>
              <a:t>5</a:t>
            </a:fld>
            <a:endParaRPr lang="en-US" dirty="0"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 “create a clean energy economy that will increase the nation’s prosperity, promote energy security, protect the interest of the taxpayers, and safeguard the health of our environment.”</a:t>
            </a:r>
          </a:p>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824B4C-B280-4336-82DC-B18C7556A60A}" type="slidenum">
              <a:rPr lang="en-US" smtClean="0">
                <a:latin typeface="Arial" charset="0"/>
              </a:rPr>
              <a:pPr/>
              <a:t>6</a:t>
            </a:fld>
            <a:endParaRPr lang="en-U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accent6">
                    <a:lumMod val="50000"/>
                  </a:schemeClr>
                </a:solidFill>
              </a:rPr>
              <a:t>The following guidance is being provided to protect the interests of taxpayers, protect human health and the environment from the potentially harmful effects associated with the unsafe disposal of Federal Electronic Assets (FEA). </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7</a:t>
            </a:fld>
            <a:endParaRPr lang="en-US" dirty="0"/>
          </a:p>
        </p:txBody>
      </p:sp>
    </p:spTree>
    <p:extLst>
      <p:ext uri="{BB962C8B-B14F-4D97-AF65-F5344CB8AC3E}">
        <p14:creationId xmlns="" xmlns:p14="http://schemas.microsoft.com/office/powerpoint/2010/main" val="277815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6539E05-C1FC-4361-BD77-4272CC953CD6}" type="slidenum">
              <a:rPr lang="en-US" smtClean="0">
                <a:latin typeface="Arial" charset="0"/>
              </a:rPr>
              <a:pPr/>
              <a:t>8</a:t>
            </a:fld>
            <a:endParaRPr lang="en-US" dirty="0"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latin typeface="Arial" charset="0"/>
              </a:rPr>
              <a:t>Based on security and sensitivity issues, agencies use various methods for protecting information on computers being disposed of.  </a:t>
            </a:r>
          </a:p>
          <a:p>
            <a:pPr lvl="1" eaLnBrk="1" hangingPunct="1">
              <a:buClr>
                <a:srgbClr val="002060"/>
              </a:buClr>
              <a:buNone/>
            </a:pPr>
            <a:r>
              <a:rPr lang="en-US" dirty="0" smtClean="0"/>
              <a:t>Some agencies physically destroy hard drives to secure them- others have hard drives wiped clean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	Clear/delete numbers and address book information </a:t>
            </a:r>
          </a:p>
          <a:p>
            <a:pPr eaLnBrk="1" hangingPunct="1"/>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45CAB1B-5445-4356-9521-6965C611904A}" type="slidenum">
              <a:rPr lang="en-US" smtClean="0">
                <a:latin typeface="Arial" charset="0"/>
              </a:rPr>
              <a:pPr/>
              <a:t>9</a:t>
            </a:fld>
            <a:endParaRPr lang="en-US" dirty="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3"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4267200"/>
            <a:ext cx="7827963" cy="16002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eaLnBrk="0" hangingPunct="0">
              <a:lnSpc>
                <a:spcPct val="105000"/>
              </a:lnSpc>
              <a:spcBef>
                <a:spcPct val="150000"/>
              </a:spcBef>
              <a:defRPr/>
            </a:pPr>
            <a:endParaRPr lang="en-US" sz="2400" b="1" dirty="0">
              <a:solidFill>
                <a:schemeClr val="bg1"/>
              </a:solidFill>
              <a:latin typeface="Times New Roman" pitchFamily="18" charset="0"/>
              <a:cs typeface="Times New Roman" pitchFamily="18" charset="0"/>
            </a:endParaRPr>
          </a:p>
        </p:txBody>
      </p:sp>
      <p:sp>
        <p:nvSpPr>
          <p:cNvPr id="21507" name="Rectangle 3"/>
          <p:cNvSpPr>
            <a:spLocks noChangeArrowheads="1"/>
          </p:cNvSpPr>
          <p:nvPr/>
        </p:nvSpPr>
        <p:spPr bwMode="auto">
          <a:xfrm>
            <a:off x="457200" y="59436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eaLnBrk="0" hangingPunct="0">
              <a:spcBef>
                <a:spcPct val="150000"/>
              </a:spcBef>
              <a:defRPr/>
            </a:pPr>
            <a:endParaRPr lang="en-US" sz="2400" b="1" dirty="0">
              <a:solidFill>
                <a:schemeClr val="bg1"/>
              </a:solidFill>
              <a:latin typeface="Arial" pitchFamily="34" charset="0"/>
            </a:endParaRPr>
          </a:p>
        </p:txBody>
      </p:sp>
      <p:sp>
        <p:nvSpPr>
          <p:cNvPr id="21508" name="Rectangle 4"/>
          <p:cNvSpPr>
            <a:spLocks noChangeArrowheads="1"/>
          </p:cNvSpPr>
          <p:nvPr/>
        </p:nvSpPr>
        <p:spPr bwMode="auto">
          <a:xfrm>
            <a:off x="457200" y="2971800"/>
            <a:ext cx="8229600" cy="9144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lgn="ctr" eaLnBrk="0" hangingPunct="0">
              <a:spcBef>
                <a:spcPct val="150000"/>
              </a:spcBef>
              <a:defRPr/>
            </a:pPr>
            <a:r>
              <a:rPr lang="en-US" sz="3200" dirty="0" smtClean="0">
                <a:solidFill>
                  <a:schemeClr val="bg1"/>
                </a:solidFill>
                <a:latin typeface="Arial" pitchFamily="34" charset="0"/>
                <a:cs typeface="Arial" pitchFamily="34" charset="0"/>
              </a:rPr>
              <a:t>Disposal of Computers, Electronics and Special Items</a:t>
            </a:r>
            <a:endParaRPr lang="en-US" sz="3200" dirty="0">
              <a:solidFill>
                <a:srgbClr val="F5F5F5"/>
              </a:solidFill>
              <a:latin typeface="Arial" pitchFamily="34" charset="0"/>
              <a:cs typeface="Arial" pitchFamily="34" charset="0"/>
            </a:endParaRPr>
          </a:p>
        </p:txBody>
      </p:sp>
      <p:sp>
        <p:nvSpPr>
          <p:cNvPr id="21509" name="Rectangle 5"/>
          <p:cNvSpPr>
            <a:spLocks noChangeArrowheads="1"/>
          </p:cNvSpPr>
          <p:nvPr/>
        </p:nvSpPr>
        <p:spPr bwMode="auto">
          <a:xfrm>
            <a:off x="609600" y="60960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eaLnBrk="0" hangingPunct="0">
              <a:spcBef>
                <a:spcPct val="150000"/>
              </a:spcBef>
              <a:defRPr/>
            </a:pPr>
            <a:endParaRPr lang="en-US" sz="2400" b="1" dirty="0">
              <a:solidFill>
                <a:schemeClr val="bg1"/>
              </a:solidFill>
              <a:latin typeface="Arial" pitchFamily="34" charset="0"/>
            </a:endParaRPr>
          </a:p>
        </p:txBody>
      </p:sp>
      <p:sp>
        <p:nvSpPr>
          <p:cNvPr id="21510" name="Rectangle 6"/>
          <p:cNvSpPr>
            <a:spLocks noChangeArrowheads="1"/>
          </p:cNvSpPr>
          <p:nvPr/>
        </p:nvSpPr>
        <p:spPr bwMode="auto">
          <a:xfrm>
            <a:off x="457200" y="60960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eaLnBrk="0" hangingPunct="0">
              <a:spcBef>
                <a:spcPct val="150000"/>
              </a:spcBef>
              <a:defRPr/>
            </a:pPr>
            <a:r>
              <a:rPr lang="en-US" dirty="0" smtClean="0">
                <a:solidFill>
                  <a:schemeClr val="bg1"/>
                </a:solidFill>
                <a:latin typeface="Arial" pitchFamily="34" charset="0"/>
                <a:cs typeface="Arial" pitchFamily="34" charset="0"/>
              </a:rPr>
              <a:t>August </a:t>
            </a:r>
            <a:r>
              <a:rPr lang="en-US" sz="2400" dirty="0" smtClean="0">
                <a:solidFill>
                  <a:schemeClr val="bg1"/>
                </a:solidFill>
                <a:latin typeface="Arial" pitchFamily="34" charset="0"/>
                <a:cs typeface="Arial" pitchFamily="34" charset="0"/>
              </a:rPr>
              <a:t>2014</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295400"/>
            <a:ext cx="7620000" cy="579438"/>
          </a:xfrm>
        </p:spPr>
        <p:txBody>
          <a:bodyPr/>
          <a:lstStyle/>
          <a:p>
            <a:r>
              <a:rPr lang="en-US" dirty="0" smtClean="0">
                <a:latin typeface="Arial" pitchFamily="34" charset="0"/>
                <a:cs typeface="Arial" pitchFamily="34" charset="0"/>
              </a:rPr>
              <a:t>Internal Reuse</a:t>
            </a:r>
          </a:p>
        </p:txBody>
      </p:sp>
      <p:sp>
        <p:nvSpPr>
          <p:cNvPr id="20483" name="Rectangle 3"/>
          <p:cNvSpPr>
            <a:spLocks noGrp="1" noChangeArrowheads="1"/>
          </p:cNvSpPr>
          <p:nvPr>
            <p:ph type="body" idx="1"/>
          </p:nvPr>
        </p:nvSpPr>
        <p:spPr>
          <a:xfrm>
            <a:off x="381000" y="2057400"/>
            <a:ext cx="8382000" cy="4191000"/>
          </a:xfrm>
        </p:spPr>
        <p:txBody>
          <a:bodyPr/>
          <a:lstStyle/>
          <a:p>
            <a:pPr>
              <a:lnSpc>
                <a:spcPct val="90000"/>
              </a:lnSpc>
            </a:pPr>
            <a:r>
              <a:rPr lang="en-US" sz="3200" dirty="0" smtClean="0">
                <a:latin typeface="Arial" pitchFamily="34" charset="0"/>
                <a:cs typeface="Arial" pitchFamily="34" charset="0"/>
              </a:rPr>
              <a:t>Can the equipment be used by someone else in your office or within your Agency?</a:t>
            </a:r>
          </a:p>
          <a:p>
            <a:pPr>
              <a:lnSpc>
                <a:spcPct val="90000"/>
              </a:lnSpc>
              <a:buNone/>
            </a:pPr>
            <a:endParaRPr lang="en-US" dirty="0" smtClean="0"/>
          </a:p>
        </p:txBody>
      </p:sp>
      <p:graphicFrame>
        <p:nvGraphicFramePr>
          <p:cNvPr id="1026" name="Object 26" descr="Image of printers and CPUs in storage."/>
          <p:cNvGraphicFramePr>
            <a:graphicFrameLocks noChangeAspect="1"/>
          </p:cNvGraphicFramePr>
          <p:nvPr>
            <p:extLst>
              <p:ext uri="{D42A27DB-BD31-4B8C-83A1-F6EECF244321}">
                <p14:modId xmlns="" xmlns:p14="http://schemas.microsoft.com/office/powerpoint/2010/main" val="55509772"/>
              </p:ext>
            </p:extLst>
          </p:nvPr>
        </p:nvGraphicFramePr>
        <p:xfrm>
          <a:off x="1981200" y="3124200"/>
          <a:ext cx="4648200" cy="3169227"/>
        </p:xfrm>
        <a:graphic>
          <a:graphicData uri="http://schemas.openxmlformats.org/presentationml/2006/ole">
            <p:oleObj spid="_x0000_s1050" name="Bitmap Image" r:id="rId4" imgW="4695238" imgH="3448531" progId="PBrus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1479550"/>
            <a:ext cx="7769225" cy="1077178"/>
          </a:xfrm>
          <a:prstGeom prst="rect">
            <a:avLst/>
          </a:prstGeom>
          <a:noFill/>
          <a:ln>
            <a:noFill/>
          </a:ln>
        </p:spPr>
        <p:txBody>
          <a:bodyPr lIns="91425" tIns="45700" rIns="91425" bIns="45700" anchor="t" anchorCtr="0">
            <a:spAutoFit/>
          </a:bodyPr>
          <a:lstStyle/>
          <a:p>
            <a:pPr marL="0" marR="0" lvl="0" indent="0" algn="ctr" rtl="0">
              <a:spcBef>
                <a:spcPts val="0"/>
              </a:spcBef>
              <a:spcAft>
                <a:spcPts val="0"/>
              </a:spcAft>
              <a:buSzPct val="25000"/>
              <a:buNone/>
            </a:pPr>
            <a:r>
              <a:rPr lang="x-none" sz="3200" b="1" i="0" u="none" strike="noStrike" cap="none" baseline="0" smtClean="0">
                <a:solidFill>
                  <a:srgbClr val="013C88"/>
                </a:solidFill>
                <a:latin typeface="Arial" pitchFamily="34" charset="0"/>
                <a:ea typeface="Times New Roman"/>
                <a:cs typeface="Arial" pitchFamily="34" charset="0"/>
                <a:sym typeface="Times New Roman"/>
              </a:rPr>
              <a:t>Stevenson-Wydler </a:t>
            </a:r>
            <a:r>
              <a:rPr lang="x-none" sz="3200" b="1" i="0" u="none" strike="noStrike" cap="none" baseline="0">
                <a:solidFill>
                  <a:srgbClr val="013C88"/>
                </a:solidFill>
                <a:latin typeface="Arial" pitchFamily="34" charset="0"/>
                <a:ea typeface="Times New Roman"/>
                <a:cs typeface="Arial" pitchFamily="34" charset="0"/>
                <a:sym typeface="Times New Roman"/>
              </a:rPr>
              <a:t>Technology Innovation Act</a:t>
            </a:r>
          </a:p>
        </p:txBody>
      </p:sp>
      <p:sp>
        <p:nvSpPr>
          <p:cNvPr id="248" name="Shape 248"/>
          <p:cNvSpPr txBox="1">
            <a:spLocks noGrp="1"/>
          </p:cNvSpPr>
          <p:nvPr>
            <p:ph type="body" idx="1"/>
          </p:nvPr>
        </p:nvSpPr>
        <p:spPr>
          <a:xfrm>
            <a:off x="457200" y="2514600"/>
            <a:ext cx="3808412" cy="4194954"/>
          </a:xfrm>
          <a:prstGeom prst="rect">
            <a:avLst/>
          </a:prstGeom>
          <a:noFill/>
          <a:ln>
            <a:noFill/>
          </a:ln>
        </p:spPr>
        <p:txBody>
          <a:bodyPr lIns="91425" tIns="45700" rIns="91425" bIns="45700" anchor="t" anchorCtr="0">
            <a:spAutoFit/>
          </a:bodyPr>
          <a:lstStyle/>
          <a:p>
            <a:pPr marL="0" marR="0" lvl="0" indent="0" algn="l" rtl="0">
              <a:spcBef>
                <a:spcPts val="600"/>
              </a:spcBef>
              <a:spcAft>
                <a:spcPts val="0"/>
              </a:spcAft>
              <a:buClr>
                <a:schemeClr val="lt1"/>
              </a:buClr>
              <a:buSzPct val="25000"/>
              <a:buFont typeface="Times New Roman"/>
              <a:buNone/>
            </a:pPr>
            <a:r>
              <a:rPr lang="x-none" sz="1800" b="1" i="0" u="none" strike="noStrike" cap="none" baseline="0">
                <a:solidFill>
                  <a:srgbClr val="013C88"/>
                </a:solidFill>
                <a:latin typeface="Arial" pitchFamily="34" charset="0"/>
                <a:ea typeface="Times New Roman"/>
                <a:cs typeface="Arial" pitchFamily="34" charset="0"/>
                <a:sym typeface="Times New Roman"/>
              </a:rPr>
              <a:t>15 USC 3710(i) Research equipment</a:t>
            </a:r>
          </a:p>
          <a:p>
            <a:pPr marL="0" marR="0" lvl="1" indent="0" algn="l" rtl="0">
              <a:spcBef>
                <a:spcPts val="600"/>
              </a:spcBef>
              <a:spcAft>
                <a:spcPts val="0"/>
              </a:spcAft>
              <a:buClr>
                <a:schemeClr val="lt1"/>
              </a:buClr>
              <a:buSzPct val="25000"/>
              <a:buFont typeface="Times New Roman"/>
              <a:buNone/>
            </a:pPr>
            <a:r>
              <a:rPr lang="x-none" sz="1800" b="0" i="0" u="none" strike="noStrike" cap="none" baseline="0">
                <a:solidFill>
                  <a:srgbClr val="013C88"/>
                </a:solidFill>
                <a:latin typeface="Arial" pitchFamily="34" charset="0"/>
                <a:ea typeface="Times New Roman"/>
                <a:cs typeface="Arial" pitchFamily="34" charset="0"/>
                <a:sym typeface="Times New Roman"/>
              </a:rPr>
              <a:t>   … the head of any Federal agency or department, may loan, lease, or give research equipment that is excess to the needs of the laboratory, agency, or department to an educational institution or nonprofit organization for the conduct of technical and scientific education and research activities. </a:t>
            </a:r>
            <a:r>
              <a:rPr lang="x-none" sz="1800" b="0" i="0" u="sng" strike="noStrike" cap="none" baseline="0">
                <a:solidFill>
                  <a:srgbClr val="013C88"/>
                </a:solidFill>
                <a:latin typeface="Arial" pitchFamily="34" charset="0"/>
                <a:ea typeface="Times New Roman"/>
                <a:cs typeface="Arial" pitchFamily="34" charset="0"/>
                <a:sym typeface="Times New Roman"/>
              </a:rPr>
              <a:t>Title of ownership shall transfer with a gift under this section.</a:t>
            </a:r>
          </a:p>
          <a:p>
            <a:endParaRPr lang="x-none" sz="1800" b="0" i="0" u="sng" strike="noStrike" cap="none" baseline="0">
              <a:solidFill>
                <a:srgbClr val="013C88"/>
              </a:solidFill>
              <a:latin typeface="Times New Roman"/>
              <a:ea typeface="Times New Roman"/>
              <a:cs typeface="Times New Roman"/>
              <a:sym typeface="Times New Roman"/>
            </a:endParaRPr>
          </a:p>
        </p:txBody>
      </p:sp>
      <p:sp>
        <p:nvSpPr>
          <p:cNvPr id="249" name="Shape 249"/>
          <p:cNvSpPr/>
          <p:nvPr/>
        </p:nvSpPr>
        <p:spPr>
          <a:xfrm>
            <a:off x="4796630" y="2907538"/>
            <a:ext cx="3047999" cy="2020823"/>
          </a:xfrm>
          <a:prstGeom prst="rect">
            <a:avLst/>
          </a:prstGeom>
          <a:blipFill>
            <a:blip r:embed="rId3" cstate="print"/>
            <a:stretch>
              <a:fillRect/>
            </a:stretch>
          </a:blipFill>
        </p:spPr>
      </p:sp>
      <p:sp>
        <p:nvSpPr>
          <p:cNvPr id="251" name="Shape 251"/>
          <p:cNvSpPr txBox="1">
            <a:spLocks noGrp="1"/>
          </p:cNvSpPr>
          <p:nvPr>
            <p:ph type="sldNum" idx="4294967295"/>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Tree>
    <p:extLst>
      <p:ext uri="{BB962C8B-B14F-4D97-AF65-F5344CB8AC3E}">
        <p14:creationId xmlns="" xmlns:p14="http://schemas.microsoft.com/office/powerpoint/2010/main" val="17579390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sz="3200" b="1" i="0" u="none" strike="noStrike" cap="none" baseline="0" smtClean="0">
                <a:solidFill>
                  <a:srgbClr val="013C88"/>
                </a:solidFill>
                <a:latin typeface="Arial" pitchFamily="34" charset="0"/>
                <a:ea typeface="Times New Roman"/>
                <a:cs typeface="Arial" pitchFamily="34" charset="0"/>
                <a:sym typeface="Times New Roman"/>
              </a:rPr>
              <a:t>Computers </a:t>
            </a:r>
            <a:r>
              <a:rPr lang="x-none" sz="3200" b="1" i="0" u="none" strike="noStrike" cap="none" baseline="0">
                <a:solidFill>
                  <a:srgbClr val="013C88"/>
                </a:solidFill>
                <a:latin typeface="Arial" pitchFamily="34" charset="0"/>
                <a:ea typeface="Times New Roman"/>
                <a:cs typeface="Arial" pitchFamily="34" charset="0"/>
                <a:sym typeface="Times New Roman"/>
              </a:rPr>
              <a:t>For Learning (CFL)</a:t>
            </a:r>
          </a:p>
        </p:txBody>
      </p:sp>
      <p:sp>
        <p:nvSpPr>
          <p:cNvPr id="258" name="Shape 258"/>
          <p:cNvSpPr txBox="1">
            <a:spLocks noGrp="1"/>
          </p:cNvSpPr>
          <p:nvPr>
            <p:ph type="body" idx="1"/>
          </p:nvPr>
        </p:nvSpPr>
        <p:spPr>
          <a:xfrm>
            <a:off x="228600" y="2590800"/>
            <a:ext cx="5029200" cy="2332906"/>
          </a:xfrm>
          <a:prstGeom prst="rect">
            <a:avLst/>
          </a:prstGeom>
          <a:noFill/>
          <a:ln>
            <a:noFill/>
          </a:ln>
        </p:spPr>
        <p:txBody>
          <a:bodyPr wrap="square" lIns="91425" tIns="45700" rIns="91425" bIns="45700" anchor="t" anchorCtr="0">
            <a:spAutoFit/>
          </a:bodyPr>
          <a:lstStyle/>
          <a:p>
            <a:pPr marL="0" indent="0">
              <a:buClr>
                <a:srgbClr val="003399"/>
              </a:buClr>
            </a:pPr>
            <a:r>
              <a:rPr lang="en-US" sz="2800" b="0" i="0" u="none" strike="noStrike" cap="none" baseline="0" dirty="0" smtClean="0">
                <a:solidFill>
                  <a:srgbClr val="013C88"/>
                </a:solidFill>
                <a:latin typeface="Arial" pitchFamily="34" charset="0"/>
                <a:ea typeface="Times New Roman"/>
                <a:cs typeface="Arial" pitchFamily="34" charset="0"/>
                <a:sym typeface="Times New Roman"/>
              </a:rPr>
              <a:t>Executive Order 12999</a:t>
            </a:r>
          </a:p>
          <a:p>
            <a:pPr marL="628650" lvl="1" indent="-171450">
              <a:buClr>
                <a:srgbClr val="003399"/>
              </a:buClr>
            </a:pPr>
            <a:r>
              <a:rPr lang="en-US" sz="2800" dirty="0" smtClean="0">
                <a:latin typeface="Arial" pitchFamily="34" charset="0"/>
                <a:ea typeface="Times New Roman"/>
                <a:cs typeface="Arial" pitchFamily="34" charset="0"/>
                <a:sym typeface="Times New Roman"/>
              </a:rPr>
              <a:t>Educational Technology: Ensuring Opportunity for All Children in the Next Century</a:t>
            </a:r>
            <a:endParaRPr lang="x-none" sz="2800" b="0" i="0" u="none" strike="noStrike" cap="none" baseline="0">
              <a:solidFill>
                <a:srgbClr val="013C88"/>
              </a:solidFill>
              <a:latin typeface="Arial" pitchFamily="34" charset="0"/>
              <a:ea typeface="Times New Roman"/>
              <a:cs typeface="Arial" pitchFamily="34" charset="0"/>
              <a:sym typeface="Times New Roman"/>
            </a:endParaRPr>
          </a:p>
        </p:txBody>
      </p:sp>
      <p:sp>
        <p:nvSpPr>
          <p:cNvPr id="261" name="Shape 261"/>
          <p:cNvSpPr txBox="1">
            <a:spLocks noGrp="1"/>
          </p:cNvSpPr>
          <p:nvPr>
            <p:ph type="sldNum" idx="4294967295"/>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05400" y="3733800"/>
            <a:ext cx="3581400" cy="2667000"/>
          </a:xfrm>
          <a:prstGeom prst="rect">
            <a:avLst/>
          </a:prstGeom>
        </p:spPr>
      </p:pic>
    </p:spTree>
    <p:extLst>
      <p:ext uri="{BB962C8B-B14F-4D97-AF65-F5344CB8AC3E}">
        <p14:creationId xmlns="" xmlns:p14="http://schemas.microsoft.com/office/powerpoint/2010/main" val="261343506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371600"/>
            <a:ext cx="7769225" cy="1569660"/>
          </a:xfrm>
        </p:spPr>
        <p:txBody>
          <a:bodyPr/>
          <a:lstStyle/>
          <a:p>
            <a:pPr eaLnBrk="1" hangingPunct="1"/>
            <a:r>
              <a:rPr lang="en-US" dirty="0" smtClean="0">
                <a:latin typeface="Arial" pitchFamily="34" charset="0"/>
                <a:cs typeface="Arial" pitchFamily="34" charset="0"/>
              </a:rPr>
              <a:t>CFL: Executive Order 12999</a:t>
            </a:r>
            <a:r>
              <a:rPr lang="en-US" dirty="0" smtClean="0"/>
              <a:t/>
            </a:r>
            <a:br>
              <a:rPr lang="en-US" dirty="0" smtClean="0"/>
            </a:br>
            <a:r>
              <a:rPr lang="en-US" dirty="0"/>
              <a:t/>
            </a:r>
            <a:br>
              <a:rPr lang="en-US" dirty="0"/>
            </a:br>
            <a:endParaRPr lang="en-US" dirty="0" smtClean="0"/>
          </a:p>
        </p:txBody>
      </p:sp>
      <p:sp>
        <p:nvSpPr>
          <p:cNvPr id="22531" name="Rectangle 3"/>
          <p:cNvSpPr>
            <a:spLocks noGrp="1" noChangeArrowheads="1"/>
          </p:cNvSpPr>
          <p:nvPr>
            <p:ph idx="1"/>
          </p:nvPr>
        </p:nvSpPr>
        <p:spPr>
          <a:xfrm>
            <a:off x="0" y="2286000"/>
            <a:ext cx="8534401" cy="3733800"/>
          </a:xfrm>
        </p:spPr>
        <p:txBody>
          <a:bodyPr/>
          <a:lstStyle/>
          <a:p>
            <a:pPr marL="800100" lvl="1" indent="-342900" eaLnBrk="1" hangingPunct="1">
              <a:buFont typeface="Wingdings" pitchFamily="2" charset="2"/>
              <a:buChar char="Ø"/>
            </a:pPr>
            <a:r>
              <a:rPr lang="en-US" sz="2800" dirty="0" smtClean="0">
                <a:latin typeface="Arial" pitchFamily="34" charset="0"/>
                <a:cs typeface="Arial" pitchFamily="34" charset="0"/>
              </a:rPr>
              <a:t>Promotes the reuse of federal excess computers and peripheral devices among needy schools and educational nonprofit organizations</a:t>
            </a:r>
          </a:p>
          <a:p>
            <a:pPr marL="800100" lvl="1" indent="-342900" eaLnBrk="1" hangingPunct="1">
              <a:buFont typeface="Wingdings" pitchFamily="2" charset="2"/>
              <a:buChar char="Ø"/>
            </a:pPr>
            <a:r>
              <a:rPr lang="en-US" sz="2800" dirty="0" smtClean="0">
                <a:latin typeface="Arial" pitchFamily="34" charset="0"/>
                <a:cs typeface="Arial" pitchFamily="34" charset="0"/>
              </a:rPr>
              <a:t>Reduces the landfill disposal of toxic wastes</a:t>
            </a:r>
          </a:p>
          <a:p>
            <a:pPr marL="800100" lvl="1" indent="-342900" eaLnBrk="1" hangingPunct="1">
              <a:buFont typeface="Wingdings" pitchFamily="2" charset="2"/>
              <a:buChar char="Ø"/>
            </a:pPr>
            <a:r>
              <a:rPr lang="en-US" sz="2800" dirty="0" smtClean="0">
                <a:latin typeface="Arial" pitchFamily="34" charset="0"/>
                <a:cs typeface="Arial" pitchFamily="34" charset="0"/>
              </a:rPr>
              <a:t>Maximizes the taxpayer’s investment in computer equipment</a:t>
            </a:r>
          </a:p>
          <a:p>
            <a:pPr lvl="1" eaLnBrk="1" hangingPunct="1">
              <a:buClrTx/>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r>
              <a:rPr lang="en-US" dirty="0">
                <a:latin typeface="Arial" pitchFamily="34" charset="0"/>
                <a:cs typeface="Arial" pitchFamily="34" charset="0"/>
              </a:rPr>
              <a:t>Public, Private Schools and Day Care </a:t>
            </a:r>
            <a:r>
              <a:rPr lang="en-US" dirty="0" smtClean="0">
                <a:latin typeface="Arial" pitchFamily="34" charset="0"/>
                <a:cs typeface="Arial" pitchFamily="34" charset="0"/>
              </a:rPr>
              <a:t>Centers</a:t>
            </a:r>
            <a:endParaRPr lang="en-US" dirty="0">
              <a:latin typeface="Arial" pitchFamily="34" charset="0"/>
              <a:cs typeface="Arial" pitchFamily="34" charset="0"/>
            </a:endParaRPr>
          </a:p>
        </p:txBody>
      </p:sp>
      <p:sp>
        <p:nvSpPr>
          <p:cNvPr id="3" name="Content Placeholder 2"/>
          <p:cNvSpPr>
            <a:spLocks noGrp="1"/>
          </p:cNvSpPr>
          <p:nvPr>
            <p:ph idx="1"/>
          </p:nvPr>
        </p:nvSpPr>
        <p:spPr>
          <a:xfrm>
            <a:off x="455613" y="2667000"/>
            <a:ext cx="7769225" cy="2774950"/>
          </a:xfrm>
        </p:spPr>
        <p:txBody>
          <a:bodyPr/>
          <a:lstStyle/>
          <a:p>
            <a:r>
              <a:rPr lang="en-US" sz="2800" dirty="0">
                <a:latin typeface="Arial" pitchFamily="34" charset="0"/>
                <a:cs typeface="Arial" pitchFamily="34" charset="0"/>
              </a:rPr>
              <a:t>A school is eligible to receive donations through the Computers for Learning program if it is public, private, or parochial, serving pre-kindergarten through grade 12 </a:t>
            </a:r>
            <a:r>
              <a:rPr lang="en-US" sz="2800" dirty="0" smtClean="0">
                <a:latin typeface="Arial" pitchFamily="34" charset="0"/>
                <a:cs typeface="Arial" pitchFamily="34" charset="0"/>
              </a:rPr>
              <a:t>students</a:t>
            </a:r>
          </a:p>
          <a:p>
            <a:r>
              <a:rPr lang="en-US" sz="2800" dirty="0" smtClean="0">
                <a:latin typeface="Arial" pitchFamily="34" charset="0"/>
                <a:cs typeface="Arial" pitchFamily="34" charset="0"/>
              </a:rPr>
              <a:t>Day </a:t>
            </a:r>
            <a:r>
              <a:rPr lang="en-US" sz="2800" dirty="0">
                <a:latin typeface="Arial" pitchFamily="34" charset="0"/>
                <a:cs typeface="Arial" pitchFamily="34" charset="0"/>
              </a:rPr>
              <a:t>care centers must provide a </a:t>
            </a:r>
            <a:r>
              <a:rPr lang="en-US" sz="2800" dirty="0" smtClean="0">
                <a:latin typeface="Arial" pitchFamily="34" charset="0"/>
                <a:cs typeface="Arial" pitchFamily="34" charset="0"/>
              </a:rPr>
              <a:t>state approved </a:t>
            </a:r>
            <a:r>
              <a:rPr lang="en-US" sz="2800" dirty="0">
                <a:latin typeface="Arial" pitchFamily="34" charset="0"/>
                <a:cs typeface="Arial" pitchFamily="34" charset="0"/>
              </a:rPr>
              <a:t>preschool curriculum</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14</a:t>
            </a:fld>
            <a:endParaRPr lang="en-US" dirty="0"/>
          </a:p>
        </p:txBody>
      </p:sp>
    </p:spTree>
    <p:extLst>
      <p:ext uri="{BB962C8B-B14F-4D97-AF65-F5344CB8AC3E}">
        <p14:creationId xmlns="" xmlns:p14="http://schemas.microsoft.com/office/powerpoint/2010/main" val="214708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r>
              <a:rPr lang="en-US" dirty="0">
                <a:latin typeface="Arial" pitchFamily="34" charset="0"/>
                <a:cs typeface="Arial" pitchFamily="34" charset="0"/>
              </a:rPr>
              <a:t>E</a:t>
            </a:r>
            <a:r>
              <a:rPr lang="en-US" dirty="0" smtClean="0">
                <a:latin typeface="Arial" pitchFamily="34" charset="0"/>
                <a:cs typeface="Arial" pitchFamily="34" charset="0"/>
              </a:rPr>
              <a:t>ducational Nonprofits</a:t>
            </a:r>
            <a:endParaRPr lang="en-US" dirty="0">
              <a:latin typeface="Arial" pitchFamily="34" charset="0"/>
              <a:cs typeface="Arial" pitchFamily="34" charset="0"/>
            </a:endParaRPr>
          </a:p>
        </p:txBody>
      </p:sp>
      <p:sp>
        <p:nvSpPr>
          <p:cNvPr id="3" name="Content Placeholder 2"/>
          <p:cNvSpPr>
            <a:spLocks noGrp="1"/>
          </p:cNvSpPr>
          <p:nvPr>
            <p:ph idx="1"/>
          </p:nvPr>
        </p:nvSpPr>
        <p:spPr>
          <a:xfrm>
            <a:off x="455613" y="2209800"/>
            <a:ext cx="7769225" cy="4267200"/>
          </a:xfrm>
        </p:spPr>
        <p:txBody>
          <a:bodyPr/>
          <a:lstStyle/>
          <a:p>
            <a:r>
              <a:rPr lang="en-US" sz="2300" dirty="0">
                <a:latin typeface="Arial" pitchFamily="34" charset="0"/>
                <a:cs typeface="Arial" pitchFamily="34" charset="0"/>
              </a:rPr>
              <a:t>An educational nonprofit is eligible if it is classified as tax-exempt under section </a:t>
            </a:r>
            <a:r>
              <a:rPr lang="en-US" sz="2300" dirty="0" smtClean="0">
                <a:latin typeface="Arial" pitchFamily="34" charset="0"/>
                <a:cs typeface="Arial" pitchFamily="34" charset="0"/>
              </a:rPr>
              <a:t>501(c</a:t>
            </a:r>
            <a:r>
              <a:rPr lang="en-US" sz="2300" dirty="0">
                <a:latin typeface="Arial" pitchFamily="34" charset="0"/>
                <a:cs typeface="Arial" pitchFamily="34" charset="0"/>
              </a:rPr>
              <a:t>) of the United States tax code and serves pre-kindergarten through grade 12 </a:t>
            </a:r>
            <a:r>
              <a:rPr lang="en-US" sz="2300" dirty="0" smtClean="0">
                <a:latin typeface="Arial" pitchFamily="34" charset="0"/>
                <a:cs typeface="Arial" pitchFamily="34" charset="0"/>
              </a:rPr>
              <a:t>students </a:t>
            </a:r>
          </a:p>
          <a:p>
            <a:r>
              <a:rPr lang="en-US" sz="2300" dirty="0" smtClean="0">
                <a:latin typeface="Arial" pitchFamily="34" charset="0"/>
                <a:cs typeface="Arial" pitchFamily="34" charset="0"/>
              </a:rPr>
              <a:t>Must </a:t>
            </a:r>
            <a:r>
              <a:rPr lang="en-US" sz="2300" dirty="0">
                <a:latin typeface="Arial" pitchFamily="34" charset="0"/>
                <a:cs typeface="Arial" pitchFamily="34" charset="0"/>
              </a:rPr>
              <a:t>meet ALL of the following criteria to participate in the CFL program:</a:t>
            </a:r>
          </a:p>
          <a:p>
            <a:pPr lvl="1"/>
            <a:r>
              <a:rPr lang="en-US" sz="2300" dirty="0" smtClean="0">
                <a:latin typeface="Arial" pitchFamily="34" charset="0"/>
                <a:cs typeface="Arial" pitchFamily="34" charset="0"/>
              </a:rPr>
              <a:t>Be </a:t>
            </a:r>
            <a:r>
              <a:rPr lang="en-US" sz="2300" dirty="0">
                <a:latin typeface="Arial" pitchFamily="34" charset="0"/>
                <a:cs typeface="Arial" pitchFamily="34" charset="0"/>
              </a:rPr>
              <a:t>tax exempt under section 501(C) of the U.S. tax </a:t>
            </a:r>
            <a:r>
              <a:rPr lang="en-US" sz="2300" dirty="0" smtClean="0">
                <a:latin typeface="Arial" pitchFamily="34" charset="0"/>
                <a:cs typeface="Arial" pitchFamily="34" charset="0"/>
              </a:rPr>
              <a:t>code</a:t>
            </a:r>
            <a:endParaRPr lang="en-US" sz="2300" dirty="0">
              <a:latin typeface="Arial" pitchFamily="34" charset="0"/>
              <a:cs typeface="Arial" pitchFamily="34" charset="0"/>
            </a:endParaRPr>
          </a:p>
          <a:p>
            <a:pPr lvl="1"/>
            <a:r>
              <a:rPr lang="en-US" sz="2300" dirty="0">
                <a:latin typeface="Arial" pitchFamily="34" charset="0"/>
                <a:cs typeface="Arial" pitchFamily="34" charset="0"/>
              </a:rPr>
              <a:t>Serve some portion of the pre-kindergarten through grade 12 </a:t>
            </a:r>
            <a:r>
              <a:rPr lang="en-US" sz="2300" dirty="0" smtClean="0">
                <a:latin typeface="Arial" pitchFamily="34" charset="0"/>
                <a:cs typeface="Arial" pitchFamily="34" charset="0"/>
              </a:rPr>
              <a:t>population</a:t>
            </a:r>
            <a:endParaRPr lang="en-US" sz="2300" dirty="0">
              <a:latin typeface="Arial" pitchFamily="34" charset="0"/>
              <a:cs typeface="Arial" pitchFamily="34" charset="0"/>
            </a:endParaRPr>
          </a:p>
          <a:p>
            <a:pPr lvl="1"/>
            <a:r>
              <a:rPr lang="en-US" sz="2300" dirty="0">
                <a:latin typeface="Arial" pitchFamily="34" charset="0"/>
                <a:cs typeface="Arial" pitchFamily="34" charset="0"/>
              </a:rPr>
              <a:t>Operate primarily for the purpose of education</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dirty="0"/>
          </a:p>
        </p:txBody>
      </p:sp>
    </p:spTree>
    <p:extLst>
      <p:ext uri="{BB962C8B-B14F-4D97-AF65-F5344CB8AC3E}">
        <p14:creationId xmlns="" xmlns:p14="http://schemas.microsoft.com/office/powerpoint/2010/main" val="166639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Educational </a:t>
            </a:r>
            <a:r>
              <a:rPr lang="en-US" dirty="0" smtClean="0">
                <a:latin typeface="Arial" pitchFamily="34" charset="0"/>
                <a:cs typeface="Arial" pitchFamily="34" charset="0"/>
              </a:rPr>
              <a:t>Nonprofits</a:t>
            </a:r>
            <a:endParaRPr lang="en-US" dirty="0">
              <a:latin typeface="Arial" pitchFamily="34" charset="0"/>
              <a:cs typeface="Arial" pitchFamily="34" charset="0"/>
            </a:endParaRPr>
          </a:p>
        </p:txBody>
      </p:sp>
      <p:sp>
        <p:nvSpPr>
          <p:cNvPr id="3" name="Content Placeholder 2"/>
          <p:cNvSpPr>
            <a:spLocks noGrp="1"/>
          </p:cNvSpPr>
          <p:nvPr>
            <p:ph idx="1"/>
          </p:nvPr>
        </p:nvSpPr>
        <p:spPr>
          <a:xfrm>
            <a:off x="455613" y="2286000"/>
            <a:ext cx="7769225" cy="3155950"/>
          </a:xfrm>
        </p:spPr>
        <p:txBody>
          <a:bodyPr/>
          <a:lstStyle/>
          <a:p>
            <a:r>
              <a:rPr lang="en-US" sz="2800" dirty="0">
                <a:latin typeface="Arial" pitchFamily="34" charset="0"/>
                <a:cs typeface="Arial" pitchFamily="34" charset="0"/>
              </a:rPr>
              <a:t>By completing the registration form, the organization is attesting that their educational nonprofit organization meets ALL of the eligibility </a:t>
            </a:r>
            <a:r>
              <a:rPr lang="en-US" sz="2800" dirty="0" smtClean="0">
                <a:latin typeface="Arial" pitchFamily="34" charset="0"/>
                <a:cs typeface="Arial" pitchFamily="34" charset="0"/>
              </a:rPr>
              <a:t>requirements</a:t>
            </a:r>
          </a:p>
          <a:p>
            <a:r>
              <a:rPr lang="en-US" sz="2800" dirty="0" smtClean="0">
                <a:latin typeface="Arial" pitchFamily="34" charset="0"/>
                <a:cs typeface="Arial" pitchFamily="34" charset="0"/>
              </a:rPr>
              <a:t>Any </a:t>
            </a:r>
            <a:r>
              <a:rPr lang="en-US" sz="2800" dirty="0">
                <a:latin typeface="Arial" pitchFamily="34" charset="0"/>
                <a:cs typeface="Arial" pitchFamily="34" charset="0"/>
              </a:rPr>
              <a:t>federal agency that selects the educational nonprofit organization for donation will also ask to provide proof of </a:t>
            </a:r>
            <a:r>
              <a:rPr lang="en-US" sz="2800" dirty="0" smtClean="0">
                <a:latin typeface="Arial" pitchFamily="34" charset="0"/>
                <a:cs typeface="Arial" pitchFamily="34" charset="0"/>
              </a:rPr>
              <a:t>eligibility (Agencies </a:t>
            </a:r>
            <a:r>
              <a:rPr lang="en-US" sz="2800" dirty="0">
                <a:latin typeface="Arial" pitchFamily="34" charset="0"/>
                <a:cs typeface="Arial" pitchFamily="34" charset="0"/>
              </a:rPr>
              <a:t>determine what this should be, so it may </a:t>
            </a:r>
            <a:r>
              <a:rPr lang="en-US" sz="2800" dirty="0" smtClean="0">
                <a:latin typeface="Arial" pitchFamily="34" charset="0"/>
                <a:cs typeface="Arial" pitchFamily="34" charset="0"/>
              </a:rPr>
              <a:t>vary)</a:t>
            </a:r>
            <a:endParaRPr lang="en-US" sz="2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16</a:t>
            </a:fld>
            <a:endParaRPr lang="en-US" dirty="0"/>
          </a:p>
        </p:txBody>
      </p:sp>
    </p:spTree>
    <p:extLst>
      <p:ext uri="{BB962C8B-B14F-4D97-AF65-F5344CB8AC3E}">
        <p14:creationId xmlns="" xmlns:p14="http://schemas.microsoft.com/office/powerpoint/2010/main" val="11205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479550"/>
            <a:ext cx="7769225" cy="1077218"/>
          </a:xfrm>
        </p:spPr>
        <p:txBody>
          <a:bodyPr/>
          <a:lstStyle/>
          <a:p>
            <a:r>
              <a:rPr lang="en-US" dirty="0" smtClean="0"/>
              <a:t>Option 2: Stevenson-</a:t>
            </a:r>
            <a:r>
              <a:rPr lang="en-US" dirty="0" err="1" smtClean="0"/>
              <a:t>Wydler</a:t>
            </a:r>
            <a:r>
              <a:rPr lang="en-US" dirty="0" smtClean="0"/>
              <a:t> Technology Innovation Act</a:t>
            </a:r>
          </a:p>
        </p:txBody>
      </p:sp>
      <p:sp>
        <p:nvSpPr>
          <p:cNvPr id="304131" name="Rectangle 3"/>
          <p:cNvSpPr>
            <a:spLocks noGrp="1" noChangeArrowheads="1"/>
          </p:cNvSpPr>
          <p:nvPr>
            <p:ph type="body" idx="1"/>
          </p:nvPr>
        </p:nvSpPr>
        <p:spPr>
          <a:xfrm>
            <a:off x="533400" y="2438400"/>
            <a:ext cx="8307388" cy="3930650"/>
          </a:xfrm>
        </p:spPr>
        <p:txBody>
          <a:bodyPr/>
          <a:lstStyle/>
          <a:p>
            <a:pPr marL="457200" indent="-457200">
              <a:buFont typeface="Wingdings" pitchFamily="2" charset="2"/>
              <a:buNone/>
              <a:defRPr/>
            </a:pPr>
            <a:endParaRPr lang="en-US" sz="1600" dirty="0" smtClean="0"/>
          </a:p>
          <a:p>
            <a:pPr marL="457200" indent="-457200">
              <a:buFont typeface="Wingdings" pitchFamily="2" charset="2"/>
              <a:buNone/>
              <a:defRPr/>
            </a:pPr>
            <a:endParaRPr lang="en-US" sz="1600" dirty="0" smtClean="0"/>
          </a:p>
          <a:p>
            <a:pPr>
              <a:buNone/>
              <a:defRPr/>
            </a:pPr>
            <a:r>
              <a:rPr lang="en-US" sz="1800" dirty="0" smtClean="0"/>
              <a:t> </a:t>
            </a:r>
            <a:r>
              <a:rPr lang="en-US" sz="2000" dirty="0" smtClean="0"/>
              <a:t>15 USC 3710 (</a:t>
            </a:r>
            <a:r>
              <a:rPr lang="en-US" sz="2000" dirty="0" err="1" smtClean="0"/>
              <a:t>i</a:t>
            </a:r>
            <a:r>
              <a:rPr lang="en-US" sz="2000" dirty="0" smtClean="0"/>
              <a:t>) Research equipment</a:t>
            </a:r>
          </a:p>
          <a:p>
            <a:pPr>
              <a:buNone/>
              <a:defRPr/>
            </a:pPr>
            <a:endParaRPr lang="en-US" sz="2000" dirty="0" smtClean="0"/>
          </a:p>
          <a:p>
            <a:pPr>
              <a:buNone/>
              <a:defRPr/>
            </a:pPr>
            <a:r>
              <a:rPr lang="en-US" sz="2000" dirty="0" smtClean="0"/>
              <a:t>The authority allows the head of any agency to loan, lease, or transfer research equipment to educational institutions or certain nonprofit organizations.</a:t>
            </a:r>
          </a:p>
          <a:p>
            <a:pPr>
              <a:buNone/>
              <a:defRPr/>
            </a:pPr>
            <a:endParaRPr lang="en-US" sz="2000" dirty="0" smtClean="0"/>
          </a:p>
          <a:p>
            <a:pPr>
              <a:buNone/>
              <a:defRPr/>
            </a:pPr>
            <a:endParaRPr lang="en-US" sz="2000" dirty="0" smtClean="0"/>
          </a:p>
          <a:p>
            <a:pPr algn="ctr">
              <a:buNone/>
              <a:defRPr/>
            </a:pPr>
            <a:r>
              <a:rPr lang="en-US" sz="2000" dirty="0" smtClean="0"/>
              <a:t>   </a:t>
            </a:r>
            <a:r>
              <a:rPr lang="en-US" sz="2000" b="1" u="sng" dirty="0" smtClean="0"/>
              <a:t>Title of ownership shall transfer with a gift under this section.</a:t>
            </a:r>
          </a:p>
          <a:p>
            <a:pPr>
              <a:buFont typeface="Wingdings" pitchFamily="2" charset="2"/>
              <a:buNone/>
              <a:defRPr/>
            </a:pPr>
            <a:endParaRPr lang="en-US" sz="2000" b="1" dirty="0" smtClean="0"/>
          </a:p>
          <a:p>
            <a:pPr>
              <a:buFont typeface="Wingdings" pitchFamily="2" charset="2"/>
              <a:buNone/>
              <a:defRPr/>
            </a:pPr>
            <a:r>
              <a:rPr lang="en-US" sz="2000" b="1" dirty="0" smtClean="0"/>
              <a:t>		</a:t>
            </a:r>
          </a:p>
          <a:p>
            <a:pPr>
              <a:buFont typeface="Wingdings" pitchFamily="2" charset="2"/>
              <a:buNone/>
              <a:defRPr/>
            </a:pPr>
            <a:endParaRPr lang="en-US" b="1" dirty="0" smtClean="0"/>
          </a:p>
          <a:p>
            <a:pPr>
              <a:defRPr/>
            </a:pPr>
            <a:endParaRPr lang="en-US" dirty="0" smtClean="0"/>
          </a:p>
        </p:txBody>
      </p:sp>
      <p:sp>
        <p:nvSpPr>
          <p:cNvPr id="4" name="Shape 269"/>
          <p:cNvSpPr/>
          <p:nvPr/>
        </p:nvSpPr>
        <p:spPr>
          <a:xfrm>
            <a:off x="0" y="1066800"/>
            <a:ext cx="9144000" cy="7543800"/>
          </a:xfrm>
          <a:prstGeom prst="rect">
            <a:avLst/>
          </a:prstGeom>
          <a:blipFill>
            <a:blip r:embed="rId3" cstate="print"/>
            <a:stretch>
              <a:fillRect/>
            </a:stretch>
          </a:blipFill>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84"/>
          <p:cNvSpPr/>
          <p:nvPr/>
        </p:nvSpPr>
        <p:spPr>
          <a:xfrm>
            <a:off x="4495800" y="3733800"/>
            <a:ext cx="4267200" cy="2895600"/>
          </a:xfrm>
          <a:prstGeom prst="rect">
            <a:avLst/>
          </a:prstGeom>
          <a:blipFill>
            <a:blip r:embed="rId3" cstate="print"/>
            <a:stretch>
              <a:fillRect/>
            </a:stretch>
          </a:blipFill>
        </p:spPr>
      </p:sp>
      <p:sp>
        <p:nvSpPr>
          <p:cNvPr id="23554" name="Rectangle 2"/>
          <p:cNvSpPr>
            <a:spLocks noGrp="1" noChangeArrowheads="1"/>
          </p:cNvSpPr>
          <p:nvPr>
            <p:ph type="title"/>
          </p:nvPr>
        </p:nvSpPr>
        <p:spPr>
          <a:xfrm>
            <a:off x="457200" y="1371600"/>
            <a:ext cx="7769225" cy="579438"/>
          </a:xfrm>
        </p:spPr>
        <p:txBody>
          <a:bodyPr/>
          <a:lstStyle/>
          <a:p>
            <a:r>
              <a:rPr lang="en-US" dirty="0" smtClean="0"/>
              <a:t> </a:t>
            </a:r>
            <a:r>
              <a:rPr lang="en-US" dirty="0" smtClean="0">
                <a:latin typeface="Arial" pitchFamily="34" charset="0"/>
                <a:cs typeface="Arial" pitchFamily="34" charset="0"/>
              </a:rPr>
              <a:t>Normal Disposal Process</a:t>
            </a:r>
          </a:p>
        </p:txBody>
      </p:sp>
      <p:sp>
        <p:nvSpPr>
          <p:cNvPr id="23555" name="Rectangle 3"/>
          <p:cNvSpPr>
            <a:spLocks noGrp="1" noChangeArrowheads="1"/>
          </p:cNvSpPr>
          <p:nvPr>
            <p:ph type="body" idx="1"/>
          </p:nvPr>
        </p:nvSpPr>
        <p:spPr>
          <a:xfrm>
            <a:off x="457200" y="2133600"/>
            <a:ext cx="8231188" cy="4114800"/>
          </a:xfrm>
        </p:spPr>
        <p:txBody>
          <a:bodyPr/>
          <a:lstStyle/>
          <a:p>
            <a:pPr>
              <a:lnSpc>
                <a:spcPct val="80000"/>
              </a:lnSpc>
            </a:pPr>
            <a:endParaRPr lang="en-US" dirty="0" smtClean="0"/>
          </a:p>
          <a:p>
            <a:pPr lvl="0">
              <a:spcBef>
                <a:spcPts val="560"/>
              </a:spcBef>
              <a:spcAft>
                <a:spcPts val="0"/>
              </a:spcAft>
              <a:buClr>
                <a:srgbClr val="003399"/>
              </a:buClr>
              <a:buSzPct val="100000"/>
            </a:pPr>
            <a:r>
              <a:rPr lang="x-none">
                <a:latin typeface="Arial" pitchFamily="34" charset="0"/>
                <a:ea typeface="Times New Roman"/>
                <a:cs typeface="Arial" pitchFamily="34" charset="0"/>
                <a:sym typeface="Times New Roman"/>
              </a:rPr>
              <a:t>Transfer property to other Federal agencies</a:t>
            </a:r>
          </a:p>
          <a:p>
            <a:pPr lvl="0">
              <a:spcBef>
                <a:spcPts val="560"/>
              </a:spcBef>
              <a:spcAft>
                <a:spcPts val="0"/>
              </a:spcAft>
              <a:buClr>
                <a:srgbClr val="003399"/>
              </a:buClr>
              <a:buSzPct val="100000"/>
            </a:pPr>
            <a:r>
              <a:rPr lang="x-none" smtClean="0">
                <a:latin typeface="Arial" pitchFamily="34" charset="0"/>
                <a:ea typeface="Times New Roman"/>
                <a:cs typeface="Arial" pitchFamily="34" charset="0"/>
                <a:sym typeface="Times New Roman"/>
              </a:rPr>
              <a:t>Donate </a:t>
            </a:r>
            <a:r>
              <a:rPr lang="x-none">
                <a:latin typeface="Arial" pitchFamily="34" charset="0"/>
                <a:ea typeface="Times New Roman"/>
                <a:cs typeface="Arial" pitchFamily="34" charset="0"/>
                <a:sym typeface="Times New Roman"/>
              </a:rPr>
              <a:t>property to eligible recipients through a State Agency for Surplus Property (SASP)</a:t>
            </a:r>
          </a:p>
          <a:p>
            <a:pPr lvl="0">
              <a:spcBef>
                <a:spcPts val="560"/>
              </a:spcBef>
              <a:spcAft>
                <a:spcPts val="0"/>
              </a:spcAft>
              <a:buClr>
                <a:srgbClr val="003399"/>
              </a:buClr>
              <a:buSzPct val="100000"/>
            </a:pPr>
            <a:r>
              <a:rPr lang="en-US" dirty="0" smtClean="0">
                <a:latin typeface="Arial" pitchFamily="34" charset="0"/>
                <a:ea typeface="Times New Roman"/>
                <a:cs typeface="Arial" pitchFamily="34" charset="0"/>
                <a:sym typeface="Times New Roman"/>
              </a:rPr>
              <a:t>Sales</a:t>
            </a:r>
            <a:endParaRPr lang="x-none">
              <a:latin typeface="Arial" pitchFamily="34" charset="0"/>
              <a:ea typeface="Times New Roman"/>
              <a:cs typeface="Arial" pitchFamily="34" charset="0"/>
              <a:sym typeface="Times New Roman"/>
            </a:endParaRPr>
          </a:p>
          <a:p>
            <a:pPr>
              <a:lnSpc>
                <a:spcPct val="80000"/>
              </a:lnSpc>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Condition Code Requirements	</a:t>
            </a:r>
            <a:endParaRPr lang="en-US" dirty="0">
              <a:latin typeface="Arial" pitchFamily="34" charset="0"/>
              <a:cs typeface="Arial" pitchFamily="34" charset="0"/>
            </a:endParaRPr>
          </a:p>
        </p:txBody>
      </p:sp>
      <p:sp>
        <p:nvSpPr>
          <p:cNvPr id="3" name="Content Placeholder 2"/>
          <p:cNvSpPr>
            <a:spLocks noGrp="1"/>
          </p:cNvSpPr>
          <p:nvPr>
            <p:ph idx="1"/>
          </p:nvPr>
        </p:nvSpPr>
        <p:spPr>
          <a:xfrm>
            <a:off x="455613" y="2393950"/>
            <a:ext cx="8154987" cy="3048000"/>
          </a:xfrm>
        </p:spPr>
        <p:txBody>
          <a:bodyPr/>
          <a:lstStyle/>
          <a:p>
            <a:r>
              <a:rPr lang="en-US" sz="2800" dirty="0" smtClean="0">
                <a:latin typeface="Arial" pitchFamily="34" charset="0"/>
                <a:cs typeface="Arial" pitchFamily="34" charset="0"/>
              </a:rPr>
              <a:t>Stevenson-</a:t>
            </a:r>
            <a:r>
              <a:rPr lang="en-US" sz="2800" dirty="0" err="1" smtClean="0">
                <a:latin typeface="Arial" pitchFamily="34" charset="0"/>
                <a:cs typeface="Arial" pitchFamily="34" charset="0"/>
              </a:rPr>
              <a:t>Wydler</a:t>
            </a:r>
            <a:r>
              <a:rPr lang="en-US" sz="2800" dirty="0" smtClean="0">
                <a:latin typeface="Arial" pitchFamily="34" charset="0"/>
                <a:cs typeface="Arial" pitchFamily="34" charset="0"/>
              </a:rPr>
              <a:t> Act, Computers for Learning, Transfers and Donations</a:t>
            </a:r>
          </a:p>
          <a:p>
            <a:pPr lvl="1"/>
            <a:r>
              <a:rPr lang="en-US" sz="2800" dirty="0" smtClean="0">
                <a:latin typeface="Arial" pitchFamily="34" charset="0"/>
                <a:cs typeface="Arial" pitchFamily="34" charset="0"/>
              </a:rPr>
              <a:t>Condition Code 1 </a:t>
            </a:r>
          </a:p>
          <a:p>
            <a:pPr lvl="1"/>
            <a:r>
              <a:rPr lang="en-US" sz="2800" dirty="0" smtClean="0">
                <a:latin typeface="Arial" pitchFamily="34" charset="0"/>
                <a:cs typeface="Arial" pitchFamily="34" charset="0"/>
              </a:rPr>
              <a:t>Condition Code 4</a:t>
            </a:r>
          </a:p>
          <a:p>
            <a:pPr lvl="1"/>
            <a:r>
              <a:rPr lang="en-US" sz="2800" dirty="0" smtClean="0">
                <a:latin typeface="Arial" pitchFamily="34" charset="0"/>
                <a:cs typeface="Arial" pitchFamily="34" charset="0"/>
              </a:rPr>
              <a:t>Condition Code 7</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19</a:t>
            </a:fld>
            <a:endParaRPr lang="en-US" dirty="0"/>
          </a:p>
        </p:txBody>
      </p:sp>
    </p:spTree>
    <p:extLst>
      <p:ext uri="{BB962C8B-B14F-4D97-AF65-F5344CB8AC3E}">
        <p14:creationId xmlns="" xmlns:p14="http://schemas.microsoft.com/office/powerpoint/2010/main" val="407089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371600"/>
            <a:ext cx="7769225" cy="579438"/>
          </a:xfrm>
        </p:spPr>
        <p:txBody>
          <a:bodyPr/>
          <a:lstStyle/>
          <a:p>
            <a:pPr algn="ctr"/>
            <a:r>
              <a:rPr lang="en-US" dirty="0" smtClean="0">
                <a:latin typeface="Arial" pitchFamily="34" charset="0"/>
                <a:cs typeface="Arial" pitchFamily="34" charset="0"/>
              </a:rPr>
              <a:t>LET’S TALK TRASH</a:t>
            </a:r>
          </a:p>
        </p:txBody>
      </p:sp>
      <p:sp>
        <p:nvSpPr>
          <p:cNvPr id="3" name="Content Placeholder 2"/>
          <p:cNvSpPr>
            <a:spLocks noGrp="1"/>
          </p:cNvSpPr>
          <p:nvPr>
            <p:ph idx="1"/>
          </p:nvPr>
        </p:nvSpPr>
        <p:spPr>
          <a:xfrm>
            <a:off x="457200" y="2286000"/>
            <a:ext cx="8305800" cy="4191000"/>
          </a:xfrm>
          <a:noFill/>
        </p:spPr>
        <p:txBody>
          <a:bodyPr/>
          <a:lstStyle/>
          <a:p>
            <a:pPr>
              <a:buNone/>
              <a:defRPr/>
            </a:pPr>
            <a:endParaRPr lang="en-US" sz="4000" b="1" dirty="0" smtClean="0">
              <a:solidFill>
                <a:srgbClr val="2B7D40"/>
              </a:solidFill>
              <a:latin typeface="Times New Roman" pitchFamily="18" charset="0"/>
              <a:cs typeface="Times New Roman" pitchFamily="18" charset="0"/>
            </a:endParaRPr>
          </a:p>
          <a:p>
            <a:pPr>
              <a:defRPr/>
            </a:pPr>
            <a:endParaRPr lang="en-US" dirty="0" smtClean="0"/>
          </a:p>
          <a:p>
            <a:pPr>
              <a:defRPr/>
            </a:pPr>
            <a:endParaRPr lang="en-US" dirty="0"/>
          </a:p>
        </p:txBody>
      </p:sp>
      <p:sp>
        <p:nvSpPr>
          <p:cNvPr id="8" name="Rectangle 3"/>
          <p:cNvSpPr txBox="1">
            <a:spLocks noChangeArrowheads="1"/>
          </p:cNvSpPr>
          <p:nvPr/>
        </p:nvSpPr>
        <p:spPr bwMode="auto">
          <a:xfrm>
            <a:off x="457200" y="2133600"/>
            <a:ext cx="8305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Tx/>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Tx/>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Tx/>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Tx/>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a:lstStyle>
          <a:p>
            <a:pPr lvl="0">
              <a:spcBef>
                <a:spcPts val="1200"/>
              </a:spcBef>
              <a:spcAft>
                <a:spcPts val="0"/>
              </a:spcAft>
              <a:buClr>
                <a:srgbClr val="013C88"/>
              </a:buClr>
              <a:buSzPct val="100000"/>
            </a:pPr>
            <a:r>
              <a:rPr lang="x-none" sz="2300" smtClean="0">
                <a:latin typeface="Arial" pitchFamily="34" charset="0"/>
                <a:ea typeface="Times New Roman"/>
                <a:cs typeface="Arial" pitchFamily="34" charset="0"/>
                <a:sym typeface="Times New Roman"/>
              </a:rPr>
              <a:t>According </a:t>
            </a:r>
            <a:r>
              <a:rPr lang="x-none" sz="2300">
                <a:latin typeface="Arial" pitchFamily="34" charset="0"/>
                <a:ea typeface="Times New Roman"/>
                <a:cs typeface="Arial" pitchFamily="34" charset="0"/>
                <a:sym typeface="Times New Roman"/>
              </a:rPr>
              <a:t>to the U.S. Environmental Protection Agency (EPA), an estimated 30 to 40 million PCs will be ready for "end-of-life management" in each of the next few years.</a:t>
            </a:r>
          </a:p>
          <a:p>
            <a:pPr lvl="0">
              <a:spcBef>
                <a:spcPts val="1200"/>
              </a:spcBef>
              <a:spcAft>
                <a:spcPts val="0"/>
              </a:spcAft>
              <a:buClr>
                <a:srgbClr val="013C88"/>
              </a:buClr>
              <a:buSzPct val="100000"/>
            </a:pPr>
            <a:r>
              <a:rPr lang="x-none" sz="2300" smtClean="0">
                <a:latin typeface="Arial" pitchFamily="34" charset="0"/>
                <a:ea typeface="Times New Roman"/>
                <a:cs typeface="Arial" pitchFamily="34" charset="0"/>
                <a:sym typeface="Times New Roman"/>
              </a:rPr>
              <a:t>Worldwide </a:t>
            </a:r>
            <a:r>
              <a:rPr lang="x-none" sz="2300">
                <a:latin typeface="Arial" pitchFamily="34" charset="0"/>
                <a:ea typeface="Times New Roman"/>
                <a:cs typeface="Arial" pitchFamily="34" charset="0"/>
                <a:sym typeface="Times New Roman"/>
              </a:rPr>
              <a:t>PC shipments were projected to total 366.1 million units in 2010, a 19.7 percent increase from 305.8 million units shipped in </a:t>
            </a:r>
            <a:r>
              <a:rPr lang="x-none" sz="2300" smtClean="0">
                <a:latin typeface="Arial" pitchFamily="34" charset="0"/>
                <a:ea typeface="Times New Roman"/>
                <a:cs typeface="Arial" pitchFamily="34" charset="0"/>
                <a:sym typeface="Times New Roman"/>
              </a:rPr>
              <a:t>2009</a:t>
            </a:r>
            <a:endParaRPr lang="x-none" sz="2300">
              <a:latin typeface="Arial" pitchFamily="34" charset="0"/>
              <a:ea typeface="Times New Roman"/>
              <a:cs typeface="Arial" pitchFamily="34" charset="0"/>
              <a:sym typeface="Times New Roman"/>
            </a:endParaRPr>
          </a:p>
          <a:p>
            <a:pPr lvl="0">
              <a:lnSpc>
                <a:spcPct val="90000"/>
              </a:lnSpc>
              <a:spcBef>
                <a:spcPts val="1200"/>
              </a:spcBef>
              <a:spcAft>
                <a:spcPts val="0"/>
              </a:spcAft>
              <a:buClr>
                <a:srgbClr val="013C88"/>
              </a:buClr>
              <a:buSzPct val="100000"/>
            </a:pPr>
            <a:r>
              <a:rPr lang="x-none" sz="2300">
                <a:latin typeface="Arial" pitchFamily="34" charset="0"/>
                <a:ea typeface="Times New Roman"/>
                <a:cs typeface="Arial" pitchFamily="34" charset="0"/>
                <a:sym typeface="Times New Roman"/>
              </a:rPr>
              <a:t>According to the UN Environment Program, the worldwide total for e-waste could be as much as 50 million tons per </a:t>
            </a:r>
            <a:r>
              <a:rPr lang="x-none" sz="2300" smtClean="0">
                <a:latin typeface="Arial" pitchFamily="34" charset="0"/>
                <a:ea typeface="Times New Roman"/>
                <a:cs typeface="Arial" pitchFamily="34" charset="0"/>
                <a:sym typeface="Times New Roman"/>
              </a:rPr>
              <a:t>year</a:t>
            </a:r>
            <a:r>
              <a:rPr lang="en-US" sz="2300" dirty="0" smtClean="0">
                <a:latin typeface="Arial" pitchFamily="34" charset="0"/>
                <a:ea typeface="Times New Roman"/>
                <a:cs typeface="Arial" pitchFamily="34" charset="0"/>
                <a:sym typeface="Times New Roman"/>
              </a:rPr>
              <a:t>		</a:t>
            </a:r>
            <a:r>
              <a:rPr lang="x-none" sz="2300" smtClean="0">
                <a:latin typeface="Arial" pitchFamily="34" charset="0"/>
                <a:ea typeface="Times New Roman"/>
                <a:cs typeface="Arial" pitchFamily="34" charset="0"/>
                <a:sym typeface="Times New Roman"/>
              </a:rPr>
              <a:t> </a:t>
            </a:r>
            <a:endParaRPr lang="en-US" sz="2300" dirty="0" smtClean="0">
              <a:latin typeface="Arial" pitchFamily="34" charset="0"/>
              <a:ea typeface="Times New Roman"/>
              <a:cs typeface="Arial" pitchFamily="34" charset="0"/>
              <a:sym typeface="Times New Roman"/>
            </a:endParaRPr>
          </a:p>
          <a:p>
            <a:pPr lvl="0" algn="just">
              <a:lnSpc>
                <a:spcPct val="90000"/>
              </a:lnSpc>
              <a:spcBef>
                <a:spcPts val="1200"/>
              </a:spcBef>
              <a:spcAft>
                <a:spcPts val="0"/>
              </a:spcAft>
              <a:buClr>
                <a:schemeClr val="lt1"/>
              </a:buClr>
              <a:buSzPct val="25000"/>
              <a:buNone/>
            </a:pPr>
            <a:r>
              <a:rPr lang="en-US" sz="2300" dirty="0" smtClean="0">
                <a:latin typeface="Arial" pitchFamily="34" charset="0"/>
                <a:ea typeface="Times New Roman"/>
                <a:cs typeface="Arial" pitchFamily="34" charset="0"/>
                <a:sym typeface="Times New Roman"/>
              </a:rPr>
              <a:t>	</a:t>
            </a:r>
            <a:r>
              <a:rPr lang="x-none" sz="2300" i="1" smtClean="0">
                <a:latin typeface="Arial" pitchFamily="34" charset="0"/>
                <a:ea typeface="Times New Roman"/>
                <a:cs typeface="Arial" pitchFamily="34" charset="0"/>
                <a:sym typeface="Times New Roman"/>
              </a:rPr>
              <a:t>CPUs            </a:t>
            </a:r>
            <a:r>
              <a:rPr lang="en-US" sz="2300" i="1" dirty="0" smtClean="0">
                <a:latin typeface="Arial" pitchFamily="34" charset="0"/>
                <a:ea typeface="Times New Roman"/>
                <a:cs typeface="Arial" pitchFamily="34" charset="0"/>
                <a:sym typeface="Times New Roman"/>
              </a:rPr>
              <a:t>	F</a:t>
            </a:r>
            <a:r>
              <a:rPr lang="x-none" sz="2300" i="1" smtClean="0">
                <a:latin typeface="Arial" pitchFamily="34" charset="0"/>
                <a:ea typeface="Times New Roman"/>
                <a:cs typeface="Arial" pitchFamily="34" charset="0"/>
                <a:sym typeface="Times New Roman"/>
              </a:rPr>
              <a:t>ax </a:t>
            </a:r>
            <a:r>
              <a:rPr lang="en-US" sz="2300" i="1" dirty="0" smtClean="0">
                <a:latin typeface="Arial" pitchFamily="34" charset="0"/>
                <a:ea typeface="Times New Roman"/>
                <a:cs typeface="Arial" pitchFamily="34" charset="0"/>
                <a:sym typeface="Times New Roman"/>
              </a:rPr>
              <a:t>M</a:t>
            </a:r>
            <a:r>
              <a:rPr lang="x-none" sz="2300" i="1" smtClean="0">
                <a:latin typeface="Arial" pitchFamily="34" charset="0"/>
                <a:ea typeface="Times New Roman"/>
                <a:cs typeface="Arial" pitchFamily="34" charset="0"/>
                <a:sym typeface="Times New Roman"/>
              </a:rPr>
              <a:t>achines</a:t>
            </a:r>
            <a:r>
              <a:rPr lang="en-US" sz="2300" i="1" dirty="0" smtClean="0">
                <a:latin typeface="Arial" pitchFamily="34" charset="0"/>
                <a:ea typeface="Times New Roman"/>
                <a:cs typeface="Arial" pitchFamily="34" charset="0"/>
                <a:sym typeface="Times New Roman"/>
              </a:rPr>
              <a:t>		</a:t>
            </a:r>
            <a:r>
              <a:rPr lang="x-none" sz="2300" i="1" smtClean="0">
                <a:latin typeface="Arial" pitchFamily="34" charset="0"/>
                <a:ea typeface="Times New Roman"/>
                <a:cs typeface="Arial" pitchFamily="34" charset="0"/>
                <a:sym typeface="Times New Roman"/>
              </a:rPr>
              <a:t>Laptops         Scanners		Printers</a:t>
            </a:r>
            <a:r>
              <a:rPr lang="en-US" sz="2300" i="1" dirty="0" smtClean="0">
                <a:latin typeface="Arial" pitchFamily="34" charset="0"/>
                <a:ea typeface="Times New Roman"/>
                <a:cs typeface="Arial" pitchFamily="34" charset="0"/>
                <a:sym typeface="Times New Roman"/>
              </a:rPr>
              <a:t>	           </a:t>
            </a:r>
            <a:r>
              <a:rPr lang="x-none" sz="2300" i="1" smtClean="0">
                <a:latin typeface="Arial" pitchFamily="34" charset="0"/>
                <a:ea typeface="Times New Roman"/>
                <a:cs typeface="Arial" pitchFamily="34" charset="0"/>
                <a:sym typeface="Times New Roman"/>
              </a:rPr>
              <a:t>Cell Phones</a:t>
            </a:r>
          </a:p>
          <a:p>
            <a:pPr lvl="0" algn="just">
              <a:spcBef>
                <a:spcPts val="1200"/>
              </a:spcBef>
              <a:spcAft>
                <a:spcPts val="0"/>
              </a:spcAft>
              <a:buClr>
                <a:schemeClr val="lt1"/>
              </a:buClr>
              <a:buSzPct val="25000"/>
              <a:buNone/>
            </a:pPr>
            <a:endParaRPr lang="en-US" dirty="0" smtClean="0">
              <a:ea typeface="Times New Roman"/>
              <a:cs typeface="Times New Roman"/>
              <a:sym typeface="Times New Roman"/>
            </a:endParaRPr>
          </a:p>
          <a:p>
            <a:pPr lvl="0">
              <a:spcBef>
                <a:spcPts val="1200"/>
              </a:spcBef>
              <a:spcAft>
                <a:spcPts val="0"/>
              </a:spcAft>
              <a:buClr>
                <a:schemeClr val="lt1"/>
              </a:buClr>
              <a:buSzPct val="25000"/>
              <a:buNone/>
            </a:pPr>
            <a:endParaRPr lang="x-none">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Condition Code Requirements</a:t>
            </a:r>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Sales</a:t>
            </a:r>
          </a:p>
          <a:p>
            <a:pPr lvl="1"/>
            <a:r>
              <a:rPr lang="en-US" sz="2800" dirty="0" smtClean="0">
                <a:latin typeface="Arial" pitchFamily="34" charset="0"/>
                <a:cs typeface="Arial" pitchFamily="34" charset="0"/>
              </a:rPr>
              <a:t>Condition Code 1 and 4 can be sold individually or as a lot</a:t>
            </a:r>
          </a:p>
          <a:p>
            <a:pPr lvl="1"/>
            <a:r>
              <a:rPr lang="en-US" sz="2800" dirty="0" smtClean="0">
                <a:latin typeface="Arial" pitchFamily="34" charset="0"/>
                <a:cs typeface="Arial" pitchFamily="34" charset="0"/>
              </a:rPr>
              <a:t>Condition Code 7 must be sold individually</a:t>
            </a:r>
          </a:p>
          <a:p>
            <a:pPr lvl="1"/>
            <a:r>
              <a:rPr lang="en-US" sz="2800" dirty="0" smtClean="0">
                <a:latin typeface="Arial" pitchFamily="34" charset="0"/>
                <a:cs typeface="Arial" pitchFamily="34" charset="0"/>
              </a:rPr>
              <a:t>Condition Code X and S can only be sold to recyclers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dirty="0"/>
          </a:p>
        </p:txBody>
      </p:sp>
    </p:spTree>
    <p:extLst>
      <p:ext uri="{BB962C8B-B14F-4D97-AF65-F5344CB8AC3E}">
        <p14:creationId xmlns="" xmlns:p14="http://schemas.microsoft.com/office/powerpoint/2010/main" val="159956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371600"/>
            <a:ext cx="7769225" cy="609600"/>
          </a:xfrm>
        </p:spPr>
        <p:txBody>
          <a:bodyPr/>
          <a:lstStyle/>
          <a:p>
            <a:pPr eaLnBrk="1" hangingPunct="1"/>
            <a:r>
              <a:rPr lang="en-US" dirty="0" smtClean="0">
                <a:latin typeface="Arial" pitchFamily="34" charset="0"/>
                <a:cs typeface="Arial" pitchFamily="34" charset="0"/>
              </a:rPr>
              <a:t>Abandonment/Destruction</a:t>
            </a:r>
          </a:p>
        </p:txBody>
      </p:sp>
      <p:sp>
        <p:nvSpPr>
          <p:cNvPr id="24579" name="Rectangle 3"/>
          <p:cNvSpPr>
            <a:spLocks noGrp="1" noChangeArrowheads="1"/>
          </p:cNvSpPr>
          <p:nvPr>
            <p:ph type="body" idx="1"/>
          </p:nvPr>
        </p:nvSpPr>
        <p:spPr>
          <a:xfrm>
            <a:off x="381000" y="1905000"/>
            <a:ext cx="8229600" cy="4495800"/>
          </a:xfrm>
        </p:spPr>
        <p:txBody>
          <a:bodyPr/>
          <a:lstStyle/>
          <a:p>
            <a:pPr lvl="1" eaLnBrk="1" hangingPunct="1">
              <a:lnSpc>
                <a:spcPct val="80000"/>
              </a:lnSpc>
              <a:buNone/>
            </a:pPr>
            <a:endParaRPr lang="en-US" dirty="0" smtClean="0"/>
          </a:p>
          <a:p>
            <a:pPr eaLnBrk="1" hangingPunct="1">
              <a:lnSpc>
                <a:spcPct val="80000"/>
              </a:lnSpc>
            </a:pPr>
            <a:r>
              <a:rPr lang="en-US" sz="2800" dirty="0" smtClean="0">
                <a:latin typeface="Arial" pitchFamily="34" charset="0"/>
                <a:cs typeface="Arial" pitchFamily="34" charset="0"/>
              </a:rPr>
              <a:t>Must follow the regulations as outlined in FMR 102-36.305-330</a:t>
            </a:r>
          </a:p>
          <a:p>
            <a:pPr lvl="0">
              <a:lnSpc>
                <a:spcPct val="90000"/>
              </a:lnSpc>
              <a:spcBef>
                <a:spcPts val="600"/>
              </a:spcBef>
              <a:spcAft>
                <a:spcPts val="0"/>
              </a:spcAft>
              <a:buClr>
                <a:srgbClr val="003399"/>
              </a:buClr>
              <a:buSzPct val="100000"/>
            </a:pPr>
            <a:r>
              <a:rPr lang="x-none" sz="2800" smtClean="0">
                <a:latin typeface="Arial" pitchFamily="34" charset="0"/>
                <a:ea typeface="Times New Roman"/>
                <a:cs typeface="Arial" pitchFamily="34" charset="0"/>
                <a:sym typeface="Times New Roman"/>
              </a:rPr>
              <a:t>Determination </a:t>
            </a:r>
            <a:r>
              <a:rPr lang="x-none" sz="2800">
                <a:latin typeface="Arial" pitchFamily="34" charset="0"/>
                <a:ea typeface="Times New Roman"/>
                <a:cs typeface="Arial" pitchFamily="34" charset="0"/>
                <a:sym typeface="Times New Roman"/>
              </a:rPr>
              <a:t>can be made at any time during </a:t>
            </a:r>
            <a:r>
              <a:rPr lang="x-none" sz="2800" smtClean="0">
                <a:latin typeface="Arial" pitchFamily="34" charset="0"/>
                <a:ea typeface="Times New Roman"/>
                <a:cs typeface="Arial" pitchFamily="34" charset="0"/>
                <a:sym typeface="Times New Roman"/>
              </a:rPr>
              <a:t>disposa</a:t>
            </a:r>
            <a:r>
              <a:rPr lang="en-US" sz="2800" dirty="0" smtClean="0">
                <a:latin typeface="Arial" pitchFamily="34" charset="0"/>
                <a:ea typeface="Times New Roman"/>
                <a:cs typeface="Arial" pitchFamily="34" charset="0"/>
                <a:sym typeface="Times New Roman"/>
              </a:rPr>
              <a:t>l</a:t>
            </a:r>
          </a:p>
          <a:p>
            <a:pPr lvl="0">
              <a:lnSpc>
                <a:spcPct val="90000"/>
              </a:lnSpc>
              <a:spcBef>
                <a:spcPts val="600"/>
              </a:spcBef>
              <a:spcAft>
                <a:spcPts val="0"/>
              </a:spcAft>
              <a:buClr>
                <a:srgbClr val="003399"/>
              </a:buClr>
              <a:buSzPct val="100000"/>
            </a:pPr>
            <a:r>
              <a:rPr lang="x-none" sz="2800" smtClean="0">
                <a:latin typeface="Arial" pitchFamily="34" charset="0"/>
                <a:ea typeface="Times New Roman"/>
                <a:cs typeface="Arial" pitchFamily="34" charset="0"/>
                <a:sym typeface="Times New Roman"/>
              </a:rPr>
              <a:t>Abandon/Destroy </a:t>
            </a:r>
            <a:r>
              <a:rPr lang="x-none" sz="2800">
                <a:latin typeface="Arial" pitchFamily="34" charset="0"/>
                <a:ea typeface="Times New Roman"/>
                <a:cs typeface="Arial" pitchFamily="34" charset="0"/>
                <a:sym typeface="Times New Roman"/>
              </a:rPr>
              <a:t>property </a:t>
            </a:r>
            <a:r>
              <a:rPr lang="x-none" sz="2800" smtClean="0">
                <a:latin typeface="Arial" pitchFamily="34" charset="0"/>
                <a:ea typeface="Times New Roman"/>
                <a:cs typeface="Arial" pitchFamily="34" charset="0"/>
                <a:sym typeface="Times New Roman"/>
              </a:rPr>
              <a:t>has </a:t>
            </a:r>
            <a:r>
              <a:rPr lang="x-none" sz="2800">
                <a:latin typeface="Arial" pitchFamily="34" charset="0"/>
                <a:ea typeface="Times New Roman"/>
                <a:cs typeface="Arial" pitchFamily="34" charset="0"/>
                <a:sym typeface="Times New Roman"/>
              </a:rPr>
              <a:t>no commercial value or </a:t>
            </a:r>
            <a:r>
              <a:rPr lang="x-none" sz="2800" smtClean="0">
                <a:latin typeface="Arial" pitchFamily="34" charset="0"/>
                <a:ea typeface="Times New Roman"/>
                <a:cs typeface="Arial" pitchFamily="34" charset="0"/>
                <a:sym typeface="Times New Roman"/>
              </a:rPr>
              <a:t> </a:t>
            </a:r>
            <a:r>
              <a:rPr lang="x-none" sz="2800">
                <a:latin typeface="Arial" pitchFamily="34" charset="0"/>
                <a:ea typeface="Times New Roman"/>
                <a:cs typeface="Arial" pitchFamily="34" charset="0"/>
                <a:sym typeface="Times New Roman"/>
              </a:rPr>
              <a:t>the estimated cost of care and handling would exceed the expected proceeds from its </a:t>
            </a:r>
            <a:r>
              <a:rPr lang="x-none" sz="2800" smtClean="0">
                <a:latin typeface="Arial" pitchFamily="34" charset="0"/>
                <a:ea typeface="Times New Roman"/>
                <a:cs typeface="Arial" pitchFamily="34" charset="0"/>
                <a:sym typeface="Times New Roman"/>
              </a:rPr>
              <a:t>sale</a:t>
            </a:r>
            <a:endParaRPr lang="x-none" sz="2800">
              <a:latin typeface="Arial" pitchFamily="34" charset="0"/>
              <a:ea typeface="Times New Roman"/>
              <a:cs typeface="Arial" pitchFamily="34" charset="0"/>
              <a:sym typeface="Times New Roman"/>
            </a:endParaRPr>
          </a:p>
          <a:p>
            <a:pPr eaLnBrk="1" hangingPunct="1">
              <a:lnSpc>
                <a:spcPct val="80000"/>
              </a:lnSpc>
              <a:buClr>
                <a:srgbClr val="003399"/>
              </a:buClr>
              <a:buNone/>
            </a:pPr>
            <a:r>
              <a:rPr lang="en-US" b="1" dirty="0" smtClean="0"/>
              <a:t>			</a:t>
            </a:r>
          </a:p>
          <a:p>
            <a:pPr eaLnBrk="1" hangingPunct="1">
              <a:lnSpc>
                <a:spcPct val="80000"/>
              </a:lnSpc>
            </a:pPr>
            <a:endParaRPr lang="en-US" b="1" dirty="0" smtClean="0"/>
          </a:p>
          <a:p>
            <a:pPr algn="ctr" eaLnBrk="1" hangingPunct="1">
              <a:lnSpc>
                <a:spcPct val="80000"/>
              </a:lnSpc>
              <a:buNone/>
            </a:pPr>
            <a:endParaRPr lang="en-US" b="1" dirty="0" smtClean="0"/>
          </a:p>
          <a:p>
            <a:pPr algn="ctr" eaLnBrk="1" hangingPunct="1">
              <a:lnSpc>
                <a:spcPct val="80000"/>
              </a:lnSpc>
              <a:buNone/>
            </a:pPr>
            <a:endParaRPr lang="en-US" dirty="0" smtClean="0"/>
          </a:p>
          <a:p>
            <a:pPr lvl="1" eaLnBrk="1" hangingPunct="1">
              <a:lnSpc>
                <a:spcPct val="80000"/>
              </a:lnSpc>
              <a:buNone/>
            </a:pPr>
            <a:r>
              <a:rPr lang="en-US" dirty="0" smtClean="0"/>
              <a:t>	</a:t>
            </a:r>
          </a:p>
          <a:p>
            <a:pPr lvl="1"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endParaRPr lang="en-US" sz="1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8382000" cy="1077218"/>
          </a:xfrm>
        </p:spPr>
        <p:txBody>
          <a:bodyPr/>
          <a:lstStyle/>
          <a:p>
            <a:r>
              <a:rPr lang="x-none">
                <a:latin typeface="Arial" pitchFamily="34" charset="0"/>
                <a:ea typeface="Times New Roman"/>
                <a:cs typeface="Arial" pitchFamily="34" charset="0"/>
                <a:sym typeface="Times New Roman"/>
              </a:rPr>
              <a:t>Restrictions on </a:t>
            </a:r>
            <a:r>
              <a:rPr lang="x-none" smtClean="0">
                <a:latin typeface="Arial" pitchFamily="34" charset="0"/>
                <a:ea typeface="Times New Roman"/>
                <a:cs typeface="Arial" pitchFamily="34" charset="0"/>
                <a:sym typeface="Times New Roman"/>
              </a:rPr>
              <a:t>Abandonment</a:t>
            </a:r>
            <a:r>
              <a:rPr lang="en-US" dirty="0" smtClean="0">
                <a:latin typeface="Arial" pitchFamily="34" charset="0"/>
                <a:ea typeface="Times New Roman"/>
                <a:cs typeface="Arial" pitchFamily="34" charset="0"/>
                <a:sym typeface="Times New Roman"/>
              </a:rPr>
              <a:t>/Destruction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indent="-285750">
              <a:spcBef>
                <a:spcPts val="600"/>
              </a:spcBef>
              <a:spcAft>
                <a:spcPts val="0"/>
              </a:spcAft>
              <a:buClr>
                <a:srgbClr val="003399"/>
              </a:buClr>
              <a:buSzPct val="100000"/>
            </a:pPr>
            <a:r>
              <a:rPr lang="en-US" sz="2800" dirty="0" smtClean="0">
                <a:latin typeface="Arial" pitchFamily="34" charset="0"/>
                <a:cs typeface="Arial" pitchFamily="34" charset="0"/>
                <a:sym typeface="Times New Roman"/>
              </a:rPr>
              <a:t>M</a:t>
            </a:r>
            <a:r>
              <a:rPr lang="x-none" sz="2800" smtClean="0">
                <a:latin typeface="Arial" pitchFamily="34" charset="0"/>
                <a:cs typeface="Arial" pitchFamily="34" charset="0"/>
                <a:sym typeface="Times New Roman"/>
              </a:rPr>
              <a:t>ust </a:t>
            </a:r>
            <a:r>
              <a:rPr lang="x-none" sz="2800">
                <a:latin typeface="Arial" pitchFamily="34" charset="0"/>
                <a:cs typeface="Arial" pitchFamily="34" charset="0"/>
                <a:sym typeface="Times New Roman"/>
              </a:rPr>
              <a:t>not abandon or destroy property in a manner which is detrimental or dangerous to public health or </a:t>
            </a:r>
            <a:r>
              <a:rPr lang="x-none" sz="2800" smtClean="0">
                <a:latin typeface="Arial" pitchFamily="34" charset="0"/>
                <a:cs typeface="Arial" pitchFamily="34" charset="0"/>
                <a:sym typeface="Times New Roman"/>
              </a:rPr>
              <a:t>safety</a:t>
            </a:r>
            <a:endParaRPr lang="x-none" sz="2800">
              <a:latin typeface="Arial" pitchFamily="34" charset="0"/>
              <a:cs typeface="Arial" pitchFamily="34" charset="0"/>
              <a:sym typeface="Times New Roman"/>
            </a:endParaRPr>
          </a:p>
          <a:p>
            <a:pPr lvl="0">
              <a:spcBef>
                <a:spcPts val="600"/>
              </a:spcBef>
              <a:spcAft>
                <a:spcPts val="0"/>
              </a:spcAft>
              <a:buClr>
                <a:srgbClr val="003399"/>
              </a:buClr>
              <a:buSzPct val="100000"/>
            </a:pPr>
            <a:r>
              <a:rPr lang="x-none" sz="2800" smtClean="0">
                <a:latin typeface="Arial" pitchFamily="34" charset="0"/>
                <a:cs typeface="Arial" pitchFamily="34" charset="0"/>
                <a:sym typeface="Times New Roman"/>
              </a:rPr>
              <a:t>If </a:t>
            </a:r>
            <a:r>
              <a:rPr lang="x-none" sz="2800">
                <a:latin typeface="Arial" pitchFamily="34" charset="0"/>
                <a:cs typeface="Arial" pitchFamily="34" charset="0"/>
                <a:sym typeface="Times New Roman"/>
              </a:rPr>
              <a:t>you become aware of an interest from an entity in purchasing the property, you must implement sales procedures in lieu of </a:t>
            </a:r>
            <a:r>
              <a:rPr lang="x-none" sz="2800" smtClean="0">
                <a:latin typeface="Arial" pitchFamily="34" charset="0"/>
                <a:cs typeface="Arial" pitchFamily="34" charset="0"/>
                <a:sym typeface="Times New Roman"/>
              </a:rPr>
              <a:t>abandonment/destruction</a:t>
            </a:r>
            <a:endParaRPr lang="x-none" sz="2800">
              <a:latin typeface="Arial" pitchFamily="34" charset="0"/>
              <a:cs typeface="Arial" pitchFamily="34" charset="0"/>
              <a:sym typeface="Times New Roman"/>
            </a:endParaRPr>
          </a:p>
          <a:p>
            <a:pPr lvl="0">
              <a:spcBef>
                <a:spcPts val="600"/>
              </a:spcBef>
              <a:spcAft>
                <a:spcPts val="0"/>
              </a:spcAft>
              <a:buClr>
                <a:srgbClr val="003399"/>
              </a:buClr>
              <a:buSzPct val="100000"/>
              <a:buNone/>
            </a:pPr>
            <a:endParaRPr lang="en-US" sz="2800" dirty="0" smtClean="0">
              <a:latin typeface="Arial" pitchFamily="34" charset="0"/>
              <a:cs typeface="Arial" pitchFamily="34" charset="0"/>
              <a:sym typeface="Times New Roman"/>
            </a:endParaRPr>
          </a:p>
          <a:p>
            <a:pPr lvl="0">
              <a:spcBef>
                <a:spcPts val="600"/>
              </a:spcBef>
              <a:spcAft>
                <a:spcPts val="0"/>
              </a:spcAft>
              <a:buClr>
                <a:srgbClr val="003399"/>
              </a:buClr>
              <a:buSzPct val="100000"/>
              <a:buNone/>
            </a:pPr>
            <a:r>
              <a:rPr lang="x-none" sz="2800" smtClean="0">
                <a:latin typeface="Arial" pitchFamily="34" charset="0"/>
                <a:cs typeface="Arial" pitchFamily="34" charset="0"/>
                <a:sym typeface="Times New Roman"/>
              </a:rPr>
              <a:t>FMR 102-36.315</a:t>
            </a:r>
            <a:endParaRPr lang="x-none" sz="2800">
              <a:latin typeface="Arial" pitchFamily="34" charset="0"/>
              <a:cs typeface="Arial" pitchFamily="34" charset="0"/>
              <a:sym typeface="Times New Roman"/>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dirty="0"/>
          </a:p>
        </p:txBody>
      </p:sp>
    </p:spTree>
    <p:extLst>
      <p:ext uri="{BB962C8B-B14F-4D97-AF65-F5344CB8AC3E}">
        <p14:creationId xmlns="" xmlns:p14="http://schemas.microsoft.com/office/powerpoint/2010/main" val="283268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Additional Restrictions for A/D</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Vendor take-back program that uses certified recyclers or </a:t>
            </a:r>
            <a:r>
              <a:rPr lang="en-US" sz="2800" dirty="0" err="1" smtClean="0">
                <a:latin typeface="Arial" pitchFamily="34" charset="0"/>
                <a:cs typeface="Arial" pitchFamily="34" charset="0"/>
              </a:rPr>
              <a:t>refurbishers</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Disposal using certified recyclers or </a:t>
            </a:r>
            <a:r>
              <a:rPr lang="en-US" sz="2800" dirty="0" err="1" smtClean="0">
                <a:latin typeface="Arial" pitchFamily="34" charset="0"/>
                <a:cs typeface="Arial" pitchFamily="34" charset="0"/>
              </a:rPr>
              <a:t>refurbishers</a:t>
            </a:r>
            <a:r>
              <a:rPr lang="en-US" sz="2800" dirty="0" smtClean="0">
                <a:latin typeface="Arial" pitchFamily="34" charset="0"/>
                <a:cs typeface="Arial" pitchFamily="34" charset="0"/>
              </a:rPr>
              <a:t> </a:t>
            </a:r>
          </a:p>
          <a:p>
            <a:pPr marL="285750" indent="-285750"/>
            <a:endParaRPr lang="en-US" sz="2800" dirty="0" smtClean="0">
              <a:latin typeface="Arial" pitchFamily="34" charset="0"/>
              <a:cs typeface="Arial" pitchFamily="34" charset="0"/>
            </a:endParaRPr>
          </a:p>
          <a:p>
            <a:pPr marL="228600" indent="-228600">
              <a:buNone/>
            </a:pPr>
            <a:r>
              <a:rPr lang="en-US" sz="2800" dirty="0" smtClean="0">
                <a:latin typeface="Arial" pitchFamily="34" charset="0"/>
                <a:cs typeface="Arial" pitchFamily="34" charset="0"/>
              </a:rPr>
              <a:t>**Recyclers and </a:t>
            </a:r>
            <a:r>
              <a:rPr lang="en-US" sz="2800" dirty="0" err="1" smtClean="0">
                <a:latin typeface="Arial" pitchFamily="34" charset="0"/>
                <a:cs typeface="Arial" pitchFamily="34" charset="0"/>
              </a:rPr>
              <a:t>refurbishers</a:t>
            </a:r>
            <a:r>
              <a:rPr lang="en-US" sz="2800" dirty="0" smtClean="0">
                <a:latin typeface="Arial" pitchFamily="34" charset="0"/>
                <a:cs typeface="Arial" pitchFamily="34" charset="0"/>
              </a:rPr>
              <a:t> must be Responsible  Recyclers (R2) or e-Stewards certified </a:t>
            </a:r>
            <a:endParaRPr lang="en-US" sz="2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dirty="0"/>
          </a:p>
        </p:txBody>
      </p:sp>
    </p:spTree>
    <p:extLst>
      <p:ext uri="{BB962C8B-B14F-4D97-AF65-F5344CB8AC3E}">
        <p14:creationId xmlns="" xmlns:p14="http://schemas.microsoft.com/office/powerpoint/2010/main" val="208327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atin typeface="Arial" pitchFamily="34" charset="0"/>
                <a:ea typeface="Times New Roman"/>
                <a:cs typeface="Arial" pitchFamily="34" charset="0"/>
                <a:sym typeface="Times New Roman"/>
              </a:rPr>
              <a:t>Who makes the determination to A/D?</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marL="457200" lvl="0" indent="-400050">
              <a:spcBef>
                <a:spcPts val="480"/>
              </a:spcBef>
              <a:spcAft>
                <a:spcPts val="0"/>
              </a:spcAft>
              <a:buClr>
                <a:srgbClr val="003399"/>
              </a:buClr>
              <a:buSzPct val="100000"/>
            </a:pPr>
            <a:r>
              <a:rPr lang="en-US" sz="2800" u="sng" dirty="0" smtClean="0">
                <a:latin typeface="Arial" pitchFamily="34" charset="0"/>
                <a:ea typeface="Times New Roman"/>
                <a:cs typeface="Arial" pitchFamily="34" charset="0"/>
                <a:sym typeface="Times New Roman"/>
              </a:rPr>
              <a:t>A</a:t>
            </a:r>
            <a:r>
              <a:rPr lang="x-none" sz="2800" u="sng" smtClean="0">
                <a:latin typeface="Arial" pitchFamily="34" charset="0"/>
                <a:ea typeface="Times New Roman"/>
                <a:cs typeface="Arial" pitchFamily="34" charset="0"/>
                <a:sym typeface="Times New Roman"/>
              </a:rPr>
              <a:t>n </a:t>
            </a:r>
            <a:r>
              <a:rPr lang="x-none" sz="2800" u="sng">
                <a:latin typeface="Arial" pitchFamily="34" charset="0"/>
                <a:ea typeface="Times New Roman"/>
                <a:cs typeface="Arial" pitchFamily="34" charset="0"/>
                <a:sym typeface="Times New Roman"/>
              </a:rPr>
              <a:t>authorized official </a:t>
            </a:r>
            <a:r>
              <a:rPr lang="en-US" sz="2800" u="sng" dirty="0" smtClean="0">
                <a:latin typeface="Arial" pitchFamily="34" charset="0"/>
                <a:ea typeface="Times New Roman"/>
                <a:cs typeface="Arial" pitchFamily="34" charset="0"/>
                <a:sym typeface="Times New Roman"/>
              </a:rPr>
              <a:t>from </a:t>
            </a:r>
            <a:r>
              <a:rPr lang="x-none" sz="2800" u="sng" smtClean="0">
                <a:latin typeface="Arial" pitchFamily="34" charset="0"/>
                <a:ea typeface="Times New Roman"/>
                <a:cs typeface="Arial" pitchFamily="34" charset="0"/>
                <a:sym typeface="Times New Roman"/>
              </a:rPr>
              <a:t>your </a:t>
            </a:r>
            <a:r>
              <a:rPr lang="x-none" sz="2800" u="sng">
                <a:latin typeface="Arial" pitchFamily="34" charset="0"/>
                <a:ea typeface="Times New Roman"/>
                <a:cs typeface="Arial" pitchFamily="34" charset="0"/>
                <a:sym typeface="Times New Roman"/>
              </a:rPr>
              <a:t>agency</a:t>
            </a:r>
            <a:r>
              <a:rPr lang="x-none" sz="2800">
                <a:latin typeface="Arial" pitchFamily="34" charset="0"/>
                <a:ea typeface="Times New Roman"/>
                <a:cs typeface="Arial" pitchFamily="34" charset="0"/>
                <a:sym typeface="Times New Roman"/>
              </a:rPr>
              <a:t> </a:t>
            </a:r>
            <a:r>
              <a:rPr lang="en-US" sz="2800" dirty="0" smtClean="0">
                <a:latin typeface="Arial" pitchFamily="34" charset="0"/>
                <a:ea typeface="Times New Roman"/>
                <a:cs typeface="Arial" pitchFamily="34" charset="0"/>
                <a:sym typeface="Times New Roman"/>
              </a:rPr>
              <a:t>submits </a:t>
            </a:r>
            <a:r>
              <a:rPr lang="x-none" sz="2800" smtClean="0">
                <a:latin typeface="Arial" pitchFamily="34" charset="0"/>
                <a:ea typeface="Times New Roman"/>
                <a:cs typeface="Arial" pitchFamily="34" charset="0"/>
                <a:sym typeface="Times New Roman"/>
              </a:rPr>
              <a:t>a </a:t>
            </a:r>
            <a:r>
              <a:rPr lang="x-none" sz="2800">
                <a:latin typeface="Arial" pitchFamily="34" charset="0"/>
                <a:ea typeface="Times New Roman"/>
                <a:cs typeface="Arial" pitchFamily="34" charset="0"/>
                <a:sym typeface="Times New Roman"/>
              </a:rPr>
              <a:t>written finding that must be approved by a reviewing official who is not directly accountable for the </a:t>
            </a:r>
            <a:r>
              <a:rPr lang="x-none" sz="2800" smtClean="0">
                <a:latin typeface="Arial" pitchFamily="34" charset="0"/>
                <a:ea typeface="Times New Roman"/>
                <a:cs typeface="Arial" pitchFamily="34" charset="0"/>
                <a:sym typeface="Times New Roman"/>
              </a:rPr>
              <a:t>property</a:t>
            </a:r>
            <a:endParaRPr lang="x-none" sz="2800">
              <a:latin typeface="Arial" pitchFamily="34" charset="0"/>
              <a:ea typeface="Times New Roman"/>
              <a:cs typeface="Arial" pitchFamily="34" charset="0"/>
              <a:sym typeface="Times New Roman"/>
            </a:endParaRPr>
          </a:p>
          <a:p>
            <a:pPr marL="342900" lvl="8" indent="-285750"/>
            <a:endParaRPr lang="x-none">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24</a:t>
            </a:fld>
            <a:endParaRPr lang="en-US" dirty="0"/>
          </a:p>
        </p:txBody>
      </p:sp>
      <p:sp>
        <p:nvSpPr>
          <p:cNvPr id="5" name="Shape 311"/>
          <p:cNvSpPr/>
          <p:nvPr/>
        </p:nvSpPr>
        <p:spPr>
          <a:xfrm>
            <a:off x="5715000" y="4191000"/>
            <a:ext cx="1905000" cy="1905000"/>
          </a:xfrm>
          <a:prstGeom prst="rect">
            <a:avLst/>
          </a:prstGeom>
          <a:blipFill>
            <a:blip r:embed="rId3" cstate="print"/>
            <a:stretch>
              <a:fillRect/>
            </a:stretch>
          </a:blipFill>
        </p:spPr>
      </p:sp>
    </p:spTree>
    <p:extLst>
      <p:ext uri="{BB962C8B-B14F-4D97-AF65-F5344CB8AC3E}">
        <p14:creationId xmlns="" xmlns:p14="http://schemas.microsoft.com/office/powerpoint/2010/main" val="275450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atin typeface="Arial" pitchFamily="34" charset="0"/>
                <a:ea typeface="Times New Roman"/>
                <a:cs typeface="Arial" pitchFamily="34" charset="0"/>
                <a:sym typeface="Times New Roman"/>
              </a:rPr>
              <a:t>Public Notice and A/D</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marL="400050" indent="-400050">
              <a:spcBef>
                <a:spcPts val="480"/>
              </a:spcBef>
              <a:spcAft>
                <a:spcPts val="0"/>
              </a:spcAft>
              <a:buClr>
                <a:srgbClr val="003399"/>
              </a:buClr>
              <a:buSzPct val="100000"/>
            </a:pPr>
            <a:r>
              <a:rPr lang="x-none" sz="2800" smtClean="0">
                <a:latin typeface="Arial" pitchFamily="34" charset="0"/>
                <a:ea typeface="Times New Roman"/>
                <a:cs typeface="Arial" pitchFamily="34" charset="0"/>
                <a:sym typeface="Times New Roman"/>
              </a:rPr>
              <a:t>You </a:t>
            </a:r>
            <a:r>
              <a:rPr lang="x-none" sz="2800">
                <a:latin typeface="Arial" pitchFamily="34" charset="0"/>
                <a:ea typeface="Times New Roman"/>
                <a:cs typeface="Arial" pitchFamily="34" charset="0"/>
                <a:sym typeface="Times New Roman"/>
              </a:rPr>
              <a:t>must provide public notice of intent to abandon or destroy excess personal </a:t>
            </a:r>
            <a:r>
              <a:rPr lang="x-none" sz="2800" smtClean="0">
                <a:latin typeface="Arial" pitchFamily="34" charset="0"/>
                <a:ea typeface="Times New Roman"/>
                <a:cs typeface="Arial" pitchFamily="34" charset="0"/>
                <a:sym typeface="Times New Roman"/>
              </a:rPr>
              <a:t>property </a:t>
            </a:r>
            <a:r>
              <a:rPr lang="x-none" sz="2800">
                <a:latin typeface="Arial" pitchFamily="34" charset="0"/>
                <a:ea typeface="Times New Roman"/>
                <a:cs typeface="Arial" pitchFamily="34" charset="0"/>
                <a:sym typeface="Times New Roman"/>
              </a:rPr>
              <a:t>in a format and timeframe specified by your </a:t>
            </a:r>
            <a:r>
              <a:rPr lang="x-none" sz="2800" smtClean="0">
                <a:latin typeface="Arial" pitchFamily="34" charset="0"/>
                <a:ea typeface="Times New Roman"/>
                <a:cs typeface="Arial" pitchFamily="34" charset="0"/>
                <a:sym typeface="Times New Roman"/>
              </a:rPr>
              <a:t>agency</a:t>
            </a:r>
            <a:r>
              <a:rPr lang="en-US" sz="2800" dirty="0" smtClean="0">
                <a:latin typeface="Arial" pitchFamily="34" charset="0"/>
                <a:ea typeface="Times New Roman"/>
                <a:cs typeface="Arial" pitchFamily="34" charset="0"/>
                <a:sym typeface="Times New Roman"/>
              </a:rPr>
              <a:t>’s</a:t>
            </a:r>
            <a:r>
              <a:rPr lang="x-none" sz="2800" smtClean="0">
                <a:latin typeface="Arial" pitchFamily="34" charset="0"/>
                <a:ea typeface="Times New Roman"/>
                <a:cs typeface="Arial" pitchFamily="34" charset="0"/>
                <a:sym typeface="Times New Roman"/>
              </a:rPr>
              <a:t> regulations</a:t>
            </a:r>
            <a:endParaRPr lang="x-none" sz="2800">
              <a:latin typeface="Arial" pitchFamily="34" charset="0"/>
              <a:ea typeface="Times New Roman"/>
              <a:cs typeface="Arial" pitchFamily="34" charset="0"/>
              <a:sym typeface="Times New Roman"/>
            </a:endParaRPr>
          </a:p>
          <a:p>
            <a:pPr marL="400050" indent="-400050">
              <a:spcBef>
                <a:spcPts val="480"/>
              </a:spcBef>
              <a:spcAft>
                <a:spcPts val="0"/>
              </a:spcAft>
              <a:buClr>
                <a:srgbClr val="003399"/>
              </a:buClr>
              <a:buSzPct val="100000"/>
            </a:pPr>
            <a:r>
              <a:rPr lang="x-none" sz="2800">
                <a:latin typeface="Arial" pitchFamily="34" charset="0"/>
                <a:ea typeface="Times New Roman"/>
                <a:cs typeface="Arial" pitchFamily="34" charset="0"/>
                <a:sym typeface="Times New Roman"/>
              </a:rPr>
              <a:t>There are occasions when public notice is not needed</a:t>
            </a:r>
            <a:endParaRPr lang="en-US" sz="2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25</a:t>
            </a:fld>
            <a:endParaRPr lang="en-US" dirty="0"/>
          </a:p>
        </p:txBody>
      </p:sp>
    </p:spTree>
    <p:extLst>
      <p:ext uri="{BB962C8B-B14F-4D97-AF65-F5344CB8AC3E}">
        <p14:creationId xmlns="" xmlns:p14="http://schemas.microsoft.com/office/powerpoint/2010/main" val="131198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atin typeface="Arial" pitchFamily="34" charset="0"/>
                <a:ea typeface="Times New Roman"/>
                <a:cs typeface="Arial" pitchFamily="34" charset="0"/>
                <a:sym typeface="Times New Roman"/>
              </a:rPr>
              <a:t>Abandonment and Destruction Options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lvl="0">
              <a:spcBef>
                <a:spcPts val="480"/>
              </a:spcBef>
              <a:spcAft>
                <a:spcPts val="0"/>
              </a:spcAft>
              <a:buClr>
                <a:srgbClr val="003399"/>
              </a:buClr>
              <a:buSzPct val="100694"/>
            </a:pPr>
            <a:r>
              <a:rPr lang="x-none" sz="2800">
                <a:latin typeface="Arial" pitchFamily="34" charset="0"/>
                <a:ea typeface="Times New Roman"/>
                <a:cs typeface="Arial" pitchFamily="34" charset="0"/>
                <a:sym typeface="Times New Roman"/>
              </a:rPr>
              <a:t>FMR </a:t>
            </a:r>
            <a:r>
              <a:rPr lang="x-none" sz="2800" smtClean="0">
                <a:latin typeface="Arial" pitchFamily="34" charset="0"/>
                <a:ea typeface="Times New Roman"/>
                <a:cs typeface="Arial" pitchFamily="34" charset="0"/>
                <a:sym typeface="Times New Roman"/>
              </a:rPr>
              <a:t>102-36.320</a:t>
            </a:r>
            <a:r>
              <a:rPr lang="en-US" sz="2800" dirty="0" smtClean="0">
                <a:latin typeface="Arial" pitchFamily="34" charset="0"/>
                <a:ea typeface="Times New Roman"/>
                <a:cs typeface="Arial" pitchFamily="34" charset="0"/>
                <a:sym typeface="Times New Roman"/>
              </a:rPr>
              <a:t>: </a:t>
            </a:r>
            <a:r>
              <a:rPr lang="x-none" sz="2800" smtClean="0">
                <a:latin typeface="Arial" pitchFamily="34" charset="0"/>
                <a:ea typeface="Times New Roman"/>
                <a:cs typeface="Arial" pitchFamily="34" charset="0"/>
                <a:sym typeface="Times New Roman"/>
              </a:rPr>
              <a:t>Agencies </a:t>
            </a:r>
            <a:r>
              <a:rPr lang="x-none" sz="2800">
                <a:latin typeface="Arial" pitchFamily="34" charset="0"/>
                <a:ea typeface="Times New Roman"/>
                <a:cs typeface="Arial" pitchFamily="34" charset="0"/>
                <a:sym typeface="Times New Roman"/>
              </a:rPr>
              <a:t>may donate to a </a:t>
            </a:r>
            <a:r>
              <a:rPr lang="x-none" sz="2800" b="1" i="1">
                <a:latin typeface="Arial" pitchFamily="34" charset="0"/>
                <a:ea typeface="Times New Roman"/>
                <a:cs typeface="Arial" pitchFamily="34" charset="0"/>
                <a:sym typeface="Times New Roman"/>
              </a:rPr>
              <a:t>public body</a:t>
            </a:r>
            <a:r>
              <a:rPr lang="x-none" sz="2800">
                <a:latin typeface="Arial" pitchFamily="34" charset="0"/>
                <a:ea typeface="Times New Roman"/>
                <a:cs typeface="Arial" pitchFamily="34" charset="0"/>
                <a:sym typeface="Times New Roman"/>
              </a:rPr>
              <a:t> in lieu of abandonment </a:t>
            </a:r>
          </a:p>
          <a:p>
            <a:pPr lvl="0">
              <a:spcBef>
                <a:spcPts val="480"/>
              </a:spcBef>
              <a:spcAft>
                <a:spcPts val="0"/>
              </a:spcAft>
              <a:buClr>
                <a:srgbClr val="003399"/>
              </a:buClr>
              <a:buSzPct val="100694"/>
            </a:pPr>
            <a:r>
              <a:rPr lang="x-none" sz="2800">
                <a:latin typeface="Arial" pitchFamily="34" charset="0"/>
                <a:ea typeface="Times New Roman"/>
                <a:cs typeface="Arial" pitchFamily="34" charset="0"/>
                <a:sym typeface="Times New Roman"/>
              </a:rPr>
              <a:t>Unicor (Federal Prison Industries) is a public body and has a computer/electronics recycling program</a:t>
            </a:r>
          </a:p>
          <a:p>
            <a:pPr lvl="0">
              <a:spcBef>
                <a:spcPts val="480"/>
              </a:spcBef>
              <a:spcAft>
                <a:spcPts val="0"/>
              </a:spcAft>
              <a:buClr>
                <a:srgbClr val="003399"/>
              </a:buClr>
              <a:buSzPct val="100694"/>
            </a:pPr>
            <a:r>
              <a:rPr lang="x-none" sz="2800">
                <a:latin typeface="Arial" pitchFamily="34" charset="0"/>
                <a:ea typeface="Times New Roman"/>
                <a:cs typeface="Arial" pitchFamily="34" charset="0"/>
                <a:sym typeface="Times New Roman"/>
              </a:rPr>
              <a:t>Information on locations and </a:t>
            </a:r>
            <a:r>
              <a:rPr lang="x-none" sz="2800" smtClean="0">
                <a:latin typeface="Arial" pitchFamily="34" charset="0"/>
                <a:ea typeface="Times New Roman"/>
                <a:cs typeface="Arial" pitchFamily="34" charset="0"/>
                <a:sym typeface="Times New Roman"/>
              </a:rPr>
              <a:t>contact:</a:t>
            </a:r>
            <a:endParaRPr lang="en-US" sz="2800" dirty="0" smtClean="0">
              <a:latin typeface="Arial" pitchFamily="34" charset="0"/>
              <a:ea typeface="Times New Roman"/>
              <a:cs typeface="Arial" pitchFamily="34" charset="0"/>
              <a:sym typeface="Times New Roman"/>
            </a:endParaRPr>
          </a:p>
          <a:p>
            <a:pPr lvl="1">
              <a:spcBef>
                <a:spcPts val="480"/>
              </a:spcBef>
              <a:spcAft>
                <a:spcPts val="0"/>
              </a:spcAft>
              <a:buClr>
                <a:srgbClr val="003399"/>
              </a:buClr>
              <a:buSzPct val="100694"/>
            </a:pPr>
            <a:r>
              <a:rPr lang="x-none" sz="2800" smtClean="0">
                <a:latin typeface="Arial" pitchFamily="34" charset="0"/>
                <a:ea typeface="Times New Roman"/>
                <a:cs typeface="Arial" pitchFamily="34" charset="0"/>
                <a:sym typeface="Times New Roman"/>
              </a:rPr>
              <a:t>http</a:t>
            </a:r>
            <a:r>
              <a:rPr lang="x-none" sz="2800">
                <a:latin typeface="Arial" pitchFamily="34" charset="0"/>
                <a:ea typeface="Times New Roman"/>
                <a:cs typeface="Arial" pitchFamily="34" charset="0"/>
                <a:sym typeface="Times New Roman"/>
              </a:rPr>
              <a:t>://www.unicor.gov/recycling</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26</a:t>
            </a:fld>
            <a:endParaRPr lang="en-US" dirty="0"/>
          </a:p>
        </p:txBody>
      </p:sp>
    </p:spTree>
    <p:extLst>
      <p:ext uri="{BB962C8B-B14F-4D97-AF65-F5344CB8AC3E}">
        <p14:creationId xmlns="" xmlns:p14="http://schemas.microsoft.com/office/powerpoint/2010/main" val="221111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1479550"/>
            <a:ext cx="7769225" cy="579438"/>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sz="3200" b="1" i="0" u="none" strike="noStrike" cap="none" baseline="0">
                <a:solidFill>
                  <a:srgbClr val="013C88"/>
                </a:solidFill>
                <a:latin typeface="Times New Roman"/>
                <a:ea typeface="Times New Roman"/>
                <a:cs typeface="Times New Roman"/>
                <a:sym typeface="Times New Roman"/>
              </a:rPr>
              <a:t>UNICOR</a:t>
            </a:r>
          </a:p>
        </p:txBody>
      </p:sp>
      <p:sp>
        <p:nvSpPr>
          <p:cNvPr id="334" name="Shape 334"/>
          <p:cNvSpPr txBox="1">
            <a:spLocks noGrp="1"/>
          </p:cNvSpPr>
          <p:nvPr>
            <p:ph type="sldNum" idx="4294967295"/>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335" name="Shape 335"/>
          <p:cNvSpPr/>
          <p:nvPr/>
        </p:nvSpPr>
        <p:spPr>
          <a:xfrm>
            <a:off x="0" y="1066800"/>
            <a:ext cx="9144000" cy="7848600"/>
          </a:xfrm>
          <a:prstGeom prst="rect">
            <a:avLst/>
          </a:prstGeom>
          <a:blipFill>
            <a:blip r:embed="rId3" cstate="print"/>
            <a:stretch>
              <a:fillRect/>
            </a:stretch>
          </a:blipFill>
        </p:spPr>
      </p:sp>
    </p:spTree>
    <p:extLst>
      <p:ext uri="{BB962C8B-B14F-4D97-AF65-F5344CB8AC3E}">
        <p14:creationId xmlns="" xmlns:p14="http://schemas.microsoft.com/office/powerpoint/2010/main" val="889966145"/>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reen shot of elibrary. www.gsaelibrary.gsa.gov"/>
          <p:cNvPicPr>
            <a:picLocks noChangeAspect="1"/>
          </p:cNvPicPr>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sp>
        <p:nvSpPr>
          <p:cNvPr id="8" name="AutoShape 6" descr="Red arrow pointing to text 899-5"/>
          <p:cNvSpPr>
            <a:spLocks noChangeArrowheads="1"/>
          </p:cNvSpPr>
          <p:nvPr/>
        </p:nvSpPr>
        <p:spPr bwMode="auto">
          <a:xfrm rot="19623047">
            <a:off x="2213583" y="2450888"/>
            <a:ext cx="1066800" cy="609600"/>
          </a:xfrm>
          <a:prstGeom prst="leftArrow">
            <a:avLst>
              <a:gd name="adj1" fmla="val 50000"/>
              <a:gd name="adj2" fmla="val 43750"/>
            </a:avLst>
          </a:prstGeom>
          <a:solidFill>
            <a:srgbClr val="FF0000"/>
          </a:solidFill>
          <a:ln w="9525">
            <a:noFill/>
            <a:miter lim="800000"/>
            <a:headEnd/>
            <a:tailEnd/>
          </a:ln>
        </p:spPr>
        <p:txBody>
          <a:bodyPr anchor="ctr">
            <a:spAutoFit/>
          </a:bodyPr>
          <a:lstStyle/>
          <a:p>
            <a:endParaRPr lang="en-US"/>
          </a:p>
        </p:txBody>
      </p:sp>
      <p:sp>
        <p:nvSpPr>
          <p:cNvPr id="6" name="Text Box 7"/>
          <p:cNvSpPr txBox="1">
            <a:spLocks noChangeArrowheads="1"/>
          </p:cNvSpPr>
          <p:nvPr/>
        </p:nvSpPr>
        <p:spPr bwMode="auto">
          <a:xfrm>
            <a:off x="1143000" y="3048000"/>
            <a:ext cx="990600" cy="510778"/>
          </a:xfrm>
          <a:prstGeom prst="roundRect">
            <a:avLst/>
          </a:prstGeom>
          <a:solidFill>
            <a:srgbClr val="FFFF00"/>
          </a:solidFill>
          <a:ln w="19050">
            <a:solidFill>
              <a:schemeClr val="tx1"/>
            </a:solidFill>
            <a:miter lim="800000"/>
            <a:headEnd/>
            <a:tailEnd/>
          </a:ln>
          <a:effectLst/>
        </p:spPr>
        <p:txBody>
          <a:bodyPr wrap="square">
            <a:spAutoFit/>
          </a:bodyPr>
          <a:lstStyle/>
          <a:p>
            <a:pPr algn="ctr">
              <a:buFont typeface="Wingdings" pitchFamily="2" charset="2"/>
              <a:buNone/>
              <a:defRPr/>
            </a:pPr>
            <a:r>
              <a:rPr lang="en-US" b="1" i="1" u="sng" dirty="0">
                <a:solidFill>
                  <a:srgbClr val="013C88"/>
                </a:solidFill>
                <a:latin typeface="+mj-lt"/>
              </a:rPr>
              <a:t>899-5</a:t>
            </a:r>
          </a:p>
        </p:txBody>
      </p:sp>
      <p:sp>
        <p:nvSpPr>
          <p:cNvPr id="7" name="Text Box 5"/>
          <p:cNvSpPr txBox="1">
            <a:spLocks noChangeArrowheads="1"/>
          </p:cNvSpPr>
          <p:nvPr/>
        </p:nvSpPr>
        <p:spPr bwMode="auto">
          <a:xfrm>
            <a:off x="609600" y="1524000"/>
            <a:ext cx="4267200" cy="510778"/>
          </a:xfrm>
          <a:prstGeom prst="roundRect">
            <a:avLst/>
          </a:prstGeom>
          <a:solidFill>
            <a:srgbClr val="FFFF00"/>
          </a:solidFill>
          <a:ln w="19050">
            <a:solidFill>
              <a:schemeClr val="tx1"/>
            </a:solidFill>
            <a:miter lim="800000"/>
            <a:headEnd/>
            <a:tailEnd/>
          </a:ln>
          <a:effectLst/>
        </p:spPr>
        <p:txBody>
          <a:bodyPr wrap="square">
            <a:spAutoFit/>
          </a:bodyPr>
          <a:lstStyle/>
          <a:p>
            <a:pPr>
              <a:buFont typeface="Wingdings" pitchFamily="2" charset="2"/>
              <a:buNone/>
              <a:defRPr/>
            </a:pPr>
            <a:r>
              <a:rPr lang="en-US" b="1" i="1" u="sng" dirty="0">
                <a:solidFill>
                  <a:srgbClr val="013C88"/>
                </a:solidFill>
                <a:latin typeface="+mj-lt"/>
              </a:rPr>
              <a:t>www.gsaelibrary.gsa.gov</a:t>
            </a:r>
          </a:p>
        </p:txBody>
      </p:sp>
    </p:spTree>
    <p:extLst>
      <p:ext uri="{BB962C8B-B14F-4D97-AF65-F5344CB8AC3E}">
        <p14:creationId xmlns="" xmlns:p14="http://schemas.microsoft.com/office/powerpoint/2010/main" val="25144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69387"/>
          </a:xfrm>
        </p:spPr>
        <p:txBody>
          <a:bodyPr/>
          <a:lstStyle/>
          <a:p>
            <a:r>
              <a:rPr lang="x-none" sz="3100">
                <a:latin typeface="Arial" pitchFamily="34" charset="0"/>
                <a:ea typeface="Times New Roman"/>
                <a:cs typeface="Arial" pitchFamily="34" charset="0"/>
                <a:sym typeface="Times New Roman"/>
              </a:rPr>
              <a:t>Environmental </a:t>
            </a:r>
            <a:r>
              <a:rPr lang="x-none" sz="3100" smtClean="0">
                <a:latin typeface="Arial" pitchFamily="34" charset="0"/>
                <a:ea typeface="Times New Roman"/>
                <a:cs typeface="Arial" pitchFamily="34" charset="0"/>
                <a:sym typeface="Times New Roman"/>
              </a:rPr>
              <a:t>Services</a:t>
            </a:r>
            <a:r>
              <a:rPr lang="en-US" sz="3100" dirty="0" smtClean="0">
                <a:latin typeface="Arial" pitchFamily="34" charset="0"/>
                <a:ea typeface="Times New Roman"/>
                <a:cs typeface="Arial" pitchFamily="34" charset="0"/>
                <a:sym typeface="Times New Roman"/>
              </a:rPr>
              <a:t>, Schedule </a:t>
            </a:r>
            <a:r>
              <a:rPr lang="x-none" sz="3100" smtClean="0">
                <a:latin typeface="Arial" pitchFamily="34" charset="0"/>
                <a:ea typeface="Times New Roman"/>
                <a:cs typeface="Arial" pitchFamily="34" charset="0"/>
                <a:sym typeface="Times New Roman"/>
              </a:rPr>
              <a:t>899-5</a:t>
            </a:r>
            <a:endParaRPr lang="en-US" sz="3100" dirty="0">
              <a:latin typeface="Arial" pitchFamily="34" charset="0"/>
              <a:cs typeface="Arial" pitchFamily="34" charset="0"/>
            </a:endParaRPr>
          </a:p>
        </p:txBody>
      </p:sp>
      <p:sp>
        <p:nvSpPr>
          <p:cNvPr id="3" name="Content Placeholder 2"/>
          <p:cNvSpPr>
            <a:spLocks noGrp="1"/>
          </p:cNvSpPr>
          <p:nvPr>
            <p:ph idx="1"/>
          </p:nvPr>
        </p:nvSpPr>
        <p:spPr>
          <a:xfrm>
            <a:off x="228600" y="2133600"/>
            <a:ext cx="7996239" cy="2895600"/>
          </a:xfrm>
        </p:spPr>
        <p:txBody>
          <a:bodyPr/>
          <a:lstStyle/>
          <a:p>
            <a:pPr marL="285750" indent="-285750">
              <a:spcBef>
                <a:spcPts val="600"/>
              </a:spcBef>
              <a:spcAft>
                <a:spcPts val="0"/>
              </a:spcAft>
              <a:buClr>
                <a:srgbClr val="003399"/>
              </a:buClr>
              <a:buSzPct val="100000"/>
            </a:pPr>
            <a:r>
              <a:rPr lang="x-none">
                <a:latin typeface="Arial" pitchFamily="34" charset="0"/>
                <a:ea typeface="Times New Roman"/>
                <a:cs typeface="Arial" pitchFamily="34" charset="0"/>
                <a:sym typeface="Times New Roman"/>
              </a:rPr>
              <a:t>Services include, but are not limited to:</a:t>
            </a:r>
          </a:p>
          <a:p>
            <a:pPr marL="685800" lvl="2" indent="-285750">
              <a:spcBef>
                <a:spcPts val="600"/>
              </a:spcBef>
              <a:spcAft>
                <a:spcPts val="0"/>
              </a:spcAft>
              <a:buClr>
                <a:srgbClr val="003399"/>
              </a:buClr>
              <a:buSzPct val="100000"/>
              <a:buFont typeface="Arial" pitchFamily="34" charset="0"/>
              <a:buChar char="•"/>
            </a:pPr>
            <a:r>
              <a:rPr lang="x-none">
                <a:latin typeface="Arial" pitchFamily="34" charset="0"/>
                <a:ea typeface="Times New Roman"/>
                <a:cs typeface="Arial" pitchFamily="34" charset="0"/>
                <a:sym typeface="Times New Roman"/>
              </a:rPr>
              <a:t>Management and oversight of Hazardous Material (HAZMAT) disposal operations</a:t>
            </a:r>
          </a:p>
          <a:p>
            <a:pPr marL="685800" lvl="2" indent="-285750">
              <a:spcBef>
                <a:spcPts val="600"/>
              </a:spcBef>
              <a:spcAft>
                <a:spcPts val="0"/>
              </a:spcAft>
              <a:buClr>
                <a:srgbClr val="003399"/>
              </a:buClr>
              <a:buSzPct val="100000"/>
              <a:buFont typeface="Arial" pitchFamily="34" charset="0"/>
              <a:buChar char="•"/>
            </a:pPr>
            <a:r>
              <a:rPr lang="x-none">
                <a:latin typeface="Arial" pitchFamily="34" charset="0"/>
                <a:ea typeface="Times New Roman"/>
                <a:cs typeface="Arial" pitchFamily="34" charset="0"/>
                <a:sym typeface="Times New Roman"/>
              </a:rPr>
              <a:t>Management, oversight, and recycling of universal waste (e.g., electronic equipment, batteries, cell phones, cathode ray tubes (CRTs), and compact fluorescent light bulbs (CFLs</a:t>
            </a:r>
            <a:r>
              <a:rPr lang="x-none" smtClean="0">
                <a:latin typeface="Arial" pitchFamily="34" charset="0"/>
                <a:ea typeface="Times New Roman"/>
                <a:cs typeface="Arial" pitchFamily="34" charset="0"/>
                <a:sym typeface="Times New Roman"/>
              </a:rPr>
              <a:t>))</a:t>
            </a:r>
            <a:endParaRPr lang="x-none">
              <a:latin typeface="Arial" pitchFamily="34" charset="0"/>
              <a:ea typeface="Times New Roman"/>
              <a:cs typeface="Arial" pitchFamily="34" charset="0"/>
              <a:sym typeface="Times New Roman"/>
            </a:endParaRP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29</a:t>
            </a:fld>
            <a:endParaRPr lang="en-US" dirty="0"/>
          </a:p>
        </p:txBody>
      </p:sp>
      <p:pic>
        <p:nvPicPr>
          <p:cNvPr id="5" name="Picture 4" descr="Image of Earth with Green recycling graphic inside.  Background of clouds."/>
          <p:cNvPicPr>
            <a:picLocks noChangeAspect="1"/>
          </p:cNvPicPr>
          <p:nvPr/>
        </p:nvPicPr>
        <p:blipFill>
          <a:blip r:embed="rId3" cstate="print"/>
          <a:stretch>
            <a:fillRect/>
          </a:stretch>
        </p:blipFill>
        <p:spPr>
          <a:xfrm>
            <a:off x="5486400" y="4572000"/>
            <a:ext cx="3437467" cy="2133600"/>
          </a:xfrm>
          <a:prstGeom prst="rect">
            <a:avLst/>
          </a:prstGeom>
          <a:ln w="25400">
            <a:solidFill>
              <a:schemeClr val="accent2">
                <a:lumMod val="60000"/>
                <a:lumOff val="40000"/>
              </a:schemeClr>
            </a:solidFill>
          </a:ln>
        </p:spPr>
      </p:pic>
    </p:spTree>
    <p:extLst>
      <p:ext uri="{BB962C8B-B14F-4D97-AF65-F5344CB8AC3E}">
        <p14:creationId xmlns="" xmlns:p14="http://schemas.microsoft.com/office/powerpoint/2010/main" val="186062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202"/>
          <p:cNvSpPr/>
          <p:nvPr/>
        </p:nvSpPr>
        <p:spPr>
          <a:xfrm>
            <a:off x="6477000" y="4343400"/>
            <a:ext cx="2305050" cy="2514600"/>
          </a:xfrm>
          <a:prstGeom prst="rect">
            <a:avLst/>
          </a:prstGeom>
          <a:blipFill>
            <a:blip r:embed="rId3" cstate="print"/>
            <a:stretch>
              <a:fillRect/>
            </a:stretch>
          </a:blipFill>
        </p:spPr>
      </p:sp>
      <p:sp>
        <p:nvSpPr>
          <p:cNvPr id="9218" name="Rectangle 2"/>
          <p:cNvSpPr>
            <a:spLocks noGrp="1" noChangeArrowheads="1"/>
          </p:cNvSpPr>
          <p:nvPr>
            <p:ph type="title"/>
          </p:nvPr>
        </p:nvSpPr>
        <p:spPr>
          <a:xfrm>
            <a:off x="457200" y="1295400"/>
            <a:ext cx="6248400" cy="584775"/>
          </a:xfrm>
        </p:spPr>
        <p:txBody>
          <a:bodyPr/>
          <a:lstStyle/>
          <a:p>
            <a:r>
              <a:rPr lang="x-none" smtClean="0">
                <a:latin typeface="Arial" pitchFamily="34" charset="0"/>
                <a:ea typeface="Times New Roman"/>
                <a:cs typeface="Arial" pitchFamily="34" charset="0"/>
                <a:sym typeface="Times New Roman"/>
              </a:rPr>
              <a:t>Learning</a:t>
            </a:r>
            <a:r>
              <a:rPr lang="en-US" dirty="0" smtClean="0">
                <a:latin typeface="Arial" pitchFamily="34" charset="0"/>
                <a:ea typeface="Times New Roman"/>
                <a:cs typeface="Arial" pitchFamily="34" charset="0"/>
                <a:sym typeface="Times New Roman"/>
              </a:rPr>
              <a:t> </a:t>
            </a:r>
            <a:r>
              <a:rPr lang="x-none" smtClean="0">
                <a:latin typeface="Arial" pitchFamily="34" charset="0"/>
                <a:ea typeface="Times New Roman"/>
                <a:cs typeface="Arial" pitchFamily="34" charset="0"/>
                <a:sym typeface="Times New Roman"/>
              </a:rPr>
              <a:t> </a:t>
            </a:r>
            <a:r>
              <a:rPr lang="en-US" dirty="0" smtClean="0">
                <a:latin typeface="Arial" pitchFamily="34" charset="0"/>
                <a:ea typeface="Times New Roman"/>
                <a:cs typeface="Arial" pitchFamily="34" charset="0"/>
                <a:sym typeface="Times New Roman"/>
              </a:rPr>
              <a:t>Objectives</a:t>
            </a:r>
            <a:endParaRPr lang="en-US" dirty="0" smtClean="0">
              <a:latin typeface="Arial" pitchFamily="34" charset="0"/>
              <a:cs typeface="Arial" pitchFamily="34" charset="0"/>
            </a:endParaRPr>
          </a:p>
        </p:txBody>
      </p:sp>
      <p:sp>
        <p:nvSpPr>
          <p:cNvPr id="10" name="Shape 200"/>
          <p:cNvSpPr txBox="1">
            <a:spLocks/>
          </p:cNvSpPr>
          <p:nvPr/>
        </p:nvSpPr>
        <p:spPr bwMode="auto">
          <a:xfrm>
            <a:off x="457200" y="1752600"/>
            <a:ext cx="7767637" cy="4395009"/>
          </a:xfrm>
          <a:prstGeom prst="rect">
            <a:avLst/>
          </a:prstGeom>
          <a:noFill/>
          <a:ln w="9525">
            <a:noFill/>
            <a:miter lim="800000"/>
            <a:headEnd/>
            <a:tailEnd/>
          </a:ln>
          <a:effectLst/>
        </p:spPr>
        <p:txBody>
          <a:bodyPr vert="horz" wrap="square" lIns="91425" tIns="45700" rIns="91425" bIns="457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bg1"/>
              </a:buClr>
              <a:buFont typeface="Wingdings" pitchFamily="2" charset="2"/>
              <a:buChar char="Ø"/>
              <a:defRPr sz="28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0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18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18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18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18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18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1800">
                <a:solidFill>
                  <a:srgbClr val="013C88"/>
                </a:solidFill>
                <a:latin typeface="+mn-lt"/>
              </a:defRPr>
            </a:lvl9pPr>
          </a:lstStyle>
          <a:p>
            <a:pPr marL="347472" indent="-347472">
              <a:spcBef>
                <a:spcPts val="600"/>
              </a:spcBef>
              <a:spcAft>
                <a:spcPts val="0"/>
              </a:spcAft>
              <a:buClr>
                <a:schemeClr val="lt1"/>
              </a:buClr>
              <a:buSzPct val="25000"/>
              <a:buFont typeface="Times New Roman"/>
              <a:buNone/>
            </a:pPr>
            <a:endParaRPr lang="en-US" dirty="0" smtClean="0">
              <a:ea typeface="Times New Roman"/>
              <a:cs typeface="Times New Roman"/>
              <a:sym typeface="Times New Roman"/>
            </a:endParaRPr>
          </a:p>
          <a:p>
            <a:pPr marL="347472" indent="-347472">
              <a:spcBef>
                <a:spcPts val="600"/>
              </a:spcBef>
              <a:spcAft>
                <a:spcPts val="0"/>
              </a:spcAft>
              <a:buClr>
                <a:srgbClr val="013C88"/>
              </a:buClr>
              <a:buSzPct val="100000"/>
            </a:pPr>
            <a:r>
              <a:rPr lang="en-US" dirty="0" smtClean="0">
                <a:latin typeface="Arial" pitchFamily="34" charset="0"/>
                <a:ea typeface="Times New Roman"/>
                <a:cs typeface="Arial" pitchFamily="34" charset="0"/>
                <a:sym typeface="Times New Roman"/>
              </a:rPr>
              <a:t>Basic review of r</a:t>
            </a:r>
            <a:r>
              <a:rPr lang="x-none" smtClean="0">
                <a:latin typeface="Arial" pitchFamily="34" charset="0"/>
                <a:ea typeface="Times New Roman"/>
                <a:cs typeface="Arial" pitchFamily="34" charset="0"/>
                <a:sym typeface="Times New Roman"/>
              </a:rPr>
              <a:t>egulation</a:t>
            </a:r>
            <a:r>
              <a:rPr lang="en-US" dirty="0" smtClean="0">
                <a:latin typeface="Arial" pitchFamily="34" charset="0"/>
                <a:ea typeface="Times New Roman"/>
                <a:cs typeface="Arial" pitchFamily="34" charset="0"/>
                <a:sym typeface="Times New Roman"/>
              </a:rPr>
              <a:t>s</a:t>
            </a:r>
          </a:p>
          <a:p>
            <a:pPr marL="347472" indent="-347472">
              <a:spcBef>
                <a:spcPts val="600"/>
              </a:spcBef>
              <a:spcAft>
                <a:spcPts val="0"/>
              </a:spcAft>
              <a:buClr>
                <a:srgbClr val="013C88"/>
              </a:buClr>
              <a:buSzPct val="100000"/>
            </a:pPr>
            <a:r>
              <a:rPr lang="en-US" dirty="0" smtClean="0">
                <a:latin typeface="Arial" pitchFamily="34" charset="0"/>
                <a:ea typeface="Times New Roman"/>
                <a:cs typeface="Arial" pitchFamily="34" charset="0"/>
                <a:sym typeface="Times New Roman"/>
              </a:rPr>
              <a:t>What are our responsibilities in the disposal process?</a:t>
            </a:r>
          </a:p>
          <a:p>
            <a:pPr marL="347472" indent="-347472">
              <a:spcBef>
                <a:spcPts val="600"/>
              </a:spcBef>
              <a:spcAft>
                <a:spcPts val="0"/>
              </a:spcAft>
              <a:buClr>
                <a:srgbClr val="013C88"/>
              </a:buClr>
              <a:buSzPct val="100000"/>
            </a:pPr>
            <a:r>
              <a:rPr lang="en-US" dirty="0" smtClean="0">
                <a:latin typeface="Arial" pitchFamily="34" charset="0"/>
                <a:ea typeface="Times New Roman"/>
                <a:cs typeface="Arial" pitchFamily="34" charset="0"/>
                <a:sym typeface="Times New Roman"/>
              </a:rPr>
              <a:t>Options for responsible electronic disposal</a:t>
            </a:r>
          </a:p>
          <a:p>
            <a:pPr marL="347472" indent="-347472">
              <a:spcBef>
                <a:spcPts val="600"/>
              </a:spcBef>
              <a:spcAft>
                <a:spcPts val="0"/>
              </a:spcAft>
              <a:buClr>
                <a:srgbClr val="013C88"/>
              </a:buClr>
              <a:buSzPct val="100000"/>
            </a:pPr>
            <a:r>
              <a:rPr lang="en-US" dirty="0" smtClean="0">
                <a:latin typeface="Arial" pitchFamily="34" charset="0"/>
                <a:ea typeface="Times New Roman"/>
                <a:cs typeface="Arial" pitchFamily="34" charset="0"/>
                <a:sym typeface="Times New Roman"/>
              </a:rPr>
              <a:t>Computers for Learning Program</a:t>
            </a:r>
            <a:endParaRPr lang="en-US" dirty="0">
              <a:latin typeface="Arial" pitchFamily="34" charset="0"/>
              <a:ea typeface="Times New Roman"/>
              <a:cs typeface="Arial" pitchFamily="34" charset="0"/>
              <a:sym typeface="Times New Roman"/>
            </a:endParaRPr>
          </a:p>
          <a:p>
            <a:pPr marL="0" indent="0">
              <a:buNone/>
            </a:pPr>
            <a:endParaRPr lang="en-US" sz="2400" dirty="0">
              <a:ea typeface="Times New Roman"/>
              <a:cs typeface="Times New Roman"/>
              <a:sym typeface="Times New Roman"/>
            </a:endParaRPr>
          </a:p>
          <a:p>
            <a:endParaRPr lang="x-none" sz="2400">
              <a:ea typeface="Times New Roman"/>
              <a:cs typeface="Times New Roman"/>
              <a:sym typeface="Times New Roman"/>
            </a:endParaRPr>
          </a:p>
          <a:p>
            <a:pPr marL="347472" indent="-347472">
              <a:spcBef>
                <a:spcPts val="600"/>
              </a:spcBef>
              <a:spcAft>
                <a:spcPts val="0"/>
              </a:spcAft>
              <a:buClr>
                <a:schemeClr val="lt1"/>
              </a:buClr>
              <a:buSzPct val="25000"/>
              <a:buFont typeface="Times New Roman"/>
              <a:buNone/>
            </a:pPr>
            <a:endParaRPr lang="en-US" sz="2400" kern="0" dirty="0">
              <a:latin typeface="Times New Roman"/>
              <a:ea typeface="Times New Roman"/>
              <a:cs typeface="Times New Roman"/>
              <a:sym typeface="Times New Roman"/>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69225" cy="569387"/>
          </a:xfrm>
        </p:spPr>
        <p:txBody>
          <a:bodyPr/>
          <a:lstStyle/>
          <a:p>
            <a:r>
              <a:rPr lang="x-none" sz="3100" smtClean="0">
                <a:latin typeface="Arial" pitchFamily="34" charset="0"/>
                <a:ea typeface="Times New Roman"/>
                <a:cs typeface="Arial" pitchFamily="34" charset="0"/>
                <a:sym typeface="Times New Roman"/>
              </a:rPr>
              <a:t>Environmental Services</a:t>
            </a:r>
            <a:r>
              <a:rPr lang="en-US" sz="3100" dirty="0" smtClean="0">
                <a:latin typeface="Arial" pitchFamily="34" charset="0"/>
                <a:ea typeface="Times New Roman"/>
                <a:cs typeface="Arial" pitchFamily="34" charset="0"/>
                <a:sym typeface="Times New Roman"/>
              </a:rPr>
              <a:t>, Schedule </a:t>
            </a:r>
            <a:r>
              <a:rPr lang="x-none" sz="3100" smtClean="0">
                <a:latin typeface="Arial" pitchFamily="34" charset="0"/>
                <a:ea typeface="Times New Roman"/>
                <a:cs typeface="Arial" pitchFamily="34" charset="0"/>
                <a:sym typeface="Times New Roman"/>
              </a:rPr>
              <a:t>899-5</a:t>
            </a:r>
            <a:endParaRPr lang="en-US" sz="3100" dirty="0"/>
          </a:p>
        </p:txBody>
      </p:sp>
      <p:sp>
        <p:nvSpPr>
          <p:cNvPr id="3" name="Content Placeholder 2"/>
          <p:cNvSpPr>
            <a:spLocks noGrp="1"/>
          </p:cNvSpPr>
          <p:nvPr>
            <p:ph idx="1"/>
          </p:nvPr>
        </p:nvSpPr>
        <p:spPr/>
        <p:txBody>
          <a:bodyPr/>
          <a:lstStyle/>
          <a:p>
            <a:pPr marL="347472" lvl="0" indent="-347472">
              <a:spcBef>
                <a:spcPts val="600"/>
              </a:spcBef>
              <a:spcAft>
                <a:spcPts val="0"/>
              </a:spcAft>
              <a:buClr>
                <a:srgbClr val="003399"/>
              </a:buClr>
              <a:buSzPct val="100000"/>
            </a:pPr>
            <a:r>
              <a:rPr lang="x-none" sz="2800">
                <a:latin typeface="Arial" pitchFamily="34" charset="0"/>
                <a:ea typeface="Times New Roman"/>
                <a:cs typeface="Arial" pitchFamily="34" charset="0"/>
                <a:sym typeface="Times New Roman"/>
              </a:rPr>
              <a:t>This includes:</a:t>
            </a:r>
          </a:p>
          <a:p>
            <a:pPr marL="747522" lvl="2" indent="-347472">
              <a:spcBef>
                <a:spcPts val="600"/>
              </a:spcBef>
              <a:spcAft>
                <a:spcPts val="0"/>
              </a:spcAft>
              <a:buClr>
                <a:srgbClr val="003399"/>
              </a:buClr>
              <a:buSzPct val="100694"/>
              <a:buFont typeface="Arial" pitchFamily="34" charset="0"/>
              <a:buChar char="•"/>
            </a:pPr>
            <a:r>
              <a:rPr lang="x-none" sz="2800">
                <a:latin typeface="Arial" pitchFamily="34" charset="0"/>
                <a:ea typeface="Times New Roman"/>
                <a:cs typeface="Arial" pitchFamily="34" charset="0"/>
                <a:sym typeface="Times New Roman"/>
              </a:rPr>
              <a:t>Reuse assessments and inventory	</a:t>
            </a:r>
          </a:p>
          <a:p>
            <a:pPr marL="747522" lvl="2" indent="-347472">
              <a:spcBef>
                <a:spcPts val="600"/>
              </a:spcBef>
              <a:spcAft>
                <a:spcPts val="0"/>
              </a:spcAft>
              <a:buClr>
                <a:srgbClr val="003399"/>
              </a:buClr>
              <a:buSzPct val="100694"/>
              <a:buFont typeface="Arial" pitchFamily="34" charset="0"/>
              <a:buChar char="•"/>
            </a:pPr>
            <a:r>
              <a:rPr lang="x-none" sz="2800">
                <a:latin typeface="Arial" pitchFamily="34" charset="0"/>
                <a:ea typeface="Times New Roman"/>
                <a:cs typeface="Arial" pitchFamily="34" charset="0"/>
                <a:sym typeface="Times New Roman"/>
              </a:rPr>
              <a:t>Destruction</a:t>
            </a:r>
          </a:p>
          <a:p>
            <a:pPr marL="747522" lvl="2" indent="-347472">
              <a:spcBef>
                <a:spcPts val="600"/>
              </a:spcBef>
              <a:spcAft>
                <a:spcPts val="0"/>
              </a:spcAft>
              <a:buClr>
                <a:srgbClr val="003399"/>
              </a:buClr>
              <a:buSzPct val="100694"/>
              <a:buFont typeface="Arial" pitchFamily="34" charset="0"/>
              <a:buChar char="•"/>
            </a:pPr>
            <a:r>
              <a:rPr lang="x-none" sz="2800">
                <a:latin typeface="Arial" pitchFamily="34" charset="0"/>
                <a:ea typeface="Times New Roman"/>
                <a:cs typeface="Arial" pitchFamily="34" charset="0"/>
                <a:sym typeface="Times New Roman"/>
              </a:rPr>
              <a:t>Inventory transfer and/or disposal after compliance with the </a:t>
            </a:r>
            <a:r>
              <a:rPr lang="en-US" sz="2800" dirty="0" smtClean="0">
                <a:latin typeface="Arial" pitchFamily="34" charset="0"/>
                <a:ea typeface="Times New Roman"/>
                <a:cs typeface="Arial" pitchFamily="34" charset="0"/>
                <a:sym typeface="Times New Roman"/>
              </a:rPr>
              <a:t>FMR</a:t>
            </a:r>
            <a:r>
              <a:rPr lang="x-none" sz="2800" smtClean="0">
                <a:latin typeface="Arial" pitchFamily="34" charset="0"/>
                <a:ea typeface="Times New Roman"/>
                <a:cs typeface="Arial" pitchFamily="34" charset="0"/>
                <a:sym typeface="Times New Roman"/>
              </a:rPr>
              <a:t> </a:t>
            </a:r>
            <a:r>
              <a:rPr lang="x-none" sz="2800">
                <a:latin typeface="Arial" pitchFamily="34" charset="0"/>
                <a:ea typeface="Times New Roman"/>
                <a:cs typeface="Arial" pitchFamily="34" charset="0"/>
                <a:sym typeface="Times New Roman"/>
              </a:rPr>
              <a:t>101-42, 102-36, and 102-37 (as applicable</a:t>
            </a:r>
            <a:r>
              <a:rPr lang="x-none" sz="2800" smtClean="0">
                <a:latin typeface="Arial" pitchFamily="34" charset="0"/>
                <a:ea typeface="Times New Roman"/>
                <a:cs typeface="Arial" pitchFamily="34" charset="0"/>
                <a:sym typeface="Times New Roman"/>
              </a:rPr>
              <a:t>)</a:t>
            </a:r>
            <a:endParaRPr lang="x-none" sz="2800">
              <a:latin typeface="Arial" pitchFamily="34" charset="0"/>
              <a:ea typeface="Times New Roman"/>
              <a:cs typeface="Arial" pitchFamily="34" charset="0"/>
              <a:sym typeface="Times New Roman"/>
            </a:endParaRP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30</a:t>
            </a:fld>
            <a:endParaRPr lang="en-US" dirty="0"/>
          </a:p>
        </p:txBody>
      </p:sp>
    </p:spTree>
    <p:extLst>
      <p:ext uri="{BB962C8B-B14F-4D97-AF65-F5344CB8AC3E}">
        <p14:creationId xmlns="" xmlns:p14="http://schemas.microsoft.com/office/powerpoint/2010/main" val="160428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atin typeface="Arial" pitchFamily="34" charset="0"/>
                <a:ea typeface="Times New Roman"/>
                <a:cs typeface="Arial" pitchFamily="34" charset="0"/>
                <a:sym typeface="Times New Roman"/>
              </a:rPr>
              <a:t>Contact Information for </a:t>
            </a:r>
            <a:r>
              <a:rPr lang="en-US" dirty="0" smtClean="0">
                <a:latin typeface="Arial" pitchFamily="34" charset="0"/>
                <a:ea typeface="Times New Roman"/>
                <a:cs typeface="Arial" pitchFamily="34" charset="0"/>
                <a:sym typeface="Times New Roman"/>
              </a:rPr>
              <a:t>Schedule </a:t>
            </a:r>
            <a:r>
              <a:rPr lang="x-none" smtClean="0">
                <a:latin typeface="Arial" pitchFamily="34" charset="0"/>
                <a:ea typeface="Times New Roman"/>
                <a:cs typeface="Arial" pitchFamily="34" charset="0"/>
                <a:sym typeface="Times New Roman"/>
              </a:rPr>
              <a:t>899-5</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31</a:t>
            </a:fld>
            <a:endParaRPr lang="en-US" dirty="0"/>
          </a:p>
        </p:txBody>
      </p:sp>
      <p:sp>
        <p:nvSpPr>
          <p:cNvPr id="6" name="Shape 387"/>
          <p:cNvSpPr/>
          <p:nvPr/>
        </p:nvSpPr>
        <p:spPr>
          <a:xfrm>
            <a:off x="5410200" y="2514600"/>
            <a:ext cx="3263900" cy="3048000"/>
          </a:xfrm>
          <a:prstGeom prst="rect">
            <a:avLst/>
          </a:prstGeom>
          <a:blipFill>
            <a:blip r:embed="rId3" cstate="print"/>
            <a:stretch>
              <a:fillRect/>
            </a:stretch>
          </a:blipFill>
        </p:spPr>
      </p:sp>
      <p:sp>
        <p:nvSpPr>
          <p:cNvPr id="7" name="Rectangle 6"/>
          <p:cNvSpPr/>
          <p:nvPr/>
        </p:nvSpPr>
        <p:spPr>
          <a:xfrm>
            <a:off x="533400" y="2751892"/>
            <a:ext cx="4267200" cy="1969770"/>
          </a:xfrm>
          <a:prstGeom prst="rect">
            <a:avLst/>
          </a:prstGeom>
        </p:spPr>
        <p:txBody>
          <a:bodyPr wrap="square">
            <a:spAutoFit/>
          </a:bodyPr>
          <a:lstStyle/>
          <a:p>
            <a:pPr lvl="0">
              <a:spcBef>
                <a:spcPts val="600"/>
              </a:spcBef>
              <a:spcAft>
                <a:spcPts val="0"/>
              </a:spcAft>
              <a:buClr>
                <a:schemeClr val="lt1"/>
              </a:buClr>
              <a:buSzPct val="25000"/>
            </a:pPr>
            <a:r>
              <a:rPr lang="x-none" sz="2800">
                <a:solidFill>
                  <a:srgbClr val="013C88"/>
                </a:solidFill>
                <a:latin typeface="Arial" pitchFamily="34" charset="0"/>
                <a:ea typeface="Times New Roman"/>
                <a:cs typeface="Arial" pitchFamily="34" charset="0"/>
                <a:sym typeface="Times New Roman"/>
              </a:rPr>
              <a:t>Phone: </a:t>
            </a:r>
            <a:r>
              <a:rPr lang="x-none" sz="2800" smtClean="0">
                <a:solidFill>
                  <a:srgbClr val="013C88"/>
                </a:solidFill>
                <a:latin typeface="Arial" pitchFamily="34" charset="0"/>
                <a:ea typeface="Times New Roman"/>
                <a:cs typeface="Arial" pitchFamily="34" charset="0"/>
                <a:sym typeface="Times New Roman"/>
              </a:rPr>
              <a:t>1-800-241-RAIN</a:t>
            </a:r>
            <a:endParaRPr lang="en-US" sz="2800" dirty="0">
              <a:solidFill>
                <a:srgbClr val="013C88"/>
              </a:solidFill>
              <a:latin typeface="Arial" pitchFamily="34" charset="0"/>
              <a:ea typeface="Times New Roman"/>
              <a:cs typeface="Arial" pitchFamily="34" charset="0"/>
              <a:sym typeface="Times New Roman"/>
            </a:endParaRPr>
          </a:p>
          <a:p>
            <a:pPr lvl="0">
              <a:spcBef>
                <a:spcPts val="600"/>
              </a:spcBef>
              <a:spcAft>
                <a:spcPts val="0"/>
              </a:spcAft>
              <a:buClr>
                <a:schemeClr val="lt1"/>
              </a:buClr>
              <a:buSzPct val="25000"/>
            </a:pPr>
            <a:endParaRPr lang="en-US" sz="2800" dirty="0" smtClean="0">
              <a:solidFill>
                <a:srgbClr val="013C88"/>
              </a:solidFill>
              <a:latin typeface="Arial" pitchFamily="34" charset="0"/>
              <a:ea typeface="Times New Roman"/>
              <a:cs typeface="Arial" pitchFamily="34" charset="0"/>
              <a:sym typeface="Times New Roman"/>
            </a:endParaRPr>
          </a:p>
          <a:p>
            <a:pPr lvl="0">
              <a:spcBef>
                <a:spcPts val="600"/>
              </a:spcBef>
              <a:spcAft>
                <a:spcPts val="0"/>
              </a:spcAft>
              <a:buClr>
                <a:schemeClr val="lt1"/>
              </a:buClr>
              <a:buSzPct val="25000"/>
            </a:pPr>
            <a:r>
              <a:rPr lang="en-US" sz="2800" dirty="0" smtClean="0">
                <a:solidFill>
                  <a:srgbClr val="013C88"/>
                </a:solidFill>
                <a:latin typeface="Arial" pitchFamily="34" charset="0"/>
                <a:ea typeface="Times New Roman"/>
                <a:cs typeface="Arial" pitchFamily="34" charset="0"/>
                <a:sym typeface="Times New Roman"/>
              </a:rPr>
              <a:t>E</a:t>
            </a:r>
            <a:r>
              <a:rPr lang="x-none" sz="2800" smtClean="0">
                <a:solidFill>
                  <a:srgbClr val="013C88"/>
                </a:solidFill>
                <a:latin typeface="Arial" pitchFamily="34" charset="0"/>
                <a:ea typeface="Times New Roman"/>
                <a:cs typeface="Arial" pitchFamily="34" charset="0"/>
                <a:sym typeface="Times New Roman"/>
              </a:rPr>
              <a:t>mail</a:t>
            </a:r>
            <a:r>
              <a:rPr lang="x-none" sz="2800">
                <a:solidFill>
                  <a:srgbClr val="013C88"/>
                </a:solidFill>
                <a:latin typeface="Arial" pitchFamily="34" charset="0"/>
                <a:ea typeface="Times New Roman"/>
                <a:cs typeface="Arial" pitchFamily="34" charset="0"/>
                <a:sym typeface="Times New Roman"/>
              </a:rPr>
              <a:t>: </a:t>
            </a:r>
            <a:r>
              <a:rPr lang="x-none" sz="2800" smtClean="0">
                <a:solidFill>
                  <a:srgbClr val="013C88"/>
                </a:solidFill>
                <a:latin typeface="Arial" pitchFamily="34" charset="0"/>
                <a:ea typeface="Times New Roman"/>
                <a:cs typeface="Arial" pitchFamily="34" charset="0"/>
                <a:sym typeface="Times New Roman"/>
              </a:rPr>
              <a:t>environmental@gsa.gov</a:t>
            </a:r>
            <a:r>
              <a:rPr lang="x-none" smtClean="0">
                <a:solidFill>
                  <a:srgbClr val="013C88"/>
                </a:solidFill>
                <a:latin typeface="Times New Roman"/>
                <a:ea typeface="Times New Roman"/>
                <a:cs typeface="Times New Roman"/>
                <a:sym typeface="Times New Roman"/>
              </a:rPr>
              <a:t> </a:t>
            </a:r>
            <a:endParaRPr lang="x-none">
              <a:solidFill>
                <a:srgbClr val="013C88"/>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54484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itchFamily="34" charset="0"/>
                <a:cs typeface="Arial" pitchFamily="34" charset="0"/>
              </a:rPr>
              <a:t>Resources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r>
              <a:rPr lang="en-US" sz="2800" dirty="0" smtClean="0">
                <a:latin typeface="Arial" pitchFamily="34" charset="0"/>
                <a:cs typeface="Arial" pitchFamily="34" charset="0"/>
              </a:rPr>
              <a:t>CFL </a:t>
            </a:r>
            <a:r>
              <a:rPr lang="en-US" sz="2800" dirty="0">
                <a:latin typeface="Arial" pitchFamily="34" charset="0"/>
                <a:cs typeface="Arial" pitchFamily="34" charset="0"/>
              </a:rPr>
              <a:t>Helpdesk: 866-333-7472 (option 2)</a:t>
            </a:r>
          </a:p>
          <a:p>
            <a:pPr marL="0" indent="0"/>
            <a:r>
              <a:rPr lang="en-US" sz="2800" dirty="0" smtClean="0">
                <a:latin typeface="Arial" pitchFamily="34" charset="0"/>
                <a:cs typeface="Arial" pitchFamily="34" charset="0"/>
              </a:rPr>
              <a:t>http</a:t>
            </a:r>
            <a:r>
              <a:rPr lang="en-US" sz="2800" dirty="0">
                <a:latin typeface="Arial" pitchFamily="34" charset="0"/>
                <a:cs typeface="Arial" pitchFamily="34" charset="0"/>
              </a:rPr>
              <a:t>://www.gsa.gov/property</a:t>
            </a:r>
          </a:p>
          <a:p>
            <a:pPr marL="0" indent="0"/>
            <a:r>
              <a:rPr lang="en-US" sz="2800" dirty="0">
                <a:latin typeface="Arial" pitchFamily="34" charset="0"/>
                <a:cs typeface="Arial" pitchFamily="34" charset="0"/>
              </a:rPr>
              <a:t>http://www.computersforlearning.gov</a:t>
            </a:r>
          </a:p>
          <a:p>
            <a:pPr marL="0" indent="0"/>
            <a:r>
              <a:rPr lang="en-US" sz="2800" dirty="0">
                <a:latin typeface="Arial" pitchFamily="34" charset="0"/>
                <a:cs typeface="Arial" pitchFamily="34" charset="0"/>
              </a:rPr>
              <a:t>http://</a:t>
            </a:r>
            <a:r>
              <a:rPr lang="en-US" sz="2800" dirty="0" smtClean="0">
                <a:latin typeface="Arial" pitchFamily="34" charset="0"/>
                <a:cs typeface="Arial" pitchFamily="34" charset="0"/>
              </a:rPr>
              <a:t>www.gsaxcess.gov</a:t>
            </a:r>
          </a:p>
          <a:p>
            <a:pPr marL="0" indent="0"/>
            <a:r>
              <a:rPr lang="en-US" sz="2800" dirty="0" smtClean="0">
                <a:latin typeface="Arial" pitchFamily="34" charset="0"/>
                <a:cs typeface="Arial" pitchFamily="34" charset="0"/>
              </a:rPr>
              <a:t>http</a:t>
            </a:r>
            <a:r>
              <a:rPr lang="en-US" sz="2800" dirty="0">
                <a:latin typeface="Arial" pitchFamily="34" charset="0"/>
                <a:cs typeface="Arial" pitchFamily="34" charset="0"/>
              </a:rPr>
              <a:t>://www.gsa.gov/apo</a:t>
            </a:r>
          </a:p>
          <a:p>
            <a:pPr algn="ctr"/>
            <a:r>
              <a:rPr lang="en-US" dirty="0" smtClean="0">
                <a:solidFill>
                  <a:schemeClr val="bg1"/>
                </a:solidFill>
              </a:rPr>
              <a:t>ww.gsa.gov/property</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32</a:t>
            </a:fld>
            <a:endParaRPr lang="en-US" dirty="0"/>
          </a:p>
        </p:txBody>
      </p:sp>
    </p:spTree>
    <p:extLst>
      <p:ext uri="{BB962C8B-B14F-4D97-AF65-F5344CB8AC3E}">
        <p14:creationId xmlns="" xmlns:p14="http://schemas.microsoft.com/office/powerpoint/2010/main" val="2007644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CD3BED99-07E5-4861-B355-897171B1499C}" type="slidenum">
              <a:rPr lang="en-US" smtClean="0">
                <a:latin typeface="Arial" charset="0"/>
              </a:rPr>
              <a:pPr/>
              <a:t>33</a:t>
            </a:fld>
            <a:endParaRPr lang="en-US" smtClean="0">
              <a:latin typeface="Arial"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0400" y="2381250"/>
            <a:ext cx="2857500" cy="2857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latin typeface="Arial" pitchFamily="34" charset="0"/>
                <a:cs typeface="Arial" pitchFamily="34" charset="0"/>
              </a:rPr>
              <a:t>Executive Order 13514</a:t>
            </a:r>
          </a:p>
        </p:txBody>
      </p:sp>
      <p:sp>
        <p:nvSpPr>
          <p:cNvPr id="10243" name="Rectangle 3"/>
          <p:cNvSpPr>
            <a:spLocks noGrp="1" noChangeArrowheads="1"/>
          </p:cNvSpPr>
          <p:nvPr>
            <p:ph type="body" idx="1"/>
          </p:nvPr>
        </p:nvSpPr>
        <p:spPr>
          <a:xfrm>
            <a:off x="455613" y="2286000"/>
            <a:ext cx="7769225" cy="3886200"/>
          </a:xfrm>
          <a:noFill/>
        </p:spPr>
        <p:txBody>
          <a:bodyPr/>
          <a:lstStyle/>
          <a:p>
            <a:pPr>
              <a:defRPr/>
            </a:pPr>
            <a:r>
              <a:rPr lang="en-US" sz="2800" dirty="0" smtClean="0">
                <a:latin typeface="Arial" pitchFamily="34" charset="0"/>
                <a:cs typeface="Arial" pitchFamily="34" charset="0"/>
              </a:rPr>
              <a:t>Federal Leadership in Environmental, Energy, and Economic Performance</a:t>
            </a:r>
          </a:p>
          <a:p>
            <a:pPr>
              <a:buClr>
                <a:srgbClr val="013C88"/>
              </a:buClr>
            </a:pPr>
            <a:r>
              <a:rPr lang="en-US" sz="2800" kern="1200" dirty="0" smtClean="0">
                <a:latin typeface="Arial" pitchFamily="34" charset="0"/>
                <a:ea typeface="Times New Roman"/>
                <a:cs typeface="Arial" pitchFamily="34" charset="0"/>
                <a:sym typeface="Times New Roman"/>
              </a:rPr>
              <a:t>S</a:t>
            </a:r>
            <a:r>
              <a:rPr lang="x-none" sz="2800" kern="1200" smtClean="0">
                <a:latin typeface="Arial" pitchFamily="34" charset="0"/>
                <a:ea typeface="Times New Roman"/>
                <a:cs typeface="Arial" pitchFamily="34" charset="0"/>
                <a:sym typeface="Times New Roman"/>
              </a:rPr>
              <a:t>ection </a:t>
            </a:r>
            <a:r>
              <a:rPr lang="en-US" sz="2800" kern="1200" dirty="0" smtClean="0">
                <a:latin typeface="Arial" pitchFamily="34" charset="0"/>
                <a:ea typeface="Times New Roman"/>
                <a:cs typeface="Arial" pitchFamily="34" charset="0"/>
                <a:sym typeface="Times New Roman"/>
              </a:rPr>
              <a:t>1, Policy:</a:t>
            </a:r>
          </a:p>
          <a:p>
            <a:pPr lvl="1">
              <a:buClr>
                <a:srgbClr val="013C88"/>
              </a:buClr>
            </a:pPr>
            <a:r>
              <a:rPr lang="en-US" sz="2800" dirty="0" smtClean="0">
                <a:latin typeface="Arial" pitchFamily="34" charset="0"/>
                <a:cs typeface="Arial" pitchFamily="34" charset="0"/>
              </a:rPr>
              <a:t>“In order to create a clean energy economy that will increase the nation’s prosperity, promote energy security, protect the interest of the taxpayers, and safeguard the health of our environment, the Federal Government must lead by example.”</a:t>
            </a:r>
          </a:p>
          <a:p>
            <a:pPr>
              <a:buNone/>
              <a:defRPr/>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x-none">
                <a:latin typeface="Arial" pitchFamily="34" charset="0"/>
                <a:ea typeface="Times New Roman"/>
                <a:cs typeface="Arial" pitchFamily="34" charset="0"/>
                <a:sym typeface="Times New Roman"/>
              </a:rPr>
              <a:t>Executive Order </a:t>
            </a:r>
            <a:r>
              <a:rPr lang="x-none" smtClean="0">
                <a:latin typeface="Arial" pitchFamily="34" charset="0"/>
                <a:ea typeface="Times New Roman"/>
                <a:cs typeface="Arial" pitchFamily="34" charset="0"/>
                <a:sym typeface="Times New Roman"/>
              </a:rPr>
              <a:t>13514</a:t>
            </a:r>
            <a:endParaRPr lang="en-US" dirty="0" smtClean="0">
              <a:latin typeface="Arial" pitchFamily="34" charset="0"/>
              <a:cs typeface="Arial" pitchFamily="34" charset="0"/>
            </a:endParaRPr>
          </a:p>
        </p:txBody>
      </p:sp>
      <p:sp>
        <p:nvSpPr>
          <p:cNvPr id="18435" name="Rectangle 3"/>
          <p:cNvSpPr>
            <a:spLocks noGrp="1" noChangeArrowheads="1"/>
          </p:cNvSpPr>
          <p:nvPr>
            <p:ph type="body" idx="1"/>
          </p:nvPr>
        </p:nvSpPr>
        <p:spPr>
          <a:xfrm>
            <a:off x="457200" y="2362200"/>
            <a:ext cx="8305800" cy="3048000"/>
          </a:xfrm>
        </p:spPr>
        <p:txBody>
          <a:bodyPr/>
          <a:lstStyle/>
          <a:p>
            <a:pPr>
              <a:buClr>
                <a:srgbClr val="013C88"/>
              </a:buClr>
            </a:pPr>
            <a:r>
              <a:rPr lang="en-US" sz="2800" kern="1200" dirty="0" smtClean="0">
                <a:latin typeface="Arial" pitchFamily="34" charset="0"/>
                <a:ea typeface="Times New Roman"/>
                <a:cs typeface="Arial" pitchFamily="34" charset="0"/>
                <a:sym typeface="Times New Roman"/>
              </a:rPr>
              <a:t>Federal Leadership in </a:t>
            </a:r>
            <a:r>
              <a:rPr lang="x-none" sz="2800" kern="1200" smtClean="0">
                <a:latin typeface="Arial" pitchFamily="34" charset="0"/>
                <a:ea typeface="Times New Roman"/>
                <a:cs typeface="Arial" pitchFamily="34" charset="0"/>
                <a:sym typeface="Times New Roman"/>
              </a:rPr>
              <a:t>Environmental</a:t>
            </a:r>
            <a:r>
              <a:rPr lang="x-none" sz="2800" kern="1200">
                <a:latin typeface="Arial" pitchFamily="34" charset="0"/>
                <a:ea typeface="Times New Roman"/>
                <a:cs typeface="Arial" pitchFamily="34" charset="0"/>
                <a:sym typeface="Times New Roman"/>
              </a:rPr>
              <a:t>,</a:t>
            </a:r>
            <a:r>
              <a:rPr lang="en-US" sz="2800" kern="1200" dirty="0">
                <a:latin typeface="Arial" pitchFamily="34" charset="0"/>
                <a:ea typeface="Times New Roman"/>
                <a:cs typeface="Arial" pitchFamily="34" charset="0"/>
                <a:sym typeface="Times New Roman"/>
              </a:rPr>
              <a:t> </a:t>
            </a:r>
            <a:r>
              <a:rPr lang="x-none" sz="2800" kern="1200">
                <a:latin typeface="Arial" pitchFamily="34" charset="0"/>
                <a:ea typeface="Times New Roman"/>
                <a:cs typeface="Arial" pitchFamily="34" charset="0"/>
                <a:sym typeface="Times New Roman"/>
              </a:rPr>
              <a:t>Energy, and </a:t>
            </a:r>
            <a:r>
              <a:rPr lang="x-none" sz="2800" kern="1200" smtClean="0">
                <a:latin typeface="Arial" pitchFamily="34" charset="0"/>
                <a:ea typeface="Times New Roman"/>
                <a:cs typeface="Arial" pitchFamily="34" charset="0"/>
                <a:sym typeface="Times New Roman"/>
              </a:rPr>
              <a:t>Economic</a:t>
            </a:r>
            <a:r>
              <a:rPr lang="en-US" sz="2800" kern="1200" dirty="0" smtClean="0">
                <a:latin typeface="Arial" pitchFamily="34" charset="0"/>
                <a:ea typeface="Times New Roman"/>
                <a:cs typeface="Arial" pitchFamily="34" charset="0"/>
                <a:sym typeface="Times New Roman"/>
              </a:rPr>
              <a:t> </a:t>
            </a:r>
            <a:r>
              <a:rPr lang="x-none" sz="2800" kern="1200" smtClean="0">
                <a:latin typeface="Arial" pitchFamily="34" charset="0"/>
                <a:ea typeface="Times New Roman"/>
                <a:cs typeface="Arial" pitchFamily="34" charset="0"/>
                <a:sym typeface="Times New Roman"/>
              </a:rPr>
              <a:t>Performance</a:t>
            </a:r>
            <a:r>
              <a:rPr lang="en-US" sz="2800" kern="1200" dirty="0" smtClean="0">
                <a:latin typeface="Arial" pitchFamily="34" charset="0"/>
                <a:ea typeface="Times New Roman"/>
                <a:cs typeface="Arial" pitchFamily="34" charset="0"/>
                <a:sym typeface="Times New Roman"/>
              </a:rPr>
              <a:t> </a:t>
            </a:r>
          </a:p>
          <a:p>
            <a:pPr>
              <a:buClr>
                <a:srgbClr val="013C88"/>
              </a:buClr>
            </a:pPr>
            <a:r>
              <a:rPr lang="en-US" sz="2800" kern="1200" dirty="0" smtClean="0">
                <a:latin typeface="Arial" pitchFamily="34" charset="0"/>
                <a:ea typeface="Times New Roman"/>
                <a:cs typeface="Arial" pitchFamily="34" charset="0"/>
                <a:sym typeface="Times New Roman"/>
              </a:rPr>
              <a:t>S</a:t>
            </a:r>
            <a:r>
              <a:rPr lang="x-none" sz="2800" kern="1200" smtClean="0">
                <a:latin typeface="Arial" pitchFamily="34" charset="0"/>
                <a:ea typeface="Times New Roman"/>
                <a:cs typeface="Arial" pitchFamily="34" charset="0"/>
                <a:sym typeface="Times New Roman"/>
              </a:rPr>
              <a:t>ection </a:t>
            </a:r>
            <a:r>
              <a:rPr lang="x-none" sz="2800" kern="1200">
                <a:latin typeface="Arial" pitchFamily="34" charset="0"/>
                <a:ea typeface="Times New Roman"/>
                <a:cs typeface="Arial" pitchFamily="34" charset="0"/>
                <a:sym typeface="Times New Roman"/>
              </a:rPr>
              <a:t>2(i):  promote electronics stewardship, in particular by:</a:t>
            </a:r>
          </a:p>
          <a:p>
            <a:pPr lvl="1" indent="-222250">
              <a:spcBef>
                <a:spcPts val="480"/>
              </a:spcBef>
              <a:spcAft>
                <a:spcPts val="0"/>
              </a:spcAft>
              <a:buClr>
                <a:srgbClr val="013C88"/>
              </a:buClr>
              <a:buSzPct val="100694"/>
              <a:buFont typeface="Wingdings" pitchFamily="2" charset="2"/>
              <a:buChar char="§"/>
            </a:pPr>
            <a:r>
              <a:rPr lang="x-none" sz="2800" kern="1200">
                <a:latin typeface="Arial" pitchFamily="34" charset="0"/>
                <a:ea typeface="Times New Roman"/>
                <a:cs typeface="Arial" pitchFamily="34" charset="0"/>
                <a:sym typeface="Times New Roman"/>
              </a:rPr>
              <a:t>(iii</a:t>
            </a:r>
            <a:r>
              <a:rPr lang="x-none" sz="2800" kern="1200" smtClean="0">
                <a:latin typeface="Arial" pitchFamily="34" charset="0"/>
                <a:ea typeface="Times New Roman"/>
                <a:cs typeface="Arial" pitchFamily="34" charset="0"/>
                <a:sym typeface="Times New Roman"/>
              </a:rPr>
              <a:t>):</a:t>
            </a:r>
            <a:r>
              <a:rPr lang="en-US" sz="2800" kern="1200" dirty="0" smtClean="0">
                <a:latin typeface="Arial" pitchFamily="34" charset="0"/>
                <a:ea typeface="Times New Roman"/>
                <a:cs typeface="Arial" pitchFamily="34" charset="0"/>
                <a:sym typeface="Times New Roman"/>
              </a:rPr>
              <a:t> </a:t>
            </a:r>
            <a:r>
              <a:rPr lang="x-none" sz="2800" kern="1200" smtClean="0">
                <a:latin typeface="Arial" pitchFamily="34" charset="0"/>
                <a:ea typeface="Times New Roman"/>
                <a:cs typeface="Arial" pitchFamily="34" charset="0"/>
                <a:sym typeface="Times New Roman"/>
              </a:rPr>
              <a:t>employing </a:t>
            </a:r>
            <a:r>
              <a:rPr lang="x-none" sz="2800" kern="1200">
                <a:latin typeface="Arial" pitchFamily="34" charset="0"/>
                <a:ea typeface="Times New Roman"/>
                <a:cs typeface="Arial" pitchFamily="34" charset="0"/>
                <a:sym typeface="Times New Roman"/>
              </a:rPr>
              <a:t>environmentally sound practices with respect to the agency’s disposition of all agency excess or surplus electronic </a:t>
            </a:r>
            <a:r>
              <a:rPr lang="x-none" sz="2800" smtClean="0">
                <a:latin typeface="Arial" pitchFamily="34" charset="0"/>
                <a:ea typeface="Times New Roman"/>
                <a:cs typeface="Arial" pitchFamily="34" charset="0"/>
                <a:sym typeface="Times New Roman"/>
              </a:rPr>
              <a:t>products</a:t>
            </a:r>
            <a:endParaRPr lang="x-none" sz="2800">
              <a:latin typeface="Arial" pitchFamily="34" charset="0"/>
              <a:ea typeface="Times New Roman"/>
              <a:cs typeface="Arial" pitchFamily="34" charset="0"/>
              <a:sym typeface="Times New Roman"/>
            </a:endParaRPr>
          </a:p>
          <a:p>
            <a:endParaRPr lang="x-none">
              <a:ea typeface="Times New Roman"/>
              <a:cs typeface="Times New Roman"/>
              <a:sym typeface="Times New Roman"/>
            </a:endParaRPr>
          </a:p>
          <a:p>
            <a:pPr marL="0" indent="0">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latin typeface="Arial" pitchFamily="34" charset="0"/>
                <a:cs typeface="Arial" pitchFamily="34" charset="0"/>
              </a:rPr>
              <a:t>Executive Order 13423</a:t>
            </a:r>
          </a:p>
        </p:txBody>
      </p:sp>
      <p:sp>
        <p:nvSpPr>
          <p:cNvPr id="10243" name="Rectangle 3"/>
          <p:cNvSpPr>
            <a:spLocks noGrp="1" noChangeArrowheads="1"/>
          </p:cNvSpPr>
          <p:nvPr>
            <p:ph type="body" idx="1"/>
          </p:nvPr>
        </p:nvSpPr>
        <p:spPr>
          <a:xfrm>
            <a:off x="455613" y="2393950"/>
            <a:ext cx="7769225" cy="3778250"/>
          </a:xfrm>
          <a:noFill/>
        </p:spPr>
        <p:txBody>
          <a:bodyPr/>
          <a:lstStyle/>
          <a:p>
            <a:pPr>
              <a:defRPr/>
            </a:pPr>
            <a:r>
              <a:rPr lang="en-US" sz="2800" dirty="0" smtClean="0">
                <a:latin typeface="Arial" pitchFamily="34" charset="0"/>
                <a:cs typeface="Arial" pitchFamily="34" charset="0"/>
              </a:rPr>
              <a:t>Strengthening Federal Environmental, Energy, and Transportation Management</a:t>
            </a:r>
          </a:p>
          <a:p>
            <a:pPr>
              <a:defRPr/>
            </a:pPr>
            <a:r>
              <a:rPr lang="en-US" sz="2800" dirty="0" smtClean="0">
                <a:latin typeface="Arial" pitchFamily="34" charset="0"/>
                <a:cs typeface="Arial" pitchFamily="34" charset="0"/>
              </a:rPr>
              <a:t>Section 2: Goals for Agencies</a:t>
            </a:r>
          </a:p>
          <a:p>
            <a:pPr lvl="1">
              <a:defRPr/>
            </a:pPr>
            <a:r>
              <a:rPr lang="en-US" sz="2800" dirty="0" smtClean="0">
                <a:latin typeface="Arial" pitchFamily="34" charset="0"/>
                <a:cs typeface="Arial" pitchFamily="34" charset="0"/>
              </a:rPr>
              <a:t>(h)(iv)-Uses environmentally sound practices with respect to disposition of agency electronic equipment that has reached the end of its useful life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1"/>
            <a:ext cx="7769225" cy="1508105"/>
          </a:xfrm>
        </p:spPr>
        <p:txBody>
          <a:bodyPr/>
          <a:lstStyle/>
          <a:p>
            <a:r>
              <a:rPr lang="en-US" dirty="0" smtClean="0">
                <a:latin typeface="Arial" pitchFamily="34" charset="0"/>
                <a:cs typeface="Arial" pitchFamily="34" charset="0"/>
              </a:rPr>
              <a:t>New FMR Bulletin B-34 Disposal of Federal Electronics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52400" y="2590800"/>
            <a:ext cx="8072438" cy="3352800"/>
          </a:xfrm>
        </p:spPr>
        <p:txBody>
          <a:bodyPr/>
          <a:lstStyle/>
          <a:p>
            <a:pPr lvl="1">
              <a:buFont typeface="Wingdings" pitchFamily="2" charset="2"/>
              <a:buChar char="Ø"/>
            </a:pPr>
            <a:r>
              <a:rPr lang="en-US" sz="2800" dirty="0" smtClean="0">
                <a:latin typeface="Arial" pitchFamily="34" charset="0"/>
                <a:ea typeface="+mn-ea"/>
                <a:cs typeface="Arial" pitchFamily="34" charset="0"/>
              </a:rPr>
              <a:t> Defines the universe of electronic items</a:t>
            </a:r>
          </a:p>
          <a:p>
            <a:pPr lvl="1">
              <a:buFont typeface="Wingdings" pitchFamily="2" charset="2"/>
              <a:buChar char="Ø"/>
            </a:pPr>
            <a:r>
              <a:rPr lang="en-US" sz="2800" dirty="0" smtClean="0">
                <a:latin typeface="Arial" pitchFamily="34" charset="0"/>
                <a:ea typeface="+mn-ea"/>
                <a:cs typeface="Arial" pitchFamily="34" charset="0"/>
              </a:rPr>
              <a:t> Encourages maximum use of electronics   	within the Federal government and with 	state/local donation customers to minimize 	the waste stream</a:t>
            </a:r>
          </a:p>
          <a:p>
            <a:pPr lvl="1">
              <a:buFont typeface="Wingdings" pitchFamily="2" charset="2"/>
              <a:buChar char="Ø"/>
            </a:pPr>
            <a:r>
              <a:rPr lang="en-US" sz="2800" dirty="0" smtClean="0">
                <a:latin typeface="Arial" pitchFamily="34" charset="0"/>
                <a:cs typeface="Arial" pitchFamily="34" charset="0"/>
              </a:rPr>
              <a:t> Prohibits Federal agencies from disposing 	of electronic waste in landfills or by 	incineration</a:t>
            </a:r>
            <a:endParaRPr lang="en-US" dirty="0" smtClean="0">
              <a:ea typeface="+mn-ea"/>
              <a:cs typeface="+mn-cs"/>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1279525"/>
            <a:ext cx="8610600" cy="584775"/>
          </a:xfrm>
        </p:spPr>
        <p:txBody>
          <a:bodyPr/>
          <a:lstStyle/>
          <a:p>
            <a:pPr>
              <a:defRPr/>
            </a:pPr>
            <a:r>
              <a:rPr lang="en-US" dirty="0" smtClean="0">
                <a:latin typeface="Arial" pitchFamily="34" charset="0"/>
                <a:cs typeface="Arial" pitchFamily="34" charset="0"/>
              </a:rPr>
              <a:t>First Priority - Protect Information</a:t>
            </a:r>
          </a:p>
        </p:txBody>
      </p:sp>
      <p:sp>
        <p:nvSpPr>
          <p:cNvPr id="19459" name="Rectangle 19"/>
          <p:cNvSpPr>
            <a:spLocks noGrp="1" noChangeArrowheads="1"/>
          </p:cNvSpPr>
          <p:nvPr>
            <p:ph type="body" idx="1"/>
          </p:nvPr>
        </p:nvSpPr>
        <p:spPr>
          <a:xfrm>
            <a:off x="-304800" y="2133600"/>
            <a:ext cx="8686800" cy="4114800"/>
          </a:xfrm>
        </p:spPr>
        <p:txBody>
          <a:bodyPr/>
          <a:lstStyle/>
          <a:p>
            <a:pPr>
              <a:lnSpc>
                <a:spcPct val="90000"/>
              </a:lnSpc>
              <a:buNone/>
            </a:pPr>
            <a:r>
              <a:rPr lang="en-US" dirty="0" smtClean="0"/>
              <a:t>      </a:t>
            </a:r>
            <a:endParaRPr lang="en-US" sz="1200" dirty="0" smtClean="0"/>
          </a:p>
          <a:p>
            <a:pPr lvl="1">
              <a:lnSpc>
                <a:spcPct val="90000"/>
              </a:lnSpc>
              <a:buFont typeface="Wingdings" pitchFamily="2" charset="2"/>
              <a:buChar char="Ø"/>
            </a:pPr>
            <a:r>
              <a:rPr lang="en-US" sz="2800" dirty="0" smtClean="0">
                <a:latin typeface="Arial" pitchFamily="34" charset="0"/>
                <a:cs typeface="Arial" pitchFamily="34" charset="0"/>
              </a:rPr>
              <a:t> Hard </a:t>
            </a:r>
            <a:r>
              <a:rPr lang="en-US" sz="2800" dirty="0">
                <a:latin typeface="Arial" pitchFamily="34" charset="0"/>
                <a:cs typeface="Arial" pitchFamily="34" charset="0"/>
              </a:rPr>
              <a:t>drive…remove or wipe clean?</a:t>
            </a:r>
          </a:p>
          <a:p>
            <a:pPr lvl="1">
              <a:lnSpc>
                <a:spcPct val="90000"/>
              </a:lnSpc>
              <a:buFont typeface="Wingdings" pitchFamily="2" charset="2"/>
              <a:buChar char="Ø"/>
            </a:pPr>
            <a:r>
              <a:rPr lang="en-US" sz="2800" dirty="0" smtClean="0">
                <a:latin typeface="Arial" pitchFamily="34" charset="0"/>
                <a:cs typeface="Arial" pitchFamily="34" charset="0"/>
              </a:rPr>
              <a:t> Always remove all external storage media</a:t>
            </a:r>
          </a:p>
          <a:p>
            <a:pPr lvl="1">
              <a:lnSpc>
                <a:spcPct val="90000"/>
              </a:lnSpc>
              <a:buFont typeface="Wingdings" pitchFamily="2" charset="2"/>
              <a:buChar char="Ø"/>
            </a:pPr>
            <a:r>
              <a:rPr lang="en-US" sz="2800" dirty="0" smtClean="0">
                <a:latin typeface="Arial" pitchFamily="34" charset="0"/>
                <a:cs typeface="Arial" pitchFamily="34" charset="0"/>
              </a:rPr>
              <a:t> Certify sensitive and PII information has been 	removed prior to reporting property as excess</a:t>
            </a:r>
          </a:p>
        </p:txBody>
      </p:sp>
      <p:sp>
        <p:nvSpPr>
          <p:cNvPr id="5" name="Shape 226"/>
          <p:cNvSpPr/>
          <p:nvPr/>
        </p:nvSpPr>
        <p:spPr>
          <a:xfrm>
            <a:off x="5334000" y="4419600"/>
            <a:ext cx="2514599" cy="2209799"/>
          </a:xfrm>
          <a:prstGeom prst="rect">
            <a:avLst/>
          </a:prstGeom>
          <a:blipFill>
            <a:blip r:embed="rId3" cstate="print"/>
            <a:stretch>
              <a:fillRect/>
            </a:stretch>
          </a:blipFill>
        </p:spPr>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Arial" pitchFamily="34" charset="0"/>
                <a:cs typeface="Arial" pitchFamily="34" charset="0"/>
              </a:rPr>
              <a:t>How to dispose of the property?</a:t>
            </a:r>
          </a:p>
        </p:txBody>
      </p:sp>
      <p:sp>
        <p:nvSpPr>
          <p:cNvPr id="17411" name="Rectangle 3"/>
          <p:cNvSpPr>
            <a:spLocks noGrp="1" noChangeArrowheads="1"/>
          </p:cNvSpPr>
          <p:nvPr>
            <p:ph type="body" idx="1"/>
          </p:nvPr>
        </p:nvSpPr>
        <p:spPr>
          <a:xfrm>
            <a:off x="455613" y="2393950"/>
            <a:ext cx="7769225" cy="3625850"/>
          </a:xfrm>
        </p:spPr>
        <p:txBody>
          <a:bodyPr/>
          <a:lstStyle/>
          <a:p>
            <a:pPr marL="0" indent="0"/>
            <a:r>
              <a:rPr lang="en-US" sz="2800" dirty="0" smtClean="0">
                <a:latin typeface="Arial" pitchFamily="34" charset="0"/>
                <a:cs typeface="Arial" pitchFamily="34" charset="0"/>
              </a:rPr>
              <a:t> Agencies have several options depending on:</a:t>
            </a:r>
          </a:p>
          <a:p>
            <a:pPr lvl="1"/>
            <a:r>
              <a:rPr lang="en-US" sz="2800" dirty="0" smtClean="0">
                <a:latin typeface="Arial" pitchFamily="34" charset="0"/>
                <a:cs typeface="Arial" pitchFamily="34" charset="0"/>
              </a:rPr>
              <a:t>Type of Property</a:t>
            </a:r>
          </a:p>
          <a:p>
            <a:pPr lvl="1"/>
            <a:r>
              <a:rPr lang="en-US" sz="2800" dirty="0" smtClean="0">
                <a:latin typeface="Arial" pitchFamily="34" charset="0"/>
                <a:cs typeface="Arial" pitchFamily="34" charset="0"/>
              </a:rPr>
              <a:t>Condition of the Property</a:t>
            </a:r>
          </a:p>
          <a:p>
            <a:pPr lvl="1"/>
            <a:r>
              <a:rPr lang="en-US" sz="2800" dirty="0" smtClean="0">
                <a:latin typeface="Arial" pitchFamily="34" charset="0"/>
                <a:cs typeface="Arial" pitchFamily="34" charset="0"/>
              </a:rPr>
              <a:t>Volume of the Property</a:t>
            </a:r>
          </a:p>
          <a:p>
            <a:pPr lvl="1"/>
            <a:r>
              <a:rPr lang="en-US" sz="2800" dirty="0" smtClean="0">
                <a:latin typeface="Arial" pitchFamily="34" charset="0"/>
                <a:cs typeface="Arial" pitchFamily="34" charset="0"/>
              </a:rPr>
              <a:t>Value of the Property</a:t>
            </a:r>
          </a:p>
          <a:p>
            <a:pPr lvl="1"/>
            <a:r>
              <a:rPr lang="en-US" sz="2800" dirty="0" smtClean="0">
                <a:latin typeface="Arial" pitchFamily="34" charset="0"/>
                <a:cs typeface="Arial" pitchFamily="34" charset="0"/>
              </a:rPr>
              <a:t>Hazardous characteristics of the property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4526</TotalTime>
  <Words>1694</Words>
  <Application>Microsoft Office PowerPoint</Application>
  <PresentationFormat>On-screen Show (4:3)</PresentationFormat>
  <Paragraphs>212</Paragraphs>
  <Slides>33</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GSA Powerpoint template</vt:lpstr>
      <vt:lpstr>Bitmap Image</vt:lpstr>
      <vt:lpstr>Slide 1</vt:lpstr>
      <vt:lpstr>LET’S TALK TRASH</vt:lpstr>
      <vt:lpstr>Learning  Objectives</vt:lpstr>
      <vt:lpstr>Executive Order 13514</vt:lpstr>
      <vt:lpstr>Executive Order 13514</vt:lpstr>
      <vt:lpstr>Executive Order 13423</vt:lpstr>
      <vt:lpstr>New FMR Bulletin B-34 Disposal of Federal Electronics </vt:lpstr>
      <vt:lpstr>First Priority - Protect Information</vt:lpstr>
      <vt:lpstr>How to dispose of the property?</vt:lpstr>
      <vt:lpstr>Internal Reuse</vt:lpstr>
      <vt:lpstr>Stevenson-Wydler Technology Innovation Act</vt:lpstr>
      <vt:lpstr>Computers For Learning (CFL)</vt:lpstr>
      <vt:lpstr>CFL: Executive Order 12999  </vt:lpstr>
      <vt:lpstr>Public, Private Schools and Day Care Centers</vt:lpstr>
      <vt:lpstr>Educational Nonprofits</vt:lpstr>
      <vt:lpstr>Educational Nonprofits</vt:lpstr>
      <vt:lpstr>Option 2: Stevenson-Wydler Technology Innovation Act</vt:lpstr>
      <vt:lpstr> Normal Disposal Process</vt:lpstr>
      <vt:lpstr>Condition Code Requirements </vt:lpstr>
      <vt:lpstr>Condition Code Requirements</vt:lpstr>
      <vt:lpstr>Abandonment/Destruction</vt:lpstr>
      <vt:lpstr>Restrictions on Abandonment/Destruction</vt:lpstr>
      <vt:lpstr>Additional Restrictions for A/D</vt:lpstr>
      <vt:lpstr>Who makes the determination to A/D?</vt:lpstr>
      <vt:lpstr>Public Notice and A/D</vt:lpstr>
      <vt:lpstr>Abandonment and Destruction Options</vt:lpstr>
      <vt:lpstr>UNICOR</vt:lpstr>
      <vt:lpstr>Slide 28</vt:lpstr>
      <vt:lpstr>Environmental Services, Schedule 899-5</vt:lpstr>
      <vt:lpstr>Environmental Services, Schedule 899-5</vt:lpstr>
      <vt:lpstr>Contact Information for Schedule 899-5</vt:lpstr>
      <vt:lpstr>Resources</vt:lpstr>
      <vt:lpstr>Slide 33</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JessicaMDreier</cp:lastModifiedBy>
  <cp:revision>265</cp:revision>
  <cp:lastPrinted>2000-10-09T13:28:30Z</cp:lastPrinted>
  <dcterms:created xsi:type="dcterms:W3CDTF">2000-04-20T12:10:32Z</dcterms:created>
  <dcterms:modified xsi:type="dcterms:W3CDTF">2014-08-20T18:38:54Z</dcterms:modified>
</cp:coreProperties>
</file>