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44"/>
  </p:notesMasterIdLst>
  <p:handoutMasterIdLst>
    <p:handoutMasterId r:id="rId45"/>
  </p:handoutMasterIdLst>
  <p:sldIdLst>
    <p:sldId id="264" r:id="rId2"/>
    <p:sldId id="265" r:id="rId3"/>
    <p:sldId id="267" r:id="rId4"/>
    <p:sldId id="266" r:id="rId5"/>
    <p:sldId id="268" r:id="rId6"/>
    <p:sldId id="269" r:id="rId7"/>
    <p:sldId id="270" r:id="rId8"/>
    <p:sldId id="271" r:id="rId9"/>
    <p:sldId id="272" r:id="rId10"/>
    <p:sldId id="273" r:id="rId11"/>
    <p:sldId id="274" r:id="rId12"/>
    <p:sldId id="275" r:id="rId13"/>
    <p:sldId id="303" r:id="rId14"/>
    <p:sldId id="304" r:id="rId15"/>
    <p:sldId id="302" r:id="rId16"/>
    <p:sldId id="276" r:id="rId17"/>
    <p:sldId id="277" r:id="rId18"/>
    <p:sldId id="278" r:id="rId19"/>
    <p:sldId id="279" r:id="rId20"/>
    <p:sldId id="280" r:id="rId21"/>
    <p:sldId id="282" r:id="rId22"/>
    <p:sldId id="281" r:id="rId23"/>
    <p:sldId id="283"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306" r:id="rId38"/>
    <p:sldId id="308" r:id="rId39"/>
    <p:sldId id="309" r:id="rId40"/>
    <p:sldId id="300" r:id="rId41"/>
    <p:sldId id="305" r:id="rId42"/>
    <p:sldId id="301" r:id="rId43"/>
  </p:sldIdLst>
  <p:sldSz cx="9144000" cy="6858000" type="screen4x3"/>
  <p:notesSz cx="7035800" cy="93345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C88"/>
    <a:srgbClr val="003399"/>
    <a:srgbClr val="FFFFFF"/>
    <a:srgbClr val="5F93D3"/>
    <a:srgbClr val="4283BE"/>
    <a:srgbClr val="336699"/>
    <a:srgbClr val="FFCC00"/>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5" autoAdjust="0"/>
    <p:restoredTop sz="86364" autoAdjust="0"/>
  </p:normalViewPr>
  <p:slideViewPr>
    <p:cSldViewPr>
      <p:cViewPr varScale="1">
        <p:scale>
          <a:sx n="91" d="100"/>
          <a:sy n="91" d="100"/>
        </p:scale>
        <p:origin x="-1500" y="-102"/>
      </p:cViewPr>
      <p:guideLst>
        <p:guide orient="horz" pos="1092"/>
        <p:guide pos="516"/>
      </p:guideLst>
    </p:cSldViewPr>
  </p:slideViewPr>
  <p:outlineViewPr>
    <p:cViewPr>
      <p:scale>
        <a:sx n="33" d="100"/>
        <a:sy n="33" d="100"/>
      </p:scale>
      <p:origin x="0" y="2311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94" y="-78"/>
      </p:cViewPr>
      <p:guideLst>
        <p:guide orient="horz" pos="2940"/>
        <p:guide pos="221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49588"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78851" name="Rectangle 3"/>
          <p:cNvSpPr>
            <a:spLocks noGrp="1" noChangeArrowheads="1"/>
          </p:cNvSpPr>
          <p:nvPr>
            <p:ph type="dt" sz="quarter" idx="1"/>
          </p:nvPr>
        </p:nvSpPr>
        <p:spPr bwMode="auto">
          <a:xfrm>
            <a:off x="3986213" y="0"/>
            <a:ext cx="3049587"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78852" name="Rectangle 4"/>
          <p:cNvSpPr>
            <a:spLocks noGrp="1" noChangeArrowheads="1"/>
          </p:cNvSpPr>
          <p:nvPr>
            <p:ph type="ftr" sz="quarter" idx="2"/>
          </p:nvPr>
        </p:nvSpPr>
        <p:spPr bwMode="auto">
          <a:xfrm>
            <a:off x="0" y="8867775"/>
            <a:ext cx="3049588"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78853" name="Rectangle 5"/>
          <p:cNvSpPr>
            <a:spLocks noGrp="1" noChangeArrowheads="1"/>
          </p:cNvSpPr>
          <p:nvPr>
            <p:ph type="sldNum" sz="quarter" idx="3"/>
          </p:nvPr>
        </p:nvSpPr>
        <p:spPr bwMode="auto">
          <a:xfrm>
            <a:off x="3986213" y="8867775"/>
            <a:ext cx="3049587"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a:latin typeface="Times New Roman" pitchFamily="18" charset="0"/>
              </a:defRPr>
            </a:lvl1pPr>
          </a:lstStyle>
          <a:p>
            <a:fld id="{75380004-3411-4FA8-9C9F-E0D706A087F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9588"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defTabSz="933450">
              <a:defRPr sz="1200">
                <a:latin typeface="Times" pitchFamily="18" charset="0"/>
              </a:defRPr>
            </a:lvl1pPr>
          </a:lstStyle>
          <a:p>
            <a:endParaRPr lang="en-US"/>
          </a:p>
        </p:txBody>
      </p:sp>
      <p:sp>
        <p:nvSpPr>
          <p:cNvPr id="6147" name="Rectangle 3"/>
          <p:cNvSpPr>
            <a:spLocks noGrp="1" noChangeArrowheads="1"/>
          </p:cNvSpPr>
          <p:nvPr>
            <p:ph type="dt" idx="1"/>
          </p:nvPr>
        </p:nvSpPr>
        <p:spPr bwMode="auto">
          <a:xfrm>
            <a:off x="3986213" y="0"/>
            <a:ext cx="3049587"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a:latin typeface="Times" pitchFamily="18" charset="0"/>
              </a:defRPr>
            </a:lvl1pPr>
          </a:lstStyle>
          <a:p>
            <a:endParaRPr lang="en-US"/>
          </a:p>
        </p:txBody>
      </p:sp>
      <p:sp>
        <p:nvSpPr>
          <p:cNvPr id="6148" name="Rectangle 4"/>
          <p:cNvSpPr>
            <a:spLocks noGrp="1" noRot="1" noChangeAspect="1" noChangeArrowheads="1" noTextEdit="1"/>
          </p:cNvSpPr>
          <p:nvPr>
            <p:ph type="sldImg" idx="2"/>
          </p:nvPr>
        </p:nvSpPr>
        <p:spPr bwMode="auto">
          <a:xfrm>
            <a:off x="1184275" y="700088"/>
            <a:ext cx="4667250" cy="350043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38213" y="4433888"/>
            <a:ext cx="5159375" cy="42005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67775"/>
            <a:ext cx="3049588"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defTabSz="933450">
              <a:defRPr sz="1200">
                <a:latin typeface="Times" pitchFamily="18" charset="0"/>
              </a:defRPr>
            </a:lvl1pPr>
          </a:lstStyle>
          <a:p>
            <a:endParaRPr lang="en-US"/>
          </a:p>
        </p:txBody>
      </p:sp>
      <p:sp>
        <p:nvSpPr>
          <p:cNvPr id="6151" name="Rectangle 7"/>
          <p:cNvSpPr>
            <a:spLocks noGrp="1" noChangeArrowheads="1"/>
          </p:cNvSpPr>
          <p:nvPr>
            <p:ph type="sldNum" sz="quarter" idx="5"/>
          </p:nvPr>
        </p:nvSpPr>
        <p:spPr bwMode="auto">
          <a:xfrm>
            <a:off x="3986213" y="8867775"/>
            <a:ext cx="3049587"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a:latin typeface="Times" pitchFamily="18" charset="0"/>
              </a:defRPr>
            </a:lvl1pPr>
          </a:lstStyle>
          <a:p>
            <a:fld id="{BA0E1374-4574-4D8A-8584-918267CBCC1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B263785-E670-4AE1-BC4D-D8113C534A6C}" type="slidenum">
              <a:rPr lang="en-US" smtClean="0"/>
              <a:pPr/>
              <a:t>1</a:t>
            </a:fld>
            <a:endParaRPr lang="en-US" smtClean="0"/>
          </a:p>
        </p:txBody>
      </p:sp>
      <p:sp>
        <p:nvSpPr>
          <p:cNvPr id="43011" name="Rectangle 2"/>
          <p:cNvSpPr>
            <a:spLocks noGrp="1" noRot="1" noChangeAspect="1" noChangeArrowheads="1" noTextEdit="1"/>
          </p:cNvSpPr>
          <p:nvPr>
            <p:ph type="sldImg"/>
          </p:nvPr>
        </p:nvSpPr>
        <p:spPr>
          <a:xfrm>
            <a:off x="1184275" y="700088"/>
            <a:ext cx="4667250" cy="3500437"/>
          </a:xfrm>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FAA209A-74B2-45D3-847C-2641357962B7}" type="slidenum">
              <a:rPr lang="en-US" smtClean="0"/>
              <a:pPr/>
              <a:t>10</a:t>
            </a:fld>
            <a:endParaRPr lang="en-US" smtClean="0"/>
          </a:p>
        </p:txBody>
      </p:sp>
      <p:sp>
        <p:nvSpPr>
          <p:cNvPr id="52227" name="Rectangle 2"/>
          <p:cNvSpPr>
            <a:spLocks noGrp="1" noRot="1" noChangeAspect="1" noChangeArrowheads="1" noTextEdit="1"/>
          </p:cNvSpPr>
          <p:nvPr>
            <p:ph type="sldImg"/>
          </p:nvPr>
        </p:nvSpPr>
        <p:spPr>
          <a:xfrm>
            <a:off x="1184275" y="700088"/>
            <a:ext cx="4667250" cy="3500437"/>
          </a:xfrm>
          <a:ln/>
        </p:spPr>
      </p:sp>
      <p:sp>
        <p:nvSpPr>
          <p:cNvPr id="52228" name="Rectangle 3"/>
          <p:cNvSpPr>
            <a:spLocks noGrp="1" noChangeArrowheads="1"/>
          </p:cNvSpPr>
          <p:nvPr>
            <p:ph type="body" idx="1"/>
          </p:nvPr>
        </p:nvSpPr>
        <p:spPr>
          <a:xfrm>
            <a:off x="938107" y="4434009"/>
            <a:ext cx="5159587" cy="4199960"/>
          </a:xfrm>
          <a:noFill/>
          <a:ln/>
        </p:spPr>
        <p:txBody>
          <a:bodyPr/>
          <a:lstStyle/>
          <a:p>
            <a:pPr eaLnBrk="1" hangingPunct="1"/>
            <a:r>
              <a:rPr lang="en-US" dirty="0" smtClean="0"/>
              <a:t>All executive</a:t>
            </a:r>
            <a:r>
              <a:rPr lang="en-US" baseline="0" dirty="0" smtClean="0"/>
              <a:t> agencies, State Agencies and surplus property donation recipients must comply with provisions of part 102-40.   Legislative and judicial agencies are encouraged to follow these provisions.</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86DC115-3A0F-4250-A7D1-0AFA8FBE5562}" type="slidenum">
              <a:rPr lang="en-US" smtClean="0"/>
              <a:pPr/>
              <a:t>11</a:t>
            </a:fld>
            <a:endParaRPr lang="en-US" smtClean="0"/>
          </a:p>
        </p:txBody>
      </p:sp>
      <p:sp>
        <p:nvSpPr>
          <p:cNvPr id="53251" name="Rectangle 2"/>
          <p:cNvSpPr>
            <a:spLocks noGrp="1" noRot="1" noChangeAspect="1" noChangeArrowheads="1" noTextEdit="1"/>
          </p:cNvSpPr>
          <p:nvPr>
            <p:ph type="sldImg"/>
          </p:nvPr>
        </p:nvSpPr>
        <p:spPr>
          <a:xfrm>
            <a:off x="1184275" y="700088"/>
            <a:ext cx="4667250" cy="3500437"/>
          </a:xfrm>
          <a:ln/>
        </p:spPr>
      </p:sp>
      <p:sp>
        <p:nvSpPr>
          <p:cNvPr id="53252" name="Rectangle 3"/>
          <p:cNvSpPr>
            <a:spLocks noGrp="1" noChangeArrowheads="1"/>
          </p:cNvSpPr>
          <p:nvPr>
            <p:ph type="body" idx="1"/>
          </p:nvPr>
        </p:nvSpPr>
        <p:spPr>
          <a:xfrm>
            <a:off x="938107" y="4434009"/>
            <a:ext cx="5159587" cy="4199960"/>
          </a:xfrm>
          <a:noFill/>
          <a:ln/>
        </p:spPr>
        <p:txBody>
          <a:bodyPr/>
          <a:lstStyle/>
          <a:p>
            <a:pPr eaLnBrk="1" hangingPunct="1"/>
            <a:r>
              <a:rPr lang="en-US" dirty="0" smtClean="0"/>
              <a:t>Types of property requiring special handling addressed by the FMR/FPMR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5E57D6C-ADED-403D-B586-63F6AE36A9DD}" type="slidenum">
              <a:rPr lang="en-US" smtClean="0"/>
              <a:pPr/>
              <a:t>12</a:t>
            </a:fld>
            <a:endParaRPr lang="en-US" smtClean="0"/>
          </a:p>
        </p:txBody>
      </p:sp>
      <p:sp>
        <p:nvSpPr>
          <p:cNvPr id="54275" name="Rectangle 2"/>
          <p:cNvSpPr>
            <a:spLocks noGrp="1" noRot="1" noChangeAspect="1" noChangeArrowheads="1" noTextEdit="1"/>
          </p:cNvSpPr>
          <p:nvPr>
            <p:ph type="sldImg"/>
          </p:nvPr>
        </p:nvSpPr>
        <p:spPr>
          <a:xfrm>
            <a:off x="1184275" y="700088"/>
            <a:ext cx="4667250" cy="3500437"/>
          </a:xfrm>
          <a:ln/>
        </p:spPr>
      </p:sp>
      <p:sp>
        <p:nvSpPr>
          <p:cNvPr id="54276" name="Rectangle 3"/>
          <p:cNvSpPr>
            <a:spLocks noGrp="1" noChangeArrowheads="1"/>
          </p:cNvSpPr>
          <p:nvPr>
            <p:ph type="body" idx="1"/>
          </p:nvPr>
        </p:nvSpPr>
        <p:spPr>
          <a:xfrm>
            <a:off x="938107" y="4434009"/>
            <a:ext cx="5159587" cy="4199960"/>
          </a:xfrm>
          <a:noFill/>
          <a:ln/>
        </p:spPr>
        <p:txBody>
          <a:bodyPr/>
          <a:lstStyle/>
          <a:p>
            <a:pPr eaLnBrk="1" hangingPunct="1"/>
            <a:r>
              <a:rPr lang="en-US" dirty="0" smtClean="0"/>
              <a:t>Requirements for reporting property requiring special handling</a:t>
            </a:r>
            <a:r>
              <a:rPr lang="en-US" baseline="0" dirty="0" smtClean="0"/>
              <a:t> requirements to GSA addressed in 102-40.50.</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information required when reporting Travel Trailers and Mobile Home</a:t>
            </a:r>
            <a:r>
              <a:rPr lang="en-US" baseline="0" dirty="0" smtClean="0"/>
              <a:t> Trailers. </a:t>
            </a:r>
            <a:r>
              <a:rPr lang="en-US" dirty="0" smtClean="0"/>
              <a:t>  Special</a:t>
            </a:r>
            <a:r>
              <a:rPr lang="en-US" baseline="0" dirty="0" smtClean="0"/>
              <a:t> Certification required for </a:t>
            </a:r>
            <a:r>
              <a:rPr lang="en-US" dirty="0" smtClean="0"/>
              <a:t>Transfer</a:t>
            </a:r>
            <a:r>
              <a:rPr lang="en-US" baseline="0" dirty="0" smtClean="0"/>
              <a:t>, Donation and Sales of Travel Trailers.</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Lessons Learned:  Travel trailers manufactured with materials containing formaldehyde </a:t>
            </a:r>
            <a:r>
              <a:rPr lang="en-US" i="1" dirty="0" smtClean="0"/>
              <a:t>(material commonly used in mobile trailers).  </a:t>
            </a:r>
            <a:r>
              <a:rPr lang="en-US" i="0" dirty="0" smtClean="0"/>
              <a:t>FEMA</a:t>
            </a:r>
            <a:r>
              <a:rPr lang="en-US" i="0" baseline="0" dirty="0" smtClean="0"/>
              <a:t> trailers were e</a:t>
            </a:r>
            <a:r>
              <a:rPr lang="en-US" dirty="0" smtClean="0"/>
              <a:t>xposed to excessive heat and humidity (100+ degrees </a:t>
            </a:r>
            <a:r>
              <a:rPr lang="en-US" dirty="0" err="1" smtClean="0"/>
              <a:t>fahrenheit</a:t>
            </a:r>
            <a:r>
              <a:rPr lang="en-US" dirty="0" smtClean="0"/>
              <a:t>)</a:t>
            </a:r>
            <a:r>
              <a:rPr lang="en-US" baseline="0" dirty="0" smtClean="0"/>
              <a:t> with l</a:t>
            </a:r>
            <a:r>
              <a:rPr lang="en-US" dirty="0" smtClean="0"/>
              <a:t>imited ventilation and resulted in excessively high levels of</a:t>
            </a:r>
            <a:r>
              <a:rPr lang="en-US" baseline="0" dirty="0" smtClean="0"/>
              <a:t> formaldehyde inside travel trailers. High concentrations of formaldehyde in confined areas can be an irritant and potential cancer hazard.</a:t>
            </a:r>
            <a:endParaRPr lang="en-US" dirty="0" smtClean="0"/>
          </a:p>
          <a:p>
            <a:pPr>
              <a:buFont typeface="Wingdings" pitchFamily="2" charset="2"/>
              <a:buNone/>
            </a:pPr>
            <a:endParaRPr lang="en-US" dirty="0" smtClean="0"/>
          </a:p>
          <a:p>
            <a:pPr>
              <a:buFont typeface="Wingdings" pitchFamily="2" charset="2"/>
              <a:buNone/>
            </a:pPr>
            <a:r>
              <a:rPr lang="en-US" u="sng" dirty="0" smtClean="0"/>
              <a:t>Result:</a:t>
            </a:r>
          </a:p>
          <a:p>
            <a:r>
              <a:rPr lang="en-US" dirty="0" smtClean="0"/>
              <a:t>National headlines</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B7A23D4-50DB-456B-AF9D-FDF53096F478}" type="slidenum">
              <a:rPr lang="en-US" smtClean="0"/>
              <a:pPr/>
              <a:t>16</a:t>
            </a:fld>
            <a:endParaRPr lang="en-US" smtClean="0"/>
          </a:p>
        </p:txBody>
      </p:sp>
      <p:sp>
        <p:nvSpPr>
          <p:cNvPr id="55299" name="Rectangle 2"/>
          <p:cNvSpPr>
            <a:spLocks noGrp="1" noRot="1" noChangeAspect="1" noChangeArrowheads="1" noTextEdit="1"/>
          </p:cNvSpPr>
          <p:nvPr>
            <p:ph type="sldImg"/>
          </p:nvPr>
        </p:nvSpPr>
        <p:spPr>
          <a:xfrm>
            <a:off x="1184275" y="700088"/>
            <a:ext cx="4667250" cy="3500437"/>
          </a:xfrm>
          <a:ln/>
        </p:spPr>
      </p:sp>
      <p:sp>
        <p:nvSpPr>
          <p:cNvPr id="55300" name="Rectangle 3"/>
          <p:cNvSpPr>
            <a:spLocks noGrp="1" noChangeArrowheads="1"/>
          </p:cNvSpPr>
          <p:nvPr>
            <p:ph type="body" idx="1"/>
          </p:nvPr>
        </p:nvSpPr>
        <p:spPr>
          <a:xfrm>
            <a:off x="938107" y="4434009"/>
            <a:ext cx="5159587" cy="4199960"/>
          </a:xfrm>
          <a:noFill/>
          <a:ln/>
        </p:spPr>
        <p:txBody>
          <a:bodyPr/>
          <a:lstStyle/>
          <a:p>
            <a:pPr eaLnBrk="1" hangingPunct="1"/>
            <a:r>
              <a:rPr lang="en-US" dirty="0" smtClean="0"/>
              <a:t>Categories with special handling requirements not</a:t>
            </a:r>
            <a:r>
              <a:rPr lang="en-US" baseline="0" dirty="0" smtClean="0"/>
              <a:t> reportable to GSA </a:t>
            </a:r>
            <a:r>
              <a:rPr lang="en-US" dirty="0" smtClean="0"/>
              <a:t>addressed in</a:t>
            </a:r>
            <a:r>
              <a:rPr lang="en-US" baseline="0" dirty="0" smtClean="0"/>
              <a:t> 102-40.55.</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3A58C0C-DA02-4015-8B0B-0251C3F75EEB}" type="slidenum">
              <a:rPr lang="en-US" smtClean="0"/>
              <a:pPr/>
              <a:t>17</a:t>
            </a:fld>
            <a:endParaRPr lang="en-US" smtClean="0"/>
          </a:p>
        </p:txBody>
      </p:sp>
      <p:sp>
        <p:nvSpPr>
          <p:cNvPr id="56323" name="Rectangle 2"/>
          <p:cNvSpPr>
            <a:spLocks noGrp="1" noRot="1" noChangeAspect="1" noChangeArrowheads="1" noTextEdit="1"/>
          </p:cNvSpPr>
          <p:nvPr>
            <p:ph type="sldImg"/>
          </p:nvPr>
        </p:nvSpPr>
        <p:spPr>
          <a:xfrm>
            <a:off x="1184275" y="700088"/>
            <a:ext cx="4667250" cy="3500437"/>
          </a:xfrm>
          <a:ln/>
        </p:spPr>
      </p:sp>
      <p:sp>
        <p:nvSpPr>
          <p:cNvPr id="56324" name="Rectangle 3"/>
          <p:cNvSpPr>
            <a:spLocks noGrp="1" noChangeArrowheads="1"/>
          </p:cNvSpPr>
          <p:nvPr>
            <p:ph type="body" idx="1"/>
          </p:nvPr>
        </p:nvSpPr>
        <p:spPr>
          <a:xfrm>
            <a:off x="938107" y="4434009"/>
            <a:ext cx="5159587" cy="4199960"/>
          </a:xfrm>
          <a:noFill/>
          <a:ln/>
        </p:spPr>
        <p:txBody>
          <a:bodyPr/>
          <a:lstStyle/>
          <a:p>
            <a:pPr eaLnBrk="1" hangingPunct="1"/>
            <a:r>
              <a:rPr lang="en-US" dirty="0" smtClean="0"/>
              <a:t>Highlights</a:t>
            </a:r>
            <a:r>
              <a:rPr lang="en-US" baseline="0" dirty="0" smtClean="0"/>
              <a:t> from 102-40 for ATV’s and Animals and Plants.</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616B270-196E-4434-BFE4-62CEC52CC24D}" type="slidenum">
              <a:rPr lang="en-US" smtClean="0"/>
              <a:pPr/>
              <a:t>18</a:t>
            </a:fld>
            <a:endParaRPr lang="en-US" smtClean="0"/>
          </a:p>
        </p:txBody>
      </p:sp>
      <p:sp>
        <p:nvSpPr>
          <p:cNvPr id="57347" name="Rectangle 2"/>
          <p:cNvSpPr>
            <a:spLocks noGrp="1" noRot="1" noChangeAspect="1" noChangeArrowheads="1" noTextEdit="1"/>
          </p:cNvSpPr>
          <p:nvPr>
            <p:ph type="sldImg"/>
          </p:nvPr>
        </p:nvSpPr>
        <p:spPr>
          <a:xfrm>
            <a:off x="1184275" y="700088"/>
            <a:ext cx="4667250" cy="3500437"/>
          </a:xfrm>
          <a:ln/>
        </p:spPr>
      </p:sp>
      <p:sp>
        <p:nvSpPr>
          <p:cNvPr id="57348" name="Rectangle 3"/>
          <p:cNvSpPr>
            <a:spLocks noGrp="1" noChangeArrowheads="1"/>
          </p:cNvSpPr>
          <p:nvPr>
            <p:ph type="body" idx="1"/>
          </p:nvPr>
        </p:nvSpPr>
        <p:spPr>
          <a:xfrm>
            <a:off x="938107" y="4434009"/>
            <a:ext cx="5159587" cy="4199960"/>
          </a:xfrm>
          <a:noFill/>
          <a:ln/>
        </p:spPr>
        <p:txBody>
          <a:bodyPr/>
          <a:lstStyle/>
          <a:p>
            <a:pPr eaLnBrk="1" hangingPunct="1"/>
            <a:r>
              <a:rPr lang="en-US" dirty="0" smtClean="0"/>
              <a:t>Highlights</a:t>
            </a:r>
            <a:r>
              <a:rPr lang="en-US" baseline="0" dirty="0" smtClean="0"/>
              <a:t> from 102-40 for Electronic Products</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8589E3A-9F81-4F70-936B-0893126E504D}" type="slidenum">
              <a:rPr lang="en-US" smtClean="0"/>
              <a:pPr/>
              <a:t>19</a:t>
            </a:fld>
            <a:endParaRPr lang="en-US" smtClean="0"/>
          </a:p>
        </p:txBody>
      </p:sp>
      <p:sp>
        <p:nvSpPr>
          <p:cNvPr id="58371" name="Rectangle 2"/>
          <p:cNvSpPr>
            <a:spLocks noGrp="1" noRot="1" noChangeAspect="1" noChangeArrowheads="1" noTextEdit="1"/>
          </p:cNvSpPr>
          <p:nvPr>
            <p:ph type="sldImg"/>
          </p:nvPr>
        </p:nvSpPr>
        <p:spPr>
          <a:xfrm>
            <a:off x="1184275" y="700088"/>
            <a:ext cx="4667250" cy="3500437"/>
          </a:xfrm>
          <a:ln/>
        </p:spPr>
      </p:sp>
      <p:sp>
        <p:nvSpPr>
          <p:cNvPr id="58372" name="Rectangle 3"/>
          <p:cNvSpPr>
            <a:spLocks noGrp="1" noChangeArrowheads="1"/>
          </p:cNvSpPr>
          <p:nvPr>
            <p:ph type="body" idx="1"/>
          </p:nvPr>
        </p:nvSpPr>
        <p:spPr>
          <a:xfrm>
            <a:off x="938107" y="4434009"/>
            <a:ext cx="5159587" cy="4199960"/>
          </a:xfrm>
          <a:noFill/>
          <a:ln/>
        </p:spPr>
        <p:txBody>
          <a:bodyPr/>
          <a:lstStyle/>
          <a:p>
            <a:pPr eaLnBrk="1" hangingPunct="1"/>
            <a:r>
              <a:rPr lang="en-US" dirty="0" smtClean="0"/>
              <a:t>Highlights</a:t>
            </a:r>
            <a:r>
              <a:rPr lang="en-US" baseline="0" dirty="0" smtClean="0"/>
              <a:t> from 102-40 for Commerce Control List Items (CCLI).</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FB5F446-2507-4A57-9806-9C2CCA4ECA5B}" type="slidenum">
              <a:rPr lang="en-US" smtClean="0"/>
              <a:pPr/>
              <a:t>2</a:t>
            </a:fld>
            <a:endParaRPr lang="en-US" smtClean="0"/>
          </a:p>
        </p:txBody>
      </p:sp>
      <p:sp>
        <p:nvSpPr>
          <p:cNvPr id="44035" name="Rectangle 2"/>
          <p:cNvSpPr>
            <a:spLocks noGrp="1" noRot="1" noChangeAspect="1" noChangeArrowheads="1" noTextEdit="1"/>
          </p:cNvSpPr>
          <p:nvPr>
            <p:ph type="sldImg"/>
          </p:nvPr>
        </p:nvSpPr>
        <p:spPr>
          <a:xfrm>
            <a:off x="1184275" y="700088"/>
            <a:ext cx="4667250" cy="3500437"/>
          </a:xfrm>
          <a:ln/>
        </p:spPr>
      </p:sp>
      <p:sp>
        <p:nvSpPr>
          <p:cNvPr id="44036" name="Rectangle 3"/>
          <p:cNvSpPr>
            <a:spLocks noGrp="1" noChangeArrowheads="1"/>
          </p:cNvSpPr>
          <p:nvPr>
            <p:ph type="body" idx="1"/>
          </p:nvPr>
        </p:nvSpPr>
        <p:spPr>
          <a:xfrm>
            <a:off x="938107" y="4434009"/>
            <a:ext cx="5159587" cy="4199960"/>
          </a:xfrm>
          <a:noFill/>
          <a:ln/>
        </p:spPr>
        <p:txBody>
          <a:bodyPr/>
          <a:lstStyle/>
          <a:p>
            <a:pPr eaLnBrk="1" hangingPunct="1"/>
            <a:r>
              <a:rPr lang="en-US" smtClean="0"/>
              <a:t>Other items requiring special handling addressed by the FMR/FPMR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05B4944-4B45-476D-84A9-4CD563B4D56C}" type="slidenum">
              <a:rPr lang="en-US" smtClean="0"/>
              <a:pPr/>
              <a:t>20</a:t>
            </a:fld>
            <a:endParaRPr lang="en-US" smtClean="0"/>
          </a:p>
        </p:txBody>
      </p:sp>
      <p:sp>
        <p:nvSpPr>
          <p:cNvPr id="59395" name="Rectangle 2"/>
          <p:cNvSpPr>
            <a:spLocks noGrp="1" noRot="1" noChangeAspect="1" noChangeArrowheads="1" noTextEdit="1"/>
          </p:cNvSpPr>
          <p:nvPr>
            <p:ph type="sldImg"/>
          </p:nvPr>
        </p:nvSpPr>
        <p:spPr>
          <a:xfrm>
            <a:off x="1184275" y="700088"/>
            <a:ext cx="4667250" cy="3500437"/>
          </a:xfrm>
          <a:ln/>
        </p:spPr>
      </p:sp>
      <p:sp>
        <p:nvSpPr>
          <p:cNvPr id="59396" name="Rectangle 3"/>
          <p:cNvSpPr>
            <a:spLocks noGrp="1" noChangeArrowheads="1"/>
          </p:cNvSpPr>
          <p:nvPr>
            <p:ph type="body" idx="1"/>
          </p:nvPr>
        </p:nvSpPr>
        <p:spPr>
          <a:xfrm>
            <a:off x="938107" y="4434009"/>
            <a:ext cx="5159587" cy="4199960"/>
          </a:xfrm>
          <a:noFill/>
          <a:ln/>
        </p:spPr>
        <p:txBody>
          <a:bodyPr/>
          <a:lstStyle/>
          <a:p>
            <a:pPr eaLnBrk="1" hangingPunct="1"/>
            <a:r>
              <a:rPr lang="en-US" dirty="0" smtClean="0"/>
              <a:t>The Dept. of Transportation designates what is a hazardous material and EPA designates what is a hazardous waste.   Hazardous Materials characteristics include ignitability, </a:t>
            </a:r>
            <a:r>
              <a:rPr lang="en-US" dirty="0" err="1" smtClean="0"/>
              <a:t>corrosivity</a:t>
            </a:r>
            <a:r>
              <a:rPr lang="en-US" dirty="0" smtClean="0"/>
              <a:t>,</a:t>
            </a:r>
            <a:r>
              <a:rPr lang="en-US" baseline="0" dirty="0" smtClean="0"/>
              <a:t> reactivity and EP (Extracted Procedure) Toxicity.</a:t>
            </a:r>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93E4282-CAA9-4E2F-93DD-840D1D14A4BE}" type="slidenum">
              <a:rPr lang="en-US" smtClean="0"/>
              <a:pPr/>
              <a:t>21</a:t>
            </a:fld>
            <a:endParaRPr lang="en-US" smtClean="0"/>
          </a:p>
        </p:txBody>
      </p:sp>
      <p:sp>
        <p:nvSpPr>
          <p:cNvPr id="61443" name="Rectangle 2"/>
          <p:cNvSpPr>
            <a:spLocks noGrp="1" noRot="1" noChangeAspect="1" noChangeArrowheads="1" noTextEdit="1"/>
          </p:cNvSpPr>
          <p:nvPr>
            <p:ph type="sldImg"/>
          </p:nvPr>
        </p:nvSpPr>
        <p:spPr>
          <a:xfrm>
            <a:off x="1184275" y="700088"/>
            <a:ext cx="4667250" cy="3500437"/>
          </a:xfrm>
          <a:ln/>
        </p:spPr>
      </p:sp>
      <p:sp>
        <p:nvSpPr>
          <p:cNvPr id="61444" name="Rectangle 3"/>
          <p:cNvSpPr>
            <a:spLocks noGrp="1" noChangeArrowheads="1"/>
          </p:cNvSpPr>
          <p:nvPr>
            <p:ph type="body" idx="1"/>
          </p:nvPr>
        </p:nvSpPr>
        <p:spPr>
          <a:xfrm>
            <a:off x="938107" y="4434009"/>
            <a:ext cx="5159587" cy="4199960"/>
          </a:xfrm>
          <a:noFill/>
          <a:ln/>
        </p:spPr>
        <p:txBody>
          <a:bodyPr/>
          <a:lstStyle/>
          <a:p>
            <a:pPr eaLnBrk="1" hangingPunct="1"/>
            <a:r>
              <a:rPr lang="en-US" dirty="0" smtClean="0"/>
              <a:t>Toxic Substances Control Act, (TSCA ) designated EPA to regulate known and future Toxic Substances such as PCB’s, Asbestos and Lead</a:t>
            </a:r>
            <a:r>
              <a:rPr lang="en-US" baseline="0" dirty="0" smtClean="0"/>
              <a:t> Paint</a:t>
            </a:r>
            <a:r>
              <a:rPr lang="en-US" dirty="0" smtClean="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F516821-5487-4353-91E9-7319188246A8}" type="slidenum">
              <a:rPr lang="en-US" smtClean="0"/>
              <a:pPr/>
              <a:t>22</a:t>
            </a:fld>
            <a:endParaRPr lang="en-US" smtClean="0"/>
          </a:p>
        </p:txBody>
      </p:sp>
      <p:sp>
        <p:nvSpPr>
          <p:cNvPr id="60419" name="Rectangle 2"/>
          <p:cNvSpPr>
            <a:spLocks noGrp="1" noRot="1" noChangeAspect="1" noChangeArrowheads="1" noTextEdit="1"/>
          </p:cNvSpPr>
          <p:nvPr>
            <p:ph type="sldImg"/>
          </p:nvPr>
        </p:nvSpPr>
        <p:spPr>
          <a:xfrm>
            <a:off x="1184275" y="700088"/>
            <a:ext cx="4667250" cy="3500437"/>
          </a:xfrm>
          <a:ln/>
        </p:spPr>
      </p:sp>
      <p:sp>
        <p:nvSpPr>
          <p:cNvPr id="60420" name="Rectangle 3"/>
          <p:cNvSpPr>
            <a:spLocks noGrp="1" noChangeArrowheads="1"/>
          </p:cNvSpPr>
          <p:nvPr>
            <p:ph type="body" idx="1"/>
          </p:nvPr>
        </p:nvSpPr>
        <p:spPr>
          <a:xfrm>
            <a:off x="938107" y="4434009"/>
            <a:ext cx="5159587" cy="4199960"/>
          </a:xfrm>
          <a:noFill/>
          <a:ln/>
        </p:spPr>
        <p:txBody>
          <a:bodyPr/>
          <a:lstStyle/>
          <a:p>
            <a:pPr eaLnBrk="1" hangingPunct="1"/>
            <a:r>
              <a:rPr lang="en-US" dirty="0" smtClean="0"/>
              <a:t>Source material in excess of .05 percent uranium/thorium by weight, or manufactured products containing in excess 2 </a:t>
            </a:r>
            <a:r>
              <a:rPr lang="en-US" dirty="0" err="1" smtClean="0"/>
              <a:t>microcurries</a:t>
            </a:r>
            <a:r>
              <a:rPr lang="en-US" dirty="0" smtClean="0"/>
              <a:t>.  OSHA recognized</a:t>
            </a:r>
            <a:r>
              <a:rPr lang="en-US" baseline="0" dirty="0" smtClean="0"/>
              <a:t> carcinogens and property with special characteristics that could be hazardous to health, safety or the environment are also considered Hazardous Materials.</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2BF5EA8-759D-41C6-8F1B-99D3B1A26882}" type="slidenum">
              <a:rPr lang="en-US" smtClean="0"/>
              <a:pPr/>
              <a:t>23</a:t>
            </a:fld>
            <a:endParaRPr lang="en-US" smtClean="0"/>
          </a:p>
        </p:txBody>
      </p:sp>
      <p:sp>
        <p:nvSpPr>
          <p:cNvPr id="62467" name="Rectangle 2"/>
          <p:cNvSpPr>
            <a:spLocks noGrp="1" noRot="1" noChangeAspect="1" noChangeArrowheads="1" noTextEdit="1"/>
          </p:cNvSpPr>
          <p:nvPr>
            <p:ph type="sldImg"/>
          </p:nvPr>
        </p:nvSpPr>
        <p:spPr>
          <a:xfrm>
            <a:off x="1184275" y="700088"/>
            <a:ext cx="4667250" cy="3500437"/>
          </a:xfrm>
          <a:ln/>
        </p:spPr>
      </p:sp>
      <p:sp>
        <p:nvSpPr>
          <p:cNvPr id="62468" name="Rectangle 3"/>
          <p:cNvSpPr>
            <a:spLocks noGrp="1" noChangeArrowheads="1"/>
          </p:cNvSpPr>
          <p:nvPr>
            <p:ph type="body" idx="1"/>
          </p:nvPr>
        </p:nvSpPr>
        <p:spPr>
          <a:xfrm>
            <a:off x="938107" y="4434009"/>
            <a:ext cx="5159587" cy="4199960"/>
          </a:xfrm>
          <a:noFill/>
          <a:ln/>
        </p:spPr>
        <p:txBody>
          <a:bodyPr/>
          <a:lstStyle/>
          <a:p>
            <a:pPr marL="0" indent="3175">
              <a:buFont typeface="Wingdings" pitchFamily="2" charset="2"/>
              <a:buNone/>
            </a:pPr>
            <a:r>
              <a:rPr lang="en-US" sz="3200" b="0" dirty="0" smtClean="0"/>
              <a:t>The </a:t>
            </a:r>
            <a:r>
              <a:rPr lang="en-US" sz="3200" b="0" dirty="0" smtClean="0"/>
              <a:t>Hazardous</a:t>
            </a:r>
            <a:r>
              <a:rPr lang="en-US" sz="3200" b="0" baseline="0" dirty="0" smtClean="0"/>
              <a:t> Materials Regulations (HMR)</a:t>
            </a:r>
            <a:r>
              <a:rPr lang="en-US" sz="3200" b="0" dirty="0" smtClean="0"/>
              <a:t> </a:t>
            </a:r>
            <a:r>
              <a:rPr lang="en-US" sz="3200" b="0" dirty="0" smtClean="0"/>
              <a:t>of the Federal Hazardous Materials Transportation LAW (49 CFR) apply to:  </a:t>
            </a:r>
            <a:r>
              <a:rPr lang="en-US" dirty="0" smtClean="0"/>
              <a:t> Responsibilities for offering and accepting shipments; Classification of hazardous materials; Packaging standards; Shipping papers; Labels, marks and placards; Emergency response requirements; Training requirements; Registration; Segregation and modal requirements.</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56B1B36-ACA2-49CF-8E93-50EA6754E274}" type="slidenum">
              <a:rPr lang="en-US" smtClean="0"/>
              <a:pPr/>
              <a:t>24</a:t>
            </a:fld>
            <a:endParaRPr lang="en-US" smtClean="0"/>
          </a:p>
        </p:txBody>
      </p:sp>
      <p:sp>
        <p:nvSpPr>
          <p:cNvPr id="63491" name="Rectangle 2"/>
          <p:cNvSpPr>
            <a:spLocks noGrp="1" noRot="1" noChangeAspect="1" noChangeArrowheads="1" noTextEdit="1"/>
          </p:cNvSpPr>
          <p:nvPr>
            <p:ph type="sldImg"/>
          </p:nvPr>
        </p:nvSpPr>
        <p:spPr>
          <a:xfrm>
            <a:off x="1184275" y="700088"/>
            <a:ext cx="4667250" cy="3500437"/>
          </a:xfrm>
          <a:ln/>
        </p:spPr>
      </p:sp>
      <p:sp>
        <p:nvSpPr>
          <p:cNvPr id="63492" name="Rectangle 3"/>
          <p:cNvSpPr>
            <a:spLocks noGrp="1" noChangeArrowheads="1"/>
          </p:cNvSpPr>
          <p:nvPr>
            <p:ph type="body" idx="1"/>
          </p:nvPr>
        </p:nvSpPr>
        <p:spPr>
          <a:xfrm>
            <a:off x="938107" y="4434009"/>
            <a:ext cx="5159587" cy="4199960"/>
          </a:xfrm>
          <a:noFill/>
          <a:ln/>
        </p:spPr>
        <p:txBody>
          <a:bodyPr/>
          <a:lstStyle/>
          <a:p>
            <a:r>
              <a:rPr lang="en-US" dirty="0" smtClean="0"/>
              <a:t>Reporting Criteria for Hazardous Materials are:</a:t>
            </a:r>
            <a:r>
              <a:rPr lang="en-US" baseline="0" dirty="0" smtClean="0"/>
              <a:t>  </a:t>
            </a:r>
            <a:r>
              <a:rPr lang="en-US" dirty="0" smtClean="0"/>
              <a:t>Clearly identify property requiring special handling on SF120 report including a</a:t>
            </a:r>
            <a:r>
              <a:rPr lang="en-US" dirty="0" smtClean="0">
                <a:solidFill>
                  <a:schemeClr val="bg1"/>
                </a:solidFill>
              </a:rPr>
              <a:t>ll related hazards / precautions;</a:t>
            </a:r>
            <a:r>
              <a:rPr lang="en-US" dirty="0" smtClean="0"/>
              <a:t> MSDS-Material Safety Data Sheets; Containers are unopened ( factory sealed ); Containers are in good condition and safe to handle and transport; DOT approved shipping containers; Containers properly marked and labeled; Shelf life items are not expired (date of expiration); Certification by the owning agency per </a:t>
            </a:r>
            <a:r>
              <a:rPr lang="en-US" dirty="0" smtClean="0"/>
              <a:t>HMTA—Hazardous Materials Transportation Act.</a:t>
            </a:r>
            <a:endParaRPr lang="en-US" dirty="0" smtClean="0"/>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FD020D7-193D-4FC9-87D3-F5AABEBB88F5}" type="slidenum">
              <a:rPr lang="en-US" smtClean="0"/>
              <a:pPr/>
              <a:t>25</a:t>
            </a:fld>
            <a:endParaRPr lang="en-US" smtClean="0"/>
          </a:p>
        </p:txBody>
      </p:sp>
      <p:sp>
        <p:nvSpPr>
          <p:cNvPr id="64515" name="Rectangle 2"/>
          <p:cNvSpPr>
            <a:spLocks noGrp="1" noRot="1" noChangeAspect="1" noChangeArrowheads="1" noTextEdit="1"/>
          </p:cNvSpPr>
          <p:nvPr>
            <p:ph type="sldImg"/>
          </p:nvPr>
        </p:nvSpPr>
        <p:spPr>
          <a:xfrm>
            <a:off x="1184275" y="700088"/>
            <a:ext cx="4667250" cy="3500437"/>
          </a:xfrm>
          <a:ln/>
        </p:spPr>
      </p:sp>
      <p:sp>
        <p:nvSpPr>
          <p:cNvPr id="64516" name="Rectangle 3"/>
          <p:cNvSpPr>
            <a:spLocks noGrp="1" noChangeArrowheads="1"/>
          </p:cNvSpPr>
          <p:nvPr>
            <p:ph type="body" idx="1"/>
          </p:nvPr>
        </p:nvSpPr>
        <p:spPr>
          <a:xfrm>
            <a:off x="938107" y="4434009"/>
            <a:ext cx="5159587" cy="4511486"/>
          </a:xfrm>
          <a:noFill/>
          <a:ln/>
        </p:spPr>
        <p:txBody>
          <a:bodyPr/>
          <a:lstStyle/>
          <a:p>
            <a:pPr>
              <a:lnSpc>
                <a:spcPct val="90000"/>
              </a:lnSpc>
            </a:pPr>
            <a:r>
              <a:rPr lang="en-US" dirty="0" smtClean="0"/>
              <a:t>Transfers of Hazardous</a:t>
            </a:r>
            <a:r>
              <a:rPr lang="en-US" baseline="0" dirty="0" smtClean="0"/>
              <a:t> Material </a:t>
            </a:r>
            <a:r>
              <a:rPr lang="en-US" dirty="0" smtClean="0"/>
              <a:t>from one federal agency to another is permissible.  The Transfer Order (SF-122) must properly describe hazard associated with the handling, storage or use of the property and include MSDS.  The holding agency is responsible for packaging, labeling, shipping papers and certification.</a:t>
            </a:r>
          </a:p>
          <a:p>
            <a:pPr algn="ctr" eaLnBrk="1" hangingPunct="1"/>
            <a:endParaRPr lang="en-US" dirty="0" smtClean="0"/>
          </a:p>
          <a:p>
            <a:pPr eaLnBrk="1" hangingPunct="1"/>
            <a:endParaRPr lang="en-US" dirty="0" smtClean="0"/>
          </a:p>
          <a:p>
            <a:pPr eaLnBrk="1" hangingPunct="1"/>
            <a:endParaRPr lang="en-US" b="1" dirty="0" smtClean="0"/>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64D83FA-E09B-4128-B736-17072F2B396D}" type="slidenum">
              <a:rPr lang="en-US" smtClean="0"/>
              <a:pPr/>
              <a:t>26</a:t>
            </a:fld>
            <a:endParaRPr lang="en-US" smtClean="0"/>
          </a:p>
        </p:txBody>
      </p:sp>
      <p:sp>
        <p:nvSpPr>
          <p:cNvPr id="65539" name="Rectangle 2"/>
          <p:cNvSpPr>
            <a:spLocks noGrp="1" noRot="1" noChangeAspect="1" noChangeArrowheads="1" noTextEdit="1"/>
          </p:cNvSpPr>
          <p:nvPr>
            <p:ph type="sldImg"/>
          </p:nvPr>
        </p:nvSpPr>
        <p:spPr>
          <a:xfrm>
            <a:off x="1184275" y="700088"/>
            <a:ext cx="4667250" cy="3500437"/>
          </a:xfrm>
          <a:ln/>
        </p:spPr>
      </p:sp>
      <p:sp>
        <p:nvSpPr>
          <p:cNvPr id="65540" name="Rectangle 3"/>
          <p:cNvSpPr>
            <a:spLocks noGrp="1" noChangeArrowheads="1"/>
          </p:cNvSpPr>
          <p:nvPr>
            <p:ph type="body" idx="1"/>
          </p:nvPr>
        </p:nvSpPr>
        <p:spPr>
          <a:xfrm>
            <a:off x="938107" y="4434009"/>
            <a:ext cx="5159587" cy="4199960"/>
          </a:xfrm>
          <a:noFill/>
          <a:ln/>
        </p:spPr>
        <p:txBody>
          <a:bodyPr/>
          <a:lstStyle/>
          <a:p>
            <a:pPr eaLnBrk="1" hangingPunct="1"/>
            <a:r>
              <a:rPr lang="en-US" dirty="0" smtClean="0"/>
              <a:t>Dept. of Transportation requires the holding</a:t>
            </a:r>
            <a:r>
              <a:rPr lang="en-US" baseline="0" dirty="0" smtClean="0"/>
              <a:t> agency to provide a shipper’s certification.</a:t>
            </a:r>
            <a:r>
              <a:rPr lang="en-US" dirty="0" smtClean="0"/>
              <a:t> </a:t>
            </a:r>
          </a:p>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E609034-8924-485D-8242-2FDC678C3353}" type="slidenum">
              <a:rPr lang="en-US" smtClean="0"/>
              <a:pPr/>
              <a:t>27</a:t>
            </a:fld>
            <a:endParaRPr lang="en-US" smtClean="0"/>
          </a:p>
        </p:txBody>
      </p:sp>
      <p:sp>
        <p:nvSpPr>
          <p:cNvPr id="66563" name="Rectangle 2"/>
          <p:cNvSpPr>
            <a:spLocks noGrp="1" noRot="1" noChangeAspect="1" noChangeArrowheads="1" noTextEdit="1"/>
          </p:cNvSpPr>
          <p:nvPr>
            <p:ph type="sldImg"/>
          </p:nvPr>
        </p:nvSpPr>
        <p:spPr>
          <a:xfrm>
            <a:off x="1184275" y="700088"/>
            <a:ext cx="4667250" cy="3500437"/>
          </a:xfrm>
          <a:ln/>
        </p:spPr>
      </p:sp>
      <p:sp>
        <p:nvSpPr>
          <p:cNvPr id="66564" name="Rectangle 3"/>
          <p:cNvSpPr>
            <a:spLocks noGrp="1" noChangeArrowheads="1"/>
          </p:cNvSpPr>
          <p:nvPr>
            <p:ph type="body" idx="1"/>
          </p:nvPr>
        </p:nvSpPr>
        <p:spPr>
          <a:xfrm>
            <a:off x="938107" y="4434009"/>
            <a:ext cx="5159587" cy="4434008"/>
          </a:xfrm>
          <a:noFill/>
          <a:ln/>
        </p:spPr>
        <p:txBody>
          <a:bodyPr/>
          <a:lstStyle/>
          <a:p>
            <a:r>
              <a:rPr lang="en-US" dirty="0" smtClean="0"/>
              <a:t>Hazardous Materials may be transferred to a SASP for donation to an eligible </a:t>
            </a:r>
            <a:r>
              <a:rPr lang="en-US" dirty="0" err="1" smtClean="0"/>
              <a:t>donee</a:t>
            </a:r>
            <a:r>
              <a:rPr lang="en-US" dirty="0" smtClean="0"/>
              <a:t> organization.  SASP’s must have a known </a:t>
            </a:r>
            <a:r>
              <a:rPr lang="en-US" dirty="0" err="1" smtClean="0"/>
              <a:t>donee</a:t>
            </a:r>
            <a:r>
              <a:rPr lang="en-US" dirty="0" smtClean="0"/>
              <a:t> which a need exists for the property.  The Transfer Order must properly identify the Hazardous property w/MSDS.  A </a:t>
            </a:r>
            <a:r>
              <a:rPr lang="en-US" dirty="0" err="1" smtClean="0"/>
              <a:t>donee</a:t>
            </a:r>
            <a:r>
              <a:rPr lang="en-US" dirty="0" smtClean="0"/>
              <a:t> signed certification acknowledging hazardous nature of property and waiver of liability</a:t>
            </a:r>
            <a:r>
              <a:rPr lang="en-US" baseline="0" dirty="0" smtClean="0"/>
              <a:t> is required.  The </a:t>
            </a:r>
            <a:r>
              <a:rPr lang="en-US" dirty="0" smtClean="0"/>
              <a:t>SASP may assume responsibility for proper transport, temporary storage and safety until </a:t>
            </a:r>
            <a:r>
              <a:rPr lang="en-US" dirty="0" err="1" smtClean="0"/>
              <a:t>donee</a:t>
            </a:r>
            <a:r>
              <a:rPr lang="en-US" dirty="0" smtClean="0"/>
              <a:t> accepts custody.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C7DB6D2-31E9-4B74-B49A-E146BA8F394D}" type="slidenum">
              <a:rPr lang="en-US" smtClean="0"/>
              <a:pPr/>
              <a:t>28</a:t>
            </a:fld>
            <a:endParaRPr lang="en-US" smtClean="0"/>
          </a:p>
        </p:txBody>
      </p:sp>
      <p:sp>
        <p:nvSpPr>
          <p:cNvPr id="67587" name="Rectangle 2"/>
          <p:cNvSpPr>
            <a:spLocks noGrp="1" noRot="1" noChangeAspect="1" noChangeArrowheads="1" noTextEdit="1"/>
          </p:cNvSpPr>
          <p:nvPr>
            <p:ph type="sldImg"/>
          </p:nvPr>
        </p:nvSpPr>
        <p:spPr>
          <a:xfrm>
            <a:off x="1184275" y="700088"/>
            <a:ext cx="4667250" cy="3500437"/>
          </a:xfrm>
          <a:ln/>
        </p:spPr>
      </p:sp>
      <p:sp>
        <p:nvSpPr>
          <p:cNvPr id="67588" name="Rectangle 3"/>
          <p:cNvSpPr>
            <a:spLocks noGrp="1" noChangeArrowheads="1"/>
          </p:cNvSpPr>
          <p:nvPr>
            <p:ph type="body" idx="1"/>
          </p:nvPr>
        </p:nvSpPr>
        <p:spPr>
          <a:xfrm>
            <a:off x="938107" y="4434009"/>
            <a:ext cx="5159587" cy="4199960"/>
          </a:xfrm>
          <a:noFill/>
          <a:ln/>
        </p:spPr>
        <p:txBody>
          <a:bodyPr/>
          <a:lstStyle/>
          <a:p>
            <a:pPr lvl="1">
              <a:lnSpc>
                <a:spcPct val="80000"/>
              </a:lnSpc>
              <a:buNone/>
            </a:pPr>
            <a:r>
              <a:rPr lang="en-US" b="0" dirty="0" err="1" smtClean="0"/>
              <a:t>Donee</a:t>
            </a:r>
            <a:r>
              <a:rPr lang="en-US" b="0" dirty="0" smtClean="0"/>
              <a:t> certification is required on the donation of personal property requiring special handling.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Example of </a:t>
            </a:r>
            <a:r>
              <a:rPr lang="en-US" dirty="0" smtClean="0"/>
              <a:t>Hazardous</a:t>
            </a:r>
            <a:r>
              <a:rPr lang="en-US" baseline="0" dirty="0" smtClean="0"/>
              <a:t> Certification that must be signed by </a:t>
            </a:r>
            <a:r>
              <a:rPr lang="en-US" baseline="0" dirty="0" err="1" smtClean="0"/>
              <a:t>donee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F00C77D-B4C8-4ABE-AE60-24BD4426490F}" type="slidenum">
              <a:rPr lang="en-US" smtClean="0"/>
              <a:pPr/>
              <a:t>3</a:t>
            </a:fld>
            <a:endParaRPr lang="en-US" smtClean="0"/>
          </a:p>
        </p:txBody>
      </p:sp>
      <p:sp>
        <p:nvSpPr>
          <p:cNvPr id="46083" name="Rectangle 2"/>
          <p:cNvSpPr>
            <a:spLocks noGrp="1" noRot="1" noChangeAspect="1" noChangeArrowheads="1" noTextEdit="1"/>
          </p:cNvSpPr>
          <p:nvPr>
            <p:ph type="sldImg"/>
          </p:nvPr>
        </p:nvSpPr>
        <p:spPr>
          <a:xfrm>
            <a:off x="1184275" y="700088"/>
            <a:ext cx="4667250" cy="3500437"/>
          </a:xfrm>
          <a:ln/>
        </p:spPr>
      </p:sp>
      <p:sp>
        <p:nvSpPr>
          <p:cNvPr id="46084" name="Rectangle 3"/>
          <p:cNvSpPr>
            <a:spLocks noGrp="1" noChangeArrowheads="1"/>
          </p:cNvSpPr>
          <p:nvPr>
            <p:ph type="body" idx="1"/>
          </p:nvPr>
        </p:nvSpPr>
        <p:spPr>
          <a:xfrm>
            <a:off x="938107" y="4434009"/>
            <a:ext cx="5159587" cy="4199960"/>
          </a:xfrm>
          <a:noFill/>
          <a:ln/>
        </p:spPr>
        <p:txBody>
          <a:bodyPr/>
          <a:lstStyle/>
          <a:p>
            <a:pPr eaLnBrk="1" hangingPunct="1"/>
            <a:r>
              <a:rPr lang="en-US" dirty="0" smtClean="0"/>
              <a:t>The guidance in the FPMR 101-42 is in essence is an extraction of all of the requirements found in specific regulations of DOT, EPA and OSHSA.  FMR 102-40 is in draft status and will replace FPMR</a:t>
            </a:r>
            <a:r>
              <a:rPr lang="en-US" baseline="0" dirty="0" smtClean="0"/>
              <a:t> 101-42 when it receives final approval.</a:t>
            </a:r>
            <a:endParaRPr lang="en-US" dirty="0" smtClean="0"/>
          </a:p>
          <a:p>
            <a:pPr eaLnBrk="1" hangingPunct="1"/>
            <a:r>
              <a:rPr lang="en-US" dirty="0" smtClean="0"/>
              <a:t>RCRA: This act established cradle to grave responsibility BY EPA for the proper disposal of HW and waste minimization provisions.</a:t>
            </a:r>
          </a:p>
          <a:p>
            <a:pPr eaLnBrk="1" hangingPunct="1"/>
            <a:r>
              <a:rPr lang="en-US" dirty="0" smtClean="0"/>
              <a:t>TSCA: Regulates Asbestos, Lead Paint, PCB’s, CFC’s and other Toxic materials.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0CEC257-067D-43B1-82C0-5E47A244F62A}" type="slidenum">
              <a:rPr lang="en-US" smtClean="0"/>
              <a:pPr/>
              <a:t>30</a:t>
            </a:fld>
            <a:endParaRPr lang="en-US" smtClean="0"/>
          </a:p>
        </p:txBody>
      </p:sp>
      <p:sp>
        <p:nvSpPr>
          <p:cNvPr id="68611" name="Rectangle 2"/>
          <p:cNvSpPr>
            <a:spLocks noGrp="1" noRot="1" noChangeAspect="1" noChangeArrowheads="1" noTextEdit="1"/>
          </p:cNvSpPr>
          <p:nvPr>
            <p:ph type="sldImg"/>
          </p:nvPr>
        </p:nvSpPr>
        <p:spPr>
          <a:xfrm>
            <a:off x="1184275" y="700088"/>
            <a:ext cx="4667250" cy="3500437"/>
          </a:xfrm>
          <a:ln/>
        </p:spPr>
      </p:sp>
      <p:sp>
        <p:nvSpPr>
          <p:cNvPr id="68612" name="Rectangle 3"/>
          <p:cNvSpPr>
            <a:spLocks noGrp="1" noChangeArrowheads="1"/>
          </p:cNvSpPr>
          <p:nvPr>
            <p:ph type="body" idx="1"/>
          </p:nvPr>
        </p:nvSpPr>
        <p:spPr>
          <a:xfrm>
            <a:off x="938107" y="4434009"/>
            <a:ext cx="5159587" cy="4199960"/>
          </a:xfrm>
          <a:noFill/>
          <a:ln/>
        </p:spPr>
        <p:txBody>
          <a:bodyPr/>
          <a:lstStyle/>
          <a:p>
            <a:pPr eaLnBrk="1" hangingPunct="1"/>
            <a:r>
              <a:rPr lang="en-US" b="0" u="none" dirty="0" smtClean="0">
                <a:latin typeface="Times New Roman" pitchFamily="18" charset="0"/>
                <a:cs typeface="Times New Roman" pitchFamily="18" charset="0"/>
              </a:rPr>
              <a:t>A SASP is</a:t>
            </a:r>
            <a:r>
              <a:rPr lang="en-US" b="0" u="none" baseline="0" dirty="0" smtClean="0">
                <a:latin typeface="Times New Roman" pitchFamily="18" charset="0"/>
                <a:cs typeface="Times New Roman" pitchFamily="18" charset="0"/>
              </a:rPr>
              <a:t> not prevented from</a:t>
            </a:r>
            <a:r>
              <a:rPr lang="en-US" b="0" u="none" dirty="0" smtClean="0">
                <a:latin typeface="Times New Roman" pitchFamily="18" charset="0"/>
                <a:cs typeface="Times New Roman" pitchFamily="18" charset="0"/>
              </a:rPr>
              <a:t> bringing an item requiring special handling into its warehouse or other place of storage provided that this storage is of a temporary nature, that the storage arrangement is agreeable to all parties involved in the donation, and that the storage location has the necessary facilities, gear, and trained personnel to handle, store, protect, and transport the property.</a:t>
            </a:r>
            <a:endParaRPr lang="en-US" b="0" u="none"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3557C6E-E631-4F72-B8D2-0D97FA3E37A3}" type="slidenum">
              <a:rPr lang="en-US" smtClean="0"/>
              <a:pPr/>
              <a:t>31</a:t>
            </a:fld>
            <a:endParaRPr lang="en-US" smtClean="0"/>
          </a:p>
        </p:txBody>
      </p:sp>
      <p:sp>
        <p:nvSpPr>
          <p:cNvPr id="69635" name="Rectangle 2"/>
          <p:cNvSpPr>
            <a:spLocks noGrp="1" noRot="1" noChangeAspect="1" noChangeArrowheads="1" noTextEdit="1"/>
          </p:cNvSpPr>
          <p:nvPr>
            <p:ph type="sldImg"/>
          </p:nvPr>
        </p:nvSpPr>
        <p:spPr>
          <a:xfrm>
            <a:off x="1184275" y="700088"/>
            <a:ext cx="4667250" cy="3500437"/>
          </a:xfrm>
          <a:ln/>
        </p:spPr>
      </p:sp>
      <p:sp>
        <p:nvSpPr>
          <p:cNvPr id="69636" name="Rectangle 3"/>
          <p:cNvSpPr>
            <a:spLocks noGrp="1" noChangeArrowheads="1"/>
          </p:cNvSpPr>
          <p:nvPr>
            <p:ph type="body" idx="1"/>
          </p:nvPr>
        </p:nvSpPr>
        <p:spPr>
          <a:xfrm>
            <a:off x="938107" y="4434009"/>
            <a:ext cx="5159587" cy="4199960"/>
          </a:xfrm>
          <a:noFill/>
          <a:ln/>
        </p:spPr>
        <p:txBody>
          <a:bodyPr/>
          <a:lstStyle/>
          <a:p>
            <a:pPr eaLnBrk="1" hangingPunct="1"/>
            <a:r>
              <a:rPr lang="en-US" dirty="0" smtClean="0">
                <a:cs typeface="Times New Roman" pitchFamily="18" charset="0"/>
              </a:rPr>
              <a:t>• Property not donated, now becomes eligible for sale.  An agency has the opportunity to use GSA as a sales option – to conduct sales for not only un-donated property, but for sales of items in special categories such as “exchange/sale” property, and “reimbursable” property.</a:t>
            </a:r>
          </a:p>
          <a:p>
            <a:pPr eaLnBrk="1" hangingPunct="1"/>
            <a:r>
              <a:rPr lang="en-US" dirty="0" smtClean="0">
                <a:cs typeface="Times New Roman" pitchFamily="18" charset="0"/>
              </a:rPr>
              <a:t>• GSA provides many sales methods, including site auctions, fixed price, sealed bids, and the popular GSA </a:t>
            </a:r>
            <a:r>
              <a:rPr lang="en-US" dirty="0" err="1" smtClean="0">
                <a:cs typeface="Times New Roman" pitchFamily="18" charset="0"/>
              </a:rPr>
              <a:t>Auctions</a:t>
            </a:r>
            <a:r>
              <a:rPr lang="en-US" baseline="30000" dirty="0" err="1" smtClean="0">
                <a:cs typeface="Times New Roman" pitchFamily="18" charset="0"/>
              </a:rPr>
              <a:t>TM</a:t>
            </a:r>
            <a:r>
              <a:rPr lang="en-US" dirty="0" smtClean="0">
                <a:cs typeface="Times New Roman" pitchFamily="18" charset="0"/>
              </a:rPr>
              <a:t>.</a:t>
            </a:r>
          </a:p>
          <a:p>
            <a:pPr eaLnBrk="1" hangingPunct="1"/>
            <a:r>
              <a:rPr lang="en-US" dirty="0" smtClean="0">
                <a:cs typeface="Times New Roman" pitchFamily="18" charset="0"/>
              </a:rPr>
              <a:t>• GSA </a:t>
            </a:r>
            <a:r>
              <a:rPr lang="en-US" dirty="0" err="1" smtClean="0">
                <a:cs typeface="Times New Roman" pitchFamily="18" charset="0"/>
              </a:rPr>
              <a:t>Auctions</a:t>
            </a:r>
            <a:r>
              <a:rPr lang="en-US" baseline="30000" dirty="0" err="1" smtClean="0">
                <a:cs typeface="Times New Roman" pitchFamily="18" charset="0"/>
              </a:rPr>
              <a:t>TM</a:t>
            </a:r>
            <a:r>
              <a:rPr lang="en-US" dirty="0" smtClean="0">
                <a:cs typeface="Times New Roman" pitchFamily="18" charset="0"/>
              </a:rPr>
              <a:t> provide user-friendly options, optimum exposure, state-of-the-art elements, competitive bidding, and maximum returns.</a:t>
            </a:r>
          </a:p>
          <a:p>
            <a:pPr eaLnBrk="1" hangingPunct="1"/>
            <a:r>
              <a:rPr lang="en-US" i="1" dirty="0" smtClean="0">
                <a:cs typeface="Times New Roman" pitchFamily="18" charset="0"/>
              </a:rPr>
              <a:t>Notes:  At this point of the process when property remains un-transferred, un-donated, or un-sold, it may become eligible for “Abandonment/Destruction.”</a:t>
            </a:r>
          </a:p>
          <a:p>
            <a:pPr eaLnBrk="1" hangingPunct="1"/>
            <a:r>
              <a:rPr lang="en-US" dirty="0" smtClean="0">
                <a:cs typeface="Times New Roman" pitchFamily="18" charset="0"/>
              </a:rPr>
              <a:t>Key Element(s): GSA </a:t>
            </a:r>
            <a:r>
              <a:rPr lang="en-US" dirty="0" err="1" smtClean="0">
                <a:cs typeface="Times New Roman" pitchFamily="18" charset="0"/>
              </a:rPr>
              <a:t>Auctions</a:t>
            </a:r>
            <a:r>
              <a:rPr lang="en-US" baseline="30000" dirty="0" err="1" smtClean="0">
                <a:cs typeface="Times New Roman" pitchFamily="18" charset="0"/>
              </a:rPr>
              <a:t>TM</a:t>
            </a:r>
            <a:r>
              <a:rPr lang="en-US" dirty="0" smtClean="0">
                <a:cs typeface="Times New Roman" pitchFamily="18" charset="0"/>
              </a:rPr>
              <a:t> process offers internet versatility and competitive sales.</a:t>
            </a:r>
          </a:p>
          <a:p>
            <a:pPr eaLnBrk="1" hangingPunct="1"/>
            <a:r>
              <a:rPr lang="en-US" dirty="0" smtClean="0">
                <a:cs typeface="Times New Roman" pitchFamily="18" charset="0"/>
              </a:rPr>
              <a:t>Key Definitions(s):</a:t>
            </a:r>
          </a:p>
          <a:p>
            <a:pPr eaLnBrk="1" hangingPunct="1"/>
            <a:r>
              <a:rPr lang="en-US" dirty="0" smtClean="0">
                <a:cs typeface="Times New Roman" pitchFamily="18" charset="0"/>
              </a:rPr>
              <a:t>“</a:t>
            </a:r>
            <a:r>
              <a:rPr lang="en-US" u="sng" dirty="0" smtClean="0">
                <a:cs typeface="Times New Roman" pitchFamily="18" charset="0"/>
              </a:rPr>
              <a:t>Exchange/Sale Property</a:t>
            </a:r>
            <a:r>
              <a:rPr lang="en-US" dirty="0" smtClean="0">
                <a:cs typeface="Times New Roman" pitchFamily="18" charset="0"/>
              </a:rPr>
              <a:t>” – property </a:t>
            </a:r>
            <a:r>
              <a:rPr lang="en-US" u="sng" dirty="0" smtClean="0">
                <a:cs typeface="Times New Roman" pitchFamily="18" charset="0"/>
              </a:rPr>
              <a:t>not</a:t>
            </a:r>
            <a:r>
              <a:rPr lang="en-US" dirty="0" smtClean="0">
                <a:cs typeface="Times New Roman" pitchFamily="18" charset="0"/>
              </a:rPr>
              <a:t> excess to the needs of the agency, but eligible for replacement (some restriction on classes).</a:t>
            </a:r>
          </a:p>
          <a:p>
            <a:pPr eaLnBrk="1" hangingPunct="1"/>
            <a:r>
              <a:rPr lang="en-US" dirty="0" smtClean="0">
                <a:cs typeface="Times New Roman" pitchFamily="18" charset="0"/>
              </a:rPr>
              <a:t>Trade-in value or sales proceeds are used to acquire a replacement.</a:t>
            </a:r>
          </a:p>
          <a:p>
            <a:pPr eaLnBrk="1" hangingPunct="1"/>
            <a:r>
              <a:rPr lang="en-US" dirty="0" smtClean="0">
                <a:cs typeface="Times New Roman" pitchFamily="18" charset="0"/>
              </a:rPr>
              <a:t>“</a:t>
            </a:r>
            <a:r>
              <a:rPr lang="en-US" u="sng" dirty="0" smtClean="0">
                <a:cs typeface="Times New Roman" pitchFamily="18" charset="0"/>
              </a:rPr>
              <a:t>Reimbursable Property</a:t>
            </a:r>
            <a:r>
              <a:rPr lang="en-US" dirty="0" smtClean="0">
                <a:cs typeface="Times New Roman" pitchFamily="18" charset="0"/>
              </a:rPr>
              <a:t>” – property that because of its funding source or exchange/sale designation allows an agency to be compensated from proceeds (I.e., trust funds or special funding such as the Superfund.)</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510BB9E-7BAC-4EC7-A508-26BE8C5DC8E5}" type="slidenum">
              <a:rPr lang="en-US" smtClean="0"/>
              <a:pPr/>
              <a:t>32</a:t>
            </a:fld>
            <a:endParaRPr lang="en-US" smtClean="0"/>
          </a:p>
        </p:txBody>
      </p:sp>
      <p:sp>
        <p:nvSpPr>
          <p:cNvPr id="70659" name="Rectangle 2"/>
          <p:cNvSpPr>
            <a:spLocks noGrp="1" noRot="1" noChangeAspect="1" noChangeArrowheads="1" noTextEdit="1"/>
          </p:cNvSpPr>
          <p:nvPr>
            <p:ph type="sldImg"/>
          </p:nvPr>
        </p:nvSpPr>
        <p:spPr>
          <a:xfrm>
            <a:off x="1184275" y="700088"/>
            <a:ext cx="4667250" cy="3500437"/>
          </a:xfrm>
          <a:ln/>
        </p:spPr>
      </p:sp>
      <p:sp>
        <p:nvSpPr>
          <p:cNvPr id="70660" name="Rectangle 3"/>
          <p:cNvSpPr>
            <a:spLocks noGrp="1" noChangeArrowheads="1"/>
          </p:cNvSpPr>
          <p:nvPr>
            <p:ph type="body" idx="1"/>
          </p:nvPr>
        </p:nvSpPr>
        <p:spPr>
          <a:xfrm>
            <a:off x="938107" y="4434009"/>
            <a:ext cx="5159587" cy="4199960"/>
          </a:xfrm>
          <a:noFill/>
          <a:ln/>
        </p:spPr>
        <p:txBody>
          <a:bodyPr/>
          <a:lstStyle/>
          <a:p>
            <a:pPr eaLnBrk="1" hangingPunct="1"/>
            <a:r>
              <a:rPr lang="en-US" sz="2400" b="0" u="none" dirty="0" smtClean="0"/>
              <a:t>A separate</a:t>
            </a:r>
            <a:r>
              <a:rPr lang="en-US" sz="2400" b="0" u="none" baseline="0" dirty="0" smtClean="0"/>
              <a:t> IFB # for hazardous material must be used for file retention purposes.  </a:t>
            </a:r>
            <a:r>
              <a:rPr lang="en-US" sz="2400" b="0" u="none" dirty="0" smtClean="0"/>
              <a:t>File retention</a:t>
            </a:r>
            <a:r>
              <a:rPr lang="en-US" sz="2400" b="0" u="none" baseline="0" dirty="0" smtClean="0"/>
              <a:t> for </a:t>
            </a:r>
            <a:r>
              <a:rPr lang="en-US" sz="2400" b="0" u="none" baseline="0" dirty="0" err="1" smtClean="0"/>
              <a:t>Haz</a:t>
            </a:r>
            <a:r>
              <a:rPr lang="en-US" sz="2400" b="0" u="none" baseline="0" dirty="0" smtClean="0"/>
              <a:t> Mat is</a:t>
            </a:r>
            <a:r>
              <a:rPr lang="en-US" sz="2400" b="0" u="none" dirty="0" smtClean="0"/>
              <a:t> 3 years onsite and 7 years archives.</a:t>
            </a:r>
          </a:p>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1805316-A9C7-4E8F-95A1-9765B9D93B2F}" type="slidenum">
              <a:rPr lang="en-US" smtClean="0"/>
              <a:pPr/>
              <a:t>33</a:t>
            </a:fld>
            <a:endParaRPr lang="en-US" smtClean="0"/>
          </a:p>
        </p:txBody>
      </p:sp>
      <p:sp>
        <p:nvSpPr>
          <p:cNvPr id="71683" name="Rectangle 2"/>
          <p:cNvSpPr>
            <a:spLocks noGrp="1" noRot="1" noChangeAspect="1" noChangeArrowheads="1" noTextEdit="1"/>
          </p:cNvSpPr>
          <p:nvPr>
            <p:ph type="sldImg"/>
          </p:nvPr>
        </p:nvSpPr>
        <p:spPr>
          <a:xfrm>
            <a:off x="1184275" y="700088"/>
            <a:ext cx="4667250" cy="3500437"/>
          </a:xfrm>
          <a:ln/>
        </p:spPr>
      </p:sp>
      <p:sp>
        <p:nvSpPr>
          <p:cNvPr id="71684" name="Rectangle 3"/>
          <p:cNvSpPr>
            <a:spLocks noGrp="1" noChangeArrowheads="1"/>
          </p:cNvSpPr>
          <p:nvPr>
            <p:ph type="body" idx="1"/>
          </p:nvPr>
        </p:nvSpPr>
        <p:spPr>
          <a:xfrm>
            <a:off x="938107" y="4434009"/>
            <a:ext cx="5159587" cy="4199960"/>
          </a:xfrm>
          <a:noFill/>
          <a:ln/>
        </p:spPr>
        <p:txBody>
          <a:bodyPr/>
          <a:lstStyle/>
          <a:p>
            <a:pPr eaLnBrk="1" hangingPunct="1"/>
            <a:r>
              <a:rPr lang="en-US" dirty="0" smtClean="0"/>
              <a:t>Detailed</a:t>
            </a:r>
            <a:r>
              <a:rPr lang="en-US" baseline="0" dirty="0" smtClean="0"/>
              <a:t> information from MSDS is required when reporting hazardous materials.  Successful bidder must sign the hold harmless clause prior to receiving the purchaser’s receipt. </a:t>
            </a: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361B52B-B98A-42FA-B919-948E16A42DFB}" type="slidenum">
              <a:rPr lang="en-US" smtClean="0"/>
              <a:pPr/>
              <a:t>34</a:t>
            </a:fld>
            <a:endParaRPr lang="en-US" smtClean="0"/>
          </a:p>
        </p:txBody>
      </p:sp>
      <p:sp>
        <p:nvSpPr>
          <p:cNvPr id="72707" name="Rectangle 2"/>
          <p:cNvSpPr>
            <a:spLocks noGrp="1" noRot="1" noChangeAspect="1" noChangeArrowheads="1" noTextEdit="1"/>
          </p:cNvSpPr>
          <p:nvPr>
            <p:ph type="sldImg"/>
          </p:nvPr>
        </p:nvSpPr>
        <p:spPr>
          <a:xfrm>
            <a:off x="1184275" y="700088"/>
            <a:ext cx="4667250" cy="3500437"/>
          </a:xfrm>
          <a:ln/>
        </p:spPr>
      </p:sp>
      <p:sp>
        <p:nvSpPr>
          <p:cNvPr id="72708" name="Rectangle 3"/>
          <p:cNvSpPr>
            <a:spLocks noGrp="1" noChangeArrowheads="1"/>
          </p:cNvSpPr>
          <p:nvPr>
            <p:ph type="body" idx="1"/>
          </p:nvPr>
        </p:nvSpPr>
        <p:spPr>
          <a:xfrm>
            <a:off x="938107" y="4434009"/>
            <a:ext cx="5159587" cy="4199960"/>
          </a:xfrm>
          <a:noFill/>
          <a:ln/>
        </p:spPr>
        <p:txBody>
          <a:bodyPr/>
          <a:lstStyle/>
          <a:p>
            <a:r>
              <a:rPr lang="en-US" dirty="0" smtClean="0"/>
              <a:t>Property unsuitable for U &amp; D or Sales includes Expired shelf life items, Opened</a:t>
            </a:r>
            <a:r>
              <a:rPr lang="en-US" baseline="0" dirty="0" smtClean="0"/>
              <a:t> or</a:t>
            </a:r>
            <a:r>
              <a:rPr lang="en-US" dirty="0" smtClean="0"/>
              <a:t> partially used containers, and </a:t>
            </a:r>
            <a:r>
              <a:rPr lang="en-US" dirty="0" err="1" smtClean="0"/>
              <a:t>Haz</a:t>
            </a:r>
            <a:r>
              <a:rPr lang="en-US" baseline="0" dirty="0" smtClean="0"/>
              <a:t> Mat </a:t>
            </a:r>
            <a:r>
              <a:rPr lang="en-US" dirty="0" smtClean="0"/>
              <a:t>that survives RTD/Sales.</a:t>
            </a:r>
          </a:p>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63AE6FB-7200-453B-98D8-9D8E82FAE412}" type="slidenum">
              <a:rPr lang="en-US" smtClean="0"/>
              <a:pPr/>
              <a:t>35</a:t>
            </a:fld>
            <a:endParaRPr lang="en-US" smtClean="0"/>
          </a:p>
        </p:txBody>
      </p:sp>
      <p:sp>
        <p:nvSpPr>
          <p:cNvPr id="73731" name="Rectangle 2"/>
          <p:cNvSpPr>
            <a:spLocks noGrp="1" noRot="1" noChangeAspect="1" noChangeArrowheads="1" noTextEdit="1"/>
          </p:cNvSpPr>
          <p:nvPr>
            <p:ph type="sldImg"/>
          </p:nvPr>
        </p:nvSpPr>
        <p:spPr>
          <a:xfrm>
            <a:off x="1184275" y="700088"/>
            <a:ext cx="4667250" cy="3500437"/>
          </a:xfrm>
          <a:ln/>
        </p:spPr>
      </p:sp>
      <p:sp>
        <p:nvSpPr>
          <p:cNvPr id="73732" name="Rectangle 3"/>
          <p:cNvSpPr>
            <a:spLocks noGrp="1" noChangeArrowheads="1"/>
          </p:cNvSpPr>
          <p:nvPr>
            <p:ph type="body" idx="1"/>
          </p:nvPr>
        </p:nvSpPr>
        <p:spPr>
          <a:xfrm>
            <a:off x="938107" y="4434009"/>
            <a:ext cx="5159587" cy="4199960"/>
          </a:xfrm>
          <a:noFill/>
          <a:ln/>
        </p:spPr>
        <p:txBody>
          <a:bodyPr/>
          <a:lstStyle/>
          <a:p>
            <a:pPr eaLnBrk="1" hangingPunct="1"/>
            <a:r>
              <a:rPr lang="en-US" dirty="0" smtClean="0"/>
              <a:t>All service requirements contracts for disposal of </a:t>
            </a:r>
            <a:r>
              <a:rPr lang="en-US" dirty="0" err="1" smtClean="0"/>
              <a:t>Haz</a:t>
            </a:r>
            <a:r>
              <a:rPr lang="en-US" dirty="0" smtClean="0"/>
              <a:t> Mat must</a:t>
            </a:r>
            <a:r>
              <a:rPr lang="en-US" baseline="0" dirty="0" smtClean="0"/>
              <a:t> be with an EPA licensed vendor.</a:t>
            </a: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84F43F1-0034-446D-9C93-A7ED88155142}" type="slidenum">
              <a:rPr lang="en-US" smtClean="0"/>
              <a:pPr/>
              <a:t>36</a:t>
            </a:fld>
            <a:endParaRPr lang="en-US" smtClean="0"/>
          </a:p>
        </p:txBody>
      </p:sp>
      <p:sp>
        <p:nvSpPr>
          <p:cNvPr id="74755" name="Rectangle 2"/>
          <p:cNvSpPr>
            <a:spLocks noGrp="1" noRot="1" noChangeAspect="1" noChangeArrowheads="1" noTextEdit="1"/>
          </p:cNvSpPr>
          <p:nvPr>
            <p:ph type="sldImg"/>
          </p:nvPr>
        </p:nvSpPr>
        <p:spPr>
          <a:xfrm>
            <a:off x="1184275" y="700088"/>
            <a:ext cx="4667250" cy="3500437"/>
          </a:xfrm>
          <a:ln/>
        </p:spPr>
      </p:sp>
      <p:sp>
        <p:nvSpPr>
          <p:cNvPr id="74756" name="Rectangle 3"/>
          <p:cNvSpPr>
            <a:spLocks noGrp="1" noChangeArrowheads="1"/>
          </p:cNvSpPr>
          <p:nvPr>
            <p:ph type="body" idx="1"/>
          </p:nvPr>
        </p:nvSpPr>
        <p:spPr>
          <a:xfrm>
            <a:off x="938107" y="4434009"/>
            <a:ext cx="5159587" cy="4199960"/>
          </a:xfrm>
          <a:noFill/>
          <a:ln/>
        </p:spPr>
        <p:txBody>
          <a:bodyPr/>
          <a:lstStyle/>
          <a:p>
            <a:pPr eaLnBrk="1" hangingPunct="1"/>
            <a:r>
              <a:rPr lang="en-US" dirty="0" smtClean="0"/>
              <a:t>Use</a:t>
            </a:r>
            <a:r>
              <a:rPr lang="en-US" baseline="0" dirty="0" smtClean="0"/>
              <a:t> GSA’s Schedules e-library to locate qualified vendors available to provide Hazardous Waste disposal services.  Website is www.gsaelibrary.gsa.gov</a:t>
            </a: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0BBA942-638E-4C4A-B45A-ACBA4CC50FEA}" type="slidenum">
              <a:rPr lang="en-US" smtClean="0"/>
              <a:pPr/>
              <a:t>40</a:t>
            </a:fld>
            <a:endParaRPr lang="en-US" smtClean="0"/>
          </a:p>
        </p:txBody>
      </p:sp>
      <p:sp>
        <p:nvSpPr>
          <p:cNvPr id="75779" name="Rectangle 2"/>
          <p:cNvSpPr>
            <a:spLocks noGrp="1" noRot="1" noChangeAspect="1" noChangeArrowheads="1" noTextEdit="1"/>
          </p:cNvSpPr>
          <p:nvPr>
            <p:ph type="sldImg"/>
          </p:nvPr>
        </p:nvSpPr>
        <p:spPr>
          <a:xfrm>
            <a:off x="1184275" y="700088"/>
            <a:ext cx="4667250" cy="3500437"/>
          </a:xfrm>
          <a:ln/>
        </p:spPr>
      </p:sp>
      <p:sp>
        <p:nvSpPr>
          <p:cNvPr id="75780" name="Rectangle 3"/>
          <p:cNvSpPr>
            <a:spLocks noGrp="1" noChangeArrowheads="1"/>
          </p:cNvSpPr>
          <p:nvPr>
            <p:ph type="body" idx="1"/>
          </p:nvPr>
        </p:nvSpPr>
        <p:spPr>
          <a:xfrm>
            <a:off x="938107" y="4434009"/>
            <a:ext cx="5159587" cy="4199960"/>
          </a:xfrm>
          <a:noFill/>
          <a:ln/>
        </p:spPr>
        <p:txBody>
          <a:bodyPr/>
          <a:lstStyle/>
          <a:p>
            <a:pPr eaLnBrk="1" hangingPunct="1"/>
            <a:r>
              <a:rPr lang="en-US" dirty="0" smtClean="0"/>
              <a:t>As government employees,</a:t>
            </a:r>
            <a:r>
              <a:rPr lang="en-US" baseline="0" dirty="0" smtClean="0"/>
              <a:t> we all have a responsibility to make responsible decisions that ensure compliance with all Federal, State and Local regulations.  Federal and State EPA’s have authority to assess fines and penalties to federal agencies.</a:t>
            </a: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Locate</a:t>
            </a:r>
            <a:r>
              <a:rPr lang="en-US" baseline="0" dirty="0" smtClean="0"/>
              <a:t> your local GSA APO at </a:t>
            </a:r>
            <a:r>
              <a:rPr lang="en-US" u="sng" baseline="0" dirty="0" smtClean="0"/>
              <a:t>http://gsa.gov/apo</a:t>
            </a:r>
            <a:endParaRPr lang="en-US" u="sng"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528B506-D5C7-4766-A205-24EAE6B088E1}" type="slidenum">
              <a:rPr lang="en-US" smtClean="0"/>
              <a:pPr/>
              <a:t>42</a:t>
            </a:fld>
            <a:endParaRPr lang="en-US" smtClean="0"/>
          </a:p>
        </p:txBody>
      </p:sp>
      <p:sp>
        <p:nvSpPr>
          <p:cNvPr id="76803" name="Rectangle 2"/>
          <p:cNvSpPr>
            <a:spLocks noGrp="1" noRot="1" noChangeAspect="1" noChangeArrowheads="1" noTextEdit="1"/>
          </p:cNvSpPr>
          <p:nvPr>
            <p:ph type="sldImg"/>
          </p:nvPr>
        </p:nvSpPr>
        <p:spPr>
          <a:xfrm>
            <a:off x="1185863" y="700088"/>
            <a:ext cx="4668837" cy="3502025"/>
          </a:xfrm>
          <a:ln/>
        </p:spPr>
      </p:sp>
      <p:sp>
        <p:nvSpPr>
          <p:cNvPr id="76804" name="Rectangle 3"/>
          <p:cNvSpPr>
            <a:spLocks noGrp="1" noChangeArrowheads="1"/>
          </p:cNvSpPr>
          <p:nvPr>
            <p:ph type="body" idx="1"/>
          </p:nvPr>
        </p:nvSpPr>
        <p:spPr>
          <a:xfrm>
            <a:off x="938107" y="4434009"/>
            <a:ext cx="5159587" cy="4199960"/>
          </a:xfrm>
          <a:noFill/>
          <a:ln/>
        </p:spPr>
        <p:txBody>
          <a:bodyPr/>
          <a:lstStyle/>
          <a:p>
            <a:pPr eaLnBrk="1" hangingPunct="1"/>
            <a:r>
              <a:rPr lang="en-US" dirty="0" smtClean="0"/>
              <a:t>Questions and Answers?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F1C6B2D-3FF7-469C-9D01-9F4BD4C3EC1F}" type="slidenum">
              <a:rPr lang="en-US" smtClean="0"/>
              <a:pPr/>
              <a:t>4</a:t>
            </a:fld>
            <a:endParaRPr lang="en-US" smtClean="0"/>
          </a:p>
        </p:txBody>
      </p:sp>
      <p:sp>
        <p:nvSpPr>
          <p:cNvPr id="45059" name="Rectangle 2"/>
          <p:cNvSpPr>
            <a:spLocks noGrp="1" noRot="1" noChangeAspect="1" noChangeArrowheads="1" noTextEdit="1"/>
          </p:cNvSpPr>
          <p:nvPr>
            <p:ph type="sldImg"/>
          </p:nvPr>
        </p:nvSpPr>
        <p:spPr>
          <a:xfrm>
            <a:off x="1184275" y="700088"/>
            <a:ext cx="4667250" cy="3500437"/>
          </a:xfrm>
          <a:ln/>
        </p:spPr>
      </p:sp>
      <p:sp>
        <p:nvSpPr>
          <p:cNvPr id="45060" name="Rectangle 3"/>
          <p:cNvSpPr>
            <a:spLocks noGrp="1" noChangeArrowheads="1"/>
          </p:cNvSpPr>
          <p:nvPr>
            <p:ph type="body" idx="1"/>
          </p:nvPr>
        </p:nvSpPr>
        <p:spPr>
          <a:xfrm>
            <a:off x="938107" y="4434009"/>
            <a:ext cx="5159587" cy="4199960"/>
          </a:xfrm>
          <a:noFill/>
          <a:ln/>
        </p:spPr>
        <p:txBody>
          <a:bodyPr/>
          <a:lstStyle/>
          <a:p>
            <a:pPr eaLnBrk="1" hangingPunct="1"/>
            <a:r>
              <a:rPr lang="en-US" dirty="0" smtClean="0"/>
              <a:t>FMR 102-40 (Draft</a:t>
            </a:r>
            <a:r>
              <a:rPr lang="en-US" baseline="0" dirty="0" smtClean="0"/>
              <a:t>) is titled “Disposition of Personal Property with Special Handling Requirements” and will incorporate hazardous materials and some additional categories of property requiring special handling.</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781327A-75BD-42E0-9A6F-1F3B3662090A}" type="slidenum">
              <a:rPr lang="en-US" smtClean="0"/>
              <a:pPr/>
              <a:t>5</a:t>
            </a:fld>
            <a:endParaRPr lang="en-US" smtClean="0"/>
          </a:p>
        </p:txBody>
      </p:sp>
      <p:sp>
        <p:nvSpPr>
          <p:cNvPr id="47107" name="Rectangle 2"/>
          <p:cNvSpPr>
            <a:spLocks noGrp="1" noRot="1" noChangeAspect="1" noChangeArrowheads="1" noTextEdit="1"/>
          </p:cNvSpPr>
          <p:nvPr>
            <p:ph type="sldImg"/>
          </p:nvPr>
        </p:nvSpPr>
        <p:spPr>
          <a:xfrm>
            <a:off x="1184275" y="700088"/>
            <a:ext cx="4667250" cy="3500437"/>
          </a:xfrm>
          <a:ln/>
        </p:spPr>
      </p:sp>
      <p:sp>
        <p:nvSpPr>
          <p:cNvPr id="47108" name="Rectangle 3"/>
          <p:cNvSpPr>
            <a:spLocks noGrp="1" noChangeArrowheads="1"/>
          </p:cNvSpPr>
          <p:nvPr>
            <p:ph type="body" idx="1"/>
          </p:nvPr>
        </p:nvSpPr>
        <p:spPr>
          <a:xfrm>
            <a:off x="938107" y="4434009"/>
            <a:ext cx="5159587" cy="4199960"/>
          </a:xfrm>
          <a:noFill/>
          <a:ln/>
        </p:spPr>
        <p:txBody>
          <a:bodyPr/>
          <a:lstStyle/>
          <a:p>
            <a:pPr>
              <a:buSzPct val="130000"/>
              <a:buFont typeface="Wingdings" pitchFamily="2" charset="2"/>
              <a:buNone/>
            </a:pPr>
            <a:r>
              <a:rPr lang="en-US" b="0" dirty="0" smtClean="0">
                <a:solidFill>
                  <a:srgbClr val="013C88"/>
                </a:solidFill>
              </a:rPr>
              <a:t>OGP has drafted FMR</a:t>
            </a:r>
            <a:r>
              <a:rPr lang="en-US" b="0" baseline="0" dirty="0" smtClean="0">
                <a:solidFill>
                  <a:srgbClr val="013C88"/>
                </a:solidFill>
              </a:rPr>
              <a:t> 102-40 </a:t>
            </a:r>
            <a:r>
              <a:rPr lang="en-US" b="0" dirty="0" smtClean="0">
                <a:solidFill>
                  <a:srgbClr val="013C88"/>
                </a:solidFill>
              </a:rPr>
              <a:t>as Final Rule.</a:t>
            </a:r>
            <a:r>
              <a:rPr lang="en-US" b="0" baseline="0" dirty="0" smtClean="0">
                <a:solidFill>
                  <a:srgbClr val="013C88"/>
                </a:solidFill>
              </a:rPr>
              <a:t>  It s</a:t>
            </a:r>
            <a:r>
              <a:rPr lang="en-US" sz="2400" b="0" dirty="0" smtClean="0">
                <a:solidFill>
                  <a:srgbClr val="013C88"/>
                </a:solidFill>
              </a:rPr>
              <a:t>till requires internal GSA approval by Office of  General Counsel,</a:t>
            </a:r>
            <a:r>
              <a:rPr lang="en-US" sz="2400" b="0" baseline="0" dirty="0" smtClean="0">
                <a:solidFill>
                  <a:srgbClr val="013C88"/>
                </a:solidFill>
              </a:rPr>
              <a:t> t</a:t>
            </a:r>
            <a:r>
              <a:rPr lang="en-US" sz="2400" b="0" dirty="0" smtClean="0">
                <a:solidFill>
                  <a:srgbClr val="013C88"/>
                </a:solidFill>
              </a:rPr>
              <a:t>hen goes to Office of Management and Budget for final clearance.</a:t>
            </a:r>
            <a:r>
              <a:rPr lang="en-US" sz="2400" b="0" baseline="0" dirty="0" smtClean="0">
                <a:solidFill>
                  <a:srgbClr val="013C88"/>
                </a:solidFill>
              </a:rPr>
              <a:t>  </a:t>
            </a:r>
            <a:r>
              <a:rPr lang="en-US" sz="2800" b="0" dirty="0" smtClean="0">
                <a:solidFill>
                  <a:srgbClr val="013C88"/>
                </a:solidFill>
                <a:latin typeface="Times New Roman" pitchFamily="18" charset="0"/>
                <a:cs typeface="Times New Roman" pitchFamily="18" charset="0"/>
              </a:rPr>
              <a:t>So, timeline is uncertain.</a:t>
            </a:r>
            <a:r>
              <a:rPr lang="en-US" sz="2400" b="0" dirty="0" smtClean="0">
                <a:solidFill>
                  <a:srgbClr val="013C88"/>
                </a:solidFill>
                <a:latin typeface="Times New Roman" pitchFamily="18" charset="0"/>
                <a:cs typeface="Times New Roman" pitchFamily="18" charset="0"/>
              </a:rPr>
              <a:t>  But we need to begin to posture our systems to support all certification and signature requirements.</a:t>
            </a:r>
            <a:endParaRPr lang="en-US" sz="2400" b="0" dirty="0">
              <a:solidFill>
                <a:srgbClr val="013C88"/>
              </a:solidFill>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05BF972-16CA-451C-B936-FBCA726889CA}" type="slidenum">
              <a:rPr lang="en-US" smtClean="0"/>
              <a:pPr/>
              <a:t>6</a:t>
            </a:fld>
            <a:endParaRPr lang="en-US" smtClean="0"/>
          </a:p>
        </p:txBody>
      </p:sp>
      <p:sp>
        <p:nvSpPr>
          <p:cNvPr id="48131" name="Rectangle 2"/>
          <p:cNvSpPr>
            <a:spLocks noGrp="1" noRot="1" noChangeAspect="1" noChangeArrowheads="1" noTextEdit="1"/>
          </p:cNvSpPr>
          <p:nvPr>
            <p:ph type="sldImg"/>
          </p:nvPr>
        </p:nvSpPr>
        <p:spPr>
          <a:xfrm>
            <a:off x="1184275" y="700088"/>
            <a:ext cx="4667250" cy="3500437"/>
          </a:xfrm>
          <a:ln/>
        </p:spPr>
      </p:sp>
      <p:sp>
        <p:nvSpPr>
          <p:cNvPr id="48132" name="Rectangle 3"/>
          <p:cNvSpPr>
            <a:spLocks noGrp="1" noChangeArrowheads="1"/>
          </p:cNvSpPr>
          <p:nvPr>
            <p:ph type="body" idx="1"/>
          </p:nvPr>
        </p:nvSpPr>
        <p:spPr>
          <a:xfrm>
            <a:off x="938107" y="4434009"/>
            <a:ext cx="5159587" cy="4199960"/>
          </a:xfrm>
          <a:noFill/>
          <a:ln/>
        </p:spPr>
        <p:txBody>
          <a:bodyPr/>
          <a:lstStyle/>
          <a:p>
            <a:pPr lvl="1">
              <a:buClr>
                <a:srgbClr val="013C88"/>
              </a:buClr>
              <a:buFont typeface="Wingdings" pitchFamily="2" charset="2"/>
              <a:buNone/>
            </a:pPr>
            <a:r>
              <a:rPr lang="en-US" dirty="0" smtClean="0"/>
              <a:t>FMR 102-40 (Draft)</a:t>
            </a:r>
            <a:r>
              <a:rPr lang="en-US" baseline="0" dirty="0" smtClean="0"/>
              <a:t> is a r</a:t>
            </a:r>
            <a:r>
              <a:rPr lang="en-US" dirty="0" smtClean="0"/>
              <a:t>evision of last remaining FPMR citations:  </a:t>
            </a:r>
            <a:r>
              <a:rPr lang="en-US" sz="2400" b="0" dirty="0" smtClean="0"/>
              <a:t>PART 101-42 — </a:t>
            </a:r>
            <a:r>
              <a:rPr lang="en-US" sz="2400" dirty="0" smtClean="0"/>
              <a:t>UTILIZATION AND DISPOSAL OF HAZARDOUS MATERIALS AND CERTAIN CATEGORIES OF PROPERTY, and </a:t>
            </a:r>
            <a:r>
              <a:rPr lang="en-US" sz="2400" b="0" dirty="0" smtClean="0"/>
              <a:t>PART 101-45 — </a:t>
            </a:r>
            <a:r>
              <a:rPr lang="en-US" sz="2400" dirty="0" smtClean="0"/>
              <a:t>SALE, ABANDONMENT, OR </a:t>
            </a:r>
            <a:r>
              <a:rPr lang="en-US" dirty="0" smtClean="0"/>
              <a:t>DESTRUCTION OF PERSONAL PROPERTY,</a:t>
            </a:r>
            <a:r>
              <a:rPr lang="en-US" baseline="0" dirty="0" smtClean="0"/>
              <a:t> including </a:t>
            </a:r>
            <a:r>
              <a:rPr lang="en-US" sz="2400" dirty="0" smtClean="0"/>
              <a:t>Section 101-45.001, “Demilitarization and decontamination”, Section 101-45.002, “Gold”, and Section 101-45.004, “All terrain vehicles.”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4D31D43-AAF1-49B0-951D-A7590BB49E52}" type="slidenum">
              <a:rPr lang="en-US" smtClean="0"/>
              <a:pPr/>
              <a:t>7</a:t>
            </a:fld>
            <a:endParaRPr lang="en-US" smtClean="0"/>
          </a:p>
        </p:txBody>
      </p:sp>
      <p:sp>
        <p:nvSpPr>
          <p:cNvPr id="49155" name="Rectangle 2"/>
          <p:cNvSpPr>
            <a:spLocks noGrp="1" noRot="1" noChangeAspect="1" noChangeArrowheads="1" noTextEdit="1"/>
          </p:cNvSpPr>
          <p:nvPr>
            <p:ph type="sldImg"/>
          </p:nvPr>
        </p:nvSpPr>
        <p:spPr>
          <a:xfrm>
            <a:off x="1184275" y="700088"/>
            <a:ext cx="4667250" cy="3500437"/>
          </a:xfrm>
          <a:ln/>
        </p:spPr>
      </p:sp>
      <p:sp>
        <p:nvSpPr>
          <p:cNvPr id="49156" name="Rectangle 3"/>
          <p:cNvSpPr>
            <a:spLocks noGrp="1" noChangeArrowheads="1"/>
          </p:cNvSpPr>
          <p:nvPr>
            <p:ph type="body" idx="1"/>
          </p:nvPr>
        </p:nvSpPr>
        <p:spPr>
          <a:xfrm>
            <a:off x="938107" y="4434009"/>
            <a:ext cx="5159587" cy="4199960"/>
          </a:xfrm>
          <a:noFill/>
          <a:ln/>
        </p:spPr>
        <p:txBody>
          <a:bodyPr/>
          <a:lstStyle/>
          <a:p>
            <a:pPr eaLnBrk="1" hangingPunct="1"/>
            <a:r>
              <a:rPr lang="en-US" dirty="0" smtClean="0"/>
              <a:t>Property requiring special handling addressed by the FMR/FPMR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65DDE67-D4BA-4EC0-89B2-72940234D392}" type="slidenum">
              <a:rPr lang="en-US" smtClean="0"/>
              <a:pPr/>
              <a:t>8</a:t>
            </a:fld>
            <a:endParaRPr lang="en-US" smtClean="0"/>
          </a:p>
        </p:txBody>
      </p:sp>
      <p:sp>
        <p:nvSpPr>
          <p:cNvPr id="50179" name="Rectangle 2"/>
          <p:cNvSpPr>
            <a:spLocks noGrp="1" noRot="1" noChangeAspect="1" noChangeArrowheads="1" noTextEdit="1"/>
          </p:cNvSpPr>
          <p:nvPr>
            <p:ph type="sldImg"/>
          </p:nvPr>
        </p:nvSpPr>
        <p:spPr>
          <a:xfrm>
            <a:off x="1184275" y="700088"/>
            <a:ext cx="4667250" cy="3500437"/>
          </a:xfrm>
          <a:ln/>
        </p:spPr>
      </p:sp>
      <p:sp>
        <p:nvSpPr>
          <p:cNvPr id="50180" name="Rectangle 3"/>
          <p:cNvSpPr>
            <a:spLocks noGrp="1" noChangeArrowheads="1"/>
          </p:cNvSpPr>
          <p:nvPr>
            <p:ph type="body" idx="1"/>
          </p:nvPr>
        </p:nvSpPr>
        <p:spPr>
          <a:xfrm>
            <a:off x="938107" y="4434009"/>
            <a:ext cx="5159587" cy="4199960"/>
          </a:xfrm>
          <a:noFill/>
          <a:ln/>
        </p:spPr>
        <p:txBody>
          <a:bodyPr/>
          <a:lstStyle/>
          <a:p>
            <a:pPr eaLnBrk="1" hangingPunct="1"/>
            <a:r>
              <a:rPr lang="en-US" smtClean="0"/>
              <a:t>Other items requiring special handling addressed by the FMR/FPMR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9E34119-7AA5-40FB-AB23-4F55AAC918CF}" type="slidenum">
              <a:rPr lang="en-US" smtClean="0"/>
              <a:pPr/>
              <a:t>9</a:t>
            </a:fld>
            <a:endParaRPr lang="en-US" smtClean="0"/>
          </a:p>
        </p:txBody>
      </p:sp>
      <p:sp>
        <p:nvSpPr>
          <p:cNvPr id="51203" name="Rectangle 2"/>
          <p:cNvSpPr>
            <a:spLocks noGrp="1" noRot="1" noChangeAspect="1" noChangeArrowheads="1" noTextEdit="1"/>
          </p:cNvSpPr>
          <p:nvPr>
            <p:ph type="sldImg"/>
          </p:nvPr>
        </p:nvSpPr>
        <p:spPr>
          <a:xfrm>
            <a:off x="1184275" y="700088"/>
            <a:ext cx="4667250" cy="3500437"/>
          </a:xfrm>
          <a:ln/>
        </p:spPr>
      </p:sp>
      <p:sp>
        <p:nvSpPr>
          <p:cNvPr id="51204" name="Rectangle 3"/>
          <p:cNvSpPr>
            <a:spLocks noGrp="1" noChangeArrowheads="1"/>
          </p:cNvSpPr>
          <p:nvPr>
            <p:ph type="body" idx="1"/>
          </p:nvPr>
        </p:nvSpPr>
        <p:spPr>
          <a:xfrm>
            <a:off x="938107" y="4434009"/>
            <a:ext cx="5159587" cy="4199960"/>
          </a:xfrm>
          <a:noFill/>
          <a:ln/>
        </p:spPr>
        <p:txBody>
          <a:bodyPr/>
          <a:lstStyle/>
          <a:p>
            <a:pPr eaLnBrk="1" hangingPunct="1"/>
            <a:r>
              <a:rPr lang="en-US" dirty="0" smtClean="0"/>
              <a:t>Other new and revised</a:t>
            </a:r>
            <a:r>
              <a:rPr lang="en-US" baseline="0" dirty="0" smtClean="0"/>
              <a:t> categories </a:t>
            </a:r>
            <a:r>
              <a:rPr lang="en-US" dirty="0" smtClean="0"/>
              <a:t>requiring special handling addressed by the FMR/FPMR</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8964" name="Picture 68"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p:spPr>
      </p:pic>
      <p:sp>
        <p:nvSpPr>
          <p:cNvPr id="208949" name="Rectangle 5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endParaRPr lang="en-US"/>
          </a:p>
        </p:txBody>
      </p:sp>
      <p:sp>
        <p:nvSpPr>
          <p:cNvPr id="208948" name="Rectangle 52"/>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a:endParaRPr lang="en-US" sz="3600" dirty="0">
              <a:solidFill>
                <a:schemeClr val="bg1"/>
              </a:solidFill>
              <a:ea typeface="ヒラギノ角ゴ Pro W3" pitchFamily="1" charset="-128"/>
            </a:endParaRPr>
          </a:p>
        </p:txBody>
      </p:sp>
      <p:pic>
        <p:nvPicPr>
          <p:cNvPr id="208950" name="Picture 54"/>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p:spPr>
      </p:pic>
      <p:sp>
        <p:nvSpPr>
          <p:cNvPr id="208951"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r>
              <a:rPr lang="en-US" sz="1400" b="1">
                <a:solidFill>
                  <a:srgbClr val="4C4C4C"/>
                </a:solidFill>
                <a:ea typeface="ヒラギノ角ゴ Pro W3" pitchFamily="1" charset="-128"/>
              </a:rPr>
              <a:t>U.S. General Services Administration</a:t>
            </a:r>
            <a:endParaRPr lang="en-US">
              <a:latin typeface="Franklin Gothic Medium" pitchFamily="34"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EB8C612-4645-469C-BF2D-23E7C3B8913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147955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47955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979764-BF6D-4EE4-8BDF-61F0C5A1F0C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34021492-D8A9-4CEE-A327-F99EC7B60D3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FB4FF86-13BF-4BB8-9742-B75BB5E3072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393950"/>
            <a:ext cx="3808412"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2393950"/>
            <a:ext cx="3808413"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B4AABE7-0016-4AD7-9A67-CFD93CD4545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84775"/>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43200"/>
            <a:ext cx="4040188"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8288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743200"/>
            <a:ext cx="4041775"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AA23EBD-47E0-4EC6-B53A-6C5818EAA66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6A62689-93E6-4FE8-94FB-CAA0ACCC457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0E081B9-605B-40F4-857E-1A70FD84AE0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707886"/>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5C7918B-C8A9-483C-B1E7-02B17D9882D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2A055DB-1A29-4C40-8277-756BD261646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85" name="Rectangle 13"/>
          <p:cNvSpPr>
            <a:spLocks noGrp="1" noChangeArrowheads="1"/>
          </p:cNvSpPr>
          <p:nvPr>
            <p:ph type="body" idx="1"/>
          </p:nvPr>
        </p:nvSpPr>
        <p:spPr bwMode="auto">
          <a:xfrm>
            <a:off x="455613" y="2393950"/>
            <a:ext cx="7769225"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7884" name="Rectangle 12"/>
          <p:cNvSpPr>
            <a:spLocks noGrp="1" noChangeArrowheads="1"/>
          </p:cNvSpPr>
          <p:nvPr>
            <p:ph type="title"/>
          </p:nvPr>
        </p:nvSpPr>
        <p:spPr bwMode="auto">
          <a:xfrm>
            <a:off x="457200" y="1479550"/>
            <a:ext cx="7769225" cy="57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013C88"/>
                </a:solidFill>
                <a:ea typeface="ヒラギノ角ゴ Pro W3" pitchFamily="1" charset="-128"/>
              </a:defRPr>
            </a:lvl1pPr>
          </a:lstStyle>
          <a:p>
            <a:fld id="{F7BAECE9-551C-4657-A7D6-DF034FF3AEC8}" type="slidenum">
              <a:rPr lang="en-US"/>
              <a:pPr/>
              <a:t>‹#›</a:t>
            </a:fld>
            <a:endParaRPr lang="en-US"/>
          </a:p>
        </p:txBody>
      </p:sp>
      <p:sp>
        <p:nvSpPr>
          <p:cNvPr id="207920" name="Rectangle 48"/>
          <p:cNvSpPr>
            <a:spLocks noChangeArrowheads="1"/>
          </p:cNvSpPr>
          <p:nvPr userDrawn="1"/>
        </p:nvSpPr>
        <p:spPr bwMode="auto">
          <a:xfrm>
            <a:off x="0" y="685800"/>
            <a:ext cx="9144000" cy="420688"/>
          </a:xfrm>
          <a:prstGeom prst="rect">
            <a:avLst/>
          </a:prstGeom>
          <a:solidFill>
            <a:srgbClr val="A50021"/>
          </a:solidFill>
          <a:ln w="9525">
            <a:noFill/>
            <a:miter lim="800000"/>
            <a:headEnd/>
            <a:tailEnd/>
          </a:ln>
          <a:effectLst/>
        </p:spPr>
        <p:txBody>
          <a:bodyPr wrap="none" anchor="ctr"/>
          <a:lstStyle/>
          <a:p>
            <a:pPr marL="347663"/>
            <a:endParaRPr lang="en-US" sz="2000" dirty="0">
              <a:latin typeface="Franklin Gothic Medium" pitchFamily="34" charset="0"/>
              <a:ea typeface="ヒラギノ角ゴ Pro W3" pitchFamily="1" charset="-128"/>
            </a:endParaRPr>
          </a:p>
        </p:txBody>
      </p:sp>
      <p:pic>
        <p:nvPicPr>
          <p:cNvPr id="207927" name="Picture 55" descr="1239"/>
          <p:cNvPicPr>
            <a:picLocks noChangeAspect="1" noChangeArrowheads="1"/>
          </p:cNvPicPr>
          <p:nvPr userDrawn="1"/>
        </p:nvPicPr>
        <p:blipFill>
          <a:blip r:embed="rId13" cstate="print"/>
          <a:srcRect t="43367"/>
          <a:stretch>
            <a:fillRect/>
          </a:stretch>
        </p:blipFill>
        <p:spPr bwMode="auto">
          <a:xfrm>
            <a:off x="0" y="0"/>
            <a:ext cx="9144000" cy="70485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lvl1pPr algn="l" rtl="0" eaLnBrk="0" fontAlgn="base" hangingPunct="0">
        <a:spcBef>
          <a:spcPct val="0"/>
        </a:spcBef>
        <a:spcAft>
          <a:spcPct val="0"/>
        </a:spcAft>
        <a:defRPr sz="3200" b="1">
          <a:solidFill>
            <a:srgbClr val="013C88"/>
          </a:solidFill>
          <a:latin typeface="Arial Black" pitchFamily="34" charset="0"/>
          <a:ea typeface="+mj-ea"/>
          <a:cs typeface="+mj-cs"/>
        </a:defRPr>
      </a:lvl1pPr>
      <a:lvl2pPr algn="l" rtl="0" eaLnBrk="0" fontAlgn="base" hangingPunct="0">
        <a:spcBef>
          <a:spcPct val="0"/>
        </a:spcBef>
        <a:spcAft>
          <a:spcPct val="0"/>
        </a:spcAft>
        <a:defRPr sz="3200" b="1">
          <a:solidFill>
            <a:srgbClr val="013C88"/>
          </a:solidFill>
          <a:latin typeface="Arial" charset="0"/>
        </a:defRPr>
      </a:lvl2pPr>
      <a:lvl3pPr algn="l" rtl="0" eaLnBrk="0" fontAlgn="base" hangingPunct="0">
        <a:spcBef>
          <a:spcPct val="0"/>
        </a:spcBef>
        <a:spcAft>
          <a:spcPct val="0"/>
        </a:spcAft>
        <a:defRPr sz="3200" b="1">
          <a:solidFill>
            <a:srgbClr val="013C88"/>
          </a:solidFill>
          <a:latin typeface="Arial" charset="0"/>
        </a:defRPr>
      </a:lvl3pPr>
      <a:lvl4pPr algn="l" rtl="0" eaLnBrk="0" fontAlgn="base" hangingPunct="0">
        <a:spcBef>
          <a:spcPct val="0"/>
        </a:spcBef>
        <a:spcAft>
          <a:spcPct val="0"/>
        </a:spcAft>
        <a:defRPr sz="3200" b="1">
          <a:solidFill>
            <a:srgbClr val="013C88"/>
          </a:solidFill>
          <a:latin typeface="Arial" charset="0"/>
        </a:defRPr>
      </a:lvl4pPr>
      <a:lvl5pPr algn="l" rtl="0" eaLnBrk="0" fontAlgn="base" hangingPunct="0">
        <a:spcBef>
          <a:spcPct val="0"/>
        </a:spcBef>
        <a:spcAft>
          <a:spcPct val="0"/>
        </a:spcAft>
        <a:defRPr sz="3200" b="1">
          <a:solidFill>
            <a:srgbClr val="013C88"/>
          </a:solidFill>
          <a:latin typeface="Arial" charset="0"/>
        </a:defRPr>
      </a:lvl5pPr>
      <a:lvl6pPr marL="457200" algn="l" rtl="0" eaLnBrk="0" fontAlgn="base" hangingPunct="0">
        <a:spcBef>
          <a:spcPct val="0"/>
        </a:spcBef>
        <a:spcAft>
          <a:spcPct val="0"/>
        </a:spcAft>
        <a:defRPr sz="3200" b="1">
          <a:solidFill>
            <a:srgbClr val="013C88"/>
          </a:solidFill>
          <a:latin typeface="Arial" charset="0"/>
        </a:defRPr>
      </a:lvl6pPr>
      <a:lvl7pPr marL="914400" algn="l" rtl="0" eaLnBrk="0" fontAlgn="base" hangingPunct="0">
        <a:spcBef>
          <a:spcPct val="0"/>
        </a:spcBef>
        <a:spcAft>
          <a:spcPct val="0"/>
        </a:spcAft>
        <a:defRPr sz="3200" b="1">
          <a:solidFill>
            <a:srgbClr val="013C88"/>
          </a:solidFill>
          <a:latin typeface="Arial" charset="0"/>
        </a:defRPr>
      </a:lvl7pPr>
      <a:lvl8pPr marL="1371600" algn="l" rtl="0" eaLnBrk="0" fontAlgn="base" hangingPunct="0">
        <a:spcBef>
          <a:spcPct val="0"/>
        </a:spcBef>
        <a:spcAft>
          <a:spcPct val="0"/>
        </a:spcAft>
        <a:defRPr sz="3200" b="1">
          <a:solidFill>
            <a:srgbClr val="013C88"/>
          </a:solidFill>
          <a:latin typeface="Arial" charset="0"/>
        </a:defRPr>
      </a:lvl8pPr>
      <a:lvl9pPr marL="1828800" algn="l" rtl="0" eaLnBrk="0" fontAlgn="base" hangingPunct="0">
        <a:spcBef>
          <a:spcPct val="0"/>
        </a:spcBef>
        <a:spcAft>
          <a:spcPct val="0"/>
        </a:spcAft>
        <a:defRPr sz="3200" b="1">
          <a:solidFill>
            <a:srgbClr val="013C88"/>
          </a:solidFill>
          <a:latin typeface="Arial" charset="0"/>
        </a:defRPr>
      </a:lvl9pPr>
    </p:titleStyle>
    <p:bodyStyle>
      <a:lvl1pPr marL="342900" indent="-342900" algn="l" rtl="0" eaLnBrk="0" fontAlgn="base" hangingPunct="0">
        <a:spcBef>
          <a:spcPct val="20000"/>
        </a:spcBef>
        <a:spcAft>
          <a:spcPct val="0"/>
        </a:spcAft>
        <a:buClr>
          <a:schemeClr val="accent6"/>
        </a:buClr>
        <a:buFont typeface="Wingdings" pitchFamily="2" charset="2"/>
        <a:buChar char="Ø"/>
        <a:defRPr sz="2400">
          <a:solidFill>
            <a:srgbClr val="013C88"/>
          </a:solidFill>
          <a:latin typeface="Arial" pitchFamily="34" charset="0"/>
          <a:ea typeface="+mn-ea"/>
          <a:cs typeface="Arial" pitchFamily="34" charset="0"/>
        </a:defRPr>
      </a:lvl1pPr>
      <a:lvl2pPr marL="742950" indent="-220663" algn="l" rtl="0" eaLnBrk="0" fontAlgn="base" hangingPunct="0">
        <a:spcBef>
          <a:spcPct val="20000"/>
        </a:spcBef>
        <a:spcAft>
          <a:spcPct val="0"/>
        </a:spcAft>
        <a:buClr>
          <a:schemeClr val="accent6"/>
        </a:buClr>
        <a:buFont typeface="Wingdings" pitchFamily="2" charset="2"/>
        <a:buChar char=""/>
        <a:defRPr sz="2400">
          <a:solidFill>
            <a:srgbClr val="013C88"/>
          </a:solidFill>
          <a:latin typeface="Arial" pitchFamily="34" charset="0"/>
          <a:cs typeface="Arial" pitchFamily="34" charset="0"/>
        </a:defRPr>
      </a:lvl2pPr>
      <a:lvl3pPr marL="1143000" indent="-228600" algn="l" rtl="0" eaLnBrk="0" fontAlgn="base" hangingPunct="0">
        <a:spcBef>
          <a:spcPct val="20000"/>
        </a:spcBef>
        <a:spcAft>
          <a:spcPct val="0"/>
        </a:spcAft>
        <a:buClr>
          <a:schemeClr val="accent6"/>
        </a:buClr>
        <a:buFont typeface="Arial" charset="0"/>
        <a:buChar char="–"/>
        <a:defRPr sz="2400">
          <a:solidFill>
            <a:srgbClr val="013C88"/>
          </a:solidFill>
          <a:latin typeface="Arial" pitchFamily="34" charset="0"/>
          <a:cs typeface="Arial" pitchFamily="34" charset="0"/>
        </a:defRPr>
      </a:lvl3pPr>
      <a:lvl4pPr marL="1600200" indent="-228600" algn="l" rtl="0" eaLnBrk="0" fontAlgn="base" hangingPunct="0">
        <a:spcBef>
          <a:spcPct val="20000"/>
        </a:spcBef>
        <a:spcAft>
          <a:spcPct val="0"/>
        </a:spcAft>
        <a:buClr>
          <a:schemeClr val="accent6"/>
        </a:buClr>
        <a:buFont typeface="Wingdings" pitchFamily="2" charset="2"/>
        <a:buChar char="§"/>
        <a:defRPr sz="2400">
          <a:solidFill>
            <a:srgbClr val="013C88"/>
          </a:solidFill>
          <a:latin typeface="Arial" pitchFamily="34" charset="0"/>
          <a:cs typeface="Arial" pitchFamily="34" charset="0"/>
        </a:defRPr>
      </a:lvl4pPr>
      <a:lvl5pPr marL="2057400" indent="-228600" algn="l" rtl="0" eaLnBrk="0" fontAlgn="base" hangingPunct="0">
        <a:spcBef>
          <a:spcPct val="20000"/>
        </a:spcBef>
        <a:spcAft>
          <a:spcPct val="0"/>
        </a:spcAft>
        <a:buClr>
          <a:schemeClr val="accent6"/>
        </a:buClr>
        <a:buFont typeface="Wingdings" pitchFamily="2" charset="2"/>
        <a:buChar char="ú"/>
        <a:defRPr sz="2400">
          <a:solidFill>
            <a:srgbClr val="013C88"/>
          </a:solidFill>
          <a:latin typeface="Arial" pitchFamily="34" charset="0"/>
          <a:cs typeface="Arial" pitchFamily="34" charset="0"/>
        </a:defRPr>
      </a:lvl5pPr>
      <a:lvl6pPr marL="25146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6pPr>
      <a:lvl7pPr marL="29718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7pPr>
      <a:lvl8pPr marL="34290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8pPr>
      <a:lvl9pPr marL="38862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228600" y="3048000"/>
            <a:ext cx="8458200" cy="584775"/>
          </a:xfrm>
        </p:spPr>
        <p:txBody>
          <a:bodyPr/>
          <a:lstStyle/>
          <a:p>
            <a:pPr algn="ctr"/>
            <a:r>
              <a:rPr lang="en-US" sz="3200" b="1" kern="1200" dirty="0" smtClean="0">
                <a:solidFill>
                  <a:schemeClr val="bg1"/>
                </a:solidFill>
                <a:ea typeface="+mn-ea"/>
                <a:cs typeface="Times New Roman"/>
              </a:rPr>
              <a:t>Processing Hazardous Materials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304800" y="1143000"/>
            <a:ext cx="8001000" cy="685800"/>
          </a:xfrm>
          <a:prstGeom prst="rect">
            <a:avLst/>
          </a:prstGeom>
          <a:noFill/>
          <a:ln w="9525">
            <a:noFill/>
            <a:miter lim="800000"/>
            <a:headEnd/>
            <a:tailEnd/>
          </a:ln>
        </p:spPr>
        <p:txBody>
          <a:bodyPr anchor="b"/>
          <a:lstStyle/>
          <a:p>
            <a:r>
              <a:rPr lang="en-US" sz="3200" b="1" dirty="0" smtClean="0">
                <a:solidFill>
                  <a:srgbClr val="013C88"/>
                </a:solidFill>
                <a:latin typeface="Times New Roman" pitchFamily="18" charset="0"/>
                <a:cs typeface="Times New Roman" pitchFamily="18" charset="0"/>
              </a:rPr>
              <a:t> </a:t>
            </a:r>
            <a:endParaRPr lang="en-US" sz="3200" b="1" dirty="0">
              <a:solidFill>
                <a:srgbClr val="013C88"/>
              </a:solidFill>
              <a:latin typeface="Times New Roman" pitchFamily="18" charset="0"/>
              <a:cs typeface="Times New Roman" pitchFamily="18" charset="0"/>
            </a:endParaRPr>
          </a:p>
        </p:txBody>
      </p:sp>
      <p:sp>
        <p:nvSpPr>
          <p:cNvPr id="12292" name="Rectangle 5"/>
          <p:cNvSpPr>
            <a:spLocks noGrp="1" noChangeArrowheads="1"/>
          </p:cNvSpPr>
          <p:nvPr>
            <p:ph type="body" idx="1"/>
          </p:nvPr>
        </p:nvSpPr>
        <p:spPr>
          <a:xfrm>
            <a:off x="-228600" y="1981200"/>
            <a:ext cx="9144000" cy="4648200"/>
          </a:xfrm>
          <a:noFill/>
        </p:spPr>
        <p:txBody>
          <a:bodyPr/>
          <a:lstStyle/>
          <a:p>
            <a:pPr lvl="1">
              <a:lnSpc>
                <a:spcPct val="90000"/>
              </a:lnSpc>
              <a:buFont typeface="Wingdings" pitchFamily="2" charset="2"/>
              <a:buNone/>
            </a:pPr>
            <a:r>
              <a:rPr lang="en-US" b="1" dirty="0" smtClean="0"/>
              <a:t>§102-40.15  Who must comply with the provisions in this part?</a:t>
            </a:r>
          </a:p>
          <a:p>
            <a:pPr lvl="1">
              <a:lnSpc>
                <a:spcPct val="90000"/>
              </a:lnSpc>
              <a:buFont typeface="Wingdings" pitchFamily="2" charset="2"/>
              <a:buNone/>
            </a:pPr>
            <a:endParaRPr lang="en-US" sz="1200" dirty="0" smtClean="0"/>
          </a:p>
          <a:p>
            <a:pPr lvl="2">
              <a:lnSpc>
                <a:spcPct val="90000"/>
              </a:lnSpc>
              <a:buClr>
                <a:srgbClr val="013C88"/>
              </a:buClr>
              <a:buFont typeface="Wingdings" pitchFamily="2" charset="2"/>
              <a:buChar char="Ø"/>
            </a:pPr>
            <a:r>
              <a:rPr lang="en-US" sz="2400" dirty="0" smtClean="0"/>
              <a:t> </a:t>
            </a:r>
            <a:r>
              <a:rPr lang="en-US" sz="2400" b="1" dirty="0" smtClean="0"/>
              <a:t>All executive agencies must comply </a:t>
            </a:r>
            <a:r>
              <a:rPr lang="en-US" sz="2400" dirty="0" smtClean="0"/>
              <a:t>with the provisions of this part unless authorized by separate statutory authority to do otherwise. </a:t>
            </a:r>
          </a:p>
          <a:p>
            <a:pPr lvl="2">
              <a:lnSpc>
                <a:spcPct val="90000"/>
              </a:lnSpc>
              <a:buClr>
                <a:srgbClr val="013C88"/>
              </a:buClr>
              <a:buNone/>
            </a:pPr>
            <a:endParaRPr lang="en-US" sz="1200" dirty="0" smtClean="0"/>
          </a:p>
          <a:p>
            <a:pPr lvl="2">
              <a:lnSpc>
                <a:spcPct val="90000"/>
              </a:lnSpc>
              <a:buClr>
                <a:srgbClr val="013C88"/>
              </a:buClr>
              <a:buFont typeface="Wingdings" pitchFamily="2" charset="2"/>
              <a:buChar char="Ø"/>
            </a:pPr>
            <a:r>
              <a:rPr lang="en-US" sz="2400" dirty="0" smtClean="0"/>
              <a:t> </a:t>
            </a:r>
            <a:r>
              <a:rPr lang="en-US" sz="2400" b="1" dirty="0" smtClean="0"/>
              <a:t>State Agencies for Surplus Property and surplus property donation recipients must comply </a:t>
            </a:r>
            <a:r>
              <a:rPr lang="en-US" sz="2400" dirty="0" smtClean="0"/>
              <a:t>with the provisions of this part related to the donation of surplus property with special handling requirements.  </a:t>
            </a:r>
          </a:p>
          <a:p>
            <a:pPr lvl="2">
              <a:lnSpc>
                <a:spcPct val="90000"/>
              </a:lnSpc>
              <a:buClr>
                <a:srgbClr val="013C88"/>
              </a:buClr>
              <a:buNone/>
            </a:pPr>
            <a:endParaRPr lang="en-US" sz="1200" dirty="0" smtClean="0"/>
          </a:p>
          <a:p>
            <a:pPr lvl="2">
              <a:lnSpc>
                <a:spcPct val="90000"/>
              </a:lnSpc>
              <a:buClr>
                <a:srgbClr val="013C88"/>
              </a:buClr>
              <a:buFont typeface="Wingdings" pitchFamily="2" charset="2"/>
              <a:buChar char="Ø"/>
            </a:pPr>
            <a:r>
              <a:rPr lang="en-US" sz="2400" dirty="0" smtClean="0"/>
              <a:t> </a:t>
            </a:r>
            <a:r>
              <a:rPr lang="en-US" sz="2400" b="1" dirty="0" smtClean="0"/>
              <a:t>Legislative and judicial agencies are encouraged </a:t>
            </a:r>
            <a:r>
              <a:rPr lang="en-US" sz="2400" dirty="0" smtClean="0"/>
              <a:t>to follow these provisions.</a:t>
            </a:r>
          </a:p>
        </p:txBody>
      </p:sp>
      <p:sp>
        <p:nvSpPr>
          <p:cNvPr id="5" name="Title 4"/>
          <p:cNvSpPr>
            <a:spLocks noGrp="1"/>
          </p:cNvSpPr>
          <p:nvPr>
            <p:ph type="title"/>
          </p:nvPr>
        </p:nvSpPr>
        <p:spPr>
          <a:xfrm>
            <a:off x="381000" y="1295400"/>
            <a:ext cx="7769225" cy="579438"/>
          </a:xfrm>
        </p:spPr>
        <p:txBody>
          <a:bodyPr/>
          <a:lstStyle/>
          <a:p>
            <a:pPr algn="ctr"/>
            <a:r>
              <a:rPr lang="en-US" sz="3200" b="1" kern="1200" dirty="0" smtClean="0">
                <a:solidFill>
                  <a:srgbClr val="013C88"/>
                </a:solidFill>
                <a:latin typeface="Arial" pitchFamily="34" charset="0"/>
                <a:ea typeface="+mn-ea"/>
                <a:cs typeface="Arial" pitchFamily="34" charset="0"/>
              </a:rPr>
              <a:t>FMR 102-40 (Draft)</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04800" y="1295400"/>
            <a:ext cx="7543800" cy="584775"/>
          </a:xfrm>
        </p:spPr>
        <p:txBody>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2300" dirty="0" smtClean="0">
                <a:latin typeface="Arial" pitchFamily="34" charset="0"/>
                <a:cs typeface="Arial" pitchFamily="34" charset="0"/>
              </a:rPr>
              <a:t> </a:t>
            </a:r>
            <a:r>
              <a:rPr lang="en-US" sz="3200" b="1" dirty="0" smtClean="0">
                <a:solidFill>
                  <a:srgbClr val="013C88"/>
                </a:solidFill>
                <a:latin typeface="Arial" pitchFamily="34" charset="0"/>
                <a:cs typeface="Arial" pitchFamily="34" charset="0"/>
              </a:rPr>
              <a:t>FMR 102-40 (Draft)</a:t>
            </a:r>
            <a:endParaRPr lang="en-US" dirty="0" smtClean="0">
              <a:latin typeface="Arial" pitchFamily="34" charset="0"/>
              <a:cs typeface="Arial" pitchFamily="34" charset="0"/>
            </a:endParaRPr>
          </a:p>
        </p:txBody>
      </p:sp>
      <p:sp>
        <p:nvSpPr>
          <p:cNvPr id="13316" name="Rectangle 3"/>
          <p:cNvSpPr>
            <a:spLocks noChangeArrowheads="1"/>
          </p:cNvSpPr>
          <p:nvPr/>
        </p:nvSpPr>
        <p:spPr bwMode="auto">
          <a:xfrm>
            <a:off x="304800" y="1143000"/>
            <a:ext cx="8001000" cy="685800"/>
          </a:xfrm>
          <a:prstGeom prst="rect">
            <a:avLst/>
          </a:prstGeom>
          <a:noFill/>
          <a:ln w="9525">
            <a:noFill/>
            <a:miter lim="800000"/>
            <a:headEnd/>
            <a:tailEnd/>
          </a:ln>
        </p:spPr>
        <p:txBody>
          <a:bodyPr anchor="b"/>
          <a:lstStyle/>
          <a:p>
            <a:endParaRPr lang="en-US" sz="3200" b="1" dirty="0">
              <a:solidFill>
                <a:srgbClr val="013C88"/>
              </a:solidFill>
              <a:latin typeface="Times New Roman" pitchFamily="18" charset="0"/>
              <a:cs typeface="Times New Roman" pitchFamily="18" charset="0"/>
            </a:endParaRPr>
          </a:p>
        </p:txBody>
      </p:sp>
      <p:sp>
        <p:nvSpPr>
          <p:cNvPr id="13317" name="Rectangle 6"/>
          <p:cNvSpPr>
            <a:spLocks noGrp="1" noChangeArrowheads="1"/>
          </p:cNvSpPr>
          <p:nvPr>
            <p:ph type="body" idx="1"/>
          </p:nvPr>
        </p:nvSpPr>
        <p:spPr>
          <a:xfrm>
            <a:off x="-152400" y="1981200"/>
            <a:ext cx="8991600" cy="5105400"/>
          </a:xfrm>
          <a:noFill/>
        </p:spPr>
        <p:txBody>
          <a:bodyPr/>
          <a:lstStyle/>
          <a:p>
            <a:pPr lvl="1">
              <a:lnSpc>
                <a:spcPct val="90000"/>
              </a:lnSpc>
              <a:buFont typeface="Wingdings" pitchFamily="2" charset="2"/>
              <a:buNone/>
            </a:pPr>
            <a:r>
              <a:rPr lang="en-US" b="1" dirty="0" smtClean="0"/>
              <a:t>§102-40.35  What types of personal property require special handling?</a:t>
            </a:r>
          </a:p>
          <a:p>
            <a:pPr lvl="1">
              <a:lnSpc>
                <a:spcPct val="90000"/>
              </a:lnSpc>
              <a:buFont typeface="Wingdings" pitchFamily="2" charset="2"/>
              <a:buNone/>
            </a:pPr>
            <a:endParaRPr lang="en-US" sz="1200" dirty="0" smtClean="0"/>
          </a:p>
          <a:p>
            <a:pPr lvl="1">
              <a:lnSpc>
                <a:spcPct val="90000"/>
              </a:lnSpc>
              <a:buClr>
                <a:srgbClr val="013C88"/>
              </a:buClr>
              <a:buFont typeface="Wingdings" pitchFamily="2" charset="2"/>
              <a:buChar char="Ø"/>
            </a:pPr>
            <a:r>
              <a:rPr lang="en-US" dirty="0" smtClean="0"/>
              <a:t> Property containing hazardous materials </a:t>
            </a:r>
          </a:p>
          <a:p>
            <a:pPr lvl="1">
              <a:lnSpc>
                <a:spcPct val="90000"/>
              </a:lnSpc>
              <a:buClr>
                <a:srgbClr val="013C88"/>
              </a:buClr>
              <a:buNone/>
            </a:pPr>
            <a:endParaRPr lang="en-US" dirty="0" smtClean="0"/>
          </a:p>
          <a:p>
            <a:pPr lvl="1">
              <a:lnSpc>
                <a:spcPct val="90000"/>
              </a:lnSpc>
              <a:buClr>
                <a:srgbClr val="013C88"/>
              </a:buClr>
              <a:buFont typeface="Wingdings" pitchFamily="2" charset="2"/>
              <a:buChar char="Ø"/>
            </a:pPr>
            <a:r>
              <a:rPr lang="en-US" dirty="0" smtClean="0"/>
              <a:t> Exhibits dangerous characteristics such that inadequate use, storage, transportation, or disposal may lead to potential safety, health, environmental, economic, or national security risks. </a:t>
            </a:r>
          </a:p>
          <a:p>
            <a:pPr lvl="1">
              <a:lnSpc>
                <a:spcPct val="90000"/>
              </a:lnSpc>
              <a:buClr>
                <a:srgbClr val="013C88"/>
              </a:buClr>
              <a:buNone/>
            </a:pPr>
            <a:endParaRPr lang="en-US" dirty="0" smtClean="0"/>
          </a:p>
          <a:p>
            <a:pPr lvl="1">
              <a:lnSpc>
                <a:spcPct val="90000"/>
              </a:lnSpc>
              <a:buClr>
                <a:srgbClr val="013C88"/>
              </a:buClr>
              <a:buFont typeface="Wingdings" pitchFamily="2" charset="2"/>
              <a:buChar char="Ø"/>
            </a:pPr>
            <a:r>
              <a:rPr lang="en-US" dirty="0" smtClean="0"/>
              <a:t> In many situations - the use, storage, transportation, or disposal of these items are covered by  Federal, State, and local laws.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81000" y="1066801"/>
            <a:ext cx="7543800" cy="584775"/>
          </a:xfrm>
        </p:spPr>
        <p:txBody>
          <a:bodyPr/>
          <a:lstStyle/>
          <a:p>
            <a:pPr algn="ctr"/>
            <a:r>
              <a:rPr lang="en-US" sz="2300" dirty="0" smtClean="0"/>
              <a:t> </a:t>
            </a:r>
            <a:r>
              <a:rPr lang="en-US" sz="3200" b="1" dirty="0" smtClean="0">
                <a:solidFill>
                  <a:srgbClr val="013C88"/>
                </a:solidFill>
                <a:latin typeface="Arial" pitchFamily="34" charset="0"/>
                <a:cs typeface="Arial" pitchFamily="34" charset="0"/>
              </a:rPr>
              <a:t>FMR 102-40 (Draft)</a:t>
            </a:r>
            <a:endParaRPr lang="en-US" sz="3200" dirty="0" smtClean="0">
              <a:latin typeface="Arial" pitchFamily="34" charset="0"/>
              <a:cs typeface="Arial" pitchFamily="34" charset="0"/>
            </a:endParaRPr>
          </a:p>
        </p:txBody>
      </p:sp>
      <p:sp>
        <p:nvSpPr>
          <p:cNvPr id="14340" name="Rectangle 3"/>
          <p:cNvSpPr>
            <a:spLocks noChangeArrowheads="1"/>
          </p:cNvSpPr>
          <p:nvPr/>
        </p:nvSpPr>
        <p:spPr bwMode="auto">
          <a:xfrm>
            <a:off x="304800" y="914400"/>
            <a:ext cx="8001000" cy="609600"/>
          </a:xfrm>
          <a:prstGeom prst="rect">
            <a:avLst/>
          </a:prstGeom>
          <a:noFill/>
          <a:ln w="9525">
            <a:noFill/>
            <a:miter lim="800000"/>
            <a:headEnd/>
            <a:tailEnd/>
          </a:ln>
        </p:spPr>
        <p:txBody>
          <a:bodyPr anchor="b"/>
          <a:lstStyle/>
          <a:p>
            <a:r>
              <a:rPr lang="en-US" sz="3200" b="1" dirty="0" smtClean="0">
                <a:solidFill>
                  <a:srgbClr val="013C88"/>
                </a:solidFill>
                <a:latin typeface="Times New Roman" pitchFamily="18" charset="0"/>
                <a:cs typeface="Times New Roman" pitchFamily="18" charset="0"/>
              </a:rPr>
              <a:t> </a:t>
            </a:r>
            <a:endParaRPr lang="en-US" sz="3200" b="1" dirty="0">
              <a:solidFill>
                <a:srgbClr val="013C88"/>
              </a:solidFill>
              <a:latin typeface="Times New Roman" pitchFamily="18" charset="0"/>
              <a:cs typeface="Times New Roman" pitchFamily="18" charset="0"/>
            </a:endParaRPr>
          </a:p>
        </p:txBody>
      </p:sp>
      <p:sp>
        <p:nvSpPr>
          <p:cNvPr id="14341" name="Rectangle 6"/>
          <p:cNvSpPr>
            <a:spLocks noGrp="1" noChangeArrowheads="1"/>
          </p:cNvSpPr>
          <p:nvPr>
            <p:ph type="body" idx="1"/>
          </p:nvPr>
        </p:nvSpPr>
        <p:spPr>
          <a:xfrm>
            <a:off x="-152400" y="1752600"/>
            <a:ext cx="9144000" cy="4724400"/>
          </a:xfrm>
          <a:noFill/>
        </p:spPr>
        <p:txBody>
          <a:bodyPr/>
          <a:lstStyle/>
          <a:p>
            <a:pPr lvl="1">
              <a:lnSpc>
                <a:spcPct val="80000"/>
              </a:lnSpc>
              <a:buFont typeface="Wingdings" pitchFamily="2" charset="2"/>
              <a:buNone/>
            </a:pPr>
            <a:r>
              <a:rPr lang="en-US" sz="2200" b="1" dirty="0" smtClean="0"/>
              <a:t>§102-40.50  What must we do when we no longer need personal property with special handling requirements</a:t>
            </a:r>
            <a:r>
              <a:rPr lang="en-US" sz="2200" b="1" dirty="0" smtClean="0"/>
              <a:t>?</a:t>
            </a:r>
          </a:p>
          <a:p>
            <a:pPr lvl="1">
              <a:lnSpc>
                <a:spcPct val="80000"/>
              </a:lnSpc>
              <a:buFont typeface="Wingdings" pitchFamily="2" charset="2"/>
              <a:buNone/>
            </a:pPr>
            <a:endParaRPr lang="en-US" sz="1000" dirty="0" smtClean="0"/>
          </a:p>
          <a:p>
            <a:pPr lvl="1">
              <a:lnSpc>
                <a:spcPct val="80000"/>
              </a:lnSpc>
              <a:buClr>
                <a:srgbClr val="013C88"/>
              </a:buClr>
              <a:buFont typeface="Wingdings" pitchFamily="2" charset="2"/>
              <a:buChar char="Ø"/>
            </a:pPr>
            <a:r>
              <a:rPr lang="en-US" sz="2200" dirty="0" smtClean="0"/>
              <a:t> Except for the items listed in §102-40.55</a:t>
            </a:r>
            <a:r>
              <a:rPr lang="en-US" sz="2200" b="1" dirty="0" smtClean="0"/>
              <a:t>, you must report personal property to GSA for Federal and donation screening</a:t>
            </a:r>
            <a:r>
              <a:rPr lang="en-US" sz="2200" b="1" dirty="0" smtClean="0"/>
              <a:t>.</a:t>
            </a:r>
          </a:p>
          <a:p>
            <a:pPr lvl="1">
              <a:lnSpc>
                <a:spcPct val="80000"/>
              </a:lnSpc>
              <a:buClr>
                <a:srgbClr val="013C88"/>
              </a:buClr>
              <a:buFont typeface="Wingdings" pitchFamily="2" charset="2"/>
              <a:buChar char="Ø"/>
            </a:pPr>
            <a:endParaRPr lang="en-US" sz="1000" b="1" dirty="0" smtClean="0"/>
          </a:p>
          <a:p>
            <a:pPr lvl="1">
              <a:lnSpc>
                <a:spcPct val="80000"/>
              </a:lnSpc>
              <a:buClr>
                <a:srgbClr val="013C88"/>
              </a:buClr>
              <a:buFont typeface="Wingdings" pitchFamily="2" charset="2"/>
              <a:buChar char="Ø"/>
            </a:pPr>
            <a:r>
              <a:rPr lang="en-US" sz="2200" b="1" dirty="0" smtClean="0"/>
              <a:t> The report to GSA must clearly identify property requiring special handling, </a:t>
            </a:r>
            <a:r>
              <a:rPr lang="en-US" sz="2200" dirty="0" smtClean="0"/>
              <a:t>and all related hazards, precautions, and  handling requirements related to this property. </a:t>
            </a:r>
            <a:endParaRPr lang="en-US" sz="2200" dirty="0" smtClean="0"/>
          </a:p>
          <a:p>
            <a:pPr lvl="1">
              <a:lnSpc>
                <a:spcPct val="80000"/>
              </a:lnSpc>
              <a:buClr>
                <a:srgbClr val="013C88"/>
              </a:buClr>
              <a:buFont typeface="Wingdings" pitchFamily="2" charset="2"/>
              <a:buChar char="Ø"/>
            </a:pPr>
            <a:r>
              <a:rPr lang="en-US" sz="1000" dirty="0" smtClean="0"/>
              <a:t> </a:t>
            </a:r>
            <a:endParaRPr lang="en-US" sz="1000" dirty="0" smtClean="0"/>
          </a:p>
          <a:p>
            <a:pPr lvl="1">
              <a:lnSpc>
                <a:spcPct val="80000"/>
              </a:lnSpc>
              <a:buClr>
                <a:srgbClr val="013C88"/>
              </a:buClr>
              <a:buFont typeface="Wingdings" pitchFamily="2" charset="2"/>
              <a:buChar char="Ø"/>
            </a:pPr>
            <a:r>
              <a:rPr lang="en-US" sz="2200" dirty="0" smtClean="0"/>
              <a:t> </a:t>
            </a:r>
            <a:r>
              <a:rPr lang="en-US" sz="2200" dirty="0" smtClean="0"/>
              <a:t>Property not required to be reported to GSA, must be disposed of in accordance with applicable Federal, State, and local laws and regulations, and your agency procedures. See §</a:t>
            </a:r>
            <a:r>
              <a:rPr lang="en-US" sz="2200" dirty="0" smtClean="0"/>
              <a:t>102-40.120</a:t>
            </a:r>
          </a:p>
          <a:p>
            <a:pPr lvl="1">
              <a:lnSpc>
                <a:spcPct val="80000"/>
              </a:lnSpc>
              <a:buClr>
                <a:srgbClr val="013C88"/>
              </a:buClr>
              <a:buFont typeface="Wingdings" pitchFamily="2" charset="2"/>
              <a:buChar char="Ø"/>
            </a:pPr>
            <a:endParaRPr lang="en-US" sz="1000" dirty="0" smtClean="0"/>
          </a:p>
          <a:p>
            <a:pPr lvl="1">
              <a:lnSpc>
                <a:spcPct val="80000"/>
              </a:lnSpc>
              <a:buClr>
                <a:srgbClr val="013C88"/>
              </a:buClr>
              <a:buFont typeface="Wingdings" pitchFamily="2" charset="2"/>
              <a:buChar char="Ø"/>
            </a:pPr>
            <a:r>
              <a:rPr lang="en-US" sz="2200" dirty="0" smtClean="0"/>
              <a:t> </a:t>
            </a:r>
            <a:r>
              <a:rPr lang="en-US" sz="2200" dirty="0" smtClean="0"/>
              <a:t>Disposal must be accomplished so as to preserve as much as possible any civilian utility or commercial value of the property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FEMA Trailers – Hazardous? </a:t>
            </a:r>
          </a:p>
        </p:txBody>
      </p:sp>
      <p:sp>
        <p:nvSpPr>
          <p:cNvPr id="7" name="Content Placeholder 6"/>
          <p:cNvSpPr>
            <a:spLocks noGrp="1"/>
          </p:cNvSpPr>
          <p:nvPr>
            <p:ph idx="1"/>
          </p:nvPr>
        </p:nvSpPr>
        <p:spPr>
          <a:xfrm>
            <a:off x="457200" y="2057400"/>
            <a:ext cx="7769225" cy="1447800"/>
          </a:xfrm>
        </p:spPr>
        <p:txBody>
          <a:bodyPr/>
          <a:lstStyle/>
          <a:p>
            <a:r>
              <a:rPr lang="en-US" dirty="0" smtClean="0"/>
              <a:t>Housed victims of Hurricane Katrina</a:t>
            </a:r>
          </a:p>
          <a:p>
            <a:r>
              <a:rPr lang="en-US" dirty="0" smtClean="0"/>
              <a:t>10,000 </a:t>
            </a:r>
            <a:r>
              <a:rPr lang="en-US" dirty="0" smtClean="0"/>
              <a:t>units (est.) acquired by FEMA </a:t>
            </a:r>
          </a:p>
          <a:p>
            <a:r>
              <a:rPr lang="en-US" dirty="0" smtClean="0"/>
              <a:t>But</a:t>
            </a:r>
            <a:r>
              <a:rPr lang="en-US" dirty="0" smtClean="0"/>
              <a:t>, Trailers - hazardous??</a:t>
            </a:r>
            <a:endParaRPr lang="en-US" dirty="0"/>
          </a:p>
        </p:txBody>
      </p:sp>
      <p:pic>
        <p:nvPicPr>
          <p:cNvPr id="19460" name="Picture 2" descr="picture of FEMA travel trailers"/>
          <p:cNvPicPr>
            <a:picLocks noChangeAspect="1" noChangeArrowheads="1"/>
          </p:cNvPicPr>
          <p:nvPr/>
        </p:nvPicPr>
        <p:blipFill>
          <a:blip r:embed="rId3" cstate="print"/>
          <a:srcRect/>
          <a:stretch>
            <a:fillRect/>
          </a:stretch>
        </p:blipFill>
        <p:spPr bwMode="auto">
          <a:xfrm>
            <a:off x="838200" y="4038600"/>
            <a:ext cx="3581400" cy="2459516"/>
          </a:xfrm>
          <a:prstGeom prst="rect">
            <a:avLst/>
          </a:prstGeom>
          <a:noFill/>
          <a:ln w="9525">
            <a:noFill/>
            <a:miter lim="800000"/>
            <a:headEnd/>
            <a:tailEnd/>
          </a:ln>
        </p:spPr>
      </p:pic>
      <p:pic>
        <p:nvPicPr>
          <p:cNvPr id="19461" name="Picture 3" descr="picture of FEMA travel trailers"/>
          <p:cNvPicPr>
            <a:picLocks noChangeAspect="1" noChangeArrowheads="1"/>
          </p:cNvPicPr>
          <p:nvPr/>
        </p:nvPicPr>
        <p:blipFill>
          <a:blip r:embed="rId4" cstate="print"/>
          <a:srcRect/>
          <a:stretch>
            <a:fillRect/>
          </a:stretch>
        </p:blipFill>
        <p:spPr bwMode="auto">
          <a:xfrm>
            <a:off x="4648200" y="3429000"/>
            <a:ext cx="4201886"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1" y="2209800"/>
            <a:ext cx="6095999" cy="3048000"/>
          </a:xfrm>
        </p:spPr>
        <p:txBody>
          <a:bodyPr/>
          <a:lstStyle/>
          <a:p>
            <a:r>
              <a:rPr lang="en-US" dirty="0" smtClean="0"/>
              <a:t>Manufactured with formaldehyde </a:t>
            </a:r>
            <a:r>
              <a:rPr lang="en-US" i="1" dirty="0" smtClean="0"/>
              <a:t>(material commonly used in mobile trailers)</a:t>
            </a:r>
          </a:p>
          <a:p>
            <a:r>
              <a:rPr lang="en-US" dirty="0" smtClean="0"/>
              <a:t>Exposed to excessive heat -- 100+ degrees (f)</a:t>
            </a:r>
          </a:p>
          <a:p>
            <a:r>
              <a:rPr lang="en-US" dirty="0" smtClean="0"/>
              <a:t>Limited ventilation</a:t>
            </a:r>
          </a:p>
          <a:p>
            <a:pPr>
              <a:buFont typeface="Wingdings" pitchFamily="2" charset="2"/>
              <a:buNone/>
            </a:pPr>
            <a:endParaRPr lang="en-US" dirty="0" smtClean="0"/>
          </a:p>
          <a:p>
            <a:pPr>
              <a:buFont typeface="Wingdings" pitchFamily="2" charset="2"/>
              <a:buNone/>
            </a:pPr>
            <a:r>
              <a:rPr lang="en-US" u="sng" dirty="0" smtClean="0"/>
              <a:t>Result:</a:t>
            </a:r>
          </a:p>
          <a:p>
            <a:r>
              <a:rPr lang="en-US" dirty="0" smtClean="0"/>
              <a:t>National headlines</a:t>
            </a:r>
          </a:p>
        </p:txBody>
      </p:sp>
      <p:sp>
        <p:nvSpPr>
          <p:cNvPr id="20484" name="Title 1"/>
          <p:cNvSpPr>
            <a:spLocks noGrp="1"/>
          </p:cNvSpPr>
          <p:nvPr>
            <p:ph type="title"/>
          </p:nvPr>
        </p:nvSpPr>
        <p:spPr>
          <a:xfrm>
            <a:off x="457200" y="1371600"/>
            <a:ext cx="7769225" cy="579438"/>
          </a:xfrm>
        </p:spPr>
        <p:txBody>
          <a:bodyPr/>
          <a:lstStyle/>
          <a:p>
            <a:r>
              <a:rPr lang="en-US" dirty="0" smtClean="0"/>
              <a:t>FEMA Trailers (cont.)  </a:t>
            </a:r>
          </a:p>
        </p:txBody>
      </p:sp>
      <p:pic>
        <p:nvPicPr>
          <p:cNvPr id="20485" name="Picture 5" descr="Danger sign for formaldehyde.  High concentrations of formaldehyde in confined areas is known to be an irritant and potential cancer hazard."/>
          <p:cNvPicPr>
            <a:picLocks noChangeAspect="1" noChangeArrowheads="1"/>
          </p:cNvPicPr>
          <p:nvPr/>
        </p:nvPicPr>
        <p:blipFill>
          <a:blip r:embed="rId3" cstate="print"/>
          <a:srcRect/>
          <a:stretch>
            <a:fillRect/>
          </a:stretch>
        </p:blipFill>
        <p:spPr bwMode="auto">
          <a:xfrm>
            <a:off x="6794273" y="1905000"/>
            <a:ext cx="1945142" cy="1371600"/>
          </a:xfrm>
          <a:prstGeom prst="rect">
            <a:avLst/>
          </a:prstGeom>
          <a:noFill/>
          <a:ln w="9525">
            <a:noFill/>
            <a:miter lim="800000"/>
            <a:headEnd/>
            <a:tailEnd/>
          </a:ln>
        </p:spPr>
      </p:pic>
      <p:pic>
        <p:nvPicPr>
          <p:cNvPr id="8" name="Picture 2" descr="picture of FEMA Travel trailers"/>
          <p:cNvPicPr>
            <a:picLocks noChangeAspect="1" noChangeArrowheads="1"/>
          </p:cNvPicPr>
          <p:nvPr/>
        </p:nvPicPr>
        <p:blipFill>
          <a:blip r:embed="rId4" cstate="print"/>
          <a:srcRect/>
          <a:stretch>
            <a:fillRect/>
          </a:stretch>
        </p:blipFill>
        <p:spPr bwMode="auto">
          <a:xfrm>
            <a:off x="4572000" y="3886200"/>
            <a:ext cx="3657600" cy="204351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770813" cy="2000548"/>
          </a:xfrm>
        </p:spPr>
        <p:txBody>
          <a:bodyPr/>
          <a:lstStyle/>
          <a:p>
            <a:r>
              <a:rPr lang="en-US" sz="2800" dirty="0" smtClean="0"/>
              <a:t>Gas/Pesticide Tanks – Hazardous</a:t>
            </a:r>
            <a:r>
              <a:rPr lang="en-US" sz="2800" dirty="0" smtClean="0"/>
              <a:t>?</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Content Placeholder 3"/>
          <p:cNvSpPr>
            <a:spLocks noGrp="1"/>
          </p:cNvSpPr>
          <p:nvPr>
            <p:ph sz="half" idx="2"/>
          </p:nvPr>
        </p:nvSpPr>
        <p:spPr>
          <a:xfrm>
            <a:off x="533400" y="1981200"/>
            <a:ext cx="7010400" cy="3962400"/>
          </a:xfrm>
        </p:spPr>
        <p:txBody>
          <a:bodyPr/>
          <a:lstStyle/>
          <a:p>
            <a:pPr>
              <a:buClr>
                <a:srgbClr val="013C88"/>
              </a:buClr>
              <a:buNone/>
            </a:pPr>
            <a:r>
              <a:rPr lang="en-US" sz="1000" dirty="0" smtClean="0"/>
              <a:t>  </a:t>
            </a:r>
            <a:endParaRPr lang="en-US" sz="1000" dirty="0" smtClean="0"/>
          </a:p>
          <a:p>
            <a:pPr>
              <a:buClr>
                <a:srgbClr val="013C88"/>
              </a:buClr>
            </a:pPr>
            <a:r>
              <a:rPr lang="en-US" dirty="0" smtClean="0"/>
              <a:t>General </a:t>
            </a:r>
            <a:r>
              <a:rPr lang="en-US" dirty="0" smtClean="0"/>
              <a:t>Rule of Thumb for GSA Sales </a:t>
            </a:r>
          </a:p>
          <a:p>
            <a:pPr lvl="1">
              <a:buClr>
                <a:srgbClr val="013C88"/>
              </a:buClr>
              <a:buFont typeface="Arial" pitchFamily="34" charset="0"/>
              <a:buChar char="•"/>
            </a:pPr>
            <a:r>
              <a:rPr lang="en-US" dirty="0" smtClean="0"/>
              <a:t>Rinse three (3) times</a:t>
            </a:r>
          </a:p>
          <a:p>
            <a:pPr lvl="1">
              <a:buClr>
                <a:srgbClr val="013C88"/>
              </a:buClr>
              <a:buFont typeface="Arial" pitchFamily="34" charset="0"/>
              <a:buChar char="•"/>
            </a:pPr>
            <a:r>
              <a:rPr lang="en-US" sz="2400" dirty="0" smtClean="0"/>
              <a:t>Includes truck tanks</a:t>
            </a:r>
          </a:p>
        </p:txBody>
      </p:sp>
      <p:pic>
        <p:nvPicPr>
          <p:cNvPr id="1026" name="Picture 2" descr="picture of tanker truck"/>
          <p:cNvPicPr>
            <a:picLocks noChangeAspect="1" noChangeArrowheads="1"/>
          </p:cNvPicPr>
          <p:nvPr/>
        </p:nvPicPr>
        <p:blipFill>
          <a:blip r:embed="rId3" cstate="print"/>
          <a:srcRect/>
          <a:stretch>
            <a:fillRect/>
          </a:stretch>
        </p:blipFill>
        <p:spPr bwMode="auto">
          <a:xfrm>
            <a:off x="1905000" y="4038600"/>
            <a:ext cx="5041714" cy="2209800"/>
          </a:xfrm>
          <a:prstGeom prst="rect">
            <a:avLst/>
          </a:prstGeom>
          <a:noFill/>
          <a:ln w="9525">
            <a:noFill/>
            <a:miter lim="800000"/>
            <a:headEnd/>
            <a:tailEnd/>
          </a:ln>
        </p:spPr>
      </p:pic>
      <p:pic>
        <p:nvPicPr>
          <p:cNvPr id="1027" name="Picture 3" descr="picture of portable tank pesticide sprayer "/>
          <p:cNvPicPr>
            <a:picLocks noChangeAspect="1" noChangeArrowheads="1"/>
          </p:cNvPicPr>
          <p:nvPr/>
        </p:nvPicPr>
        <p:blipFill>
          <a:blip r:embed="rId4" cstate="print"/>
          <a:srcRect/>
          <a:stretch>
            <a:fillRect/>
          </a:stretch>
        </p:blipFill>
        <p:spPr bwMode="auto">
          <a:xfrm>
            <a:off x="7162800" y="2057400"/>
            <a:ext cx="1285875" cy="2457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228600" y="1219200"/>
            <a:ext cx="7543800" cy="584775"/>
          </a:xfrm>
        </p:spPr>
        <p:txBody>
          <a:bodyPr/>
          <a:lstStyle/>
          <a:p>
            <a:pPr algn="ctr"/>
            <a:r>
              <a:rPr lang="en-US" sz="2300" dirty="0" smtClean="0">
                <a:latin typeface="Arial" pitchFamily="34" charset="0"/>
                <a:cs typeface="Arial" pitchFamily="34" charset="0"/>
              </a:rPr>
              <a:t> </a:t>
            </a:r>
            <a:r>
              <a:rPr lang="en-US" sz="3200" b="1" dirty="0" smtClean="0">
                <a:solidFill>
                  <a:srgbClr val="013C88"/>
                </a:solidFill>
                <a:latin typeface="Arial" pitchFamily="34" charset="0"/>
                <a:cs typeface="Arial" pitchFamily="34" charset="0"/>
              </a:rPr>
              <a:t>FMR 102-40 (Draft)</a:t>
            </a:r>
            <a:endParaRPr lang="en-US" sz="3200" dirty="0" smtClean="0">
              <a:latin typeface="Arial" pitchFamily="34" charset="0"/>
              <a:cs typeface="Arial" pitchFamily="34" charset="0"/>
            </a:endParaRPr>
          </a:p>
        </p:txBody>
      </p:sp>
      <p:sp>
        <p:nvSpPr>
          <p:cNvPr id="15364" name="Rectangle 3"/>
          <p:cNvSpPr>
            <a:spLocks noChangeArrowheads="1"/>
          </p:cNvSpPr>
          <p:nvPr/>
        </p:nvSpPr>
        <p:spPr bwMode="auto">
          <a:xfrm>
            <a:off x="304800" y="1219200"/>
            <a:ext cx="8001000" cy="609600"/>
          </a:xfrm>
          <a:prstGeom prst="rect">
            <a:avLst/>
          </a:prstGeom>
          <a:noFill/>
          <a:ln w="9525">
            <a:noFill/>
            <a:miter lim="800000"/>
            <a:headEnd/>
            <a:tailEnd/>
          </a:ln>
        </p:spPr>
        <p:txBody>
          <a:bodyPr anchor="b"/>
          <a:lstStyle/>
          <a:p>
            <a:r>
              <a:rPr lang="en-US" sz="3200" b="1" dirty="0" smtClean="0">
                <a:solidFill>
                  <a:srgbClr val="013C88"/>
                </a:solidFill>
                <a:latin typeface="Times New Roman" pitchFamily="18" charset="0"/>
                <a:cs typeface="Times New Roman" pitchFamily="18" charset="0"/>
              </a:rPr>
              <a:t> </a:t>
            </a:r>
            <a:endParaRPr lang="en-US" sz="3200" b="1" dirty="0">
              <a:solidFill>
                <a:srgbClr val="013C88"/>
              </a:solidFill>
              <a:latin typeface="Times New Roman" pitchFamily="18" charset="0"/>
              <a:cs typeface="Times New Roman" pitchFamily="18" charset="0"/>
            </a:endParaRPr>
          </a:p>
        </p:txBody>
      </p:sp>
      <p:sp>
        <p:nvSpPr>
          <p:cNvPr id="15365" name="Rectangle 6"/>
          <p:cNvSpPr>
            <a:spLocks noGrp="1" noChangeArrowheads="1"/>
          </p:cNvSpPr>
          <p:nvPr>
            <p:ph type="body" idx="1"/>
          </p:nvPr>
        </p:nvSpPr>
        <p:spPr>
          <a:xfrm>
            <a:off x="-228600" y="1905000"/>
            <a:ext cx="8915400" cy="4495800"/>
          </a:xfrm>
        </p:spPr>
        <p:txBody>
          <a:bodyPr/>
          <a:lstStyle/>
          <a:p>
            <a:pPr lvl="1">
              <a:lnSpc>
                <a:spcPct val="80000"/>
              </a:lnSpc>
              <a:buFont typeface="Wingdings" pitchFamily="2" charset="2"/>
              <a:buNone/>
              <a:defRPr/>
            </a:pPr>
            <a:r>
              <a:rPr lang="en-US" b="1" dirty="0" smtClean="0"/>
              <a:t>§102-40.55  Do we report all excess personal property with special handling requirements to GSA?</a:t>
            </a:r>
          </a:p>
          <a:p>
            <a:pPr lvl="1">
              <a:lnSpc>
                <a:spcPct val="80000"/>
              </a:lnSpc>
              <a:defRPr/>
            </a:pPr>
            <a:endParaRPr lang="en-US" sz="1200" dirty="0" smtClean="0"/>
          </a:p>
          <a:p>
            <a:pPr lvl="1">
              <a:lnSpc>
                <a:spcPct val="80000"/>
              </a:lnSpc>
              <a:buClr>
                <a:srgbClr val="013C88"/>
              </a:buClr>
              <a:buFont typeface="Wingdings" pitchFamily="2" charset="2"/>
              <a:buChar char="Ø"/>
              <a:defRPr/>
            </a:pPr>
            <a:r>
              <a:rPr lang="en-US" b="1" dirty="0" smtClean="0"/>
              <a:t>  No</a:t>
            </a:r>
            <a:r>
              <a:rPr lang="en-US" dirty="0" smtClean="0"/>
              <a:t>….. You should </a:t>
            </a:r>
            <a:r>
              <a:rPr lang="en-US" u="sng" dirty="0" smtClean="0"/>
              <a:t>not</a:t>
            </a:r>
            <a:r>
              <a:rPr lang="en-US" dirty="0" smtClean="0"/>
              <a:t> report to GSA any of the categories listed below.</a:t>
            </a:r>
          </a:p>
          <a:p>
            <a:pPr lvl="2">
              <a:lnSpc>
                <a:spcPct val="80000"/>
              </a:lnSpc>
              <a:buFont typeface="Arial" charset="0"/>
              <a:buNone/>
              <a:defRPr/>
            </a:pPr>
            <a:endParaRPr lang="en-US" sz="1200" dirty="0" smtClean="0"/>
          </a:p>
          <a:p>
            <a:pPr marL="1371600" lvl="2" indent="-457200">
              <a:lnSpc>
                <a:spcPct val="80000"/>
              </a:lnSpc>
              <a:buClr>
                <a:srgbClr val="013C88"/>
              </a:buClr>
              <a:buFont typeface="Arial" pitchFamily="34" charset="0"/>
              <a:buChar char="•"/>
              <a:defRPr/>
            </a:pPr>
            <a:r>
              <a:rPr lang="en-US" sz="2400" b="1" dirty="0" smtClean="0"/>
              <a:t>Extremely hazardous personal property</a:t>
            </a:r>
          </a:p>
          <a:p>
            <a:pPr marL="1371600" lvl="2" indent="-457200">
              <a:lnSpc>
                <a:spcPct val="80000"/>
              </a:lnSpc>
              <a:buClr>
                <a:srgbClr val="013C88"/>
              </a:buClr>
              <a:buFont typeface="Arial" pitchFamily="34" charset="0"/>
              <a:buChar char="•"/>
              <a:defRPr/>
            </a:pPr>
            <a:r>
              <a:rPr lang="en-US" sz="2400" b="1" dirty="0" smtClean="0"/>
              <a:t>Hazardous wastes</a:t>
            </a:r>
          </a:p>
          <a:p>
            <a:pPr marL="1371600" lvl="2" indent="-457200">
              <a:lnSpc>
                <a:spcPct val="80000"/>
              </a:lnSpc>
              <a:buClr>
                <a:srgbClr val="013C88"/>
              </a:buClr>
              <a:buFont typeface="Arial" pitchFamily="34" charset="0"/>
              <a:buChar char="•"/>
              <a:defRPr/>
            </a:pPr>
            <a:r>
              <a:rPr lang="en-US" sz="2400" b="1" dirty="0" smtClean="0"/>
              <a:t>Perishables: </a:t>
            </a:r>
            <a:r>
              <a:rPr lang="en-US" sz="2400" dirty="0" smtClean="0"/>
              <a:t>You may dispose of perishables with no further utility by abandonment/destruction when it is not detrimental to public health or safety.  </a:t>
            </a:r>
            <a:r>
              <a:rPr lang="en-US" sz="2400" b="1" dirty="0" smtClean="0"/>
              <a:t>Perishables still usable should be reported to GSA </a:t>
            </a:r>
            <a:r>
              <a:rPr lang="en-US" sz="2400" dirty="0" smtClean="0"/>
              <a:t>in accordance with 102-36 of this subchapter B.</a:t>
            </a:r>
          </a:p>
          <a:p>
            <a:pPr marL="1371600" lvl="2" indent="-457200">
              <a:lnSpc>
                <a:spcPct val="80000"/>
              </a:lnSpc>
              <a:buClr>
                <a:srgbClr val="013C88"/>
              </a:buClr>
              <a:buFont typeface="Arial" pitchFamily="34" charset="0"/>
              <a:buChar char="•"/>
              <a:defRPr/>
            </a:pPr>
            <a:r>
              <a:rPr lang="en-US" sz="2400" b="1" dirty="0" smtClean="0"/>
              <a:t>EPA research and cleanup materials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0" y="1066801"/>
            <a:ext cx="9144000" cy="533399"/>
          </a:xfrm>
        </p:spPr>
        <p:txBody>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2300" dirty="0" smtClean="0">
                <a:latin typeface="Arial" pitchFamily="34" charset="0"/>
                <a:cs typeface="Arial" pitchFamily="34" charset="0"/>
              </a:rPr>
              <a:t> </a:t>
            </a:r>
            <a:r>
              <a:rPr lang="en-US" sz="3200" b="1" dirty="0" smtClean="0">
                <a:solidFill>
                  <a:srgbClr val="013C88"/>
                </a:solidFill>
                <a:latin typeface="Arial" pitchFamily="34" charset="0"/>
                <a:cs typeface="Arial" pitchFamily="34" charset="0"/>
              </a:rPr>
              <a:t>FMR 102-40 (Draft)</a:t>
            </a:r>
            <a:endParaRPr lang="en-US" dirty="0" smtClean="0">
              <a:latin typeface="Arial" pitchFamily="34" charset="0"/>
              <a:cs typeface="Arial" pitchFamily="34" charset="0"/>
            </a:endParaRPr>
          </a:p>
        </p:txBody>
      </p:sp>
      <p:sp>
        <p:nvSpPr>
          <p:cNvPr id="16388" name="Rectangle 3"/>
          <p:cNvSpPr>
            <a:spLocks noChangeArrowheads="1"/>
          </p:cNvSpPr>
          <p:nvPr/>
        </p:nvSpPr>
        <p:spPr bwMode="auto">
          <a:xfrm>
            <a:off x="457200" y="1219200"/>
            <a:ext cx="7772400" cy="685800"/>
          </a:xfrm>
          <a:prstGeom prst="rect">
            <a:avLst/>
          </a:prstGeom>
          <a:noFill/>
          <a:ln w="9525">
            <a:noFill/>
            <a:miter lim="800000"/>
            <a:headEnd/>
            <a:tailEnd/>
          </a:ln>
        </p:spPr>
        <p:txBody>
          <a:bodyPr anchor="b"/>
          <a:lstStyle/>
          <a:p>
            <a:endParaRPr lang="en-US" sz="3200" b="1" dirty="0">
              <a:solidFill>
                <a:srgbClr val="013C88"/>
              </a:solidFill>
              <a:latin typeface="Times New Roman" pitchFamily="18" charset="0"/>
              <a:cs typeface="Times New Roman" pitchFamily="18" charset="0"/>
            </a:endParaRPr>
          </a:p>
        </p:txBody>
      </p:sp>
      <p:sp>
        <p:nvSpPr>
          <p:cNvPr id="16389" name="Rectangle 4"/>
          <p:cNvSpPr>
            <a:spLocks noGrp="1" noChangeArrowheads="1"/>
          </p:cNvSpPr>
          <p:nvPr>
            <p:ph type="body" sz="half" idx="1"/>
          </p:nvPr>
        </p:nvSpPr>
        <p:spPr>
          <a:xfrm>
            <a:off x="228600" y="1676400"/>
            <a:ext cx="8686800" cy="4724400"/>
          </a:xfrm>
          <a:noFill/>
        </p:spPr>
        <p:txBody>
          <a:bodyPr/>
          <a:lstStyle/>
          <a:p>
            <a:pPr>
              <a:buClr>
                <a:srgbClr val="013C88"/>
              </a:buClr>
            </a:pPr>
            <a:r>
              <a:rPr lang="en-US" sz="2400" b="1" dirty="0" smtClean="0"/>
              <a:t> Highlights</a:t>
            </a:r>
          </a:p>
          <a:p>
            <a:pPr lvl="1">
              <a:buClr>
                <a:srgbClr val="013C88"/>
              </a:buClr>
              <a:buFont typeface="Arial" pitchFamily="34" charset="0"/>
              <a:buChar char="•"/>
            </a:pPr>
            <a:r>
              <a:rPr lang="en-US" b="1" dirty="0" smtClean="0"/>
              <a:t>ATVs</a:t>
            </a:r>
          </a:p>
          <a:p>
            <a:pPr lvl="2">
              <a:buNone/>
            </a:pPr>
            <a:r>
              <a:rPr lang="en-US" sz="2400" dirty="0" smtClean="0"/>
              <a:t>-  Incorporates FSS guidance from 1990s on </a:t>
            </a:r>
            <a:r>
              <a:rPr lang="en-US" sz="2400" dirty="0" smtClean="0"/>
              <a:t>mutilation  </a:t>
            </a:r>
            <a:br>
              <a:rPr lang="en-US" sz="2400" dirty="0" smtClean="0"/>
            </a:br>
            <a:r>
              <a:rPr lang="en-US" sz="2400" dirty="0" smtClean="0"/>
              <a:t> for </a:t>
            </a:r>
            <a:r>
              <a:rPr lang="en-US" sz="2400" dirty="0" smtClean="0"/>
              <a:t>sale</a:t>
            </a:r>
          </a:p>
          <a:p>
            <a:pPr lvl="2">
              <a:buNone/>
            </a:pPr>
            <a:r>
              <a:rPr lang="en-US" sz="2400" dirty="0" smtClean="0"/>
              <a:t>-  Propose continuing discussions with OGP, research on current CPSC guidance</a:t>
            </a:r>
          </a:p>
          <a:p>
            <a:pPr lvl="1">
              <a:buClr>
                <a:srgbClr val="013C88"/>
              </a:buClr>
              <a:buFont typeface="Arial" pitchFamily="34" charset="0"/>
              <a:buChar char="•"/>
            </a:pPr>
            <a:r>
              <a:rPr lang="en-US" b="1" dirty="0" smtClean="0"/>
              <a:t>Animals and </a:t>
            </a:r>
            <a:r>
              <a:rPr lang="en-US" b="1" dirty="0" smtClean="0"/>
              <a:t>Plants</a:t>
            </a:r>
            <a:endParaRPr lang="en-US" b="1" dirty="0" smtClean="0"/>
          </a:p>
          <a:p>
            <a:pPr lvl="2">
              <a:buNone/>
            </a:pPr>
            <a:r>
              <a:rPr lang="en-US" sz="2400" dirty="0" smtClean="0"/>
              <a:t>-  Incorporates</a:t>
            </a:r>
          </a:p>
          <a:p>
            <a:pPr lvl="3">
              <a:buClr>
                <a:srgbClr val="013C88"/>
              </a:buClr>
              <a:buNone/>
            </a:pPr>
            <a:r>
              <a:rPr lang="en-US" sz="2400" dirty="0" smtClean="0"/>
              <a:t>40 USC 555 regarding law enforcement canines</a:t>
            </a:r>
          </a:p>
          <a:p>
            <a:pPr lvl="3">
              <a:buNone/>
            </a:pPr>
            <a:r>
              <a:rPr lang="en-US" sz="2400" dirty="0" smtClean="0"/>
              <a:t>40 USC 1308 regarding unfit horses and mules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0" y="1066801"/>
            <a:ext cx="9144000" cy="533400"/>
          </a:xfrm>
        </p:spPr>
        <p:txBody>
          <a:bodyPr/>
          <a:lstStyle/>
          <a:p>
            <a:pPr algn="ctr"/>
            <a:r>
              <a:rPr lang="en-US" sz="2300" dirty="0" smtClean="0"/>
              <a:t> </a:t>
            </a:r>
            <a:r>
              <a:rPr lang="en-US" sz="3200" b="1" dirty="0" smtClean="0">
                <a:solidFill>
                  <a:srgbClr val="013C88"/>
                </a:solidFill>
                <a:latin typeface="Arial" pitchFamily="34" charset="0"/>
                <a:cs typeface="Arial" pitchFamily="34" charset="0"/>
              </a:rPr>
              <a:t>FMR 102-40 (Draft)</a:t>
            </a:r>
            <a:endParaRPr lang="en-US" sz="3200" dirty="0" smtClean="0">
              <a:latin typeface="Arial" pitchFamily="34" charset="0"/>
              <a:cs typeface="Arial" pitchFamily="34" charset="0"/>
            </a:endParaRPr>
          </a:p>
        </p:txBody>
      </p:sp>
      <p:sp>
        <p:nvSpPr>
          <p:cNvPr id="17413" name="Rectangle 5"/>
          <p:cNvSpPr>
            <a:spLocks noGrp="1" noChangeArrowheads="1"/>
          </p:cNvSpPr>
          <p:nvPr>
            <p:ph type="body" sz="half" idx="1"/>
          </p:nvPr>
        </p:nvSpPr>
        <p:spPr>
          <a:xfrm>
            <a:off x="228600" y="1676400"/>
            <a:ext cx="8686800" cy="4953000"/>
          </a:xfrm>
        </p:spPr>
        <p:txBody>
          <a:bodyPr/>
          <a:lstStyle/>
          <a:p>
            <a:pPr>
              <a:lnSpc>
                <a:spcPct val="90000"/>
              </a:lnSpc>
              <a:buClr>
                <a:srgbClr val="013C88"/>
              </a:buClr>
            </a:pPr>
            <a:r>
              <a:rPr lang="en-US" sz="2400" b="1" dirty="0" smtClean="0"/>
              <a:t>Highlights</a:t>
            </a:r>
          </a:p>
          <a:p>
            <a:pPr lvl="1">
              <a:lnSpc>
                <a:spcPct val="90000"/>
              </a:lnSpc>
              <a:buClr>
                <a:srgbClr val="013C88"/>
              </a:buClr>
              <a:buFont typeface="Arial" pitchFamily="34" charset="0"/>
              <a:buChar char="•"/>
            </a:pPr>
            <a:r>
              <a:rPr lang="en-US" b="1" dirty="0" smtClean="0"/>
              <a:t>Electronic products</a:t>
            </a:r>
          </a:p>
          <a:p>
            <a:pPr lvl="2">
              <a:lnSpc>
                <a:spcPct val="90000"/>
              </a:lnSpc>
              <a:buClr>
                <a:srgbClr val="013C88"/>
              </a:buClr>
              <a:buNone/>
            </a:pPr>
            <a:r>
              <a:rPr lang="en-US" sz="2400" dirty="0" smtClean="0"/>
              <a:t>-  Complete new guidance with additional notifications and certifications</a:t>
            </a:r>
          </a:p>
          <a:p>
            <a:pPr lvl="2">
              <a:lnSpc>
                <a:spcPct val="90000"/>
              </a:lnSpc>
              <a:buClr>
                <a:srgbClr val="013C88"/>
              </a:buClr>
              <a:buFontTx/>
              <a:buChar char="-"/>
            </a:pPr>
            <a:r>
              <a:rPr lang="en-US" sz="2400" dirty="0" smtClean="0"/>
              <a:t>Current  </a:t>
            </a:r>
            <a:r>
              <a:rPr lang="en-US" sz="2400" b="1" dirty="0" smtClean="0"/>
              <a:t>certification for </a:t>
            </a:r>
            <a:r>
              <a:rPr lang="en-US" sz="2400" b="1" dirty="0" err="1" smtClean="0"/>
              <a:t>donees</a:t>
            </a:r>
            <a:r>
              <a:rPr lang="en-US" sz="2400" b="1" dirty="0" smtClean="0"/>
              <a:t> and buyers </a:t>
            </a:r>
            <a:r>
              <a:rPr lang="en-US" sz="2400" dirty="0" smtClean="0"/>
              <a:t>that, if recycled, they will use “any national standards, best management practices, or existing certification programs for recyclers in addition to Federal, State, and local laws, ordinances and regulations”</a:t>
            </a:r>
          </a:p>
          <a:p>
            <a:pPr lvl="2">
              <a:lnSpc>
                <a:spcPct val="90000"/>
              </a:lnSpc>
              <a:buClr>
                <a:srgbClr val="013C88"/>
              </a:buClr>
              <a:buFontTx/>
              <a:buChar char="-"/>
            </a:pPr>
            <a:r>
              <a:rPr lang="en-US" sz="2400" b="1" dirty="0" smtClean="0"/>
              <a:t>New language </a:t>
            </a:r>
            <a:r>
              <a:rPr lang="en-US" sz="2400" dirty="0" smtClean="0"/>
              <a:t>provides “alternative” as “In the absence of national standards, best management practices, or a national certification program for recyclers, the purchaser/</a:t>
            </a:r>
            <a:r>
              <a:rPr lang="en-US" sz="2400" dirty="0" err="1" smtClean="0"/>
              <a:t>donee</a:t>
            </a:r>
            <a:r>
              <a:rPr lang="en-US" sz="2400" dirty="0" smtClean="0"/>
              <a:t> should use ‘EPA’s Guidelines for Materials Management”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81000" y="1325563"/>
            <a:ext cx="7543800" cy="584775"/>
          </a:xfrm>
        </p:spPr>
        <p:txBody>
          <a:bodyPr/>
          <a:lstStyle/>
          <a:p>
            <a:pPr algn="ctr"/>
            <a:r>
              <a:rPr lang="en-US" sz="2300" dirty="0" smtClean="0">
                <a:latin typeface="Arial" pitchFamily="34" charset="0"/>
                <a:cs typeface="Arial" pitchFamily="34" charset="0"/>
              </a:rPr>
              <a:t> </a:t>
            </a:r>
            <a:r>
              <a:rPr lang="en-US" sz="3200" b="1" dirty="0" smtClean="0">
                <a:solidFill>
                  <a:srgbClr val="013C88"/>
                </a:solidFill>
                <a:latin typeface="Arial" pitchFamily="34" charset="0"/>
                <a:cs typeface="Arial" pitchFamily="34" charset="0"/>
              </a:rPr>
              <a:t>FMR 102-40 (Draft)</a:t>
            </a:r>
            <a:endParaRPr lang="en-US" sz="3200" dirty="0" smtClean="0">
              <a:latin typeface="Arial" pitchFamily="34" charset="0"/>
              <a:cs typeface="Arial" pitchFamily="34" charset="0"/>
            </a:endParaRPr>
          </a:p>
        </p:txBody>
      </p:sp>
      <p:sp>
        <p:nvSpPr>
          <p:cNvPr id="18436" name="Rectangle 3"/>
          <p:cNvSpPr>
            <a:spLocks noChangeArrowheads="1"/>
          </p:cNvSpPr>
          <p:nvPr/>
        </p:nvSpPr>
        <p:spPr bwMode="auto">
          <a:xfrm>
            <a:off x="381000" y="1219200"/>
            <a:ext cx="7772400" cy="609600"/>
          </a:xfrm>
          <a:prstGeom prst="rect">
            <a:avLst/>
          </a:prstGeom>
          <a:noFill/>
          <a:ln w="9525">
            <a:noFill/>
            <a:miter lim="800000"/>
            <a:headEnd/>
            <a:tailEnd/>
          </a:ln>
        </p:spPr>
        <p:txBody>
          <a:bodyPr anchor="b"/>
          <a:lstStyle/>
          <a:p>
            <a:r>
              <a:rPr lang="en-US" sz="3200" b="1" dirty="0" smtClean="0">
                <a:solidFill>
                  <a:srgbClr val="013C88"/>
                </a:solidFill>
                <a:latin typeface="Times New Roman" pitchFamily="18" charset="0"/>
                <a:cs typeface="Times New Roman" pitchFamily="18" charset="0"/>
              </a:rPr>
              <a:t> </a:t>
            </a:r>
            <a:endParaRPr lang="en-US" sz="3200" b="1" dirty="0">
              <a:solidFill>
                <a:srgbClr val="013C88"/>
              </a:solidFill>
              <a:latin typeface="Times New Roman" pitchFamily="18" charset="0"/>
              <a:cs typeface="Times New Roman" pitchFamily="18" charset="0"/>
            </a:endParaRPr>
          </a:p>
        </p:txBody>
      </p:sp>
      <p:sp>
        <p:nvSpPr>
          <p:cNvPr id="18437" name="Rectangle 5"/>
          <p:cNvSpPr>
            <a:spLocks noGrp="1" noChangeArrowheads="1"/>
          </p:cNvSpPr>
          <p:nvPr>
            <p:ph type="body" sz="half" idx="1"/>
          </p:nvPr>
        </p:nvSpPr>
        <p:spPr>
          <a:xfrm>
            <a:off x="457200" y="2057400"/>
            <a:ext cx="8154988" cy="4419600"/>
          </a:xfrm>
        </p:spPr>
        <p:txBody>
          <a:bodyPr/>
          <a:lstStyle/>
          <a:p>
            <a:pPr>
              <a:buClr>
                <a:srgbClr val="013C88"/>
              </a:buClr>
            </a:pPr>
            <a:r>
              <a:rPr lang="en-US" sz="2400" b="1" dirty="0" smtClean="0"/>
              <a:t>Highlights</a:t>
            </a:r>
          </a:p>
          <a:p>
            <a:pPr lvl="1">
              <a:buClr>
                <a:srgbClr val="013C88"/>
              </a:buClr>
              <a:buFont typeface="Arial" pitchFamily="34" charset="0"/>
              <a:buChar char="•"/>
            </a:pPr>
            <a:r>
              <a:rPr lang="en-US" b="1" dirty="0" smtClean="0"/>
              <a:t>Commerce Control List Items (CCLIs)</a:t>
            </a:r>
          </a:p>
          <a:p>
            <a:pPr lvl="2">
              <a:buFontTx/>
              <a:buChar char="-"/>
            </a:pPr>
            <a:r>
              <a:rPr lang="en-US" sz="2400" dirty="0" smtClean="0"/>
              <a:t>-  Distinct from Munitions List Items</a:t>
            </a:r>
          </a:p>
          <a:p>
            <a:pPr lvl="2">
              <a:buFontTx/>
              <a:buChar char="-"/>
            </a:pPr>
            <a:r>
              <a:rPr lang="en-US" sz="2400" dirty="0" smtClean="0"/>
              <a:t>-  Although system to identify them is “combined”</a:t>
            </a:r>
          </a:p>
          <a:p>
            <a:pPr lvl="2"/>
            <a:r>
              <a:rPr lang="en-US" sz="2400" dirty="0" smtClean="0"/>
              <a:t>-  “When being sold, completed </a:t>
            </a:r>
            <a:r>
              <a:rPr lang="en-US" sz="2400" b="1" u="sng" dirty="0" smtClean="0"/>
              <a:t>end-use certificates</a:t>
            </a:r>
            <a:r>
              <a:rPr lang="en-US" sz="2400" u="sng" dirty="0" smtClean="0"/>
              <a:t> </a:t>
            </a:r>
            <a:r>
              <a:rPr lang="en-US" sz="2400" b="1" u="sng" dirty="0" smtClean="0"/>
              <a:t>are required of all bidders</a:t>
            </a:r>
            <a:r>
              <a:rPr lang="en-US" sz="2400" dirty="0" smtClean="0"/>
              <a:t>. An end-use certificate is a statement signed by a prospective recipient indicating the intended designation and disposition of CCLIs to be acquired, and acknowledging U.S. export licensing requirements.”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304800" y="1295400"/>
            <a:ext cx="7543800" cy="584200"/>
          </a:xfrm>
        </p:spPr>
        <p:txBody>
          <a:bodyPr/>
          <a:lstStyle/>
          <a:p>
            <a:r>
              <a:rPr lang="en-US" sz="2300" dirty="0" smtClean="0"/>
              <a:t> </a:t>
            </a:r>
            <a:r>
              <a:rPr lang="en-US" sz="3200" dirty="0" smtClean="0"/>
              <a:t>Overview</a:t>
            </a:r>
          </a:p>
        </p:txBody>
      </p:sp>
      <p:sp>
        <p:nvSpPr>
          <p:cNvPr id="4100" name="Rectangle 3"/>
          <p:cNvSpPr>
            <a:spLocks noGrp="1" noChangeArrowheads="1"/>
          </p:cNvSpPr>
          <p:nvPr>
            <p:ph type="body" sz="half" idx="1"/>
          </p:nvPr>
        </p:nvSpPr>
        <p:spPr>
          <a:xfrm>
            <a:off x="609600" y="2133600"/>
            <a:ext cx="8229600" cy="4038600"/>
          </a:xfrm>
        </p:spPr>
        <p:txBody>
          <a:bodyPr/>
          <a:lstStyle/>
          <a:p>
            <a:pPr>
              <a:buClr>
                <a:srgbClr val="002060"/>
              </a:buClr>
            </a:pPr>
            <a:endParaRPr lang="en-US" sz="2400" dirty="0" smtClean="0"/>
          </a:p>
          <a:p>
            <a:pPr>
              <a:buClr>
                <a:srgbClr val="002060"/>
              </a:buClr>
            </a:pPr>
            <a:endParaRPr lang="en-US" sz="2400" dirty="0" smtClean="0"/>
          </a:p>
          <a:p>
            <a:pPr>
              <a:buClr>
                <a:srgbClr val="002060"/>
              </a:buClr>
            </a:pPr>
            <a:r>
              <a:rPr lang="en-US" sz="2400" dirty="0" smtClean="0"/>
              <a:t>Regulations</a:t>
            </a:r>
            <a:endParaRPr lang="en-US" sz="2400" dirty="0" smtClean="0"/>
          </a:p>
          <a:p>
            <a:pPr>
              <a:buClr>
                <a:srgbClr val="002060"/>
              </a:buClr>
            </a:pPr>
            <a:r>
              <a:rPr lang="en-US" sz="2400" dirty="0" smtClean="0"/>
              <a:t>Property Requiring </a:t>
            </a:r>
            <a:r>
              <a:rPr lang="en-US" sz="2400" dirty="0" smtClean="0"/>
              <a:t>Special Handling </a:t>
            </a:r>
            <a:endParaRPr lang="en-US" sz="2400" dirty="0" smtClean="0"/>
          </a:p>
          <a:p>
            <a:pPr>
              <a:buClr>
                <a:srgbClr val="002060"/>
              </a:buClr>
            </a:pPr>
            <a:r>
              <a:rPr lang="en-US" sz="2400" dirty="0" smtClean="0"/>
              <a:t>Reporting Requirements</a:t>
            </a:r>
          </a:p>
          <a:p>
            <a:pPr>
              <a:buClr>
                <a:srgbClr val="002060"/>
              </a:buClr>
            </a:pPr>
            <a:r>
              <a:rPr lang="en-US" sz="2400" dirty="0" smtClean="0"/>
              <a:t>Federal Disposal Process</a:t>
            </a:r>
          </a:p>
          <a:p>
            <a:pPr>
              <a:buClr>
                <a:srgbClr val="002060"/>
              </a:buClr>
            </a:pPr>
            <a:r>
              <a:rPr lang="en-US" sz="2400" dirty="0" smtClean="0"/>
              <a:t>Hazardous Materials Characteristics</a:t>
            </a:r>
          </a:p>
          <a:p>
            <a:pPr>
              <a:buClr>
                <a:srgbClr val="002060"/>
              </a:buClr>
            </a:pPr>
            <a:r>
              <a:rPr lang="en-US" sz="2400" dirty="0" smtClean="0"/>
              <a:t>Hazardous Materials Transportation</a:t>
            </a:r>
          </a:p>
          <a:p>
            <a:pPr>
              <a:buClr>
                <a:srgbClr val="002060"/>
              </a:buClr>
            </a:pPr>
            <a:r>
              <a:rPr lang="en-US" sz="2400" dirty="0" smtClean="0"/>
              <a:t>How to locate vendors</a:t>
            </a:r>
          </a:p>
        </p:txBody>
      </p:sp>
      <p:pic>
        <p:nvPicPr>
          <p:cNvPr id="4101" name="Picture 8" descr="Hazardous Materials and Hazardous Wastes"/>
          <p:cNvPicPr>
            <a:picLocks noChangeAspect="1" noChangeArrowheads="1"/>
          </p:cNvPicPr>
          <p:nvPr/>
        </p:nvPicPr>
        <p:blipFill>
          <a:blip r:embed="rId3" cstate="print"/>
          <a:srcRect/>
          <a:stretch>
            <a:fillRect/>
          </a:stretch>
        </p:blipFill>
        <p:spPr bwMode="auto">
          <a:xfrm>
            <a:off x="4038600" y="762000"/>
            <a:ext cx="3290888"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0" y="1143001"/>
            <a:ext cx="8839200" cy="523220"/>
          </a:xfrm>
        </p:spPr>
        <p:txBody>
          <a:bodyPr/>
          <a:lstStyle/>
          <a:p>
            <a:pPr algn="ctr"/>
            <a:r>
              <a:rPr lang="en-US" sz="2800" dirty="0" smtClean="0"/>
              <a:t>Hazardous Materials: Characteristics  </a:t>
            </a:r>
          </a:p>
        </p:txBody>
      </p:sp>
      <p:sp>
        <p:nvSpPr>
          <p:cNvPr id="19460" name="Rectangle 3"/>
          <p:cNvSpPr>
            <a:spLocks noGrp="1" noChangeArrowheads="1"/>
          </p:cNvSpPr>
          <p:nvPr>
            <p:ph type="body" idx="1"/>
          </p:nvPr>
        </p:nvSpPr>
        <p:spPr>
          <a:xfrm>
            <a:off x="228600" y="2209800"/>
            <a:ext cx="8534400" cy="4038600"/>
          </a:xfrm>
        </p:spPr>
        <p:txBody>
          <a:bodyPr/>
          <a:lstStyle/>
          <a:p>
            <a:r>
              <a:rPr lang="en-US" b="1" dirty="0" smtClean="0"/>
              <a:t>Ignitability</a:t>
            </a:r>
            <a:r>
              <a:rPr lang="en-US" dirty="0" smtClean="0"/>
              <a:t>:  Flash point below 200 F </a:t>
            </a:r>
          </a:p>
          <a:p>
            <a:pPr>
              <a:buFont typeface="Wingdings" pitchFamily="2" charset="2"/>
              <a:buNone/>
            </a:pPr>
            <a:endParaRPr lang="en-US" sz="1200" dirty="0" smtClean="0"/>
          </a:p>
          <a:p>
            <a:r>
              <a:rPr lang="en-US" b="1" dirty="0" err="1" smtClean="0"/>
              <a:t>Corrosivity</a:t>
            </a:r>
            <a:r>
              <a:rPr lang="en-US" dirty="0" smtClean="0"/>
              <a:t>: Causes first degree burns in a short period of time.</a:t>
            </a:r>
          </a:p>
          <a:p>
            <a:pPr>
              <a:buFont typeface="Wingdings" pitchFamily="2" charset="2"/>
              <a:buNone/>
            </a:pPr>
            <a:endParaRPr lang="en-US" sz="1200" dirty="0" smtClean="0"/>
          </a:p>
          <a:p>
            <a:r>
              <a:rPr lang="en-US" b="1" dirty="0" smtClean="0"/>
              <a:t>Reactivity</a:t>
            </a:r>
            <a:r>
              <a:rPr lang="en-US" dirty="0" smtClean="0"/>
              <a:t>: Subject to polymerization, strong oxidizer or reducer agent.</a:t>
            </a:r>
          </a:p>
          <a:p>
            <a:pPr>
              <a:buFont typeface="Wingdings" pitchFamily="2" charset="2"/>
              <a:buNone/>
            </a:pPr>
            <a:endParaRPr lang="en-US" sz="1200" u="sng" dirty="0" smtClean="0"/>
          </a:p>
          <a:p>
            <a:r>
              <a:rPr lang="en-US" b="1" dirty="0" smtClean="0"/>
              <a:t>EP Toxicity</a:t>
            </a:r>
            <a:r>
              <a:rPr lang="en-US" dirty="0" smtClean="0"/>
              <a:t>: Causes 50 percent fatalities in test animals (LD50), toxic by skin contact, causes chemical dermatitis.</a:t>
            </a:r>
          </a:p>
        </p:txBody>
      </p:sp>
      <p:pic>
        <p:nvPicPr>
          <p:cNvPr id="5" name="Picture 2" descr="Decorative Image"/>
          <p:cNvPicPr>
            <a:picLocks noChangeAspect="1" noChangeArrowheads="1"/>
          </p:cNvPicPr>
          <p:nvPr/>
        </p:nvPicPr>
        <p:blipFill>
          <a:blip r:embed="rId3" cstate="print"/>
          <a:srcRect/>
          <a:stretch>
            <a:fillRect/>
          </a:stretch>
        </p:blipFill>
        <p:spPr bwMode="auto">
          <a:xfrm>
            <a:off x="7467600" y="1524000"/>
            <a:ext cx="1019175" cy="1406348"/>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228600" y="1371600"/>
            <a:ext cx="8763000" cy="523220"/>
          </a:xfrm>
        </p:spPr>
        <p:txBody>
          <a:bodyPr/>
          <a:lstStyle/>
          <a:p>
            <a:pPr algn="ctr"/>
            <a:r>
              <a:rPr lang="en-US" sz="2800" dirty="0" smtClean="0"/>
              <a:t>Hazardous </a:t>
            </a:r>
            <a:r>
              <a:rPr lang="en-US" sz="2800" dirty="0" smtClean="0"/>
              <a:t>Materials: Characteristics</a:t>
            </a:r>
            <a:endParaRPr lang="en-US" sz="2800" dirty="0" smtClean="0"/>
          </a:p>
        </p:txBody>
      </p:sp>
      <p:sp>
        <p:nvSpPr>
          <p:cNvPr id="21508" name="Rectangle 3"/>
          <p:cNvSpPr>
            <a:spLocks noGrp="1" noChangeArrowheads="1"/>
          </p:cNvSpPr>
          <p:nvPr>
            <p:ph type="body" idx="1"/>
          </p:nvPr>
        </p:nvSpPr>
        <p:spPr>
          <a:xfrm>
            <a:off x="533400" y="1981200"/>
            <a:ext cx="8305800" cy="4343400"/>
          </a:xfrm>
        </p:spPr>
        <p:txBody>
          <a:bodyPr/>
          <a:lstStyle/>
          <a:p>
            <a:pPr marL="565150" indent="-565150"/>
            <a:r>
              <a:rPr lang="en-US" b="1" dirty="0" smtClean="0"/>
              <a:t>PCB’s</a:t>
            </a:r>
            <a:r>
              <a:rPr lang="en-US" dirty="0" smtClean="0"/>
              <a:t>:    &lt; 50 PPM Not Restricted</a:t>
            </a:r>
          </a:p>
          <a:p>
            <a:pPr marL="565150" indent="-565150">
              <a:buFont typeface="Wingdings" pitchFamily="2" charset="2"/>
              <a:buNone/>
            </a:pPr>
            <a:r>
              <a:rPr lang="en-US" dirty="0" smtClean="0"/>
              <a:t>              	50 - 499 PPM, RTD/Sale</a:t>
            </a:r>
          </a:p>
          <a:p>
            <a:pPr marL="565150" indent="-565150">
              <a:buFont typeface="Wingdings" pitchFamily="2" charset="2"/>
              <a:buNone/>
            </a:pPr>
            <a:r>
              <a:rPr lang="en-US" dirty="0" smtClean="0"/>
              <a:t>              	500 &gt; PPM, Restricted A &amp; D </a:t>
            </a:r>
          </a:p>
          <a:p>
            <a:pPr marL="565150" indent="-565150"/>
            <a:r>
              <a:rPr lang="en-US" b="1" dirty="0" smtClean="0"/>
              <a:t>Asbestos</a:t>
            </a:r>
            <a:r>
              <a:rPr lang="en-US" dirty="0" smtClean="0"/>
              <a:t>:  Friable = End item to A &amp; D</a:t>
            </a:r>
          </a:p>
          <a:p>
            <a:pPr marL="1365250" lvl="2" indent="-565150">
              <a:buClr>
                <a:srgbClr val="013C88"/>
              </a:buClr>
              <a:buNone/>
            </a:pPr>
            <a:r>
              <a:rPr lang="en-US" dirty="0" smtClean="0"/>
              <a:t>		 Non-friable = RTD/Sales OK</a:t>
            </a:r>
          </a:p>
          <a:p>
            <a:pPr marL="565150" indent="-565150"/>
            <a:r>
              <a:rPr lang="en-US" b="1" dirty="0" smtClean="0"/>
              <a:t>Lead Paint/Items</a:t>
            </a:r>
            <a:r>
              <a:rPr lang="en-US" dirty="0" smtClean="0"/>
              <a:t>: Banned with exceptions:</a:t>
            </a:r>
          </a:p>
          <a:p>
            <a:pPr marL="900113" lvl="1"/>
            <a:r>
              <a:rPr lang="en-US" dirty="0" smtClean="0"/>
              <a:t>Exceptions: Mirrors, Artist Paint, Metal Furniture, Traffic Paint, Industrial touchup paint.</a:t>
            </a:r>
          </a:p>
          <a:p>
            <a:pPr marL="900113" lvl="1"/>
            <a:r>
              <a:rPr lang="en-US" dirty="0" smtClean="0"/>
              <a:t>Eligible for RTD/Sales with labeling and hold harmless clause.</a:t>
            </a:r>
          </a:p>
        </p:txBody>
      </p:sp>
    </p:spTree>
  </p:cSld>
  <p:clrMapOvr>
    <a:masterClrMapping/>
  </p:clrMapOvr>
  <p:transition>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0" y="1371600"/>
            <a:ext cx="8382000" cy="523220"/>
          </a:xfrm>
        </p:spPr>
        <p:txBody>
          <a:bodyPr/>
          <a:lstStyle/>
          <a:p>
            <a:pPr algn="ctr"/>
            <a:r>
              <a:rPr lang="en-US" sz="2800" dirty="0" smtClean="0"/>
              <a:t>Hazardous </a:t>
            </a:r>
            <a:r>
              <a:rPr lang="en-US" sz="2800" dirty="0" smtClean="0"/>
              <a:t>Materials: Characteristics</a:t>
            </a:r>
            <a:endParaRPr lang="en-US" sz="2800" dirty="0" smtClean="0"/>
          </a:p>
        </p:txBody>
      </p:sp>
      <p:sp>
        <p:nvSpPr>
          <p:cNvPr id="20484" name="Rectangle 3"/>
          <p:cNvSpPr>
            <a:spLocks noGrp="1" noChangeArrowheads="1"/>
          </p:cNvSpPr>
          <p:nvPr>
            <p:ph type="body" idx="1"/>
          </p:nvPr>
        </p:nvSpPr>
        <p:spPr>
          <a:xfrm>
            <a:off x="533400" y="2209800"/>
            <a:ext cx="5334000" cy="3048000"/>
          </a:xfrm>
        </p:spPr>
        <p:txBody>
          <a:bodyPr/>
          <a:lstStyle/>
          <a:p>
            <a:r>
              <a:rPr lang="en-US" b="1" dirty="0" smtClean="0"/>
              <a:t>Radioactive</a:t>
            </a:r>
            <a:r>
              <a:rPr lang="en-US" dirty="0" smtClean="0"/>
              <a:t>: controlled by the NRC</a:t>
            </a:r>
          </a:p>
          <a:p>
            <a:pPr>
              <a:buFont typeface="Wingdings" pitchFamily="2" charset="2"/>
              <a:buNone/>
            </a:pPr>
            <a:endParaRPr lang="en-US" sz="1000" dirty="0" smtClean="0"/>
          </a:p>
          <a:p>
            <a:r>
              <a:rPr lang="en-US" b="1" dirty="0" smtClean="0"/>
              <a:t>OSHA recognized carcinogen</a:t>
            </a:r>
          </a:p>
          <a:p>
            <a:pPr>
              <a:buFont typeface="Wingdings" pitchFamily="2" charset="2"/>
              <a:buNone/>
            </a:pPr>
            <a:endParaRPr lang="en-US" sz="1000" dirty="0" smtClean="0"/>
          </a:p>
          <a:p>
            <a:r>
              <a:rPr lang="en-US" dirty="0" smtClean="0"/>
              <a:t>Special characteristics that could be hazardous to health, safety or the environment.</a:t>
            </a:r>
          </a:p>
        </p:txBody>
      </p:sp>
      <p:pic>
        <p:nvPicPr>
          <p:cNvPr id="20485" name="Picture 2" descr="NRC controlled Radioactive Materials "/>
          <p:cNvPicPr>
            <a:picLocks noChangeAspect="1" noChangeArrowheads="1"/>
          </p:cNvPicPr>
          <p:nvPr/>
        </p:nvPicPr>
        <p:blipFill>
          <a:blip r:embed="rId3" cstate="print"/>
          <a:srcRect/>
          <a:stretch>
            <a:fillRect/>
          </a:stretch>
        </p:blipFill>
        <p:spPr bwMode="auto">
          <a:xfrm>
            <a:off x="6324600" y="3048000"/>
            <a:ext cx="1981200" cy="2314575"/>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0" y="1143000"/>
            <a:ext cx="9144000" cy="954107"/>
          </a:xfrm>
        </p:spPr>
        <p:txBody>
          <a:bodyPr/>
          <a:lstStyle/>
          <a:p>
            <a:pPr algn="ctr"/>
            <a:r>
              <a:rPr lang="en-US" sz="2800" b="1" dirty="0" smtClean="0"/>
              <a:t>The HMR of the Federal Hazardous Materials Transportation LAW (49 CFR) apply to:</a:t>
            </a:r>
            <a:endParaRPr lang="en-US" sz="2800" b="0" u="sng" dirty="0" smtClean="0"/>
          </a:p>
        </p:txBody>
      </p:sp>
      <p:sp>
        <p:nvSpPr>
          <p:cNvPr id="22532" name="Rectangle 3"/>
          <p:cNvSpPr>
            <a:spLocks noGrp="1" noChangeArrowheads="1"/>
          </p:cNvSpPr>
          <p:nvPr>
            <p:ph type="body" idx="1"/>
          </p:nvPr>
        </p:nvSpPr>
        <p:spPr>
          <a:xfrm>
            <a:off x="304800" y="2133600"/>
            <a:ext cx="8305800" cy="4572000"/>
          </a:xfrm>
        </p:spPr>
        <p:txBody>
          <a:bodyPr/>
          <a:lstStyle/>
          <a:p>
            <a:pPr marL="458788" lvl="1">
              <a:buClr>
                <a:srgbClr val="013C88"/>
              </a:buClr>
              <a:buFont typeface="Wingdings" pitchFamily="2" charset="2"/>
              <a:buChar char="Ø"/>
            </a:pPr>
            <a:r>
              <a:rPr lang="en-US" dirty="0" smtClean="0"/>
              <a:t>  Responsibilities for offering and accepting shipments</a:t>
            </a:r>
          </a:p>
          <a:p>
            <a:pPr marL="458788" lvl="1">
              <a:buClr>
                <a:srgbClr val="013C88"/>
              </a:buClr>
              <a:buFont typeface="Wingdings" pitchFamily="2" charset="2"/>
              <a:buChar char="Ø"/>
            </a:pPr>
            <a:r>
              <a:rPr lang="en-US" dirty="0" smtClean="0"/>
              <a:t>  Classification of hazardous materials</a:t>
            </a:r>
          </a:p>
          <a:p>
            <a:pPr marL="458788" lvl="1">
              <a:buClr>
                <a:srgbClr val="013C88"/>
              </a:buClr>
              <a:buFont typeface="Wingdings" pitchFamily="2" charset="2"/>
              <a:buChar char="Ø"/>
            </a:pPr>
            <a:r>
              <a:rPr lang="en-US" dirty="0" smtClean="0"/>
              <a:t>  Packaging standards</a:t>
            </a:r>
          </a:p>
          <a:p>
            <a:pPr marL="458788" lvl="1">
              <a:buClr>
                <a:srgbClr val="013C88"/>
              </a:buClr>
              <a:buFont typeface="Wingdings" pitchFamily="2" charset="2"/>
              <a:buChar char="Ø"/>
            </a:pPr>
            <a:r>
              <a:rPr lang="en-US" dirty="0" smtClean="0"/>
              <a:t>  Shipping papers</a:t>
            </a:r>
          </a:p>
          <a:p>
            <a:pPr marL="458788" lvl="1">
              <a:buClr>
                <a:srgbClr val="013C88"/>
              </a:buClr>
              <a:buFont typeface="Wingdings" pitchFamily="2" charset="2"/>
              <a:buChar char="Ø"/>
            </a:pPr>
            <a:r>
              <a:rPr lang="en-US" dirty="0" smtClean="0"/>
              <a:t>  Labels, marks and placards</a:t>
            </a:r>
          </a:p>
          <a:p>
            <a:pPr marL="458788" lvl="1">
              <a:buClr>
                <a:srgbClr val="013C88"/>
              </a:buClr>
              <a:buFont typeface="Wingdings" pitchFamily="2" charset="2"/>
              <a:buChar char="Ø"/>
            </a:pPr>
            <a:r>
              <a:rPr lang="en-US" dirty="0" smtClean="0"/>
              <a:t>  Emergency response requirements</a:t>
            </a:r>
          </a:p>
          <a:p>
            <a:pPr marL="458788" lvl="1">
              <a:buClr>
                <a:srgbClr val="013C88"/>
              </a:buClr>
              <a:buFont typeface="Wingdings" pitchFamily="2" charset="2"/>
              <a:buChar char="Ø"/>
            </a:pPr>
            <a:r>
              <a:rPr lang="en-US" dirty="0" smtClean="0"/>
              <a:t>  Training requirements </a:t>
            </a:r>
          </a:p>
          <a:p>
            <a:pPr marL="458788" lvl="1">
              <a:buClr>
                <a:srgbClr val="013C88"/>
              </a:buClr>
              <a:buFont typeface="Wingdings" pitchFamily="2" charset="2"/>
              <a:buChar char="Ø"/>
            </a:pPr>
            <a:r>
              <a:rPr lang="en-US" dirty="0" smtClean="0"/>
              <a:t>  Registration</a:t>
            </a:r>
          </a:p>
          <a:p>
            <a:pPr marL="458788" lvl="1">
              <a:buClr>
                <a:srgbClr val="013C88"/>
              </a:buClr>
              <a:buFont typeface="Wingdings" pitchFamily="2" charset="2"/>
              <a:buChar char="Ø"/>
            </a:pPr>
            <a:r>
              <a:rPr lang="en-US" dirty="0" smtClean="0"/>
              <a:t>  Segregation and modal requirements</a:t>
            </a:r>
          </a:p>
          <a:p>
            <a:pPr marL="458788" lvl="1" algn="ctr">
              <a:buClr>
                <a:srgbClr val="013C88"/>
              </a:buClr>
              <a:buFont typeface="Wingdings" pitchFamily="2" charset="2"/>
              <a:buNone/>
            </a:pPr>
            <a:r>
              <a:rPr lang="en-US" dirty="0" smtClean="0"/>
              <a:t>WWW.MYREGS.COM/DOTRSPA/</a:t>
            </a:r>
          </a:p>
        </p:txBody>
      </p:sp>
    </p:spTree>
  </p:cSld>
  <p:clrMapOvr>
    <a:masterClrMapping/>
  </p:clrMapOvr>
  <p:transition>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52400" y="1143001"/>
            <a:ext cx="8991600" cy="523220"/>
          </a:xfrm>
        </p:spPr>
        <p:txBody>
          <a:bodyPr/>
          <a:lstStyle/>
          <a:p>
            <a:pPr algn="ctr"/>
            <a:r>
              <a:rPr lang="en-US" sz="2800" dirty="0" smtClean="0"/>
              <a:t>Reporting Criteria</a:t>
            </a:r>
          </a:p>
        </p:txBody>
      </p:sp>
      <p:sp>
        <p:nvSpPr>
          <p:cNvPr id="24580" name="Rectangle 3"/>
          <p:cNvSpPr>
            <a:spLocks noGrp="1" noChangeArrowheads="1"/>
          </p:cNvSpPr>
          <p:nvPr>
            <p:ph type="body" idx="1"/>
          </p:nvPr>
        </p:nvSpPr>
        <p:spPr>
          <a:xfrm>
            <a:off x="152400" y="1828800"/>
            <a:ext cx="8839200" cy="4724400"/>
          </a:xfrm>
        </p:spPr>
        <p:txBody>
          <a:bodyPr/>
          <a:lstStyle/>
          <a:p>
            <a:r>
              <a:rPr lang="en-US" dirty="0" smtClean="0"/>
              <a:t> Clearly identify property requiring special handling on SF120  </a:t>
            </a:r>
          </a:p>
          <a:p>
            <a:pPr>
              <a:buNone/>
            </a:pPr>
            <a:r>
              <a:rPr lang="en-US" dirty="0" smtClean="0"/>
              <a:t>      report including all related hazards / precautions</a:t>
            </a:r>
          </a:p>
          <a:p>
            <a:r>
              <a:rPr lang="en-US" dirty="0" smtClean="0"/>
              <a:t> MSDS-Material Safety Data Sheets</a:t>
            </a:r>
          </a:p>
          <a:p>
            <a:r>
              <a:rPr lang="en-US" dirty="0" smtClean="0"/>
              <a:t> Containers are unopened ( factory sealed )</a:t>
            </a:r>
          </a:p>
          <a:p>
            <a:r>
              <a:rPr lang="en-US" dirty="0" smtClean="0"/>
              <a:t> Containers are in good condition and safe to handle and </a:t>
            </a:r>
          </a:p>
          <a:p>
            <a:pPr>
              <a:buNone/>
            </a:pPr>
            <a:r>
              <a:rPr lang="en-US" dirty="0" smtClean="0"/>
              <a:t>      transport.</a:t>
            </a:r>
          </a:p>
          <a:p>
            <a:r>
              <a:rPr lang="en-US" dirty="0" smtClean="0"/>
              <a:t> DOT approved shipping containers.</a:t>
            </a:r>
          </a:p>
          <a:p>
            <a:r>
              <a:rPr lang="en-US" dirty="0" smtClean="0"/>
              <a:t> Containers properly marked and labeled.</a:t>
            </a:r>
          </a:p>
          <a:p>
            <a:r>
              <a:rPr lang="en-US" dirty="0" smtClean="0"/>
              <a:t> Shelf life items are not expired. (date of expiration)</a:t>
            </a:r>
          </a:p>
          <a:p>
            <a:r>
              <a:rPr lang="en-US" dirty="0" smtClean="0"/>
              <a:t> Certification by the owning agency per HMTA.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1325563"/>
            <a:ext cx="9144000" cy="523220"/>
          </a:xfrm>
        </p:spPr>
        <p:txBody>
          <a:bodyPr/>
          <a:lstStyle/>
          <a:p>
            <a:pPr algn="ctr"/>
            <a:r>
              <a:rPr lang="en-US" sz="2800" dirty="0" smtClean="0"/>
              <a:t>Transfers of Hazardous Material</a:t>
            </a:r>
          </a:p>
        </p:txBody>
      </p:sp>
      <p:sp>
        <p:nvSpPr>
          <p:cNvPr id="25604" name="Rectangle 3"/>
          <p:cNvSpPr>
            <a:spLocks noGrp="1" noChangeArrowheads="1"/>
          </p:cNvSpPr>
          <p:nvPr>
            <p:ph type="body" idx="1"/>
          </p:nvPr>
        </p:nvSpPr>
        <p:spPr>
          <a:xfrm>
            <a:off x="533400" y="2209800"/>
            <a:ext cx="7997825" cy="3810000"/>
          </a:xfrm>
        </p:spPr>
        <p:txBody>
          <a:bodyPr/>
          <a:lstStyle/>
          <a:p>
            <a:pPr>
              <a:lnSpc>
                <a:spcPct val="90000"/>
              </a:lnSpc>
            </a:pPr>
            <a:r>
              <a:rPr lang="en-US" dirty="0" smtClean="0"/>
              <a:t>Transfers from one federal agency to another is permissible.</a:t>
            </a:r>
          </a:p>
          <a:p>
            <a:pPr>
              <a:lnSpc>
                <a:spcPct val="90000"/>
              </a:lnSpc>
              <a:buFont typeface="Wingdings" pitchFamily="2" charset="2"/>
              <a:buNone/>
            </a:pPr>
            <a:endParaRPr lang="en-US" sz="1000" dirty="0" smtClean="0"/>
          </a:p>
          <a:p>
            <a:pPr>
              <a:lnSpc>
                <a:spcPct val="90000"/>
              </a:lnSpc>
            </a:pPr>
            <a:r>
              <a:rPr lang="en-US" dirty="0" smtClean="0"/>
              <a:t>Transfer Order (SF-122) must properly describe hazard associated with the handling, </a:t>
            </a:r>
            <a:r>
              <a:rPr lang="en-US" dirty="0" smtClean="0"/>
              <a:t>storage, </a:t>
            </a:r>
            <a:r>
              <a:rPr lang="en-US" dirty="0" smtClean="0"/>
              <a:t>or use of the property and include </a:t>
            </a:r>
            <a:r>
              <a:rPr lang="en-US" dirty="0" smtClean="0"/>
              <a:t>Material Safety Data Sheets (</a:t>
            </a:r>
            <a:r>
              <a:rPr lang="en-US" dirty="0" smtClean="0"/>
              <a:t>MSDS).</a:t>
            </a:r>
            <a:endParaRPr lang="en-US" dirty="0" smtClean="0"/>
          </a:p>
          <a:p>
            <a:pPr>
              <a:lnSpc>
                <a:spcPct val="90000"/>
              </a:lnSpc>
              <a:buFont typeface="Wingdings" pitchFamily="2" charset="2"/>
              <a:buNone/>
            </a:pPr>
            <a:endParaRPr lang="en-US" sz="1000" dirty="0" smtClean="0"/>
          </a:p>
          <a:p>
            <a:pPr>
              <a:lnSpc>
                <a:spcPct val="90000"/>
              </a:lnSpc>
            </a:pPr>
            <a:r>
              <a:rPr lang="en-US" dirty="0" smtClean="0"/>
              <a:t>The holding agency is responsible for packaging, labeling, shipping </a:t>
            </a:r>
            <a:r>
              <a:rPr lang="en-US" dirty="0" smtClean="0"/>
              <a:t>papers, </a:t>
            </a:r>
            <a:r>
              <a:rPr lang="en-US" dirty="0" smtClean="0"/>
              <a:t>and certification.</a:t>
            </a:r>
          </a:p>
        </p:txBody>
      </p:sp>
    </p:spTree>
  </p:cSld>
  <p:clrMapOvr>
    <a:masterClrMapping/>
  </p:clrMapOvr>
  <p:transition>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0" y="1325563"/>
            <a:ext cx="9144000" cy="523220"/>
          </a:xfrm>
        </p:spPr>
        <p:txBody>
          <a:bodyPr/>
          <a:lstStyle/>
          <a:p>
            <a:pPr algn="ctr"/>
            <a:r>
              <a:rPr lang="en-US" sz="2800" dirty="0" smtClean="0"/>
              <a:t>Shipper’s Certification</a:t>
            </a:r>
          </a:p>
        </p:txBody>
      </p:sp>
      <p:sp>
        <p:nvSpPr>
          <p:cNvPr id="26628" name="Rectangle 3"/>
          <p:cNvSpPr>
            <a:spLocks noGrp="1" noChangeArrowheads="1"/>
          </p:cNvSpPr>
          <p:nvPr>
            <p:ph type="body" idx="1"/>
          </p:nvPr>
        </p:nvSpPr>
        <p:spPr>
          <a:xfrm>
            <a:off x="685800" y="2133600"/>
            <a:ext cx="7769225" cy="3048000"/>
          </a:xfrm>
        </p:spPr>
        <p:txBody>
          <a:bodyPr/>
          <a:lstStyle/>
          <a:p>
            <a:pPr>
              <a:buFont typeface="Wingdings" pitchFamily="2" charset="2"/>
              <a:buNone/>
            </a:pPr>
            <a:endParaRPr lang="en-US" dirty="0" smtClean="0"/>
          </a:p>
          <a:p>
            <a:pPr>
              <a:buFont typeface="Wingdings" pitchFamily="2" charset="2"/>
              <a:buNone/>
            </a:pPr>
            <a:r>
              <a:rPr lang="en-US" dirty="0" smtClean="0"/>
              <a:t>  “This is to certify the above named materials are properly classified, described, packaged, marked and labeled, and are in proper condition for transportation according to the applicable regulations of OSHA and the Department of Transportation.”</a:t>
            </a:r>
          </a:p>
          <a:p>
            <a:pPr>
              <a:buFont typeface="Wingdings" pitchFamily="2" charset="2"/>
              <a:buNone/>
            </a:pPr>
            <a:r>
              <a:rPr lang="en-US" dirty="0" smtClean="0"/>
              <a:t>     </a:t>
            </a:r>
          </a:p>
          <a:p>
            <a:pPr>
              <a:buFont typeface="Wingdings" pitchFamily="2" charset="2"/>
              <a:buNone/>
            </a:pPr>
            <a:r>
              <a:rPr lang="en-US" dirty="0" smtClean="0"/>
              <a:t>     -----------------------------------              ----------------- </a:t>
            </a:r>
          </a:p>
          <a:p>
            <a:pPr>
              <a:buFont typeface="Wingdings" pitchFamily="2" charset="2"/>
              <a:buNone/>
            </a:pPr>
            <a:r>
              <a:rPr lang="en-US" dirty="0" smtClean="0"/>
              <a:t>    signature                                                date</a:t>
            </a:r>
          </a:p>
        </p:txBody>
      </p:sp>
    </p:spTree>
  </p:cSld>
  <p:clrMapOvr>
    <a:masterClrMapping/>
  </p:clrMapOvr>
  <p:transition>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0" y="1325563"/>
            <a:ext cx="9144000" cy="523220"/>
          </a:xfrm>
        </p:spPr>
        <p:txBody>
          <a:bodyPr/>
          <a:lstStyle/>
          <a:p>
            <a:pPr algn="ctr"/>
            <a:r>
              <a:rPr lang="en-US" sz="2800" dirty="0" smtClean="0"/>
              <a:t>Donation of Hazardous Material</a:t>
            </a:r>
          </a:p>
        </p:txBody>
      </p:sp>
      <p:sp>
        <p:nvSpPr>
          <p:cNvPr id="27652" name="Rectangle 3"/>
          <p:cNvSpPr>
            <a:spLocks noGrp="1" noChangeArrowheads="1"/>
          </p:cNvSpPr>
          <p:nvPr>
            <p:ph type="body" idx="1"/>
          </p:nvPr>
        </p:nvSpPr>
        <p:spPr>
          <a:xfrm>
            <a:off x="533400" y="1981200"/>
            <a:ext cx="8229600" cy="4648200"/>
          </a:xfrm>
        </p:spPr>
        <p:txBody>
          <a:bodyPr/>
          <a:lstStyle/>
          <a:p>
            <a:r>
              <a:rPr lang="en-US" dirty="0" smtClean="0"/>
              <a:t>Hazardous Materials </a:t>
            </a:r>
            <a:r>
              <a:rPr lang="en-US" dirty="0" smtClean="0"/>
              <a:t>may be transferred to a SASP for donation to an eligible </a:t>
            </a:r>
            <a:r>
              <a:rPr lang="en-US" dirty="0" err="1" smtClean="0"/>
              <a:t>donee</a:t>
            </a:r>
            <a:r>
              <a:rPr lang="en-US" dirty="0" smtClean="0"/>
              <a:t> organization.</a:t>
            </a:r>
          </a:p>
          <a:p>
            <a:r>
              <a:rPr lang="en-US" dirty="0" smtClean="0"/>
              <a:t>SASP’s must have a known </a:t>
            </a:r>
            <a:r>
              <a:rPr lang="en-US" dirty="0" err="1" smtClean="0"/>
              <a:t>donee</a:t>
            </a:r>
            <a:r>
              <a:rPr lang="en-US" dirty="0" smtClean="0"/>
              <a:t> which a need exists for the property.</a:t>
            </a:r>
          </a:p>
          <a:p>
            <a:r>
              <a:rPr lang="en-US" dirty="0" smtClean="0"/>
              <a:t>Transfer Order properly identifies the Hazardous property w/MSDS.</a:t>
            </a:r>
          </a:p>
          <a:p>
            <a:r>
              <a:rPr lang="en-US" dirty="0" smtClean="0"/>
              <a:t>Must have </a:t>
            </a:r>
            <a:r>
              <a:rPr lang="en-US" dirty="0" err="1" smtClean="0"/>
              <a:t>donee</a:t>
            </a:r>
            <a:r>
              <a:rPr lang="en-US" dirty="0" smtClean="0"/>
              <a:t> signed certification acknowledging hazardous nature of property and waiver of liability. </a:t>
            </a:r>
          </a:p>
          <a:p>
            <a:r>
              <a:rPr lang="en-US" dirty="0" smtClean="0"/>
              <a:t>SASP may assume responsibility for proper transport, temporary storage and safety until </a:t>
            </a:r>
            <a:r>
              <a:rPr lang="en-US" dirty="0" err="1" smtClean="0"/>
              <a:t>donee</a:t>
            </a:r>
            <a:r>
              <a:rPr lang="en-US" dirty="0" smtClean="0"/>
              <a:t> accepts custody.</a:t>
            </a:r>
          </a:p>
        </p:txBody>
      </p:sp>
    </p:spTree>
  </p:cSld>
  <p:clrMapOvr>
    <a:masterClrMapping/>
  </p:clrMapOvr>
  <p:transition>
    <p:check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1143001"/>
            <a:ext cx="9144000" cy="609600"/>
          </a:xfrm>
        </p:spPr>
        <p:txBody>
          <a:bodyPr/>
          <a:lstStyle/>
          <a:p>
            <a:pPr algn="ctr"/>
            <a:r>
              <a:rPr lang="en-US" sz="2300" dirty="0" smtClean="0">
                <a:latin typeface="Arial" pitchFamily="34" charset="0"/>
                <a:cs typeface="Arial" pitchFamily="34" charset="0"/>
              </a:rPr>
              <a:t> </a:t>
            </a:r>
            <a:r>
              <a:rPr lang="en-US" sz="3200" b="1" dirty="0" smtClean="0">
                <a:solidFill>
                  <a:srgbClr val="013C88"/>
                </a:solidFill>
                <a:latin typeface="Arial" pitchFamily="34" charset="0"/>
                <a:cs typeface="Arial" pitchFamily="34" charset="0"/>
              </a:rPr>
              <a:t>FMR 102-40 (Draft)</a:t>
            </a:r>
            <a:endParaRPr lang="en-US" sz="3200" dirty="0" smtClean="0">
              <a:latin typeface="Arial" pitchFamily="34" charset="0"/>
              <a:cs typeface="Arial" pitchFamily="34" charset="0"/>
            </a:endParaRPr>
          </a:p>
        </p:txBody>
      </p:sp>
      <p:sp>
        <p:nvSpPr>
          <p:cNvPr id="28677" name="Rectangle 6"/>
          <p:cNvSpPr>
            <a:spLocks noGrp="1" noChangeArrowheads="1"/>
          </p:cNvSpPr>
          <p:nvPr>
            <p:ph type="body" idx="1"/>
          </p:nvPr>
        </p:nvSpPr>
        <p:spPr>
          <a:xfrm>
            <a:off x="304800" y="1828800"/>
            <a:ext cx="8534400" cy="4419600"/>
          </a:xfrm>
          <a:noFill/>
        </p:spPr>
        <p:txBody>
          <a:bodyPr/>
          <a:lstStyle/>
          <a:p>
            <a:pPr>
              <a:lnSpc>
                <a:spcPct val="80000"/>
              </a:lnSpc>
              <a:buClr>
                <a:srgbClr val="013C88"/>
              </a:buClr>
            </a:pPr>
            <a:r>
              <a:rPr lang="en-US" sz="2400" dirty="0" smtClean="0"/>
              <a:t> </a:t>
            </a:r>
            <a:r>
              <a:rPr lang="en-US" sz="2400" b="1" dirty="0" smtClean="0"/>
              <a:t>Certifications:</a:t>
            </a:r>
            <a:endParaRPr lang="en-US" sz="2400" b="1" dirty="0" smtClean="0"/>
          </a:p>
          <a:p>
            <a:pPr>
              <a:lnSpc>
                <a:spcPct val="80000"/>
              </a:lnSpc>
            </a:pPr>
            <a:endParaRPr lang="en-US" sz="1200" dirty="0" smtClean="0"/>
          </a:p>
          <a:p>
            <a:pPr lvl="1">
              <a:lnSpc>
                <a:spcPct val="80000"/>
              </a:lnSpc>
              <a:buNone/>
            </a:pPr>
            <a:r>
              <a:rPr lang="en-US" b="1" dirty="0" smtClean="0"/>
              <a:t>§102-40.80  Is </a:t>
            </a:r>
            <a:r>
              <a:rPr lang="en-US" b="1" dirty="0" err="1" smtClean="0"/>
              <a:t>donee</a:t>
            </a:r>
            <a:r>
              <a:rPr lang="en-US" b="1" dirty="0" smtClean="0"/>
              <a:t> certification required on the </a:t>
            </a:r>
            <a:r>
              <a:rPr lang="en-US" b="1" dirty="0" smtClean="0"/>
              <a:t>donation </a:t>
            </a:r>
            <a:r>
              <a:rPr lang="en-US" b="1" dirty="0" smtClean="0"/>
              <a:t>of personal property requiring special handling?</a:t>
            </a:r>
          </a:p>
          <a:p>
            <a:pPr lvl="1">
              <a:lnSpc>
                <a:spcPct val="80000"/>
              </a:lnSpc>
              <a:buFont typeface="Wingdings" pitchFamily="2" charset="2"/>
              <a:buNone/>
            </a:pPr>
            <a:endParaRPr lang="en-US" dirty="0" smtClean="0"/>
          </a:p>
          <a:p>
            <a:pPr lvl="1">
              <a:lnSpc>
                <a:spcPct val="80000"/>
              </a:lnSpc>
              <a:buClr>
                <a:srgbClr val="013C88"/>
              </a:buClr>
              <a:buFont typeface="Arial" pitchFamily="34" charset="0"/>
              <a:buChar char="•"/>
            </a:pPr>
            <a:r>
              <a:rPr lang="en-US" b="1" dirty="0" smtClean="0"/>
              <a:t>Yes</a:t>
            </a:r>
            <a:r>
              <a:rPr lang="en-US" dirty="0" smtClean="0"/>
              <a:t>, GSA will not approve a donation to a State Agency for Surplus Property (SASP) </a:t>
            </a:r>
            <a:r>
              <a:rPr lang="en-US" b="1" u="sng" dirty="0" smtClean="0"/>
              <a:t>unless an eligible </a:t>
            </a:r>
            <a:r>
              <a:rPr lang="en-US" b="1" u="sng" dirty="0" err="1" smtClean="0"/>
              <a:t>donee</a:t>
            </a:r>
            <a:r>
              <a:rPr lang="en-US" b="1" u="sng" dirty="0" smtClean="0"/>
              <a:t> has been identified</a:t>
            </a:r>
            <a:r>
              <a:rPr lang="en-US" dirty="0" smtClean="0"/>
              <a:t>. The </a:t>
            </a:r>
            <a:r>
              <a:rPr lang="en-US" b="1" u="sng" dirty="0" smtClean="0"/>
              <a:t>transfer document must contain a full description of the actual or potential hazard(s) and restriction(s) associated</a:t>
            </a:r>
            <a:r>
              <a:rPr lang="en-US" dirty="0" smtClean="0"/>
              <a:t> with the handling, storage, use, transportation, or disposal of the item. In addition, the following </a:t>
            </a:r>
            <a:r>
              <a:rPr lang="en-US" b="1" u="sng" dirty="0" smtClean="0"/>
              <a:t>certification</a:t>
            </a:r>
            <a:r>
              <a:rPr lang="en-US" dirty="0" smtClean="0"/>
              <a:t> (or an equivalent) must be signed by the </a:t>
            </a:r>
            <a:r>
              <a:rPr lang="en-US" dirty="0" err="1" smtClean="0"/>
              <a:t>donee</a:t>
            </a:r>
            <a:r>
              <a:rPr lang="en-US" dirty="0" smtClean="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143000"/>
            <a:ext cx="8839200" cy="3048000"/>
          </a:xfrm>
        </p:spPr>
        <p:txBody>
          <a:bodyPr/>
          <a:lstStyle/>
          <a:p>
            <a:pPr marL="0" lvl="2" indent="0">
              <a:lnSpc>
                <a:spcPct val="80000"/>
              </a:lnSpc>
              <a:buNone/>
            </a:pPr>
            <a:r>
              <a:rPr lang="en-US" dirty="0" smtClean="0"/>
              <a:t>I (We), the undersigned, </a:t>
            </a:r>
            <a:r>
              <a:rPr lang="en-US" b="1" dirty="0" smtClean="0"/>
              <a:t>hereby certify that the </a:t>
            </a:r>
            <a:r>
              <a:rPr lang="en-US" b="1" dirty="0" err="1" smtClean="0"/>
              <a:t>donee</a:t>
            </a:r>
            <a:r>
              <a:rPr lang="en-US" b="1" dirty="0" smtClean="0"/>
              <a:t> has knowledge and understanding of the hazardous nature of the property </a:t>
            </a:r>
            <a:r>
              <a:rPr lang="en-US" dirty="0" smtClean="0"/>
              <a:t>hereby donated and will comply with all applicable Federal, State, and local laws, ordinances, and regulations with respect to the care, handling, storage, shipment, and disposal of the hazardous material(s). The </a:t>
            </a:r>
            <a:r>
              <a:rPr lang="en-US" dirty="0" err="1" smtClean="0"/>
              <a:t>donee</a:t>
            </a:r>
            <a:r>
              <a:rPr lang="en-US" dirty="0" smtClean="0"/>
              <a:t> agrees and certifies that the United States shall not be liable for personal injuries to, disabilities of, or death of the </a:t>
            </a:r>
            <a:r>
              <a:rPr lang="en-US" dirty="0" err="1" smtClean="0"/>
              <a:t>donee</a:t>
            </a:r>
            <a:r>
              <a:rPr lang="en-US" dirty="0" smtClean="0"/>
              <a:t> or the </a:t>
            </a:r>
            <a:r>
              <a:rPr lang="en-US" dirty="0" err="1" smtClean="0"/>
              <a:t>donee’s</a:t>
            </a:r>
            <a:r>
              <a:rPr lang="en-US" dirty="0" smtClean="0"/>
              <a:t> employees, or any other person arising from or incident to the donation of the hazardous material(s) or its final disposition. Additionally, the </a:t>
            </a:r>
            <a:r>
              <a:rPr lang="en-US" dirty="0" err="1" smtClean="0"/>
              <a:t>donee</a:t>
            </a:r>
            <a:r>
              <a:rPr lang="en-US" dirty="0" smtClean="0"/>
              <a:t> agrees and certifies to hold the United States harmless from and shall indemnify the United States against any or all debts, liabilities, judgments, costs, demands, suits, actions, or claims of any nature arising from or incident to the donation of the hazardous material(s), its use, or final disposition.</a:t>
            </a:r>
          </a:p>
          <a:p>
            <a:pPr marL="0" lvl="2" indent="0">
              <a:lnSpc>
                <a:spcPct val="80000"/>
              </a:lnSpc>
              <a:buNone/>
            </a:pPr>
            <a:r>
              <a:rPr lang="en-US" dirty="0" smtClean="0"/>
              <a:t>_________________________________________________</a:t>
            </a:r>
          </a:p>
          <a:p>
            <a:pPr marL="0" lvl="2" indent="0">
              <a:lnSpc>
                <a:spcPct val="80000"/>
              </a:lnSpc>
              <a:buNone/>
            </a:pPr>
            <a:r>
              <a:rPr lang="en-US" dirty="0" smtClean="0"/>
              <a:t>Name and title of </a:t>
            </a:r>
            <a:r>
              <a:rPr lang="en-US" dirty="0" err="1" smtClean="0"/>
              <a:t>Donee</a:t>
            </a:r>
            <a:r>
              <a:rPr lang="en-US" dirty="0" smtClean="0"/>
              <a:t> (print or type)</a:t>
            </a:r>
          </a:p>
          <a:p>
            <a:pPr marL="0" lvl="2" indent="0">
              <a:lnSpc>
                <a:spcPct val="80000"/>
              </a:lnSpc>
              <a:buNone/>
            </a:pPr>
            <a:r>
              <a:rPr lang="en-US" dirty="0" smtClean="0"/>
              <a:t>________________________________________________</a:t>
            </a:r>
          </a:p>
          <a:p>
            <a:pPr marL="0" lvl="2" indent="0">
              <a:lnSpc>
                <a:spcPct val="80000"/>
              </a:lnSpc>
              <a:buNone/>
            </a:pPr>
            <a:r>
              <a:rPr lang="en-US" dirty="0" smtClean="0"/>
              <a:t>Signature of </a:t>
            </a:r>
            <a:r>
              <a:rPr lang="en-US" dirty="0" err="1" smtClean="0"/>
              <a:t>Donee</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1295400"/>
            <a:ext cx="7769225" cy="579438"/>
          </a:xfrm>
        </p:spPr>
        <p:txBody>
          <a:bodyPr/>
          <a:lstStyle/>
          <a:p>
            <a:pPr algn="ctr"/>
            <a:r>
              <a:rPr lang="en-US" sz="3200" dirty="0" smtClean="0"/>
              <a:t>Governing Regulations</a:t>
            </a:r>
            <a:r>
              <a:rPr lang="en-US" dirty="0" smtClean="0"/>
              <a:t> </a:t>
            </a:r>
          </a:p>
        </p:txBody>
      </p:sp>
      <p:sp>
        <p:nvSpPr>
          <p:cNvPr id="6148" name="Rectangle 3"/>
          <p:cNvSpPr>
            <a:spLocks noGrp="1" noChangeArrowheads="1"/>
          </p:cNvSpPr>
          <p:nvPr>
            <p:ph type="body" idx="1"/>
          </p:nvPr>
        </p:nvSpPr>
        <p:spPr>
          <a:xfrm>
            <a:off x="533400" y="2057400"/>
            <a:ext cx="7772400" cy="4191000"/>
          </a:xfrm>
        </p:spPr>
        <p:txBody>
          <a:bodyPr/>
          <a:lstStyle/>
          <a:p>
            <a:r>
              <a:rPr lang="en-US" dirty="0" smtClean="0"/>
              <a:t> CFR 29-OSHSA ( workplace )</a:t>
            </a:r>
          </a:p>
          <a:p>
            <a:r>
              <a:rPr lang="en-US" dirty="0" smtClean="0"/>
              <a:t> CFR 49-DOT ( transportation )</a:t>
            </a:r>
          </a:p>
          <a:p>
            <a:r>
              <a:rPr lang="en-US" dirty="0" smtClean="0"/>
              <a:t> CFR 40-Hazardous Waste (EPA) </a:t>
            </a:r>
          </a:p>
          <a:p>
            <a:r>
              <a:rPr lang="en-US" b="1" dirty="0" smtClean="0"/>
              <a:t> CFR 41-101.42 </a:t>
            </a:r>
            <a:r>
              <a:rPr lang="en-US" dirty="0" smtClean="0"/>
              <a:t>( GSA  FPMR )</a:t>
            </a:r>
          </a:p>
          <a:p>
            <a:pPr lvl="1"/>
            <a:r>
              <a:rPr lang="en-US" b="1" dirty="0" smtClean="0"/>
              <a:t>FMR 102-40 (DRAFT) </a:t>
            </a:r>
            <a:r>
              <a:rPr lang="en-US" dirty="0" smtClean="0"/>
              <a:t>will replace FPMR 101-42</a:t>
            </a:r>
          </a:p>
          <a:p>
            <a:r>
              <a:rPr lang="en-US" dirty="0" smtClean="0"/>
              <a:t> RCRA - Resource Conservation and Recovery Act.</a:t>
            </a:r>
          </a:p>
          <a:p>
            <a:r>
              <a:rPr lang="en-US" dirty="0" smtClean="0"/>
              <a:t> TSCA-Toxic Substance Control Act.</a:t>
            </a:r>
          </a:p>
          <a:p>
            <a:r>
              <a:rPr lang="en-US" dirty="0" smtClean="0"/>
              <a:t> HMTA-</a:t>
            </a:r>
            <a:r>
              <a:rPr lang="en-US" dirty="0" err="1" smtClean="0"/>
              <a:t>Haz</a:t>
            </a:r>
            <a:r>
              <a:rPr lang="en-US" dirty="0" smtClean="0"/>
              <a:t> Mat Transportation Act.</a:t>
            </a:r>
          </a:p>
        </p:txBody>
      </p:sp>
    </p:spTree>
  </p:cSld>
  <p:clrMapOvr>
    <a:masterClrMapping/>
  </p:clrMapOvr>
  <p:transition>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0" y="1143001"/>
            <a:ext cx="9144000" cy="533400"/>
          </a:xfrm>
        </p:spPr>
        <p:txBody>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2300" dirty="0" smtClean="0"/>
              <a:t> </a:t>
            </a:r>
            <a:r>
              <a:rPr lang="en-US" sz="3200" b="1" dirty="0" smtClean="0">
                <a:solidFill>
                  <a:srgbClr val="013C88"/>
                </a:solidFill>
                <a:latin typeface="Arial" pitchFamily="34" charset="0"/>
                <a:cs typeface="Arial" pitchFamily="34" charset="0"/>
              </a:rPr>
              <a:t>FMR 102-40 (Draft)</a:t>
            </a:r>
            <a:endParaRPr lang="en-US" sz="3200" dirty="0" smtClean="0">
              <a:latin typeface="Arial" pitchFamily="34" charset="0"/>
              <a:cs typeface="Arial" pitchFamily="34" charset="0"/>
            </a:endParaRPr>
          </a:p>
        </p:txBody>
      </p:sp>
      <p:sp>
        <p:nvSpPr>
          <p:cNvPr id="30725" name="Rectangle 6"/>
          <p:cNvSpPr>
            <a:spLocks noGrp="1" noChangeArrowheads="1"/>
          </p:cNvSpPr>
          <p:nvPr>
            <p:ph type="body" idx="1"/>
          </p:nvPr>
        </p:nvSpPr>
        <p:spPr>
          <a:xfrm>
            <a:off x="152400" y="1600200"/>
            <a:ext cx="8839200" cy="5105400"/>
          </a:xfrm>
          <a:noFill/>
        </p:spPr>
        <p:txBody>
          <a:bodyPr/>
          <a:lstStyle/>
          <a:p>
            <a:pPr>
              <a:buClr>
                <a:srgbClr val="013C88"/>
              </a:buClr>
            </a:pPr>
            <a:r>
              <a:rPr lang="en-US" sz="2400" dirty="0" smtClean="0">
                <a:latin typeface="Times New Roman" pitchFamily="18" charset="0"/>
                <a:cs typeface="Times New Roman" pitchFamily="18" charset="0"/>
              </a:rPr>
              <a:t> </a:t>
            </a:r>
            <a:r>
              <a:rPr lang="en-US" sz="2400" b="1" dirty="0" smtClean="0"/>
              <a:t>Certifications:</a:t>
            </a:r>
            <a:endParaRPr lang="en-US" sz="2400" b="1" dirty="0" smtClean="0"/>
          </a:p>
          <a:p>
            <a:pPr>
              <a:buClr>
                <a:srgbClr val="013C88"/>
              </a:buClr>
              <a:buNone/>
            </a:pPr>
            <a:r>
              <a:rPr lang="en-US" b="1" dirty="0" smtClean="0"/>
              <a:t>	 </a:t>
            </a:r>
            <a:r>
              <a:rPr lang="en-US" sz="2400" b="1" dirty="0" smtClean="0"/>
              <a:t>§102-40.80  Is </a:t>
            </a:r>
            <a:r>
              <a:rPr lang="en-US" sz="2400" b="1" dirty="0" err="1" smtClean="0"/>
              <a:t>donee</a:t>
            </a:r>
            <a:r>
              <a:rPr lang="en-US" sz="2400" b="1" dirty="0" smtClean="0"/>
              <a:t> certification required on the donation  </a:t>
            </a:r>
            <a:r>
              <a:rPr lang="en-US" sz="2400" b="1" dirty="0" smtClean="0"/>
              <a:t>of </a:t>
            </a:r>
            <a:r>
              <a:rPr lang="en-US" sz="2400" b="1" dirty="0" smtClean="0"/>
              <a:t>personal property requiring special </a:t>
            </a:r>
            <a:r>
              <a:rPr lang="en-US" sz="2400" b="1" dirty="0" smtClean="0"/>
              <a:t>handling?</a:t>
            </a:r>
            <a:endParaRPr lang="en-US" sz="2400" dirty="0" smtClean="0"/>
          </a:p>
          <a:p>
            <a:pPr lvl="3"/>
            <a:endParaRPr lang="en-US" sz="1200" dirty="0" smtClean="0"/>
          </a:p>
          <a:p>
            <a:pPr lvl="1">
              <a:buClr>
                <a:srgbClr val="013C88"/>
              </a:buClr>
              <a:buFont typeface="Arial" pitchFamily="34" charset="0"/>
              <a:buChar char="•"/>
            </a:pPr>
            <a:r>
              <a:rPr lang="en-US" dirty="0" smtClean="0"/>
              <a:t>This subpart </a:t>
            </a:r>
            <a:r>
              <a:rPr lang="en-US" b="1" u="sng" dirty="0" smtClean="0"/>
              <a:t>does not prohibit a SASP from bringing an item requiring special handling into its warehouse or other place of storage</a:t>
            </a:r>
            <a:r>
              <a:rPr lang="en-US" dirty="0" smtClean="0"/>
              <a:t>; provided that this storage is of a temporary nature, that the storage arrangement is agreeable to all parties involved in the donation, and that the storage location has the necessary facilities, gear, and trained personnel to handle, store, protect, and transport the property</a:t>
            </a:r>
            <a:r>
              <a:rPr lang="en-US" dirty="0" smtClean="0">
                <a:latin typeface="Times New Roman" pitchFamily="18"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0" y="1325563"/>
            <a:ext cx="9144000" cy="523220"/>
          </a:xfrm>
        </p:spPr>
        <p:txBody>
          <a:bodyPr/>
          <a:lstStyle/>
          <a:p>
            <a:pPr algn="ctr"/>
            <a:r>
              <a:rPr lang="en-US" sz="2800" dirty="0" smtClean="0"/>
              <a:t>Sales of Hazardous Material</a:t>
            </a:r>
          </a:p>
        </p:txBody>
      </p:sp>
      <p:sp>
        <p:nvSpPr>
          <p:cNvPr id="31748" name="Rectangle 3"/>
          <p:cNvSpPr>
            <a:spLocks noGrp="1" noChangeArrowheads="1"/>
          </p:cNvSpPr>
          <p:nvPr>
            <p:ph type="body" idx="1"/>
          </p:nvPr>
        </p:nvSpPr>
        <p:spPr>
          <a:xfrm>
            <a:off x="762000" y="2286000"/>
            <a:ext cx="7315200" cy="3657600"/>
          </a:xfrm>
        </p:spPr>
        <p:txBody>
          <a:bodyPr/>
          <a:lstStyle/>
          <a:p>
            <a:r>
              <a:rPr lang="en-US" dirty="0" smtClean="0"/>
              <a:t>Hazardous Materials not </a:t>
            </a:r>
            <a:r>
              <a:rPr lang="en-US" dirty="0" smtClean="0"/>
              <a:t>transferred/donated becomes eligible for GSA Sales action.</a:t>
            </a:r>
          </a:p>
          <a:p>
            <a:r>
              <a:rPr lang="en-US" dirty="0" smtClean="0"/>
              <a:t>Property properly reported for U &amp; D may be programmed for sales without delay and without further documentation.</a:t>
            </a:r>
          </a:p>
          <a:p>
            <a:r>
              <a:rPr lang="en-US" dirty="0" smtClean="0"/>
              <a:t>If reported  manually on SF-126, owning agency shall comply with </a:t>
            </a:r>
            <a:r>
              <a:rPr lang="en-US" dirty="0" smtClean="0"/>
              <a:t>hazardous materials </a:t>
            </a:r>
            <a:r>
              <a:rPr lang="en-US" dirty="0" smtClean="0"/>
              <a:t>reporting requirements and certification.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0" y="1325563"/>
            <a:ext cx="9144000" cy="523220"/>
          </a:xfrm>
        </p:spPr>
        <p:txBody>
          <a:bodyPr/>
          <a:lstStyle/>
          <a:p>
            <a:pPr algn="ctr"/>
            <a:r>
              <a:rPr lang="en-US" sz="2800" dirty="0" smtClean="0"/>
              <a:t>Sales Procedures: </a:t>
            </a:r>
            <a:r>
              <a:rPr lang="en-US" sz="2800" dirty="0" err="1" smtClean="0"/>
              <a:t>Lotting</a:t>
            </a:r>
            <a:endParaRPr lang="en-US" sz="2800" dirty="0" smtClean="0"/>
          </a:p>
        </p:txBody>
      </p:sp>
      <p:sp>
        <p:nvSpPr>
          <p:cNvPr id="32772" name="Rectangle 3"/>
          <p:cNvSpPr>
            <a:spLocks noGrp="1" noChangeArrowheads="1"/>
          </p:cNvSpPr>
          <p:nvPr>
            <p:ph type="body" idx="1"/>
          </p:nvPr>
        </p:nvSpPr>
        <p:spPr>
          <a:xfrm>
            <a:off x="762000" y="2133600"/>
            <a:ext cx="7543800" cy="3962400"/>
          </a:xfrm>
        </p:spPr>
        <p:txBody>
          <a:bodyPr/>
          <a:lstStyle/>
          <a:p>
            <a:r>
              <a:rPr lang="en-US" dirty="0" smtClean="0"/>
              <a:t>Use separate IFB # for </a:t>
            </a:r>
            <a:r>
              <a:rPr lang="en-US" dirty="0" err="1" smtClean="0"/>
              <a:t>Haz</a:t>
            </a:r>
            <a:r>
              <a:rPr lang="en-US" dirty="0" smtClean="0"/>
              <a:t> Mat for file retention purposes.( 10 years </a:t>
            </a:r>
            <a:r>
              <a:rPr lang="en-US" dirty="0" smtClean="0"/>
              <a:t>)</a:t>
            </a:r>
          </a:p>
          <a:p>
            <a:endParaRPr lang="en-US" sz="1000" dirty="0" smtClean="0"/>
          </a:p>
          <a:p>
            <a:r>
              <a:rPr lang="en-US" dirty="0" smtClean="0"/>
              <a:t>Only lot compatible property in the same sale lot </a:t>
            </a:r>
            <a:br>
              <a:rPr lang="en-US" dirty="0" smtClean="0"/>
            </a:br>
            <a:r>
              <a:rPr lang="en-US" dirty="0" smtClean="0"/>
              <a:t>( only one FSG </a:t>
            </a:r>
            <a:r>
              <a:rPr lang="en-US" dirty="0" smtClean="0"/>
              <a:t>).</a:t>
            </a:r>
          </a:p>
          <a:p>
            <a:endParaRPr lang="en-US" sz="1000" dirty="0" smtClean="0"/>
          </a:p>
          <a:p>
            <a:r>
              <a:rPr lang="en-US" dirty="0" smtClean="0"/>
              <a:t>Limit lot size to consumer quantities</a:t>
            </a:r>
            <a:r>
              <a:rPr lang="en-US" dirty="0" smtClean="0"/>
              <a:t>.</a:t>
            </a:r>
          </a:p>
          <a:p>
            <a:endParaRPr lang="en-US" sz="1000" dirty="0" smtClean="0"/>
          </a:p>
          <a:p>
            <a:r>
              <a:rPr lang="en-US" dirty="0" smtClean="0"/>
              <a:t>Prequalify bidders for lots containing large quantities </a:t>
            </a:r>
            <a:r>
              <a:rPr lang="en-US" dirty="0" smtClean="0"/>
              <a:t>with Statement </a:t>
            </a:r>
            <a:r>
              <a:rPr lang="en-US" dirty="0" smtClean="0"/>
              <a:t>of </a:t>
            </a:r>
            <a:r>
              <a:rPr lang="en-US" dirty="0" smtClean="0"/>
              <a:t>Intent</a:t>
            </a:r>
            <a:r>
              <a:rPr lang="en-US" dirty="0" smtClean="0"/>
              <a:t>.</a:t>
            </a:r>
          </a:p>
        </p:txBody>
      </p:sp>
    </p:spTree>
  </p:cSld>
  <p:clrMapOvr>
    <a:masterClrMapping/>
  </p:clrMapOvr>
  <p:transition>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0" y="1325563"/>
            <a:ext cx="9144000" cy="523220"/>
          </a:xfrm>
        </p:spPr>
        <p:txBody>
          <a:bodyPr/>
          <a:lstStyle/>
          <a:p>
            <a:pPr algn="ctr"/>
            <a:r>
              <a:rPr lang="en-US" sz="2800" dirty="0" smtClean="0"/>
              <a:t>Sales: Item Descriptions</a:t>
            </a:r>
          </a:p>
        </p:txBody>
      </p:sp>
      <p:sp>
        <p:nvSpPr>
          <p:cNvPr id="33796" name="Rectangle 3"/>
          <p:cNvSpPr>
            <a:spLocks noGrp="1" noChangeArrowheads="1"/>
          </p:cNvSpPr>
          <p:nvPr>
            <p:ph type="body" idx="1"/>
          </p:nvPr>
        </p:nvSpPr>
        <p:spPr>
          <a:xfrm>
            <a:off x="762000" y="2514600"/>
            <a:ext cx="7391400" cy="3124200"/>
          </a:xfrm>
        </p:spPr>
        <p:txBody>
          <a:bodyPr/>
          <a:lstStyle/>
          <a:p>
            <a:r>
              <a:rPr lang="en-US" dirty="0" smtClean="0"/>
              <a:t>Provide detailed information from the MSDS</a:t>
            </a:r>
            <a:r>
              <a:rPr lang="en-US" dirty="0" smtClean="0"/>
              <a:t>.</a:t>
            </a:r>
          </a:p>
          <a:p>
            <a:endParaRPr lang="en-US" sz="1000" dirty="0" smtClean="0"/>
          </a:p>
          <a:p>
            <a:r>
              <a:rPr lang="en-US" dirty="0" smtClean="0"/>
              <a:t>Reference the online special terms &amp; conditions relative to </a:t>
            </a:r>
            <a:r>
              <a:rPr lang="en-US" dirty="0" err="1" smtClean="0"/>
              <a:t>Haz</a:t>
            </a:r>
            <a:r>
              <a:rPr lang="en-US" dirty="0" smtClean="0"/>
              <a:t> Mat</a:t>
            </a:r>
            <a:r>
              <a:rPr lang="en-US" dirty="0" smtClean="0"/>
              <a:t>.</a:t>
            </a:r>
          </a:p>
          <a:p>
            <a:endParaRPr lang="en-US" sz="1000" dirty="0" smtClean="0"/>
          </a:p>
          <a:p>
            <a:r>
              <a:rPr lang="en-US" dirty="0" smtClean="0"/>
              <a:t>The successful bidder must sign the hold harmless clause, prior to receiving the purchasers receipt.</a:t>
            </a:r>
          </a:p>
        </p:txBody>
      </p:sp>
    </p:spTree>
  </p:cSld>
  <p:clrMapOvr>
    <a:masterClrMapping/>
  </p:clrMapOvr>
  <p:transition>
    <p:check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152400" y="1325563"/>
            <a:ext cx="8991600" cy="954107"/>
          </a:xfrm>
        </p:spPr>
        <p:txBody>
          <a:bodyPr/>
          <a:lstStyle/>
          <a:p>
            <a:pPr algn="ctr"/>
            <a:r>
              <a:rPr lang="en-US" sz="2800" dirty="0" smtClean="0"/>
              <a:t>A&amp;D </a:t>
            </a:r>
            <a:r>
              <a:rPr lang="en-US" sz="2800" dirty="0" smtClean="0"/>
              <a:t>(Abandonment/Destruction) of  Hazardous Materials </a:t>
            </a:r>
          </a:p>
        </p:txBody>
      </p:sp>
      <p:sp>
        <p:nvSpPr>
          <p:cNvPr id="34820" name="Rectangle 3"/>
          <p:cNvSpPr>
            <a:spLocks noGrp="1" noChangeArrowheads="1"/>
          </p:cNvSpPr>
          <p:nvPr>
            <p:ph type="body" idx="1"/>
          </p:nvPr>
        </p:nvSpPr>
        <p:spPr>
          <a:xfrm>
            <a:off x="609600" y="2819400"/>
            <a:ext cx="7769225" cy="2895600"/>
          </a:xfrm>
        </p:spPr>
        <p:txBody>
          <a:bodyPr/>
          <a:lstStyle/>
          <a:p>
            <a:r>
              <a:rPr lang="en-US" dirty="0" smtClean="0"/>
              <a:t>Property unsuitable for U &amp; D or Sales.</a:t>
            </a:r>
          </a:p>
          <a:p>
            <a:pPr lvl="1"/>
            <a:r>
              <a:rPr lang="en-US" dirty="0" smtClean="0"/>
              <a:t>Expired shelf life</a:t>
            </a:r>
          </a:p>
          <a:p>
            <a:pPr lvl="1"/>
            <a:r>
              <a:rPr lang="en-US" dirty="0" smtClean="0"/>
              <a:t>Opened, partially used containers</a:t>
            </a:r>
          </a:p>
          <a:p>
            <a:pPr lvl="1"/>
            <a:r>
              <a:rPr lang="en-US" dirty="0" smtClean="0"/>
              <a:t>Hazardous </a:t>
            </a:r>
            <a:r>
              <a:rPr lang="en-US" dirty="0" err="1" smtClean="0"/>
              <a:t>Mmaterial</a:t>
            </a:r>
            <a:r>
              <a:rPr lang="en-US" dirty="0" smtClean="0"/>
              <a:t> </a:t>
            </a:r>
            <a:r>
              <a:rPr lang="en-US" dirty="0" smtClean="0"/>
              <a:t>that survives RTD/Sales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0" y="1325563"/>
            <a:ext cx="9144000" cy="523220"/>
          </a:xfrm>
        </p:spPr>
        <p:txBody>
          <a:bodyPr/>
          <a:lstStyle/>
          <a:p>
            <a:pPr algn="ctr"/>
            <a:r>
              <a:rPr lang="en-US" sz="2800" dirty="0" smtClean="0"/>
              <a:t>Methods of </a:t>
            </a:r>
            <a:r>
              <a:rPr lang="en-US" sz="2800" dirty="0" smtClean="0"/>
              <a:t>Abandonment </a:t>
            </a:r>
            <a:r>
              <a:rPr lang="en-US" sz="2800" dirty="0" smtClean="0"/>
              <a:t>&amp; </a:t>
            </a:r>
            <a:r>
              <a:rPr lang="en-US" sz="2800" dirty="0" smtClean="0"/>
              <a:t>Destruction</a:t>
            </a:r>
            <a:endParaRPr lang="en-US" sz="2800" dirty="0" smtClean="0"/>
          </a:p>
        </p:txBody>
      </p:sp>
      <p:sp>
        <p:nvSpPr>
          <p:cNvPr id="35844" name="Rectangle 3"/>
          <p:cNvSpPr>
            <a:spLocks noGrp="1" noChangeArrowheads="1"/>
          </p:cNvSpPr>
          <p:nvPr>
            <p:ph type="body" idx="1"/>
          </p:nvPr>
        </p:nvSpPr>
        <p:spPr>
          <a:xfrm>
            <a:off x="762000" y="2438400"/>
            <a:ext cx="7162800" cy="2743200"/>
          </a:xfrm>
        </p:spPr>
        <p:txBody>
          <a:bodyPr/>
          <a:lstStyle/>
          <a:p>
            <a:r>
              <a:rPr lang="en-US" dirty="0" smtClean="0"/>
              <a:t>Services Requirements Contract to an EPA licensed vendor for the ultimate packaging, manifesting, treatment and disposal in accordance with all Federal, State and local Hazardous Waste standards.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533400" y="1325563"/>
            <a:ext cx="7769225" cy="579437"/>
          </a:xfrm>
        </p:spPr>
        <p:txBody>
          <a:bodyPr/>
          <a:lstStyle/>
          <a:p>
            <a:r>
              <a:rPr lang="en-US" sz="3200" dirty="0" smtClean="0"/>
              <a:t>Locating Vendors</a:t>
            </a:r>
          </a:p>
        </p:txBody>
      </p:sp>
      <p:sp>
        <p:nvSpPr>
          <p:cNvPr id="36868" name="Rectangle 3"/>
          <p:cNvSpPr>
            <a:spLocks noGrp="1" noChangeArrowheads="1"/>
          </p:cNvSpPr>
          <p:nvPr>
            <p:ph type="body" idx="1"/>
          </p:nvPr>
        </p:nvSpPr>
        <p:spPr>
          <a:xfrm>
            <a:off x="762000" y="2209800"/>
            <a:ext cx="7086600" cy="3048000"/>
          </a:xfrm>
        </p:spPr>
        <p:txBody>
          <a:bodyPr/>
          <a:lstStyle/>
          <a:p>
            <a:r>
              <a:rPr lang="en-US" dirty="0" smtClean="0"/>
              <a:t>GSA’s  Schedules e-Library currently has 384 vendors available to provide </a:t>
            </a:r>
            <a:r>
              <a:rPr lang="en-US" dirty="0" smtClean="0"/>
              <a:t>Hazardous Waste </a:t>
            </a:r>
            <a:r>
              <a:rPr lang="en-US" dirty="0" smtClean="0"/>
              <a:t>disposal services.</a:t>
            </a:r>
          </a:p>
        </p:txBody>
      </p:sp>
      <p:sp>
        <p:nvSpPr>
          <p:cNvPr id="36869" name="Text Box 5"/>
          <p:cNvSpPr txBox="1">
            <a:spLocks noChangeArrowheads="1"/>
          </p:cNvSpPr>
          <p:nvPr/>
        </p:nvSpPr>
        <p:spPr bwMode="auto">
          <a:xfrm>
            <a:off x="1981200" y="4191000"/>
            <a:ext cx="4316759" cy="584775"/>
          </a:xfrm>
          <a:prstGeom prst="rect">
            <a:avLst/>
          </a:prstGeom>
          <a:noFill/>
          <a:ln w="9525">
            <a:noFill/>
            <a:miter lim="800000"/>
            <a:headEnd/>
            <a:tailEnd/>
          </a:ln>
        </p:spPr>
        <p:txBody>
          <a:bodyPr wrap="none">
            <a:spAutoFit/>
          </a:bodyPr>
          <a:lstStyle/>
          <a:p>
            <a:r>
              <a:rPr lang="en-US" sz="3200" u="sng" dirty="0">
                <a:solidFill>
                  <a:srgbClr val="013C88"/>
                </a:solidFill>
                <a:latin typeface="Times New Roman" pitchFamily="18" charset="0"/>
                <a:cs typeface="Times New Roman" pitchFamily="18" charset="0"/>
              </a:rPr>
              <a:t>www.gsaelibrary.gsa.gov</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066800"/>
            <a:ext cx="8915399" cy="5791200"/>
          </a:xfrm>
          <a:prstGeom prst="rect">
            <a:avLst/>
          </a:prstGeom>
          <a:noFill/>
          <a:ln w="9525">
            <a:noFill/>
            <a:miter lim="800000"/>
            <a:headEnd/>
            <a:tailEnd/>
          </a:ln>
        </p:spPr>
      </p:pic>
      <p:sp>
        <p:nvSpPr>
          <p:cNvPr id="5" name="Right Arrow 4"/>
          <p:cNvSpPr/>
          <p:nvPr/>
        </p:nvSpPr>
        <p:spPr bwMode="auto">
          <a:xfrm rot="13803371">
            <a:off x="2046605" y="3081922"/>
            <a:ext cx="1447800" cy="763659"/>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Rounded Rectangle 6"/>
          <p:cNvSpPr/>
          <p:nvPr/>
        </p:nvSpPr>
        <p:spPr bwMode="auto">
          <a:xfrm>
            <a:off x="3276600" y="4267200"/>
            <a:ext cx="2971800" cy="1295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dirty="0" smtClean="0">
                <a:ln>
                  <a:noFill/>
                </a:ln>
                <a:solidFill>
                  <a:schemeClr val="tx1"/>
                </a:solidFill>
                <a:effectLst/>
                <a:latin typeface="Arial" charset="0"/>
              </a:rPr>
              <a:t>Search for Hazardous Waste Disposal Services</a:t>
            </a:r>
            <a:endParaRPr kumimoji="0" lang="en-US" sz="1800" b="0" i="0" u="none" strike="noStrike" cap="none" normalizeH="0" dirty="0" smtClean="0">
              <a:ln>
                <a:noFill/>
              </a:ln>
              <a:solidFill>
                <a:schemeClr val="tx1"/>
              </a:solidFill>
              <a:effectLst/>
              <a:latin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523220"/>
          </a:xfrm>
        </p:spPr>
        <p:txBody>
          <a:bodyPr/>
          <a:lstStyle/>
          <a:p>
            <a:pPr algn="ctr"/>
            <a:endParaRPr lang="en-US" sz="28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52400" y="1295400"/>
            <a:ext cx="8686801" cy="5257800"/>
          </a:xfrm>
          <a:prstGeom prst="rect">
            <a:avLst/>
          </a:prstGeom>
          <a:noFill/>
          <a:ln w="9525">
            <a:noFill/>
            <a:miter lim="800000"/>
            <a:headEnd/>
            <a:tailEnd/>
          </a:ln>
        </p:spPr>
      </p:pic>
      <p:sp>
        <p:nvSpPr>
          <p:cNvPr id="5" name="Down Arrow 4"/>
          <p:cNvSpPr/>
          <p:nvPr/>
        </p:nvSpPr>
        <p:spPr bwMode="auto">
          <a:xfrm rot="19997176">
            <a:off x="1468835" y="4152497"/>
            <a:ext cx="457200" cy="12192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313246" y="990600"/>
            <a:ext cx="8543652" cy="54546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1371600"/>
            <a:ext cx="9144000" cy="523220"/>
          </a:xfrm>
        </p:spPr>
        <p:txBody>
          <a:bodyPr/>
          <a:lstStyle/>
          <a:p>
            <a:pPr algn="ctr"/>
            <a:r>
              <a:rPr lang="en-US" sz="2800" dirty="0" smtClean="0"/>
              <a:t> Property Requiring Special Handling </a:t>
            </a:r>
          </a:p>
        </p:txBody>
      </p:sp>
      <p:sp>
        <p:nvSpPr>
          <p:cNvPr id="5124" name="Text Box 8"/>
          <p:cNvSpPr txBox="1">
            <a:spLocks noChangeArrowheads="1"/>
          </p:cNvSpPr>
          <p:nvPr/>
        </p:nvSpPr>
        <p:spPr bwMode="auto">
          <a:xfrm>
            <a:off x="457200" y="2286000"/>
            <a:ext cx="8077200" cy="3397853"/>
          </a:xfrm>
          <a:prstGeom prst="rect">
            <a:avLst/>
          </a:prstGeom>
          <a:noFill/>
          <a:ln w="9525">
            <a:noFill/>
            <a:miter lim="800000"/>
            <a:headEnd/>
            <a:tailEnd/>
          </a:ln>
        </p:spPr>
        <p:txBody>
          <a:bodyPr>
            <a:spAutoFit/>
          </a:bodyPr>
          <a:lstStyle/>
          <a:p>
            <a:pPr>
              <a:spcBef>
                <a:spcPct val="50000"/>
              </a:spcBef>
              <a:buClr>
                <a:srgbClr val="002060"/>
              </a:buClr>
              <a:buFont typeface="Wingdings" pitchFamily="2" charset="2"/>
              <a:buChar char="Ø"/>
            </a:pPr>
            <a:r>
              <a:rPr lang="en-US" b="1" dirty="0" smtClean="0">
                <a:solidFill>
                  <a:srgbClr val="013C88"/>
                </a:solidFill>
                <a:latin typeface="Arial" pitchFamily="34" charset="0"/>
                <a:cs typeface="Arial" pitchFamily="34" charset="0"/>
              </a:rPr>
              <a:t> FPMR 101-42</a:t>
            </a:r>
          </a:p>
          <a:p>
            <a:pPr lvl="1">
              <a:spcBef>
                <a:spcPct val="50000"/>
              </a:spcBef>
              <a:buClr>
                <a:srgbClr val="002060"/>
              </a:buClr>
              <a:buFont typeface="Arial" pitchFamily="34" charset="0"/>
              <a:buChar char="•"/>
            </a:pPr>
            <a:r>
              <a:rPr lang="en-US" dirty="0" smtClean="0">
                <a:solidFill>
                  <a:srgbClr val="013C88"/>
                </a:solidFill>
                <a:latin typeface="Arial" pitchFamily="34" charset="0"/>
                <a:cs typeface="Arial" pitchFamily="34" charset="0"/>
              </a:rPr>
              <a:t>  Utilization and Disposal of Hazardous Materials and Certain Categories of Property</a:t>
            </a:r>
          </a:p>
          <a:p>
            <a:pPr>
              <a:spcBef>
                <a:spcPct val="50000"/>
              </a:spcBef>
              <a:buClr>
                <a:srgbClr val="002060"/>
              </a:buClr>
              <a:buFont typeface="Wingdings" pitchFamily="2" charset="2"/>
              <a:buChar char="Ø"/>
            </a:pPr>
            <a:r>
              <a:rPr lang="en-US" dirty="0" smtClean="0">
                <a:solidFill>
                  <a:srgbClr val="013C88"/>
                </a:solidFill>
                <a:latin typeface="Arial" pitchFamily="34" charset="0"/>
                <a:cs typeface="Arial" pitchFamily="34" charset="0"/>
              </a:rPr>
              <a:t> </a:t>
            </a:r>
            <a:r>
              <a:rPr lang="en-US" b="1" dirty="0" smtClean="0">
                <a:solidFill>
                  <a:srgbClr val="013C88"/>
                </a:solidFill>
                <a:latin typeface="Arial" pitchFamily="34" charset="0"/>
                <a:cs typeface="Arial" pitchFamily="34" charset="0"/>
              </a:rPr>
              <a:t>FMR 102-40 (DRAFT)</a:t>
            </a:r>
          </a:p>
          <a:p>
            <a:pPr lvl="1" eaLnBrk="1" hangingPunct="1">
              <a:spcBef>
                <a:spcPct val="20000"/>
              </a:spcBef>
              <a:buClr>
                <a:srgbClr val="002060"/>
              </a:buClr>
              <a:buFont typeface="Arial" pitchFamily="34" charset="0"/>
              <a:buChar char="•"/>
            </a:pPr>
            <a:r>
              <a:rPr lang="en-US" dirty="0" smtClean="0">
                <a:solidFill>
                  <a:srgbClr val="013C88"/>
                </a:solidFill>
                <a:latin typeface="Arial" pitchFamily="34" charset="0"/>
                <a:cs typeface="Arial" pitchFamily="34" charset="0"/>
              </a:rPr>
              <a:t>  Disposition </a:t>
            </a:r>
            <a:r>
              <a:rPr lang="en-US" dirty="0">
                <a:solidFill>
                  <a:srgbClr val="013C88"/>
                </a:solidFill>
                <a:latin typeface="Arial" pitchFamily="34" charset="0"/>
                <a:cs typeface="Arial" pitchFamily="34" charset="0"/>
              </a:rPr>
              <a:t>of Personal Property with </a:t>
            </a:r>
            <a:r>
              <a:rPr lang="en-US" dirty="0" smtClean="0">
                <a:solidFill>
                  <a:srgbClr val="013C88"/>
                </a:solidFill>
                <a:latin typeface="Arial" pitchFamily="34" charset="0"/>
                <a:cs typeface="Arial" pitchFamily="34" charset="0"/>
              </a:rPr>
              <a:t>Special Handling </a:t>
            </a:r>
            <a:r>
              <a:rPr lang="en-US" dirty="0">
                <a:solidFill>
                  <a:srgbClr val="013C88"/>
                </a:solidFill>
                <a:latin typeface="Arial" pitchFamily="34" charset="0"/>
                <a:cs typeface="Arial" pitchFamily="34" charset="0"/>
              </a:rPr>
              <a:t>Requirements</a:t>
            </a:r>
          </a:p>
          <a:p>
            <a:pPr>
              <a:spcBef>
                <a:spcPct val="50000"/>
              </a:spcBef>
            </a:pP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152400" y="1295400"/>
            <a:ext cx="8991600" cy="523220"/>
          </a:xfrm>
        </p:spPr>
        <p:txBody>
          <a:bodyPr/>
          <a:lstStyle/>
          <a:p>
            <a:pPr algn="ctr"/>
            <a:r>
              <a:rPr lang="en-US" sz="2800" dirty="0" smtClean="0"/>
              <a:t>Responsible Decisions</a:t>
            </a:r>
          </a:p>
        </p:txBody>
      </p:sp>
      <p:sp>
        <p:nvSpPr>
          <p:cNvPr id="39940" name="Rectangle 3"/>
          <p:cNvSpPr>
            <a:spLocks noGrp="1" noChangeArrowheads="1"/>
          </p:cNvSpPr>
          <p:nvPr>
            <p:ph type="body" idx="1"/>
          </p:nvPr>
        </p:nvSpPr>
        <p:spPr>
          <a:xfrm>
            <a:off x="762000" y="2209800"/>
            <a:ext cx="7467600" cy="3048000"/>
          </a:xfrm>
        </p:spPr>
        <p:txBody>
          <a:bodyPr/>
          <a:lstStyle/>
          <a:p>
            <a:r>
              <a:rPr lang="en-US" dirty="0" smtClean="0"/>
              <a:t>We as government employees have a stewardship to make responsible decisions that ensures compliance with all Federal, State and Local regulations.</a:t>
            </a:r>
          </a:p>
          <a:p>
            <a:r>
              <a:rPr lang="en-US" dirty="0" smtClean="0"/>
              <a:t>Minimize Future Liability: Under CERCLA, EPA has the authority to recover the cost of disposing of abandoned HM/HW from deep pockets.</a:t>
            </a:r>
          </a:p>
          <a:p>
            <a:r>
              <a:rPr lang="en-US" dirty="0" smtClean="0"/>
              <a:t>State EPA’s also have the authority to assess fines and penalties to federal agencies.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09600" y="1447800"/>
            <a:ext cx="7924800" cy="2062103"/>
          </a:xfrm>
        </p:spPr>
        <p:txBody>
          <a:bodyPr/>
          <a:lstStyle/>
          <a:p>
            <a:r>
              <a:rPr lang="en-US" dirty="0" smtClean="0"/>
              <a:t>So, who is liable for the proper identification and disposal of hazardous materials?</a:t>
            </a:r>
          </a:p>
        </p:txBody>
      </p:sp>
      <p:sp>
        <p:nvSpPr>
          <p:cNvPr id="35843" name="Content Placeholder 2"/>
          <p:cNvSpPr>
            <a:spLocks noGrp="1"/>
          </p:cNvSpPr>
          <p:nvPr>
            <p:ph idx="1"/>
          </p:nvPr>
        </p:nvSpPr>
        <p:spPr>
          <a:xfrm>
            <a:off x="685800" y="3200400"/>
            <a:ext cx="7769225" cy="2819400"/>
          </a:xfrm>
        </p:spPr>
        <p:txBody>
          <a:bodyPr/>
          <a:lstStyle/>
          <a:p>
            <a:r>
              <a:rPr lang="en-US" sz="2800" dirty="0" smtClean="0"/>
              <a:t> </a:t>
            </a:r>
            <a:r>
              <a:rPr lang="en-US" sz="2800" b="1" dirty="0" smtClean="0"/>
              <a:t>You</a:t>
            </a:r>
            <a:r>
              <a:rPr lang="en-US" sz="2800" dirty="0" smtClean="0"/>
              <a:t>, the reporting agency!</a:t>
            </a:r>
          </a:p>
          <a:p>
            <a:pPr lvl="1">
              <a:buNone/>
            </a:pPr>
            <a:endParaRPr lang="en-US" sz="1200" dirty="0" smtClean="0"/>
          </a:p>
          <a:p>
            <a:pPr lvl="1"/>
            <a:r>
              <a:rPr lang="en-US" dirty="0" smtClean="0"/>
              <a:t>Contact your local GSA APO </a:t>
            </a:r>
          </a:p>
          <a:p>
            <a:pPr lvl="1">
              <a:buNone/>
            </a:pPr>
            <a:r>
              <a:rPr lang="en-US" dirty="0" smtClean="0"/>
              <a:t>	for support</a:t>
            </a:r>
          </a:p>
          <a:p>
            <a:pPr lvl="1"/>
            <a:r>
              <a:rPr lang="en-US" u="sng" dirty="0" smtClean="0"/>
              <a:t>http://gsa.gov/apo</a:t>
            </a:r>
          </a:p>
        </p:txBody>
      </p:sp>
      <p:pic>
        <p:nvPicPr>
          <p:cNvPr id="2050" name="Picture 2" descr="Decorative Image"/>
          <p:cNvPicPr>
            <a:picLocks noChangeAspect="1" noChangeArrowheads="1"/>
          </p:cNvPicPr>
          <p:nvPr/>
        </p:nvPicPr>
        <p:blipFill>
          <a:blip r:embed="rId3" cstate="print"/>
          <a:srcRect/>
          <a:stretch>
            <a:fillRect/>
          </a:stretch>
        </p:blipFill>
        <p:spPr bwMode="auto">
          <a:xfrm>
            <a:off x="5943600" y="2971800"/>
            <a:ext cx="2155754" cy="2895600"/>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3" descr="Presenter asking questions_hands raised"/>
          <p:cNvPicPr>
            <a:picLocks noChangeAspect="1" noChangeArrowheads="1"/>
          </p:cNvPicPr>
          <p:nvPr/>
        </p:nvPicPr>
        <p:blipFill>
          <a:blip r:embed="rId3" cstate="print"/>
          <a:srcRect/>
          <a:stretch>
            <a:fillRect/>
          </a:stretch>
        </p:blipFill>
        <p:spPr bwMode="auto">
          <a:xfrm>
            <a:off x="4343400" y="1905000"/>
            <a:ext cx="3505200" cy="4038600"/>
          </a:xfrm>
          <a:prstGeom prst="rect">
            <a:avLst/>
          </a:prstGeom>
          <a:noFill/>
          <a:ln w="9525">
            <a:noFill/>
            <a:miter lim="800000"/>
            <a:headEnd/>
            <a:tailEnd/>
          </a:ln>
        </p:spPr>
      </p:pic>
      <p:sp>
        <p:nvSpPr>
          <p:cNvPr id="5" name="Title 4"/>
          <p:cNvSpPr>
            <a:spLocks noGrp="1"/>
          </p:cNvSpPr>
          <p:nvPr>
            <p:ph type="title"/>
          </p:nvPr>
        </p:nvSpPr>
        <p:spPr>
          <a:xfrm>
            <a:off x="914400" y="3048000"/>
            <a:ext cx="2667000" cy="584775"/>
          </a:xfrm>
        </p:spPr>
        <p:txBody>
          <a:bodyPr/>
          <a:lstStyle/>
          <a:p>
            <a:pPr algn="ctr" eaLnBrk="1" hangingPunct="1"/>
            <a:r>
              <a:rPr lang="en-US" sz="3200" b="1" kern="1200" dirty="0" smtClean="0">
                <a:solidFill>
                  <a:srgbClr val="013C88"/>
                </a:solidFill>
                <a:latin typeface="Arial" pitchFamily="34" charset="0"/>
                <a:ea typeface="+mn-ea"/>
                <a:cs typeface="Arial" pitchFamily="34" charset="0"/>
              </a:rPr>
              <a:t>Questions?</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1371600"/>
            <a:ext cx="9144000" cy="523220"/>
          </a:xfrm>
        </p:spPr>
        <p:txBody>
          <a:bodyPr/>
          <a:lstStyle/>
          <a:p>
            <a:pPr algn="ctr"/>
            <a:r>
              <a:rPr lang="en-US" sz="2800" dirty="0" smtClean="0"/>
              <a:t> Property Requiring Special Handling </a:t>
            </a:r>
          </a:p>
        </p:txBody>
      </p:sp>
      <p:sp>
        <p:nvSpPr>
          <p:cNvPr id="7172" name="Rectangle 4"/>
          <p:cNvSpPr>
            <a:spLocks noChangeArrowheads="1"/>
          </p:cNvSpPr>
          <p:nvPr/>
        </p:nvSpPr>
        <p:spPr bwMode="auto">
          <a:xfrm>
            <a:off x="533400" y="2149019"/>
            <a:ext cx="8305800" cy="4708981"/>
          </a:xfrm>
          <a:prstGeom prst="rect">
            <a:avLst/>
          </a:prstGeom>
          <a:noFill/>
          <a:ln w="9525">
            <a:noFill/>
            <a:miter lim="800000"/>
            <a:headEnd/>
            <a:tailEnd/>
          </a:ln>
        </p:spPr>
        <p:txBody>
          <a:bodyPr>
            <a:spAutoFit/>
          </a:bodyPr>
          <a:lstStyle/>
          <a:p>
            <a:pPr>
              <a:buSzPct val="130000"/>
              <a:buFont typeface="Wingdings" pitchFamily="2" charset="2"/>
              <a:buChar char="Ø"/>
            </a:pPr>
            <a:r>
              <a:rPr lang="en-US" sz="1800" dirty="0">
                <a:solidFill>
                  <a:srgbClr val="013C88"/>
                </a:solidFill>
                <a:latin typeface="Arial" pitchFamily="34" charset="0"/>
                <a:cs typeface="Arial" pitchFamily="34" charset="0"/>
              </a:rPr>
              <a:t>  </a:t>
            </a:r>
            <a:r>
              <a:rPr lang="en-US" sz="2800" dirty="0">
                <a:solidFill>
                  <a:srgbClr val="013C88"/>
                </a:solidFill>
                <a:latin typeface="Arial" pitchFamily="34" charset="0"/>
                <a:cs typeface="Arial" pitchFamily="34" charset="0"/>
              </a:rPr>
              <a:t>Status of 102-40 (Draft</a:t>
            </a:r>
            <a:r>
              <a:rPr lang="en-US" sz="2800" dirty="0" smtClean="0">
                <a:solidFill>
                  <a:srgbClr val="013C88"/>
                </a:solidFill>
                <a:latin typeface="Arial" pitchFamily="34" charset="0"/>
                <a:cs typeface="Arial" pitchFamily="34" charset="0"/>
              </a:rPr>
              <a:t>)</a:t>
            </a:r>
          </a:p>
          <a:p>
            <a:pPr>
              <a:buSzPct val="130000"/>
            </a:pPr>
            <a:endParaRPr lang="en-US" sz="1200" b="1" dirty="0">
              <a:solidFill>
                <a:srgbClr val="013C88"/>
              </a:solidFill>
              <a:latin typeface="Arial" pitchFamily="34" charset="0"/>
              <a:cs typeface="Arial" pitchFamily="34" charset="0"/>
            </a:endParaRPr>
          </a:p>
          <a:p>
            <a:pPr lvl="1">
              <a:buClr>
                <a:srgbClr val="013C88"/>
              </a:buClr>
              <a:buFont typeface="Arial" pitchFamily="34" charset="0"/>
              <a:buChar char="•"/>
            </a:pPr>
            <a:r>
              <a:rPr lang="en-US" sz="2800" b="1" dirty="0" smtClean="0">
                <a:solidFill>
                  <a:srgbClr val="013C88"/>
                </a:solidFill>
                <a:latin typeface="Arial" pitchFamily="34" charset="0"/>
                <a:cs typeface="Arial" pitchFamily="34" charset="0"/>
              </a:rPr>
              <a:t>  </a:t>
            </a:r>
            <a:r>
              <a:rPr lang="en-US" b="1" dirty="0" smtClean="0">
                <a:solidFill>
                  <a:srgbClr val="013C88"/>
                </a:solidFill>
                <a:latin typeface="Arial" pitchFamily="34" charset="0"/>
                <a:cs typeface="Arial" pitchFamily="34" charset="0"/>
              </a:rPr>
              <a:t>OGP </a:t>
            </a:r>
            <a:r>
              <a:rPr lang="en-US" b="1" dirty="0">
                <a:solidFill>
                  <a:srgbClr val="013C88"/>
                </a:solidFill>
                <a:latin typeface="Arial" pitchFamily="34" charset="0"/>
                <a:cs typeface="Arial" pitchFamily="34" charset="0"/>
              </a:rPr>
              <a:t>has drafted as Final Rule</a:t>
            </a:r>
          </a:p>
          <a:p>
            <a:pPr lvl="2">
              <a:buSzPct val="80000"/>
            </a:pPr>
            <a:r>
              <a:rPr lang="en-US" sz="2400" dirty="0" smtClean="0">
                <a:solidFill>
                  <a:srgbClr val="013C88"/>
                </a:solidFill>
                <a:latin typeface="Arial" pitchFamily="34" charset="0"/>
                <a:cs typeface="Arial" pitchFamily="34" charset="0"/>
              </a:rPr>
              <a:t>-  </a:t>
            </a:r>
            <a:r>
              <a:rPr lang="en-US" sz="2400" dirty="0">
                <a:solidFill>
                  <a:srgbClr val="013C88"/>
                </a:solidFill>
                <a:latin typeface="Arial" pitchFamily="34" charset="0"/>
                <a:cs typeface="Arial" pitchFamily="34" charset="0"/>
              </a:rPr>
              <a:t>Still requires internal GSA approval by Office of  General Counsel </a:t>
            </a:r>
          </a:p>
          <a:p>
            <a:pPr lvl="2">
              <a:buSzPct val="80000"/>
            </a:pPr>
            <a:r>
              <a:rPr lang="en-US" sz="2400" dirty="0" smtClean="0">
                <a:solidFill>
                  <a:srgbClr val="013C88"/>
                </a:solidFill>
                <a:latin typeface="Arial" pitchFamily="34" charset="0"/>
                <a:cs typeface="Arial" pitchFamily="34" charset="0"/>
              </a:rPr>
              <a:t>-  </a:t>
            </a:r>
            <a:r>
              <a:rPr lang="en-US" sz="2400" dirty="0">
                <a:solidFill>
                  <a:srgbClr val="013C88"/>
                </a:solidFill>
                <a:latin typeface="Arial" pitchFamily="34" charset="0"/>
                <a:cs typeface="Arial" pitchFamily="34" charset="0"/>
              </a:rPr>
              <a:t>Then goes to Office of Management and Budget for final clearance</a:t>
            </a:r>
          </a:p>
          <a:p>
            <a:pPr lvl="2">
              <a:buSzPct val="80000"/>
              <a:buFont typeface="Wingdings" pitchFamily="2" charset="2"/>
              <a:buNone/>
            </a:pPr>
            <a:endParaRPr lang="en-US" b="1" dirty="0">
              <a:solidFill>
                <a:srgbClr val="013C88"/>
              </a:solidFill>
              <a:latin typeface="Arial" pitchFamily="34" charset="0"/>
              <a:cs typeface="Arial" pitchFamily="34" charset="0"/>
            </a:endParaRPr>
          </a:p>
          <a:p>
            <a:pPr lvl="1">
              <a:buClr>
                <a:srgbClr val="013C88"/>
              </a:buClr>
              <a:buFont typeface="Arial" pitchFamily="34" charset="0"/>
              <a:buChar char="•"/>
            </a:pPr>
            <a:r>
              <a:rPr lang="en-US" sz="2800" b="1" dirty="0" smtClean="0">
                <a:solidFill>
                  <a:srgbClr val="013C88"/>
                </a:solidFill>
                <a:latin typeface="Arial" pitchFamily="34" charset="0"/>
                <a:cs typeface="Arial" pitchFamily="34" charset="0"/>
              </a:rPr>
              <a:t>  So</a:t>
            </a:r>
            <a:r>
              <a:rPr lang="en-US" sz="2800" b="1" dirty="0">
                <a:solidFill>
                  <a:srgbClr val="013C88"/>
                </a:solidFill>
                <a:latin typeface="Arial" pitchFamily="34" charset="0"/>
                <a:cs typeface="Arial" pitchFamily="34" charset="0"/>
              </a:rPr>
              <a:t>, timeline uncertain</a:t>
            </a:r>
          </a:p>
          <a:p>
            <a:pPr lvl="2">
              <a:buSzPct val="80000"/>
            </a:pPr>
            <a:r>
              <a:rPr lang="en-US" sz="2400" dirty="0" smtClean="0">
                <a:solidFill>
                  <a:srgbClr val="013C88"/>
                </a:solidFill>
                <a:latin typeface="Arial" pitchFamily="34" charset="0"/>
                <a:cs typeface="Arial" pitchFamily="34" charset="0"/>
              </a:rPr>
              <a:t>-  </a:t>
            </a:r>
            <a:r>
              <a:rPr lang="en-US" sz="2400" dirty="0">
                <a:solidFill>
                  <a:srgbClr val="013C88"/>
                </a:solidFill>
                <a:latin typeface="Arial" pitchFamily="34" charset="0"/>
                <a:cs typeface="Arial" pitchFamily="34" charset="0"/>
              </a:rPr>
              <a:t>But we need to begin to posture our systems to support all certification and signature requirements</a:t>
            </a:r>
          </a:p>
          <a:p>
            <a:pPr lvl="2" eaLnBrk="1" hangingPunct="1">
              <a:spcBef>
                <a:spcPct val="50000"/>
              </a:spcBef>
              <a:buClr>
                <a:schemeClr val="accent2"/>
              </a:buClr>
              <a:buFont typeface="Wingdings" pitchFamily="2" charset="2"/>
              <a:buNone/>
            </a:pPr>
            <a:endParaRPr lang="en-US" sz="2400" dirty="0">
              <a:solidFill>
                <a:srgbClr val="013C88"/>
              </a:solidFill>
              <a:latin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1295400"/>
            <a:ext cx="7769225" cy="584775"/>
          </a:xfrm>
        </p:spPr>
        <p:txBody>
          <a:bodyPr/>
          <a:lstStyle/>
          <a:p>
            <a:pPr algn="ctr"/>
            <a:r>
              <a:rPr lang="en-US" sz="2300" dirty="0" smtClean="0">
                <a:latin typeface="Arial" pitchFamily="34" charset="0"/>
                <a:cs typeface="Arial" pitchFamily="34" charset="0"/>
              </a:rPr>
              <a:t> </a:t>
            </a:r>
            <a:r>
              <a:rPr lang="en-US" dirty="0" smtClean="0">
                <a:latin typeface="Arial" pitchFamily="34" charset="0"/>
                <a:cs typeface="Arial" pitchFamily="34" charset="0"/>
              </a:rPr>
              <a:t>FMR 102-40 (Draft) </a:t>
            </a:r>
            <a:endParaRPr lang="en-US" sz="3200" dirty="0" smtClean="0">
              <a:latin typeface="Arial" pitchFamily="34" charset="0"/>
              <a:cs typeface="Arial" pitchFamily="34" charset="0"/>
            </a:endParaRPr>
          </a:p>
        </p:txBody>
      </p:sp>
      <p:sp>
        <p:nvSpPr>
          <p:cNvPr id="8197" name="Rectangle 4"/>
          <p:cNvSpPr>
            <a:spLocks noGrp="1" noChangeArrowheads="1"/>
          </p:cNvSpPr>
          <p:nvPr>
            <p:ph idx="1"/>
          </p:nvPr>
        </p:nvSpPr>
        <p:spPr>
          <a:xfrm>
            <a:off x="304800" y="2057400"/>
            <a:ext cx="8610600" cy="4419600"/>
          </a:xfrm>
          <a:noFill/>
        </p:spPr>
        <p:txBody>
          <a:bodyPr/>
          <a:lstStyle/>
          <a:p>
            <a:pPr lvl="1">
              <a:buClr>
                <a:srgbClr val="013C88"/>
              </a:buClr>
              <a:buFont typeface="Wingdings" pitchFamily="2" charset="2"/>
              <a:buChar char="Ø"/>
            </a:pPr>
            <a:r>
              <a:rPr lang="en-US" dirty="0" smtClean="0"/>
              <a:t>  Revision of last remaining FPMR citations</a:t>
            </a:r>
            <a:endParaRPr lang="en-US" sz="1200" dirty="0" smtClean="0"/>
          </a:p>
          <a:p>
            <a:pPr lvl="2">
              <a:buClr>
                <a:srgbClr val="013C88"/>
              </a:buClr>
              <a:buFont typeface="Arial" pitchFamily="34" charset="0"/>
              <a:buChar char="•"/>
            </a:pPr>
            <a:r>
              <a:rPr lang="en-US" sz="2400" b="1" dirty="0" smtClean="0"/>
              <a:t>PART 101-42</a:t>
            </a:r>
            <a:r>
              <a:rPr lang="en-US" sz="2400" dirty="0" smtClean="0"/>
              <a:t> — </a:t>
            </a:r>
            <a:r>
              <a:rPr lang="en-US" sz="1800" dirty="0" smtClean="0"/>
              <a:t>UTILIZATION AND DISPOSAL OF </a:t>
            </a:r>
            <a:r>
              <a:rPr lang="en-US" sz="1800" dirty="0" smtClean="0"/>
              <a:t>HAZA</a:t>
            </a:r>
            <a:r>
              <a:rPr lang="en-US" sz="1800" dirty="0" smtClean="0"/>
              <a:t>RDOUS </a:t>
            </a:r>
            <a:r>
              <a:rPr lang="en-US" sz="1800" dirty="0" smtClean="0"/>
              <a:t>MATERIALS AND CERTAIN </a:t>
            </a:r>
            <a:r>
              <a:rPr lang="en-US" sz="1800" dirty="0" smtClean="0"/>
              <a:t>CATEGORIES </a:t>
            </a:r>
            <a:r>
              <a:rPr lang="en-US" sz="1800" dirty="0" smtClean="0"/>
              <a:t>OF PROPERTY</a:t>
            </a:r>
          </a:p>
          <a:p>
            <a:pPr lvl="2">
              <a:buClr>
                <a:srgbClr val="013C88"/>
              </a:buClr>
              <a:buFont typeface="Arial" pitchFamily="34" charset="0"/>
              <a:buChar char="•"/>
            </a:pPr>
            <a:r>
              <a:rPr lang="en-US" sz="2400" b="1" dirty="0" smtClean="0"/>
              <a:t>PART 101-45</a:t>
            </a:r>
            <a:r>
              <a:rPr lang="en-US" sz="2400" dirty="0" smtClean="0"/>
              <a:t> — </a:t>
            </a:r>
            <a:r>
              <a:rPr lang="en-US" sz="1800" dirty="0" smtClean="0"/>
              <a:t>SALE, ABANDONMENT, OR DESTRUCTION OF PERSONAL PROPERTY</a:t>
            </a:r>
            <a:endParaRPr lang="en-US" sz="1800" dirty="0" smtClean="0"/>
          </a:p>
          <a:p>
            <a:pPr lvl="3"/>
            <a:r>
              <a:rPr lang="en-US" dirty="0" smtClean="0"/>
              <a:t>Section 101-45.001, “Demilitarization and decontamination”</a:t>
            </a:r>
          </a:p>
          <a:p>
            <a:pPr lvl="3"/>
            <a:r>
              <a:rPr lang="en-US" dirty="0" smtClean="0"/>
              <a:t>Section 101-45.002, “Gold”</a:t>
            </a:r>
          </a:p>
          <a:p>
            <a:pPr lvl="3"/>
            <a:r>
              <a:rPr lang="en-US" dirty="0" smtClean="0"/>
              <a:t>Section 101-45.004, “All terrain vehicles.”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0" y="1219200"/>
            <a:ext cx="9144000" cy="523220"/>
          </a:xfrm>
        </p:spPr>
        <p:txBody>
          <a:bodyPr/>
          <a:lstStyle/>
          <a:p>
            <a:pPr algn="ctr"/>
            <a:r>
              <a:rPr lang="en-US" sz="2800" dirty="0" smtClean="0"/>
              <a:t> Property Requiring Special Handling</a:t>
            </a:r>
          </a:p>
        </p:txBody>
      </p:sp>
      <p:sp>
        <p:nvSpPr>
          <p:cNvPr id="9220" name="Rectangle 3"/>
          <p:cNvSpPr>
            <a:spLocks noGrp="1" noChangeArrowheads="1"/>
          </p:cNvSpPr>
          <p:nvPr>
            <p:ph type="body" sz="half" idx="1"/>
          </p:nvPr>
        </p:nvSpPr>
        <p:spPr>
          <a:xfrm>
            <a:off x="228600" y="1676400"/>
            <a:ext cx="4572000" cy="5181600"/>
          </a:xfrm>
        </p:spPr>
        <p:txBody>
          <a:bodyPr/>
          <a:lstStyle/>
          <a:p>
            <a:pPr>
              <a:buClr>
                <a:srgbClr val="013C88"/>
              </a:buClr>
            </a:pPr>
            <a:r>
              <a:rPr lang="en-US" sz="2400" dirty="0" smtClean="0"/>
              <a:t>Acid-contaminated and explosive-contaminated</a:t>
            </a:r>
          </a:p>
          <a:p>
            <a:pPr>
              <a:buClr>
                <a:srgbClr val="013C88"/>
              </a:buClr>
            </a:pPr>
            <a:r>
              <a:rPr lang="en-US" sz="2400" dirty="0" smtClean="0"/>
              <a:t>All-terrain vehicles</a:t>
            </a:r>
          </a:p>
          <a:p>
            <a:pPr>
              <a:buClr>
                <a:srgbClr val="013C88"/>
              </a:buClr>
            </a:pPr>
            <a:r>
              <a:rPr lang="en-US" sz="2400" dirty="0" smtClean="0"/>
              <a:t>Ammunition	</a:t>
            </a:r>
          </a:p>
          <a:p>
            <a:pPr>
              <a:buClr>
                <a:srgbClr val="013C88"/>
              </a:buClr>
            </a:pPr>
            <a:r>
              <a:rPr lang="en-US" sz="2400" dirty="0" smtClean="0"/>
              <a:t>Animals and Plants</a:t>
            </a:r>
          </a:p>
          <a:p>
            <a:pPr>
              <a:buClr>
                <a:srgbClr val="013C88"/>
              </a:buClr>
            </a:pPr>
            <a:r>
              <a:rPr lang="en-US" sz="2400" dirty="0" smtClean="0"/>
              <a:t>Asbestos</a:t>
            </a:r>
          </a:p>
          <a:p>
            <a:pPr>
              <a:buClr>
                <a:srgbClr val="013C88"/>
              </a:buClr>
            </a:pPr>
            <a:r>
              <a:rPr lang="en-US" sz="2400" dirty="0" smtClean="0"/>
              <a:t>Controlled substances</a:t>
            </a:r>
          </a:p>
          <a:p>
            <a:pPr>
              <a:buClr>
                <a:srgbClr val="013C88"/>
              </a:buClr>
            </a:pPr>
            <a:r>
              <a:rPr lang="en-US" sz="2400" dirty="0" smtClean="0"/>
              <a:t>Drugs, </a:t>
            </a:r>
            <a:r>
              <a:rPr lang="en-US" sz="2400" dirty="0" err="1" smtClean="0"/>
              <a:t>biologicals</a:t>
            </a:r>
            <a:r>
              <a:rPr lang="en-US" sz="2400" dirty="0" smtClean="0"/>
              <a:t>, and reagents</a:t>
            </a:r>
          </a:p>
          <a:p>
            <a:pPr>
              <a:buClr>
                <a:srgbClr val="013C88"/>
              </a:buClr>
            </a:pPr>
            <a:r>
              <a:rPr lang="en-US" sz="2400" dirty="0" smtClean="0"/>
              <a:t>Electronic products</a:t>
            </a:r>
          </a:p>
          <a:p>
            <a:endParaRPr lang="en-US" sz="2000" dirty="0" smtClean="0"/>
          </a:p>
        </p:txBody>
      </p:sp>
      <p:sp>
        <p:nvSpPr>
          <p:cNvPr id="9221" name="Rectangle 4"/>
          <p:cNvSpPr>
            <a:spLocks noGrp="1" noChangeArrowheads="1"/>
          </p:cNvSpPr>
          <p:nvPr>
            <p:ph type="body" sz="half" idx="2"/>
          </p:nvPr>
        </p:nvSpPr>
        <p:spPr>
          <a:xfrm>
            <a:off x="4038600" y="1752600"/>
            <a:ext cx="4876800" cy="3886200"/>
          </a:xfrm>
        </p:spPr>
        <p:txBody>
          <a:bodyPr/>
          <a:lstStyle/>
          <a:p>
            <a:pPr>
              <a:buClr>
                <a:srgbClr val="013C88"/>
              </a:buClr>
            </a:pPr>
            <a:r>
              <a:rPr lang="en-US" sz="2400" dirty="0" smtClean="0"/>
              <a:t>Lead-containing paints &amp; items bearing lead-containing paints</a:t>
            </a:r>
          </a:p>
          <a:p>
            <a:pPr>
              <a:buClr>
                <a:srgbClr val="013C88"/>
              </a:buClr>
            </a:pPr>
            <a:r>
              <a:rPr lang="en-US" sz="2400" dirty="0" smtClean="0"/>
              <a:t>Medical </a:t>
            </a:r>
            <a:r>
              <a:rPr lang="en-US" sz="2400" dirty="0" smtClean="0"/>
              <a:t>devices</a:t>
            </a:r>
          </a:p>
          <a:p>
            <a:pPr>
              <a:buClr>
                <a:srgbClr val="013C88"/>
              </a:buClr>
            </a:pPr>
            <a:r>
              <a:rPr lang="en-US" sz="2400" dirty="0" smtClean="0"/>
              <a:t>National stockpile material</a:t>
            </a:r>
          </a:p>
          <a:p>
            <a:pPr>
              <a:buClr>
                <a:srgbClr val="013C88"/>
              </a:buClr>
            </a:pPr>
            <a:r>
              <a:rPr lang="en-US" sz="2400" dirty="0" smtClean="0"/>
              <a:t>NRC controlled materials</a:t>
            </a:r>
          </a:p>
          <a:p>
            <a:pPr>
              <a:buClr>
                <a:srgbClr val="013C88"/>
              </a:buClr>
            </a:pPr>
            <a:r>
              <a:rPr lang="en-US" sz="2400" dirty="0" smtClean="0"/>
              <a:t>Ozone depleting substances</a:t>
            </a:r>
          </a:p>
          <a:p>
            <a:pPr>
              <a:buClr>
                <a:srgbClr val="013C88"/>
              </a:buClr>
            </a:pPr>
            <a:r>
              <a:rPr lang="en-US" sz="2400" dirty="0" smtClean="0"/>
              <a:t>Polychlorinated biphenyls</a:t>
            </a:r>
          </a:p>
          <a:p>
            <a:pPr>
              <a:buClr>
                <a:srgbClr val="013C88"/>
              </a:buClr>
            </a:pPr>
            <a:r>
              <a:rPr lang="en-US" sz="2400" dirty="0" smtClean="0"/>
              <a:t>Precious metals </a:t>
            </a:r>
          </a:p>
          <a:p>
            <a:pPr>
              <a:buClr>
                <a:srgbClr val="013C88"/>
              </a:buClr>
            </a:pPr>
            <a:r>
              <a:rPr lang="en-US" sz="2400" dirty="0" smtClean="0"/>
              <a:t>Vehicles not suitable for highway use</a:t>
            </a:r>
          </a:p>
        </p:txBody>
      </p:sp>
      <p:sp>
        <p:nvSpPr>
          <p:cNvPr id="7" name="TextBox 6"/>
          <p:cNvSpPr txBox="1"/>
          <p:nvPr/>
        </p:nvSpPr>
        <p:spPr>
          <a:xfrm>
            <a:off x="5029200" y="6019800"/>
            <a:ext cx="2819400" cy="461665"/>
          </a:xfrm>
          <a:prstGeom prst="rect">
            <a:avLst/>
          </a:prstGeom>
          <a:noFill/>
        </p:spPr>
        <p:txBody>
          <a:bodyPr wrap="square" rtlCol="0">
            <a:spAutoFit/>
          </a:bodyPr>
          <a:lstStyle/>
          <a:p>
            <a:r>
              <a:rPr lang="en-US" b="1" dirty="0" smtClean="0">
                <a:solidFill>
                  <a:srgbClr val="013C88"/>
                </a:solidFill>
                <a:latin typeface="Times New Roman" pitchFamily="18" charset="0"/>
                <a:cs typeface="Times New Roman" pitchFamily="18" charset="0"/>
              </a:rPr>
              <a:t>FPMR 101-42</a:t>
            </a:r>
            <a:endParaRPr lang="en-US" b="1" dirty="0">
              <a:solidFill>
                <a:srgbClr val="013C88"/>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381000" y="1219200"/>
            <a:ext cx="7543800" cy="584775"/>
          </a:xfrm>
        </p:spPr>
        <p:txBody>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2300" dirty="0" smtClean="0">
                <a:latin typeface="Arial" pitchFamily="34" charset="0"/>
                <a:cs typeface="Arial" pitchFamily="34" charset="0"/>
              </a:rPr>
              <a:t> </a:t>
            </a:r>
            <a:r>
              <a:rPr lang="en-US" sz="3200" b="1" dirty="0" smtClean="0">
                <a:solidFill>
                  <a:srgbClr val="013C88"/>
                </a:solidFill>
                <a:latin typeface="Arial" pitchFamily="34" charset="0"/>
                <a:cs typeface="Arial" pitchFamily="34" charset="0"/>
              </a:rPr>
              <a:t>FMR 102-40 (Draft)</a:t>
            </a:r>
            <a:endParaRPr lang="en-US" dirty="0" smtClean="0">
              <a:latin typeface="Arial" pitchFamily="34" charset="0"/>
              <a:cs typeface="Arial" pitchFamily="34" charset="0"/>
            </a:endParaRPr>
          </a:p>
        </p:txBody>
      </p:sp>
      <p:sp>
        <p:nvSpPr>
          <p:cNvPr id="10245" name="Rectangle 6"/>
          <p:cNvSpPr>
            <a:spLocks noGrp="1" noChangeArrowheads="1"/>
          </p:cNvSpPr>
          <p:nvPr>
            <p:ph type="body" sz="half" idx="1"/>
          </p:nvPr>
        </p:nvSpPr>
        <p:spPr>
          <a:xfrm>
            <a:off x="304800" y="1752600"/>
            <a:ext cx="7696200" cy="4343400"/>
          </a:xfrm>
          <a:noFill/>
        </p:spPr>
        <p:txBody>
          <a:bodyPr/>
          <a:lstStyle/>
          <a:p>
            <a:pPr>
              <a:buClr>
                <a:srgbClr val="013C88"/>
              </a:buClr>
            </a:pPr>
            <a:r>
              <a:rPr lang="en-US" sz="2400" b="1" dirty="0" smtClean="0"/>
              <a:t>Additional definitions</a:t>
            </a:r>
          </a:p>
          <a:p>
            <a:pPr lvl="1">
              <a:buClr>
                <a:srgbClr val="013C88"/>
              </a:buClr>
              <a:buFont typeface="Arial" pitchFamily="34" charset="0"/>
              <a:buChar char="•"/>
            </a:pPr>
            <a:r>
              <a:rPr lang="en-US" dirty="0" smtClean="0"/>
              <a:t>Ammunition</a:t>
            </a:r>
          </a:p>
          <a:p>
            <a:pPr lvl="1">
              <a:buClr>
                <a:srgbClr val="013C88"/>
              </a:buClr>
              <a:buFont typeface="Arial" pitchFamily="34" charset="0"/>
              <a:buChar char="•"/>
            </a:pPr>
            <a:r>
              <a:rPr lang="en-US" dirty="0" smtClean="0"/>
              <a:t>Commerce Control List Item (CCLI)</a:t>
            </a:r>
          </a:p>
          <a:p>
            <a:pPr lvl="1">
              <a:buClr>
                <a:srgbClr val="013C88"/>
              </a:buClr>
              <a:buFont typeface="Arial" pitchFamily="34" charset="0"/>
              <a:buChar char="•"/>
            </a:pPr>
            <a:r>
              <a:rPr lang="en-US" dirty="0" smtClean="0"/>
              <a:t>Demilitarization</a:t>
            </a:r>
          </a:p>
          <a:p>
            <a:pPr lvl="1">
              <a:buClr>
                <a:srgbClr val="013C88"/>
              </a:buClr>
              <a:buFont typeface="Arial" pitchFamily="34" charset="0"/>
              <a:buChar char="•"/>
            </a:pPr>
            <a:r>
              <a:rPr lang="en-US" dirty="0" smtClean="0"/>
              <a:t>Electronic Products</a:t>
            </a:r>
          </a:p>
          <a:p>
            <a:pPr lvl="1">
              <a:buClr>
                <a:srgbClr val="013C88"/>
              </a:buClr>
              <a:buFont typeface="Arial" pitchFamily="34" charset="0"/>
              <a:buChar char="•"/>
            </a:pPr>
            <a:r>
              <a:rPr lang="en-US" dirty="0" smtClean="0"/>
              <a:t>Material Safety Data Sheet (MSDS)</a:t>
            </a:r>
          </a:p>
          <a:p>
            <a:pPr lvl="1">
              <a:buClr>
                <a:srgbClr val="013C88"/>
              </a:buClr>
              <a:buFont typeface="Arial" pitchFamily="34" charset="0"/>
              <a:buChar char="•"/>
            </a:pPr>
            <a:r>
              <a:rPr lang="en-US" dirty="0" smtClean="0"/>
              <a:t>Medical devices</a:t>
            </a:r>
          </a:p>
          <a:p>
            <a:pPr lvl="1">
              <a:buClr>
                <a:srgbClr val="013C88"/>
              </a:buClr>
              <a:buFont typeface="Arial" pitchFamily="34" charset="0"/>
              <a:buChar char="•"/>
            </a:pPr>
            <a:r>
              <a:rPr lang="en-US" dirty="0" smtClean="0"/>
              <a:t>Precious metals</a:t>
            </a:r>
          </a:p>
          <a:p>
            <a:pPr>
              <a:buClr>
                <a:srgbClr val="013C88"/>
              </a:buClr>
            </a:pPr>
            <a:r>
              <a:rPr lang="en-US" sz="2400" b="1" dirty="0" smtClean="0"/>
              <a:t> Revised definitions</a:t>
            </a:r>
          </a:p>
          <a:p>
            <a:pPr lvl="1">
              <a:buClr>
                <a:srgbClr val="013C88"/>
              </a:buClr>
              <a:buFont typeface="Arial" pitchFamily="34" charset="0"/>
              <a:buChar char="•"/>
            </a:pPr>
            <a:r>
              <a:rPr lang="en-US" dirty="0" smtClean="0"/>
              <a:t>Firearms</a:t>
            </a:r>
          </a:p>
          <a:p>
            <a:pPr lvl="1">
              <a:buClr>
                <a:srgbClr val="013C88"/>
              </a:buClr>
              <a:buFont typeface="Arial" pitchFamily="34" charset="0"/>
              <a:buChar char="•"/>
            </a:pPr>
            <a:r>
              <a:rPr lang="en-US" dirty="0" smtClean="0"/>
              <a:t>Perishables</a:t>
            </a:r>
          </a:p>
        </p:txBody>
      </p:sp>
      <p:pic>
        <p:nvPicPr>
          <p:cNvPr id="10247" name="Picture 6" descr="Example of firearms that have a revised definition of special handling required"/>
          <p:cNvPicPr>
            <a:picLocks noChangeAspect="1" noChangeArrowheads="1"/>
          </p:cNvPicPr>
          <p:nvPr/>
        </p:nvPicPr>
        <p:blipFill>
          <a:blip r:embed="rId3" cstate="print"/>
          <a:srcRect/>
          <a:stretch>
            <a:fillRect/>
          </a:stretch>
        </p:blipFill>
        <p:spPr bwMode="auto">
          <a:xfrm>
            <a:off x="5715000" y="4800600"/>
            <a:ext cx="2897188" cy="170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304800" y="1066801"/>
            <a:ext cx="8610600" cy="523220"/>
          </a:xfrm>
        </p:spPr>
        <p:txBody>
          <a:bodyPr/>
          <a:lstStyle/>
          <a:p>
            <a:pPr algn="ctr"/>
            <a:r>
              <a:rPr lang="en-US" sz="2800" dirty="0" smtClean="0">
                <a:cs typeface="Arial" pitchFamily="34" charset="0"/>
              </a:rPr>
              <a:t> </a:t>
            </a:r>
            <a:r>
              <a:rPr lang="en-US" sz="2800" b="1" dirty="0" smtClean="0">
                <a:solidFill>
                  <a:srgbClr val="013C88"/>
                </a:solidFill>
                <a:cs typeface="Arial" pitchFamily="34" charset="0"/>
              </a:rPr>
              <a:t>Categories Requiring Special Handling</a:t>
            </a:r>
            <a:endParaRPr lang="en-US" sz="2800" dirty="0" smtClean="0">
              <a:cs typeface="Arial" pitchFamily="34" charset="0"/>
            </a:endParaRPr>
          </a:p>
        </p:txBody>
      </p:sp>
      <p:sp>
        <p:nvSpPr>
          <p:cNvPr id="11269" name="Rectangle 5"/>
          <p:cNvSpPr>
            <a:spLocks noGrp="1" noChangeArrowheads="1"/>
          </p:cNvSpPr>
          <p:nvPr>
            <p:ph type="body" sz="half" idx="1"/>
          </p:nvPr>
        </p:nvSpPr>
        <p:spPr>
          <a:xfrm>
            <a:off x="228600" y="1828800"/>
            <a:ext cx="4495800" cy="4648200"/>
          </a:xfrm>
        </p:spPr>
        <p:txBody>
          <a:bodyPr/>
          <a:lstStyle/>
          <a:p>
            <a:pPr>
              <a:lnSpc>
                <a:spcPct val="90000"/>
              </a:lnSpc>
              <a:buClr>
                <a:srgbClr val="013C88"/>
              </a:buClr>
            </a:pPr>
            <a:r>
              <a:rPr lang="en-US" sz="2200" dirty="0" smtClean="0"/>
              <a:t>Acid-contaminated and explosive-contaminated </a:t>
            </a:r>
          </a:p>
          <a:p>
            <a:pPr>
              <a:lnSpc>
                <a:spcPct val="90000"/>
              </a:lnSpc>
              <a:buClr>
                <a:srgbClr val="013C88"/>
              </a:buClr>
            </a:pPr>
            <a:r>
              <a:rPr lang="en-US" sz="2200" dirty="0" smtClean="0"/>
              <a:t>All-terrain vehicles</a:t>
            </a:r>
          </a:p>
          <a:p>
            <a:pPr>
              <a:lnSpc>
                <a:spcPct val="90000"/>
              </a:lnSpc>
              <a:buClr>
                <a:srgbClr val="013C88"/>
              </a:buClr>
            </a:pPr>
            <a:r>
              <a:rPr lang="en-US" sz="2200" b="1" dirty="0" smtClean="0"/>
              <a:t>Ammunition</a:t>
            </a:r>
          </a:p>
          <a:p>
            <a:pPr>
              <a:lnSpc>
                <a:spcPct val="90000"/>
              </a:lnSpc>
              <a:buClr>
                <a:srgbClr val="013C88"/>
              </a:buClr>
            </a:pPr>
            <a:r>
              <a:rPr lang="en-US" sz="2200" dirty="0" smtClean="0"/>
              <a:t>Animals and plants</a:t>
            </a:r>
          </a:p>
          <a:p>
            <a:pPr>
              <a:lnSpc>
                <a:spcPct val="90000"/>
              </a:lnSpc>
              <a:buClr>
                <a:srgbClr val="013C88"/>
              </a:buClr>
            </a:pPr>
            <a:r>
              <a:rPr lang="en-US" sz="2200" dirty="0" smtClean="0"/>
              <a:t>Asbestos</a:t>
            </a:r>
          </a:p>
          <a:p>
            <a:pPr>
              <a:lnSpc>
                <a:spcPct val="90000"/>
              </a:lnSpc>
              <a:buClr>
                <a:srgbClr val="013C88"/>
              </a:buClr>
            </a:pPr>
            <a:r>
              <a:rPr lang="en-US" sz="2200" dirty="0" smtClean="0"/>
              <a:t>Controlled substances</a:t>
            </a:r>
          </a:p>
          <a:p>
            <a:pPr>
              <a:lnSpc>
                <a:spcPct val="90000"/>
              </a:lnSpc>
              <a:buClr>
                <a:srgbClr val="013C88"/>
              </a:buClr>
            </a:pPr>
            <a:r>
              <a:rPr lang="en-US" sz="2200" dirty="0" smtClean="0"/>
              <a:t>Drugs, </a:t>
            </a:r>
            <a:r>
              <a:rPr lang="en-US" sz="2200" dirty="0" err="1" smtClean="0"/>
              <a:t>biologicals</a:t>
            </a:r>
            <a:r>
              <a:rPr lang="en-US" sz="2200" dirty="0" smtClean="0"/>
              <a:t>, and reagents</a:t>
            </a:r>
          </a:p>
          <a:p>
            <a:pPr>
              <a:lnSpc>
                <a:spcPct val="90000"/>
              </a:lnSpc>
              <a:buClr>
                <a:srgbClr val="013C88"/>
              </a:buClr>
            </a:pPr>
            <a:r>
              <a:rPr lang="en-US" sz="2200" b="1" dirty="0" smtClean="0"/>
              <a:t>Electronic products</a:t>
            </a:r>
          </a:p>
          <a:p>
            <a:pPr>
              <a:lnSpc>
                <a:spcPct val="90000"/>
              </a:lnSpc>
              <a:buClr>
                <a:srgbClr val="013C88"/>
              </a:buClr>
            </a:pPr>
            <a:r>
              <a:rPr lang="en-US" sz="2200" b="1" dirty="0" smtClean="0"/>
              <a:t>Firearms</a:t>
            </a:r>
          </a:p>
          <a:p>
            <a:pPr>
              <a:lnSpc>
                <a:spcPct val="90000"/>
              </a:lnSpc>
              <a:buClr>
                <a:srgbClr val="013C88"/>
              </a:buClr>
            </a:pPr>
            <a:r>
              <a:rPr lang="en-US" sz="2200" b="1" dirty="0" smtClean="0"/>
              <a:t>Hazardous materials (MSDS</a:t>
            </a:r>
            <a:r>
              <a:rPr lang="en-US" sz="2200" b="1" dirty="0" smtClean="0"/>
              <a:t>)</a:t>
            </a:r>
            <a:endParaRPr lang="en-US" sz="2200" b="1" dirty="0" smtClean="0"/>
          </a:p>
        </p:txBody>
      </p:sp>
      <p:sp>
        <p:nvSpPr>
          <p:cNvPr id="11271" name="Rectangle 7"/>
          <p:cNvSpPr>
            <a:spLocks noChangeArrowheads="1"/>
          </p:cNvSpPr>
          <p:nvPr/>
        </p:nvSpPr>
        <p:spPr bwMode="auto">
          <a:xfrm>
            <a:off x="4648200" y="1752600"/>
            <a:ext cx="4495800" cy="4493538"/>
          </a:xfrm>
          <a:prstGeom prst="rect">
            <a:avLst/>
          </a:prstGeom>
          <a:noFill/>
          <a:ln w="9525">
            <a:noFill/>
            <a:miter lim="800000"/>
            <a:headEnd/>
            <a:tailEnd/>
          </a:ln>
        </p:spPr>
        <p:txBody>
          <a:bodyPr wrap="square">
            <a:spAutoFit/>
          </a:bodyPr>
          <a:lstStyle/>
          <a:p>
            <a:pPr>
              <a:buFont typeface="Wingdings" pitchFamily="2" charset="2"/>
              <a:buChar char="Ø"/>
            </a:pPr>
            <a:r>
              <a:rPr lang="en-US" sz="2200" b="1" dirty="0" smtClean="0">
                <a:solidFill>
                  <a:srgbClr val="013C88"/>
                </a:solidFill>
                <a:latin typeface="Arial" pitchFamily="34" charset="0"/>
                <a:cs typeface="Times New Roman" pitchFamily="18" charset="0"/>
              </a:rPr>
              <a:t>Perishables</a:t>
            </a:r>
            <a:endParaRPr lang="en-US" sz="2200" b="1" dirty="0" smtClean="0">
              <a:solidFill>
                <a:srgbClr val="013C88"/>
              </a:solidFill>
              <a:latin typeface="Arial" pitchFamily="34" charset="0"/>
            </a:endParaRPr>
          </a:p>
          <a:p>
            <a:pPr>
              <a:buFont typeface="Wingdings" pitchFamily="2" charset="2"/>
              <a:buChar char="Ø"/>
            </a:pPr>
            <a:r>
              <a:rPr lang="en-US" sz="2200" dirty="0" smtClean="0">
                <a:solidFill>
                  <a:srgbClr val="013C88"/>
                </a:solidFill>
                <a:latin typeface="Arial" pitchFamily="34" charset="0"/>
                <a:cs typeface="Times New Roman" pitchFamily="18" charset="0"/>
              </a:rPr>
              <a:t>Lead-containing </a:t>
            </a:r>
            <a:r>
              <a:rPr lang="en-US" sz="2200" dirty="0">
                <a:solidFill>
                  <a:srgbClr val="013C88"/>
                </a:solidFill>
                <a:latin typeface="Arial" pitchFamily="34" charset="0"/>
                <a:cs typeface="Times New Roman" pitchFamily="18" charset="0"/>
              </a:rPr>
              <a:t>paints </a:t>
            </a:r>
            <a:r>
              <a:rPr lang="en-US" sz="2200" dirty="0" smtClean="0">
                <a:solidFill>
                  <a:srgbClr val="013C88"/>
                </a:solidFill>
                <a:latin typeface="Arial" pitchFamily="34" charset="0"/>
                <a:cs typeface="Times New Roman" pitchFamily="18" charset="0"/>
              </a:rPr>
              <a:t>&amp; </a:t>
            </a:r>
            <a:r>
              <a:rPr lang="en-US" sz="2200" dirty="0" smtClean="0">
                <a:solidFill>
                  <a:srgbClr val="013C88"/>
                </a:solidFill>
                <a:latin typeface="Arial" pitchFamily="34" charset="0"/>
                <a:cs typeface="Times New Roman" pitchFamily="18" charset="0"/>
              </a:rPr>
              <a:t>items</a:t>
            </a:r>
            <a:br>
              <a:rPr lang="en-US" sz="2200" dirty="0" smtClean="0">
                <a:solidFill>
                  <a:srgbClr val="013C88"/>
                </a:solidFill>
                <a:latin typeface="Arial" pitchFamily="34" charset="0"/>
                <a:cs typeface="Times New Roman" pitchFamily="18" charset="0"/>
              </a:rPr>
            </a:br>
            <a:r>
              <a:rPr lang="en-US" sz="2200" dirty="0" smtClean="0">
                <a:solidFill>
                  <a:srgbClr val="013C88"/>
                </a:solidFill>
                <a:latin typeface="Arial" pitchFamily="34" charset="0"/>
                <a:cs typeface="Times New Roman" pitchFamily="18" charset="0"/>
              </a:rPr>
              <a:t>   bearing </a:t>
            </a:r>
            <a:r>
              <a:rPr lang="en-US" sz="2200" dirty="0">
                <a:solidFill>
                  <a:srgbClr val="013C88"/>
                </a:solidFill>
                <a:latin typeface="Arial" pitchFamily="34" charset="0"/>
                <a:cs typeface="Times New Roman" pitchFamily="18" charset="0"/>
              </a:rPr>
              <a:t>lead-containing paint </a:t>
            </a:r>
          </a:p>
          <a:p>
            <a:pPr>
              <a:buFont typeface="Wingdings" pitchFamily="2" charset="2"/>
              <a:buChar char="Ø"/>
            </a:pPr>
            <a:r>
              <a:rPr lang="en-US" sz="2200" dirty="0">
                <a:solidFill>
                  <a:srgbClr val="013C88"/>
                </a:solidFill>
                <a:latin typeface="Arial" pitchFamily="34" charset="0"/>
                <a:cs typeface="Times New Roman" pitchFamily="18" charset="0"/>
              </a:rPr>
              <a:t> </a:t>
            </a:r>
            <a:r>
              <a:rPr lang="en-US" sz="2200" b="1" dirty="0" smtClean="0">
                <a:solidFill>
                  <a:srgbClr val="013C88"/>
                </a:solidFill>
                <a:latin typeface="Arial" pitchFamily="34" charset="0"/>
                <a:cs typeface="Times New Roman" pitchFamily="18" charset="0"/>
              </a:rPr>
              <a:t>Medical </a:t>
            </a:r>
            <a:r>
              <a:rPr lang="en-US" sz="2200" b="1" dirty="0">
                <a:solidFill>
                  <a:srgbClr val="013C88"/>
                </a:solidFill>
                <a:latin typeface="Arial" pitchFamily="34" charset="0"/>
                <a:cs typeface="Times New Roman" pitchFamily="18" charset="0"/>
              </a:rPr>
              <a:t>devices</a:t>
            </a:r>
          </a:p>
          <a:p>
            <a:pPr>
              <a:buFont typeface="Wingdings" pitchFamily="2" charset="2"/>
              <a:buChar char="Ø"/>
            </a:pPr>
            <a:r>
              <a:rPr lang="en-US" sz="2200" dirty="0">
                <a:solidFill>
                  <a:srgbClr val="013C88"/>
                </a:solidFill>
                <a:latin typeface="Arial" pitchFamily="34" charset="0"/>
                <a:cs typeface="Times New Roman" pitchFamily="18" charset="0"/>
              </a:rPr>
              <a:t> </a:t>
            </a:r>
            <a:r>
              <a:rPr lang="en-US" sz="2200" b="1" dirty="0" smtClean="0">
                <a:solidFill>
                  <a:srgbClr val="013C88"/>
                </a:solidFill>
                <a:latin typeface="Arial" pitchFamily="34" charset="0"/>
                <a:cs typeface="Times New Roman" pitchFamily="18" charset="0"/>
              </a:rPr>
              <a:t>Munitions </a:t>
            </a:r>
            <a:r>
              <a:rPr lang="en-US" sz="2200" b="1" dirty="0">
                <a:solidFill>
                  <a:srgbClr val="013C88"/>
                </a:solidFill>
                <a:latin typeface="Arial" pitchFamily="34" charset="0"/>
                <a:cs typeface="Times New Roman" pitchFamily="18" charset="0"/>
              </a:rPr>
              <a:t>List Items (MLIs)</a:t>
            </a:r>
          </a:p>
          <a:p>
            <a:pPr>
              <a:buFont typeface="Wingdings" pitchFamily="2" charset="2"/>
              <a:buChar char="Ø"/>
            </a:pPr>
            <a:r>
              <a:rPr lang="en-US" sz="2200" dirty="0">
                <a:solidFill>
                  <a:srgbClr val="013C88"/>
                </a:solidFill>
                <a:latin typeface="Arial" pitchFamily="34" charset="0"/>
                <a:cs typeface="Times New Roman" pitchFamily="18" charset="0"/>
              </a:rPr>
              <a:t> </a:t>
            </a:r>
            <a:r>
              <a:rPr lang="en-US" sz="2200" b="1" dirty="0" smtClean="0">
                <a:solidFill>
                  <a:srgbClr val="013C88"/>
                </a:solidFill>
                <a:latin typeface="Arial" pitchFamily="34" charset="0"/>
                <a:cs typeface="Times New Roman" pitchFamily="18" charset="0"/>
              </a:rPr>
              <a:t>Commerce </a:t>
            </a:r>
            <a:r>
              <a:rPr lang="en-US" sz="2200" b="1" dirty="0">
                <a:solidFill>
                  <a:srgbClr val="013C88"/>
                </a:solidFill>
                <a:latin typeface="Arial" pitchFamily="34" charset="0"/>
                <a:cs typeface="Times New Roman" pitchFamily="18" charset="0"/>
              </a:rPr>
              <a:t>Control List Items </a:t>
            </a:r>
          </a:p>
          <a:p>
            <a:pPr>
              <a:buFont typeface="Wingdings" pitchFamily="2" charset="2"/>
              <a:buChar char="Ø"/>
            </a:pPr>
            <a:r>
              <a:rPr lang="en-US" sz="2200" dirty="0">
                <a:solidFill>
                  <a:srgbClr val="013C88"/>
                </a:solidFill>
                <a:latin typeface="Arial" pitchFamily="34" charset="0"/>
                <a:cs typeface="Times New Roman" pitchFamily="18" charset="0"/>
              </a:rPr>
              <a:t> </a:t>
            </a:r>
            <a:r>
              <a:rPr lang="en-US" sz="2200" dirty="0" smtClean="0">
                <a:solidFill>
                  <a:srgbClr val="013C88"/>
                </a:solidFill>
                <a:latin typeface="Arial" pitchFamily="34" charset="0"/>
                <a:cs typeface="Times New Roman" pitchFamily="18" charset="0"/>
              </a:rPr>
              <a:t>National </a:t>
            </a:r>
            <a:r>
              <a:rPr lang="en-US" sz="2200" dirty="0">
                <a:solidFill>
                  <a:srgbClr val="013C88"/>
                </a:solidFill>
                <a:latin typeface="Arial" pitchFamily="34" charset="0"/>
                <a:cs typeface="Times New Roman" pitchFamily="18" charset="0"/>
              </a:rPr>
              <a:t>stockpile material</a:t>
            </a:r>
          </a:p>
          <a:p>
            <a:pPr>
              <a:buFont typeface="Wingdings" pitchFamily="2" charset="2"/>
              <a:buChar char="Ø"/>
            </a:pPr>
            <a:r>
              <a:rPr lang="en-US" sz="2200" dirty="0">
                <a:solidFill>
                  <a:srgbClr val="013C88"/>
                </a:solidFill>
                <a:latin typeface="Arial" pitchFamily="34" charset="0"/>
                <a:cs typeface="Times New Roman" pitchFamily="18" charset="0"/>
              </a:rPr>
              <a:t> </a:t>
            </a:r>
            <a:r>
              <a:rPr lang="en-US" sz="2200" dirty="0" smtClean="0">
                <a:solidFill>
                  <a:srgbClr val="013C88"/>
                </a:solidFill>
                <a:latin typeface="Arial" pitchFamily="34" charset="0"/>
                <a:cs typeface="Times New Roman" pitchFamily="18" charset="0"/>
              </a:rPr>
              <a:t>NRC </a:t>
            </a:r>
            <a:r>
              <a:rPr lang="en-US" sz="2200" dirty="0">
                <a:solidFill>
                  <a:srgbClr val="013C88"/>
                </a:solidFill>
                <a:latin typeface="Arial" pitchFamily="34" charset="0"/>
                <a:cs typeface="Times New Roman" pitchFamily="18" charset="0"/>
              </a:rPr>
              <a:t>controlled materials</a:t>
            </a:r>
          </a:p>
          <a:p>
            <a:pPr>
              <a:buFont typeface="Wingdings" pitchFamily="2" charset="2"/>
              <a:buChar char="Ø"/>
            </a:pPr>
            <a:r>
              <a:rPr lang="en-US" sz="2200" dirty="0">
                <a:solidFill>
                  <a:srgbClr val="013C88"/>
                </a:solidFill>
                <a:latin typeface="Arial" pitchFamily="34" charset="0"/>
                <a:cs typeface="Times New Roman" pitchFamily="18" charset="0"/>
              </a:rPr>
              <a:t> </a:t>
            </a:r>
            <a:r>
              <a:rPr lang="en-US" sz="2200" dirty="0" smtClean="0">
                <a:solidFill>
                  <a:srgbClr val="013C88"/>
                </a:solidFill>
                <a:latin typeface="Arial" pitchFamily="34" charset="0"/>
                <a:cs typeface="Times New Roman" pitchFamily="18" charset="0"/>
              </a:rPr>
              <a:t>Ozone </a:t>
            </a:r>
            <a:r>
              <a:rPr lang="en-US" sz="2200" dirty="0">
                <a:solidFill>
                  <a:srgbClr val="013C88"/>
                </a:solidFill>
                <a:latin typeface="Arial" pitchFamily="34" charset="0"/>
                <a:cs typeface="Times New Roman" pitchFamily="18" charset="0"/>
              </a:rPr>
              <a:t>depleting substances</a:t>
            </a:r>
          </a:p>
          <a:p>
            <a:pPr>
              <a:buFont typeface="Wingdings" pitchFamily="2" charset="2"/>
              <a:buChar char="Ø"/>
            </a:pPr>
            <a:r>
              <a:rPr lang="en-US" sz="2200" dirty="0">
                <a:solidFill>
                  <a:srgbClr val="013C88"/>
                </a:solidFill>
                <a:latin typeface="Arial" pitchFamily="34" charset="0"/>
                <a:cs typeface="Times New Roman" pitchFamily="18" charset="0"/>
              </a:rPr>
              <a:t> </a:t>
            </a:r>
            <a:r>
              <a:rPr lang="en-US" sz="2200" dirty="0" smtClean="0">
                <a:solidFill>
                  <a:srgbClr val="013C88"/>
                </a:solidFill>
                <a:latin typeface="Arial" pitchFamily="34" charset="0"/>
                <a:cs typeface="Times New Roman" pitchFamily="18" charset="0"/>
              </a:rPr>
              <a:t>Polychlorinated biphenyls PCB</a:t>
            </a:r>
            <a:endParaRPr lang="en-US" sz="2200" dirty="0">
              <a:solidFill>
                <a:srgbClr val="013C88"/>
              </a:solidFill>
              <a:latin typeface="Arial" pitchFamily="34" charset="0"/>
              <a:cs typeface="Times New Roman" pitchFamily="18" charset="0"/>
            </a:endParaRPr>
          </a:p>
          <a:p>
            <a:pPr>
              <a:buFont typeface="Wingdings" pitchFamily="2" charset="2"/>
              <a:buChar char="Ø"/>
            </a:pPr>
            <a:r>
              <a:rPr lang="en-US" sz="2200" dirty="0">
                <a:solidFill>
                  <a:srgbClr val="013C88"/>
                </a:solidFill>
                <a:latin typeface="Arial" pitchFamily="34" charset="0"/>
                <a:cs typeface="Times New Roman" pitchFamily="18" charset="0"/>
              </a:rPr>
              <a:t> </a:t>
            </a:r>
            <a:r>
              <a:rPr lang="en-US" sz="2200" b="1" dirty="0" smtClean="0">
                <a:solidFill>
                  <a:srgbClr val="013C88"/>
                </a:solidFill>
                <a:latin typeface="Arial" pitchFamily="34" charset="0"/>
                <a:cs typeface="Times New Roman" pitchFamily="18" charset="0"/>
              </a:rPr>
              <a:t>Precious </a:t>
            </a:r>
            <a:r>
              <a:rPr lang="en-US" sz="2200" b="1" dirty="0">
                <a:solidFill>
                  <a:srgbClr val="013C88"/>
                </a:solidFill>
                <a:latin typeface="Arial" pitchFamily="34" charset="0"/>
                <a:cs typeface="Times New Roman" pitchFamily="18" charset="0"/>
              </a:rPr>
              <a:t>metals</a:t>
            </a:r>
          </a:p>
          <a:p>
            <a:pPr>
              <a:buFont typeface="Wingdings" pitchFamily="2" charset="2"/>
              <a:buChar char="Ø"/>
            </a:pPr>
            <a:r>
              <a:rPr lang="en-US" sz="2200" dirty="0">
                <a:solidFill>
                  <a:srgbClr val="013C88"/>
                </a:solidFill>
                <a:latin typeface="Arial" pitchFamily="34" charset="0"/>
                <a:cs typeface="Times New Roman" pitchFamily="18" charset="0"/>
              </a:rPr>
              <a:t> </a:t>
            </a:r>
            <a:r>
              <a:rPr lang="en-US" sz="2200" dirty="0" smtClean="0">
                <a:solidFill>
                  <a:srgbClr val="013C88"/>
                </a:solidFill>
                <a:latin typeface="Arial" pitchFamily="34" charset="0"/>
                <a:cs typeface="Times New Roman" pitchFamily="18" charset="0"/>
              </a:rPr>
              <a:t>Vehicles </a:t>
            </a:r>
            <a:r>
              <a:rPr lang="en-US" sz="2200" dirty="0">
                <a:solidFill>
                  <a:srgbClr val="013C88"/>
                </a:solidFill>
                <a:latin typeface="Arial" pitchFamily="34" charset="0"/>
                <a:cs typeface="Times New Roman" pitchFamily="18" charset="0"/>
              </a:rPr>
              <a:t>not suitable for </a:t>
            </a:r>
            <a:r>
              <a:rPr lang="en-US" sz="2200" dirty="0" smtClean="0">
                <a:solidFill>
                  <a:srgbClr val="013C88"/>
                </a:solidFill>
                <a:latin typeface="Arial" pitchFamily="34" charset="0"/>
                <a:cs typeface="Times New Roman" pitchFamily="18" charset="0"/>
              </a:rPr>
              <a:t> </a:t>
            </a:r>
          </a:p>
          <a:p>
            <a:r>
              <a:rPr lang="en-US" sz="2200" dirty="0" smtClean="0">
                <a:solidFill>
                  <a:srgbClr val="013C88"/>
                </a:solidFill>
                <a:latin typeface="Arial" pitchFamily="34" charset="0"/>
                <a:cs typeface="Times New Roman" pitchFamily="18" charset="0"/>
              </a:rPr>
              <a:t>     highway use</a:t>
            </a:r>
            <a:endParaRPr lang="en-US" sz="2200" dirty="0">
              <a:solidFill>
                <a:srgbClr val="013C88"/>
              </a:solidFill>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3668</TotalTime>
  <Words>3415</Words>
  <Application>Microsoft Office PowerPoint</Application>
  <PresentationFormat>On-screen Show (4:3)</PresentationFormat>
  <Paragraphs>382</Paragraphs>
  <Slides>42</Slides>
  <Notes>39</Notes>
  <HiddenSlides>1</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GSA Powerpoint template</vt:lpstr>
      <vt:lpstr>Processing Hazardous Materials</vt:lpstr>
      <vt:lpstr> Overview</vt:lpstr>
      <vt:lpstr>Governing Regulations </vt:lpstr>
      <vt:lpstr> Property Requiring Special Handling </vt:lpstr>
      <vt:lpstr> Property Requiring Special Handling </vt:lpstr>
      <vt:lpstr> FMR 102-40 (Draft) </vt:lpstr>
      <vt:lpstr> Property Requiring Special Handling</vt:lpstr>
      <vt:lpstr> FMR 102-40 (Draft)</vt:lpstr>
      <vt:lpstr> Categories Requiring Special Handling</vt:lpstr>
      <vt:lpstr>FMR 102-40 (Draft)</vt:lpstr>
      <vt:lpstr> FMR 102-40 (Draft)</vt:lpstr>
      <vt:lpstr> FMR 102-40 (Draft)</vt:lpstr>
      <vt:lpstr>FEMA Trailers – Hazardous? </vt:lpstr>
      <vt:lpstr>FEMA Trailers (cont.)  </vt:lpstr>
      <vt:lpstr>Gas/Pesticide Tanks – Hazardous?   </vt:lpstr>
      <vt:lpstr> FMR 102-40 (Draft)</vt:lpstr>
      <vt:lpstr> FMR 102-40 (Draft)</vt:lpstr>
      <vt:lpstr> FMR 102-40 (Draft)</vt:lpstr>
      <vt:lpstr> FMR 102-40 (Draft)</vt:lpstr>
      <vt:lpstr>Hazardous Materials: Characteristics  </vt:lpstr>
      <vt:lpstr>Hazardous Materials: Characteristics</vt:lpstr>
      <vt:lpstr>Hazardous Materials: Characteristics</vt:lpstr>
      <vt:lpstr>The HMR of the Federal Hazardous Materials Transportation LAW (49 CFR) apply to:</vt:lpstr>
      <vt:lpstr>Reporting Criteria</vt:lpstr>
      <vt:lpstr>Transfers of Hazardous Material</vt:lpstr>
      <vt:lpstr>Shipper’s Certification</vt:lpstr>
      <vt:lpstr>Donation of Hazardous Material</vt:lpstr>
      <vt:lpstr> FMR 102-40 (Draft)</vt:lpstr>
      <vt:lpstr>Slide 29</vt:lpstr>
      <vt:lpstr> FMR 102-40 (Draft)</vt:lpstr>
      <vt:lpstr>Sales of Hazardous Material</vt:lpstr>
      <vt:lpstr>Sales Procedures: Lotting</vt:lpstr>
      <vt:lpstr>Sales: Item Descriptions</vt:lpstr>
      <vt:lpstr>A&amp;D (Abandonment/Destruction) of  Hazardous Materials </vt:lpstr>
      <vt:lpstr>Methods of Abandonment &amp; Destruction</vt:lpstr>
      <vt:lpstr>Locating Vendors</vt:lpstr>
      <vt:lpstr>Slide 37</vt:lpstr>
      <vt:lpstr>Slide 38</vt:lpstr>
      <vt:lpstr>Slide 39</vt:lpstr>
      <vt:lpstr>Responsible Decisions</vt:lpstr>
      <vt:lpstr>So, who is liable for the proper identification and disposal of hazardous materials?</vt:lpstr>
      <vt:lpstr>Questions?</vt:lpstr>
    </vt:vector>
  </TitlesOfParts>
  <Company>GSA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Andy Black</dc:creator>
  <cp:lastModifiedBy>SandraEKlar</cp:lastModifiedBy>
  <cp:revision>223</cp:revision>
  <cp:lastPrinted>2000-10-09T13:28:30Z</cp:lastPrinted>
  <dcterms:created xsi:type="dcterms:W3CDTF">2000-04-20T12:10:32Z</dcterms:created>
  <dcterms:modified xsi:type="dcterms:W3CDTF">2014-08-20T23:08:56Z</dcterms:modified>
</cp:coreProperties>
</file>