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98B471D-DA85-41B8-AB70-C5EE5DC94F57}" type="datetimeFigureOut">
              <a:rPr lang="en-US" smtClean="0"/>
              <a:pPr/>
              <a:t>8/22/2014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F6C49F8-5B35-4C5A-AF1B-3DAA361CED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D6E4599-4C0F-4DAC-8095-7C0979A7FB84}" type="slidenum">
              <a:rPr lang="en-US"/>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239395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pPr>
              <a:defRPr/>
            </a:pPr>
            <a:fld id="{55E877B9-F479-48D9-85CC-95BD0CF452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Lst>
  <p:hf hdr="0" ftr="0" dt="0"/>
  <p:txStyles>
    <p:titleStyle>
      <a:lvl1pPr algn="l" rtl="0" eaLnBrk="1" fontAlgn="base" hangingPunct="1">
        <a:spcBef>
          <a:spcPct val="0"/>
        </a:spcBef>
        <a:spcAft>
          <a:spcPct val="0"/>
        </a:spcAft>
        <a:defRPr sz="3200" b="1">
          <a:solidFill>
            <a:srgbClr val="013C88"/>
          </a:solidFill>
          <a:latin typeface="Arial Black" pitchFamily="34" charset="0"/>
          <a:ea typeface="+mj-ea"/>
          <a:cs typeface="+mj-cs"/>
        </a:defRPr>
      </a:lvl1pPr>
      <a:lvl2pPr algn="l" rtl="0" eaLnBrk="1" fontAlgn="base" hangingPunct="1">
        <a:spcBef>
          <a:spcPct val="0"/>
        </a:spcBef>
        <a:spcAft>
          <a:spcPct val="0"/>
        </a:spcAft>
        <a:defRPr sz="3200" b="1">
          <a:solidFill>
            <a:srgbClr val="013C88"/>
          </a:solidFill>
          <a:latin typeface="Arial" charset="0"/>
        </a:defRPr>
      </a:lvl2pPr>
      <a:lvl3pPr algn="l" rtl="0" eaLnBrk="1" fontAlgn="base" hangingPunct="1">
        <a:spcBef>
          <a:spcPct val="0"/>
        </a:spcBef>
        <a:spcAft>
          <a:spcPct val="0"/>
        </a:spcAft>
        <a:defRPr sz="3200" b="1">
          <a:solidFill>
            <a:srgbClr val="013C88"/>
          </a:solidFill>
          <a:latin typeface="Arial" charset="0"/>
        </a:defRPr>
      </a:lvl3pPr>
      <a:lvl4pPr algn="l" rtl="0" eaLnBrk="1" fontAlgn="base" hangingPunct="1">
        <a:spcBef>
          <a:spcPct val="0"/>
        </a:spcBef>
        <a:spcAft>
          <a:spcPct val="0"/>
        </a:spcAft>
        <a:defRPr sz="3200" b="1">
          <a:solidFill>
            <a:srgbClr val="013C88"/>
          </a:solidFill>
          <a:latin typeface="Arial" charset="0"/>
        </a:defRPr>
      </a:lvl4pPr>
      <a:lvl5pPr algn="l" rtl="0" eaLnBrk="1" fontAlgn="base" hangingPunct="1">
        <a:spcBef>
          <a:spcPct val="0"/>
        </a:spcBef>
        <a:spcAft>
          <a:spcPct val="0"/>
        </a:spcAft>
        <a:defRPr sz="3200" b="1">
          <a:solidFill>
            <a:srgbClr val="013C88"/>
          </a:solidFill>
          <a:latin typeface="Arial" charset="0"/>
        </a:defRPr>
      </a:lvl5pPr>
      <a:lvl6pPr marL="457200" algn="l" rtl="0" eaLnBrk="1" fontAlgn="base" hangingPunct="1">
        <a:spcBef>
          <a:spcPct val="0"/>
        </a:spcBef>
        <a:spcAft>
          <a:spcPct val="0"/>
        </a:spcAft>
        <a:defRPr sz="3200" b="1">
          <a:solidFill>
            <a:srgbClr val="013C88"/>
          </a:solidFill>
          <a:latin typeface="Arial" charset="0"/>
        </a:defRPr>
      </a:lvl6pPr>
      <a:lvl7pPr marL="914400" algn="l" rtl="0" eaLnBrk="1" fontAlgn="base" hangingPunct="1">
        <a:spcBef>
          <a:spcPct val="0"/>
        </a:spcBef>
        <a:spcAft>
          <a:spcPct val="0"/>
        </a:spcAft>
        <a:defRPr sz="3200" b="1">
          <a:solidFill>
            <a:srgbClr val="013C88"/>
          </a:solidFill>
          <a:latin typeface="Arial" charset="0"/>
        </a:defRPr>
      </a:lvl7pPr>
      <a:lvl8pPr marL="1371600" algn="l" rtl="0" eaLnBrk="1" fontAlgn="base" hangingPunct="1">
        <a:spcBef>
          <a:spcPct val="0"/>
        </a:spcBef>
        <a:spcAft>
          <a:spcPct val="0"/>
        </a:spcAft>
        <a:defRPr sz="3200" b="1">
          <a:solidFill>
            <a:srgbClr val="013C88"/>
          </a:solidFill>
          <a:latin typeface="Arial" charset="0"/>
        </a:defRPr>
      </a:lvl8pPr>
      <a:lvl9pPr marL="1828800" algn="l" rtl="0" eaLnBrk="1" fontAlgn="base" hangingPunct="1">
        <a:spcBef>
          <a:spcPct val="0"/>
        </a:spcBef>
        <a:spcAft>
          <a:spcPct val="0"/>
        </a:spcAft>
        <a:defRPr sz="3200" b="1">
          <a:solidFill>
            <a:srgbClr val="013C88"/>
          </a:solidFill>
          <a:latin typeface="Arial" charset="0"/>
        </a:defRPr>
      </a:lvl9pPr>
    </p:titleStyle>
    <p:bodyStyle>
      <a:lvl1pPr marL="342900" indent="-342900" algn="l" rtl="0" eaLnBrk="1" fontAlgn="base" hangingPunct="1">
        <a:spcBef>
          <a:spcPct val="20000"/>
        </a:spcBef>
        <a:spcAft>
          <a:spcPct val="0"/>
        </a:spcAft>
        <a:buClr>
          <a:schemeClr val="bg1"/>
        </a:buClr>
        <a:buFont typeface="Wingdings" pitchFamily="2" charset="2"/>
        <a:buChar char="Ø"/>
        <a:defRPr sz="2400">
          <a:solidFill>
            <a:srgbClr val="013C88"/>
          </a:solidFill>
          <a:latin typeface="Arial" pitchFamily="34" charset="0"/>
          <a:ea typeface="+mn-ea"/>
          <a:cs typeface="Arial" pitchFamily="34" charset="0"/>
        </a:defRPr>
      </a:lvl1pPr>
      <a:lvl2pPr marL="742950" indent="-220663" algn="l" rtl="0" eaLnBrk="1" fontAlgn="base" hangingPunct="1">
        <a:spcBef>
          <a:spcPct val="20000"/>
        </a:spcBef>
        <a:spcAft>
          <a:spcPct val="0"/>
        </a:spcAft>
        <a:buClr>
          <a:schemeClr val="bg1"/>
        </a:buClr>
        <a:buFont typeface="Wingdings" pitchFamily="2" charset="2"/>
        <a:buChar char=""/>
        <a:defRPr sz="2400">
          <a:solidFill>
            <a:srgbClr val="013C88"/>
          </a:solidFill>
          <a:latin typeface="Arial" pitchFamily="34" charset="0"/>
          <a:cs typeface="Arial" pitchFamily="34" charset="0"/>
        </a:defRPr>
      </a:lvl2pPr>
      <a:lvl3pPr marL="1143000" indent="-228600" algn="l" rtl="0" eaLnBrk="1" fontAlgn="base" hangingPunct="1">
        <a:spcBef>
          <a:spcPct val="20000"/>
        </a:spcBef>
        <a:spcAft>
          <a:spcPct val="0"/>
        </a:spcAft>
        <a:buClr>
          <a:schemeClr val="bg1"/>
        </a:buClr>
        <a:buFont typeface="Arial" charset="0"/>
        <a:buChar char="–"/>
        <a:defRPr sz="2400">
          <a:solidFill>
            <a:srgbClr val="013C88"/>
          </a:solidFill>
          <a:latin typeface="Arial" pitchFamily="34" charset="0"/>
          <a:cs typeface="Arial" pitchFamily="34" charset="0"/>
        </a:defRPr>
      </a:lvl3pPr>
      <a:lvl4pPr marL="1600200" indent="-228600" algn="l" rtl="0" eaLnBrk="1" fontAlgn="base" hangingPunct="1">
        <a:spcBef>
          <a:spcPct val="20000"/>
        </a:spcBef>
        <a:spcAft>
          <a:spcPct val="0"/>
        </a:spcAft>
        <a:buClr>
          <a:schemeClr val="bg1"/>
        </a:buClr>
        <a:buFont typeface="Wingdings" pitchFamily="2" charset="2"/>
        <a:buChar char="§"/>
        <a:defRPr sz="2400">
          <a:solidFill>
            <a:srgbClr val="013C88"/>
          </a:solidFill>
          <a:latin typeface="Arial" pitchFamily="34" charset="0"/>
          <a:cs typeface="Arial" pitchFamily="34" charset="0"/>
        </a:defRPr>
      </a:lvl4pPr>
      <a:lvl5pPr marL="20574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Arial" pitchFamily="34" charset="0"/>
          <a:cs typeface="Arial" pitchFamily="34" charset="0"/>
        </a:defRPr>
      </a:lvl5pPr>
      <a:lvl6pPr marL="25146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1" fontAlgn="base" hangingPunct="1">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idx="4294967295"/>
          </p:nvPr>
        </p:nvSpPr>
        <p:spPr>
          <a:xfrm>
            <a:off x="0" y="1905000"/>
            <a:ext cx="9144000" cy="6382643"/>
          </a:xfrm>
        </p:spPr>
        <p:txBody>
          <a:bodyPr/>
          <a:lstStyle/>
          <a:p>
            <a:pPr marL="0" indent="0" algn="ct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endParaRPr lang="en-US" sz="3200" dirty="0" smtClean="0"/>
          </a:p>
        </p:txBody>
      </p:sp>
      <p:sp>
        <p:nvSpPr>
          <p:cNvPr id="3" name="Rectangle 2"/>
          <p:cNvSpPr/>
          <p:nvPr/>
        </p:nvSpPr>
        <p:spPr>
          <a:xfrm>
            <a:off x="152400" y="3276600"/>
            <a:ext cx="8991600" cy="3693319"/>
          </a:xfrm>
          <a:prstGeom prst="rect">
            <a:avLst/>
          </a:prstGeom>
        </p:spPr>
        <p:txBody>
          <a:bodyPr wrap="square">
            <a:spAutoFit/>
          </a:bodyPr>
          <a:lstStyle/>
          <a:p>
            <a:pPr algn="ctr"/>
            <a:r>
              <a:rPr lang="en-US" sz="3200" dirty="0" smtClean="0">
                <a:solidFill>
                  <a:schemeClr val="bg1"/>
                </a:solidFill>
                <a:latin typeface="Arial Black" pitchFamily="34" charset="0"/>
              </a:rPr>
              <a:t>Disposition of Seized, Forfeited, Voluntarily Abandoned, and Unclaimed Personal Property</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1800" dirty="0" smtClean="0">
                <a:solidFill>
                  <a:schemeClr val="bg1"/>
                </a:solidFill>
              </a:rPr>
              <a:t/>
            </a:r>
            <a:br>
              <a:rPr lang="en-US" sz="1800" dirty="0" smtClean="0">
                <a:solidFill>
                  <a:schemeClr val="bg1"/>
                </a:solidFill>
              </a:rPr>
            </a:br>
            <a:r>
              <a:rPr lang="en-US" b="1" dirty="0" smtClean="0">
                <a:solidFill>
                  <a:schemeClr val="bg1"/>
                </a:solidFill>
              </a:rPr>
              <a:t>FMR Subchapter B – Personal Property Part 102-41</a:t>
            </a:r>
            <a:br>
              <a:rPr lang="en-US" b="1" dirty="0" smtClean="0">
                <a:solidFill>
                  <a:schemeClr val="bg1"/>
                </a:solidFill>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a:noFill/>
        </p:spPr>
        <p:txBody>
          <a:bodyPr/>
          <a:lstStyle/>
          <a:p>
            <a:fld id="{0D4DEFD1-D3EE-4D4F-9228-65FA6B7FEE10}" type="slidenum">
              <a:rPr lang="en-US" smtClean="0"/>
              <a:pPr/>
              <a:t>10</a:t>
            </a:fld>
            <a:endParaRPr lang="en-US" smtClean="0"/>
          </a:p>
        </p:txBody>
      </p:sp>
      <p:sp>
        <p:nvSpPr>
          <p:cNvPr id="12291" name="Rectangle 2"/>
          <p:cNvSpPr>
            <a:spLocks noGrp="1" noChangeArrowheads="1"/>
          </p:cNvSpPr>
          <p:nvPr>
            <p:ph type="title"/>
          </p:nvPr>
        </p:nvSpPr>
        <p:spPr/>
        <p:txBody>
          <a:bodyPr/>
          <a:lstStyle/>
          <a:p>
            <a:pPr algn="ctr"/>
            <a:r>
              <a:rPr lang="en-US" smtClean="0"/>
              <a:t>UNCLAIMED PERSONAL PROPERTY</a:t>
            </a:r>
          </a:p>
        </p:txBody>
      </p:sp>
      <p:sp>
        <p:nvSpPr>
          <p:cNvPr id="12292" name="Rectangle 3"/>
          <p:cNvSpPr>
            <a:spLocks noGrp="1" noChangeArrowheads="1"/>
          </p:cNvSpPr>
          <p:nvPr>
            <p:ph type="body" sz="half" idx="1"/>
          </p:nvPr>
        </p:nvSpPr>
        <p:spPr>
          <a:xfrm>
            <a:off x="455613" y="2393950"/>
            <a:ext cx="5564187" cy="3048000"/>
          </a:xfrm>
        </p:spPr>
        <p:txBody>
          <a:bodyPr/>
          <a:lstStyle/>
          <a:p>
            <a:pPr>
              <a:lnSpc>
                <a:spcPct val="80000"/>
              </a:lnSpc>
              <a:buClr>
                <a:schemeClr val="accent6"/>
              </a:buClr>
            </a:pPr>
            <a:endParaRPr lang="en-US" sz="1800" dirty="0" smtClean="0"/>
          </a:p>
          <a:p>
            <a:pPr>
              <a:lnSpc>
                <a:spcPct val="80000"/>
              </a:lnSpc>
              <a:buClr>
                <a:schemeClr val="accent6"/>
              </a:buClr>
            </a:pPr>
            <a:r>
              <a:rPr lang="en-US" sz="2800" dirty="0" smtClean="0"/>
              <a:t>Generally, you must retain the property for 30 days from the date it is found.</a:t>
            </a:r>
          </a:p>
          <a:p>
            <a:pPr>
              <a:lnSpc>
                <a:spcPct val="80000"/>
              </a:lnSpc>
              <a:buClr>
                <a:schemeClr val="accent6"/>
              </a:buClr>
            </a:pPr>
            <a:endParaRPr lang="en-US" sz="2800" dirty="0" smtClean="0"/>
          </a:p>
          <a:p>
            <a:pPr>
              <a:lnSpc>
                <a:spcPct val="80000"/>
              </a:lnSpc>
              <a:buClr>
                <a:schemeClr val="accent6"/>
              </a:buClr>
            </a:pPr>
            <a:r>
              <a:rPr lang="en-US" sz="2800" dirty="0" smtClean="0"/>
              <a:t>Unless the previous owner files a claim, title then vests in the U.S. Government.</a:t>
            </a:r>
          </a:p>
        </p:txBody>
      </p:sp>
      <p:pic>
        <p:nvPicPr>
          <p:cNvPr id="12293" name="Picture 6" descr="j0250600"/>
          <p:cNvPicPr>
            <a:picLocks noGrp="1" noChangeAspect="1" noChangeArrowheads="1"/>
          </p:cNvPicPr>
          <p:nvPr>
            <p:ph sz="half" idx="2"/>
          </p:nvPr>
        </p:nvPicPr>
        <p:blipFill>
          <a:blip r:embed="rId2" cstate="print"/>
          <a:srcRect/>
          <a:stretch>
            <a:fillRect/>
          </a:stretch>
        </p:blipFill>
        <p:spPr>
          <a:xfrm>
            <a:off x="6858000" y="3429000"/>
            <a:ext cx="1873250" cy="28194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1FE11D08-2179-4F1E-8247-8CD04CA75C3E}" type="slidenum">
              <a:rPr lang="en-US" smtClean="0"/>
              <a:pPr/>
              <a:t>11</a:t>
            </a:fld>
            <a:endParaRPr lang="en-US" smtClean="0"/>
          </a:p>
        </p:txBody>
      </p:sp>
      <p:sp>
        <p:nvSpPr>
          <p:cNvPr id="13315" name="Rectangle 2"/>
          <p:cNvSpPr>
            <a:spLocks noGrp="1" noChangeArrowheads="1"/>
          </p:cNvSpPr>
          <p:nvPr>
            <p:ph type="title"/>
          </p:nvPr>
        </p:nvSpPr>
        <p:spPr>
          <a:xfrm>
            <a:off x="533400" y="1219200"/>
            <a:ext cx="7769225" cy="579438"/>
          </a:xfrm>
        </p:spPr>
        <p:txBody>
          <a:bodyPr/>
          <a:lstStyle/>
          <a:p>
            <a:pPr algn="ctr"/>
            <a:r>
              <a:rPr lang="en-US" dirty="0" smtClean="0"/>
              <a:t>WHAT ARE MY AGENCIES CHOICES?</a:t>
            </a:r>
          </a:p>
        </p:txBody>
      </p:sp>
      <p:sp>
        <p:nvSpPr>
          <p:cNvPr id="13316" name="Rectangle 3"/>
          <p:cNvSpPr>
            <a:spLocks noGrp="1" noChangeArrowheads="1"/>
          </p:cNvSpPr>
          <p:nvPr>
            <p:ph type="body" idx="1"/>
          </p:nvPr>
        </p:nvSpPr>
        <p:spPr>
          <a:xfrm>
            <a:off x="381000" y="2286000"/>
            <a:ext cx="7769225" cy="3854450"/>
          </a:xfrm>
        </p:spPr>
        <p:txBody>
          <a:bodyPr/>
          <a:lstStyle/>
          <a:p>
            <a:r>
              <a:rPr lang="en-US" sz="2800" dirty="0" smtClean="0"/>
              <a:t>May retain for official use after 30 days and no claim by former owner.</a:t>
            </a:r>
          </a:p>
          <a:p>
            <a:pPr>
              <a:buFont typeface="Wingdings" pitchFamily="2" charset="2"/>
              <a:buNone/>
            </a:pPr>
            <a:endParaRPr lang="en-US" sz="2800" dirty="0" smtClean="0"/>
          </a:p>
          <a:p>
            <a:r>
              <a:rPr lang="en-US" sz="2800" dirty="0" smtClean="0"/>
              <a:t>If not retained, Agency must decide if abandonment/destruction should be done immediately (not required to wait 30 days).</a:t>
            </a:r>
          </a:p>
          <a:p>
            <a:pPr>
              <a:buFont typeface="Wingdings" pitchFamily="2" charset="2"/>
              <a:buNone/>
            </a:pPr>
            <a:endParaRPr lang="en-US" sz="2800" dirty="0" smtClean="0"/>
          </a:p>
          <a:p>
            <a:r>
              <a:rPr lang="en-US" sz="2800" dirty="0" smtClean="0"/>
              <a:t>Otherwise, property should be reported to GSA.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577D4794-59D7-465C-A189-320CEDFC1475}" type="slidenum">
              <a:rPr lang="en-US" smtClean="0"/>
              <a:pPr/>
              <a:t>12</a:t>
            </a:fld>
            <a:endParaRPr lang="en-US" smtClean="0"/>
          </a:p>
        </p:txBody>
      </p:sp>
      <p:sp>
        <p:nvSpPr>
          <p:cNvPr id="14339" name="Rectangle 2"/>
          <p:cNvSpPr>
            <a:spLocks noGrp="1" noChangeArrowheads="1"/>
          </p:cNvSpPr>
          <p:nvPr>
            <p:ph type="title"/>
          </p:nvPr>
        </p:nvSpPr>
        <p:spPr>
          <a:xfrm>
            <a:off x="381000" y="1295400"/>
            <a:ext cx="7769225" cy="1006475"/>
          </a:xfrm>
        </p:spPr>
        <p:txBody>
          <a:bodyPr/>
          <a:lstStyle/>
          <a:p>
            <a:pPr algn="ctr"/>
            <a:r>
              <a:rPr lang="en-US" dirty="0" smtClean="0"/>
              <a:t>WHAT IF AGENCY RETAINS THE PROPERTY FOR OFFICIAL USE?</a:t>
            </a:r>
          </a:p>
        </p:txBody>
      </p:sp>
      <p:sp>
        <p:nvSpPr>
          <p:cNvPr id="14340" name="Rectangle 3"/>
          <p:cNvSpPr>
            <a:spLocks noGrp="1" noChangeArrowheads="1"/>
          </p:cNvSpPr>
          <p:nvPr>
            <p:ph type="body" idx="1"/>
          </p:nvPr>
        </p:nvSpPr>
        <p:spPr>
          <a:xfrm>
            <a:off x="533400" y="2438400"/>
            <a:ext cx="7769225" cy="3962400"/>
          </a:xfrm>
        </p:spPr>
        <p:txBody>
          <a:bodyPr/>
          <a:lstStyle/>
          <a:p>
            <a:r>
              <a:rPr lang="en-US" sz="2800" dirty="0" smtClean="0"/>
              <a:t>Records must be retained for 3 years on property retained for official use.</a:t>
            </a:r>
          </a:p>
          <a:p>
            <a:pPr>
              <a:buFont typeface="Wingdings" pitchFamily="2" charset="2"/>
              <a:buNone/>
            </a:pPr>
            <a:endParaRPr lang="en-US" sz="2800" dirty="0" smtClean="0"/>
          </a:p>
          <a:p>
            <a:r>
              <a:rPr lang="en-US" sz="2800" dirty="0" smtClean="0"/>
              <a:t>Funds from the disposal of the property  must be deposited in a special account for this 3 year period to cover any future valid claim.</a:t>
            </a:r>
          </a:p>
          <a:p>
            <a:pPr>
              <a:buFont typeface="Wingdings" pitchFamily="2" charset="2"/>
              <a:buNone/>
            </a:pPr>
            <a:endParaRPr lang="en-US" sz="2800" dirty="0" smtClean="0"/>
          </a:p>
          <a:p>
            <a:r>
              <a:rPr lang="en-US" sz="2800" dirty="0" smtClean="0"/>
              <a:t>When the property is no longer required, report it as excess to GSA.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33AEFC6C-9AB1-4F21-A6C4-1121AEE092FA}" type="slidenum">
              <a:rPr lang="en-US" smtClean="0"/>
              <a:pPr/>
              <a:t>13</a:t>
            </a:fld>
            <a:endParaRPr lang="en-US" smtClean="0"/>
          </a:p>
        </p:txBody>
      </p:sp>
      <p:sp>
        <p:nvSpPr>
          <p:cNvPr id="15363" name="Rectangle 2"/>
          <p:cNvSpPr>
            <a:spLocks noGrp="1" noChangeArrowheads="1"/>
          </p:cNvSpPr>
          <p:nvPr>
            <p:ph type="title"/>
          </p:nvPr>
        </p:nvSpPr>
        <p:spPr>
          <a:xfrm>
            <a:off x="381000" y="1219200"/>
            <a:ext cx="7769225" cy="1006475"/>
          </a:xfrm>
        </p:spPr>
        <p:txBody>
          <a:bodyPr/>
          <a:lstStyle/>
          <a:p>
            <a:pPr algn="ctr"/>
            <a:r>
              <a:rPr lang="en-US" dirty="0" smtClean="0"/>
              <a:t>WHAT IF THE FORMER OWNER FILES A CLAIM FOR THE PROPERTY?</a:t>
            </a:r>
          </a:p>
        </p:txBody>
      </p:sp>
      <p:sp>
        <p:nvSpPr>
          <p:cNvPr id="15364" name="Rectangle 3"/>
          <p:cNvSpPr>
            <a:spLocks noGrp="1" noChangeArrowheads="1"/>
          </p:cNvSpPr>
          <p:nvPr>
            <p:ph type="body" idx="1"/>
          </p:nvPr>
        </p:nvSpPr>
        <p:spPr>
          <a:xfrm>
            <a:off x="533400" y="2590800"/>
            <a:ext cx="7769225" cy="4038600"/>
          </a:xfrm>
        </p:spPr>
        <p:txBody>
          <a:bodyPr/>
          <a:lstStyle/>
          <a:p>
            <a:r>
              <a:rPr lang="en-US" sz="2800" dirty="0" smtClean="0"/>
              <a:t>If the property was sold, reimbursement must not exceed sales proceeds less government’s cost of care and handling.</a:t>
            </a:r>
          </a:p>
          <a:p>
            <a:pPr>
              <a:buFont typeface="Wingdings" pitchFamily="2" charset="2"/>
              <a:buNone/>
            </a:pPr>
            <a:endParaRPr lang="en-US" sz="2800" dirty="0" smtClean="0"/>
          </a:p>
          <a:p>
            <a:r>
              <a:rPr lang="en-US" sz="2800" dirty="0" smtClean="0"/>
              <a:t>If the property is abandoned/destroyed, retained for official use, or, transferred, former owner’s reimbursement must not exceed estimated resale value at time of vesting, less cost of care and handling.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AF330AAD-D24E-4625-9F81-C3F2AFC442C7}" type="slidenum">
              <a:rPr lang="en-US" smtClean="0"/>
              <a:pPr/>
              <a:t>14</a:t>
            </a:fld>
            <a:endParaRPr lang="en-US" smtClean="0"/>
          </a:p>
        </p:txBody>
      </p:sp>
      <p:sp>
        <p:nvSpPr>
          <p:cNvPr id="16387" name="Rectangle 2"/>
          <p:cNvSpPr>
            <a:spLocks noGrp="1" noChangeArrowheads="1"/>
          </p:cNvSpPr>
          <p:nvPr>
            <p:ph type="title"/>
          </p:nvPr>
        </p:nvSpPr>
        <p:spPr>
          <a:xfrm>
            <a:off x="457200" y="1219200"/>
            <a:ext cx="7769225" cy="1463675"/>
          </a:xfrm>
        </p:spPr>
        <p:txBody>
          <a:bodyPr/>
          <a:lstStyle/>
          <a:p>
            <a:pPr algn="ctr"/>
            <a:r>
              <a:rPr lang="en-US" smtClean="0"/>
              <a:t>WHAT IF THE PROPERTY IS TRANSFERRED TO A FEDERAL AGENCY?</a:t>
            </a:r>
          </a:p>
        </p:txBody>
      </p:sp>
      <p:sp>
        <p:nvSpPr>
          <p:cNvPr id="16388" name="Rectangle 3"/>
          <p:cNvSpPr>
            <a:spLocks noGrp="1" noChangeArrowheads="1"/>
          </p:cNvSpPr>
          <p:nvPr>
            <p:ph type="body" idx="1"/>
          </p:nvPr>
        </p:nvSpPr>
        <p:spPr>
          <a:xfrm>
            <a:off x="457200" y="2743200"/>
            <a:ext cx="8382000" cy="4114800"/>
          </a:xfrm>
        </p:spPr>
        <p:txBody>
          <a:bodyPr/>
          <a:lstStyle/>
          <a:p>
            <a:r>
              <a:rPr lang="en-US" sz="2600" smtClean="0"/>
              <a:t>May only be done after 30 days of date of finding the property and no claim being filed by former owner.</a:t>
            </a:r>
          </a:p>
          <a:p>
            <a:r>
              <a:rPr lang="en-US" sz="2600" smtClean="0"/>
              <a:t>Acquiring Agency must pay fair market value to Holding Agency.</a:t>
            </a:r>
          </a:p>
          <a:p>
            <a:r>
              <a:rPr lang="en-US" sz="2600" smtClean="0"/>
              <a:t>Proceeds must be deposited in a special account for a 3 year period pending a claim from the former owner.</a:t>
            </a:r>
          </a:p>
          <a:p>
            <a:r>
              <a:rPr lang="en-US" sz="2600" smtClean="0"/>
              <a:t>After 3 years, money is deposited in the U.S. Treasury.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p>
            <a:fld id="{B25DBC06-A35B-46DB-8FAD-E2A4F240DD69}" type="slidenum">
              <a:rPr lang="en-US" smtClean="0"/>
              <a:pPr/>
              <a:t>15</a:t>
            </a:fld>
            <a:endParaRPr lang="en-US" smtClean="0"/>
          </a:p>
        </p:txBody>
      </p:sp>
      <p:sp>
        <p:nvSpPr>
          <p:cNvPr id="17411" name="Rectangle 2"/>
          <p:cNvSpPr>
            <a:spLocks noGrp="1" noChangeArrowheads="1"/>
          </p:cNvSpPr>
          <p:nvPr>
            <p:ph type="title"/>
          </p:nvPr>
        </p:nvSpPr>
        <p:spPr>
          <a:xfrm>
            <a:off x="457200" y="1479550"/>
            <a:ext cx="7769225" cy="1463675"/>
          </a:xfrm>
        </p:spPr>
        <p:txBody>
          <a:bodyPr/>
          <a:lstStyle/>
          <a:p>
            <a:pPr algn="ctr"/>
            <a:r>
              <a:rPr lang="en-US" smtClean="0"/>
              <a:t>CAN UNCLAIMED PERSONAL PROPERTY BE DONATED TO THE STATES?</a:t>
            </a:r>
          </a:p>
        </p:txBody>
      </p:sp>
      <p:sp>
        <p:nvSpPr>
          <p:cNvPr id="17412" name="Rectangle 3"/>
          <p:cNvSpPr>
            <a:spLocks noGrp="1" noChangeArrowheads="1"/>
          </p:cNvSpPr>
          <p:nvPr>
            <p:ph type="body" sz="half" idx="1"/>
          </p:nvPr>
        </p:nvSpPr>
        <p:spPr>
          <a:xfrm>
            <a:off x="455613" y="2393950"/>
            <a:ext cx="4649787" cy="3930650"/>
          </a:xfrm>
        </p:spPr>
        <p:txBody>
          <a:bodyPr/>
          <a:lstStyle/>
          <a:p>
            <a:pPr>
              <a:buFont typeface="Wingdings" pitchFamily="2" charset="2"/>
              <a:buNone/>
            </a:pPr>
            <a:endParaRPr lang="en-US" dirty="0" smtClean="0"/>
          </a:p>
          <a:p>
            <a:pPr>
              <a:buFont typeface="Wingdings" pitchFamily="2" charset="2"/>
              <a:buNone/>
            </a:pPr>
            <a:endParaRPr lang="en-US" sz="2800" dirty="0" smtClean="0"/>
          </a:p>
          <a:p>
            <a:pPr>
              <a:buClr>
                <a:schemeClr val="accent6"/>
              </a:buClr>
            </a:pPr>
            <a:r>
              <a:rPr lang="en-US" sz="2800" dirty="0" smtClean="0"/>
              <a:t>No, this property can not be donated to the States because a fair market value reimbursement is required.</a:t>
            </a:r>
          </a:p>
        </p:txBody>
      </p:sp>
      <p:pic>
        <p:nvPicPr>
          <p:cNvPr id="17413" name="Picture 4" descr="j0250290"/>
          <p:cNvPicPr>
            <a:picLocks noGrp="1" noChangeAspect="1" noChangeArrowheads="1"/>
          </p:cNvPicPr>
          <p:nvPr>
            <p:ph sz="half" idx="2"/>
          </p:nvPr>
        </p:nvPicPr>
        <p:blipFill>
          <a:blip r:embed="rId2" cstate="print"/>
          <a:srcRect/>
          <a:stretch>
            <a:fillRect/>
          </a:stretch>
        </p:blipFill>
        <p:spPr>
          <a:xfrm>
            <a:off x="5791200" y="3581400"/>
            <a:ext cx="3352800" cy="32766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B32BB310-8A1D-4B20-A0E6-7035A415EF99}" type="slidenum">
              <a:rPr lang="en-US" smtClean="0"/>
              <a:pPr/>
              <a:t>16</a:t>
            </a:fld>
            <a:endParaRPr lang="en-US" smtClean="0"/>
          </a:p>
        </p:txBody>
      </p:sp>
      <p:sp>
        <p:nvSpPr>
          <p:cNvPr id="18435" name="Rectangle 2"/>
          <p:cNvSpPr>
            <a:spLocks noGrp="1" noChangeArrowheads="1"/>
          </p:cNvSpPr>
          <p:nvPr>
            <p:ph type="title"/>
          </p:nvPr>
        </p:nvSpPr>
        <p:spPr>
          <a:xfrm>
            <a:off x="457200" y="1479550"/>
            <a:ext cx="7769225" cy="641350"/>
          </a:xfrm>
        </p:spPr>
        <p:txBody>
          <a:bodyPr/>
          <a:lstStyle/>
          <a:p>
            <a:pPr algn="ctr"/>
            <a:r>
              <a:rPr lang="en-US" sz="3600" smtClean="0"/>
              <a:t>QUESTIONS?</a:t>
            </a:r>
          </a:p>
        </p:txBody>
      </p:sp>
      <p:pic>
        <p:nvPicPr>
          <p:cNvPr id="18436" name="Picture 4" descr="j0250224"/>
          <p:cNvPicPr>
            <a:picLocks noGrp="1" noChangeAspect="1" noChangeArrowheads="1"/>
          </p:cNvPicPr>
          <p:nvPr>
            <p:ph idx="1"/>
          </p:nvPr>
        </p:nvPicPr>
        <p:blipFill>
          <a:blip r:embed="rId2" cstate="print"/>
          <a:srcRect/>
          <a:stretch>
            <a:fillRect/>
          </a:stretch>
        </p:blipFill>
        <p:spPr>
          <a:xfrm>
            <a:off x="2286000" y="2709863"/>
            <a:ext cx="4191000" cy="338613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EA1018B8-1C26-4BD6-BE80-0B0BEA8A108C}" type="slidenum">
              <a:rPr lang="en-US" smtClean="0"/>
              <a:pPr/>
              <a:t>2</a:t>
            </a:fld>
            <a:endParaRPr lang="en-US" smtClean="0"/>
          </a:p>
        </p:txBody>
      </p:sp>
      <p:sp>
        <p:nvSpPr>
          <p:cNvPr id="7171" name="Rectangle 2"/>
          <p:cNvSpPr>
            <a:spLocks noGrp="1" noChangeArrowheads="1"/>
          </p:cNvSpPr>
          <p:nvPr>
            <p:ph type="title"/>
          </p:nvPr>
        </p:nvSpPr>
        <p:spPr>
          <a:xfrm>
            <a:off x="457200" y="1295400"/>
            <a:ext cx="7924800" cy="549275"/>
          </a:xfrm>
          <a:noFill/>
        </p:spPr>
        <p:txBody>
          <a:bodyPr/>
          <a:lstStyle/>
          <a:p>
            <a:r>
              <a:rPr lang="en-US" sz="3200" dirty="0" smtClean="0"/>
              <a:t>DEFINITIONS</a:t>
            </a:r>
          </a:p>
        </p:txBody>
      </p:sp>
      <p:sp>
        <p:nvSpPr>
          <p:cNvPr id="7172" name="Rectangle 3"/>
          <p:cNvSpPr>
            <a:spLocks noGrp="1" noChangeArrowheads="1"/>
          </p:cNvSpPr>
          <p:nvPr>
            <p:ph type="body" idx="1"/>
          </p:nvPr>
        </p:nvSpPr>
        <p:spPr>
          <a:xfrm>
            <a:off x="457200" y="1905000"/>
            <a:ext cx="7924800" cy="4464050"/>
          </a:xfrm>
          <a:noFill/>
        </p:spPr>
        <p:txBody>
          <a:bodyPr/>
          <a:lstStyle/>
          <a:p>
            <a:r>
              <a:rPr lang="en-US" sz="2000" dirty="0" smtClean="0">
                <a:latin typeface="Arial" pitchFamily="34" charset="0"/>
                <a:cs typeface="Arial" pitchFamily="34" charset="0"/>
              </a:rPr>
              <a:t>Forfeited – Acquired through summary process </a:t>
            </a:r>
            <a:r>
              <a:rPr lang="en-US" sz="2000" dirty="0" smtClean="0">
                <a:latin typeface="Arial" pitchFamily="34" charset="0"/>
                <a:cs typeface="Arial" pitchFamily="34" charset="0"/>
              </a:rPr>
              <a:t>or court </a:t>
            </a:r>
            <a:r>
              <a:rPr lang="en-US" sz="2000" dirty="0" smtClean="0">
                <a:latin typeface="Arial" pitchFamily="34" charset="0"/>
                <a:cs typeface="Arial" pitchFamily="34" charset="0"/>
              </a:rPr>
              <a:t>order pursuant to a US law.</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Seized – Confiscated property agency is responsible for until final ownership is determined.</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Unclaimed – Unknowingly abandoned and found on 	             government premises (i.e. lost and found).</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Voluntarily Abandoned – Abandoned so that title immediately vests in the government.  Must be clear written or circumstantial evidence that the property was intentionally and voluntarily abandoned.  Must be clear that the property was not simply lost by the owner.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20422B00-E64C-4E63-86EB-8B85F28B1382}" type="slidenum">
              <a:rPr lang="en-US" smtClean="0"/>
              <a:pPr/>
              <a:t>3</a:t>
            </a:fld>
            <a:endParaRPr lang="en-US" smtClean="0"/>
          </a:p>
        </p:txBody>
      </p:sp>
      <p:sp>
        <p:nvSpPr>
          <p:cNvPr id="8195" name="Rectangle 2"/>
          <p:cNvSpPr>
            <a:spLocks noGrp="1" noChangeArrowheads="1"/>
          </p:cNvSpPr>
          <p:nvPr>
            <p:ph type="title"/>
          </p:nvPr>
        </p:nvSpPr>
        <p:spPr>
          <a:xfrm>
            <a:off x="457200" y="1295400"/>
            <a:ext cx="7769225" cy="1753810"/>
          </a:xfrm>
        </p:spPr>
        <p:txBody>
          <a:bodyPr/>
          <a:lstStyle/>
          <a:p>
            <a:pPr algn="ctr"/>
            <a:r>
              <a:rPr lang="en-US" dirty="0" smtClean="0"/>
              <a:t>What are Your Agency’s Responsibilities for these types of Property?</a:t>
            </a:r>
          </a:p>
        </p:txBody>
      </p:sp>
      <p:sp>
        <p:nvSpPr>
          <p:cNvPr id="8196" name="Rectangle 3"/>
          <p:cNvSpPr>
            <a:spLocks noGrp="1" noChangeArrowheads="1"/>
          </p:cNvSpPr>
          <p:nvPr>
            <p:ph type="body" idx="1"/>
          </p:nvPr>
        </p:nvSpPr>
        <p:spPr>
          <a:xfrm>
            <a:off x="533400" y="3048000"/>
            <a:ext cx="7769225" cy="3048000"/>
          </a:xfrm>
        </p:spPr>
        <p:txBody>
          <a:bodyPr/>
          <a:lstStyle/>
          <a:p>
            <a:r>
              <a:rPr lang="en-US" sz="2800" dirty="0" smtClean="0"/>
              <a:t>Normally, you retain custody.</a:t>
            </a:r>
          </a:p>
          <a:p>
            <a:pPr>
              <a:buFont typeface="Wingdings" pitchFamily="2" charset="2"/>
              <a:buNone/>
            </a:pPr>
            <a:endParaRPr lang="en-US" sz="2800" dirty="0" smtClean="0"/>
          </a:p>
          <a:p>
            <a:r>
              <a:rPr lang="en-US" sz="2800" dirty="0" smtClean="0"/>
              <a:t>You are responsible for reporting to GSA the property not being retained for official use.</a:t>
            </a:r>
          </a:p>
          <a:p>
            <a:pPr>
              <a:buFont typeface="Wingdings" pitchFamily="2" charset="2"/>
              <a:buNone/>
            </a:pPr>
            <a:endParaRPr lang="en-US" sz="2800" dirty="0" smtClean="0"/>
          </a:p>
          <a:p>
            <a:r>
              <a:rPr lang="en-US" sz="2800" dirty="0" smtClean="0"/>
              <a:t>Also, you are responsible for the care and handling of the property.</a:t>
            </a:r>
          </a:p>
          <a:p>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0"/>
          </p:nvPr>
        </p:nvSpPr>
        <p:spPr>
          <a:noFill/>
        </p:spPr>
        <p:txBody>
          <a:bodyPr/>
          <a:lstStyle/>
          <a:p>
            <a:fld id="{21088A2C-1F3D-4DBE-AD22-EF4511227D27}" type="slidenum">
              <a:rPr lang="en-US" smtClean="0"/>
              <a:pPr/>
              <a:t>4</a:t>
            </a:fld>
            <a:endParaRPr lang="en-US" smtClean="0"/>
          </a:p>
        </p:txBody>
      </p:sp>
      <p:sp>
        <p:nvSpPr>
          <p:cNvPr id="1028" name="Rectangle 2"/>
          <p:cNvSpPr>
            <a:spLocks noGrp="1" noChangeArrowheads="1"/>
          </p:cNvSpPr>
          <p:nvPr>
            <p:ph type="title"/>
          </p:nvPr>
        </p:nvSpPr>
        <p:spPr/>
        <p:txBody>
          <a:bodyPr/>
          <a:lstStyle/>
          <a:p>
            <a:pPr algn="ctr"/>
            <a:r>
              <a:rPr lang="en-US" smtClean="0"/>
              <a:t>SEIZED PROPERTY</a:t>
            </a:r>
          </a:p>
        </p:txBody>
      </p:sp>
      <p:sp>
        <p:nvSpPr>
          <p:cNvPr id="1029" name="Rectangle 3"/>
          <p:cNvSpPr>
            <a:spLocks noGrp="1" noChangeArrowheads="1"/>
          </p:cNvSpPr>
          <p:nvPr>
            <p:ph type="body" sz="half" idx="1"/>
          </p:nvPr>
        </p:nvSpPr>
        <p:spPr>
          <a:xfrm>
            <a:off x="455613" y="2393950"/>
            <a:ext cx="7621587" cy="3048000"/>
          </a:xfrm>
        </p:spPr>
        <p:txBody>
          <a:bodyPr/>
          <a:lstStyle/>
          <a:p>
            <a:pPr>
              <a:buClr>
                <a:srgbClr val="002060"/>
              </a:buClr>
            </a:pPr>
            <a:r>
              <a:rPr lang="en-US" sz="3000" dirty="0" smtClean="0"/>
              <a:t>Can not be placed into official use until title is vested in the U.S. Government.</a:t>
            </a:r>
          </a:p>
          <a:p>
            <a:pPr>
              <a:buFont typeface="Wingdings" pitchFamily="2" charset="2"/>
              <a:buNone/>
            </a:pPr>
            <a:endParaRPr lang="en-US" sz="2600" dirty="0" smtClean="0"/>
          </a:p>
        </p:txBody>
      </p:sp>
      <p:graphicFrame>
        <p:nvGraphicFramePr>
          <p:cNvPr id="1026" name="Object 4"/>
          <p:cNvGraphicFramePr>
            <a:graphicFrameLocks noChangeAspect="1"/>
          </p:cNvGraphicFramePr>
          <p:nvPr>
            <p:ph sz="half" idx="2"/>
          </p:nvPr>
        </p:nvGraphicFramePr>
        <p:xfrm>
          <a:off x="1447800" y="3505200"/>
          <a:ext cx="5638800" cy="3352800"/>
        </p:xfrm>
        <a:graphic>
          <a:graphicData uri="http://schemas.openxmlformats.org/presentationml/2006/ole">
            <p:oleObj spid="_x0000_s1026" name="Bitmap Image" r:id="rId3" imgW="2172003" imgH="1142857" progId="PBrush">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0"/>
          </p:nvPr>
        </p:nvSpPr>
        <p:spPr>
          <a:noFill/>
        </p:spPr>
        <p:txBody>
          <a:bodyPr/>
          <a:lstStyle/>
          <a:p>
            <a:fld id="{CD3CBB01-7BFB-4D86-8636-5EBF0BEE3B6F}" type="slidenum">
              <a:rPr lang="en-US" smtClean="0"/>
              <a:pPr/>
              <a:t>5</a:t>
            </a:fld>
            <a:endParaRPr lang="en-US" smtClean="0"/>
          </a:p>
        </p:txBody>
      </p:sp>
      <p:sp>
        <p:nvSpPr>
          <p:cNvPr id="2052" name="Rectangle 2"/>
          <p:cNvSpPr>
            <a:spLocks noGrp="1" noChangeArrowheads="1"/>
          </p:cNvSpPr>
          <p:nvPr>
            <p:ph type="title"/>
          </p:nvPr>
        </p:nvSpPr>
        <p:spPr/>
        <p:txBody>
          <a:bodyPr/>
          <a:lstStyle/>
          <a:p>
            <a:pPr algn="ctr"/>
            <a:r>
              <a:rPr lang="en-US" dirty="0" smtClean="0"/>
              <a:t>FORFEITED PROPERTY</a:t>
            </a:r>
          </a:p>
        </p:txBody>
      </p:sp>
      <p:sp>
        <p:nvSpPr>
          <p:cNvPr id="2053" name="Rectangle 3"/>
          <p:cNvSpPr>
            <a:spLocks noGrp="1" noChangeArrowheads="1"/>
          </p:cNvSpPr>
          <p:nvPr>
            <p:ph type="body" sz="half" idx="1"/>
          </p:nvPr>
        </p:nvSpPr>
        <p:spPr>
          <a:xfrm>
            <a:off x="455613" y="2393950"/>
            <a:ext cx="8459787" cy="3048000"/>
          </a:xfrm>
        </p:spPr>
        <p:txBody>
          <a:bodyPr/>
          <a:lstStyle/>
          <a:p>
            <a:pPr>
              <a:buClr>
                <a:schemeClr val="accent6"/>
              </a:buClr>
            </a:pPr>
            <a:r>
              <a:rPr lang="en-US" sz="3000" dirty="0" smtClean="0"/>
              <a:t>May be retained for official use – unless required by law to be sold.</a:t>
            </a:r>
          </a:p>
        </p:txBody>
      </p:sp>
      <p:graphicFrame>
        <p:nvGraphicFramePr>
          <p:cNvPr id="2050" name="Object 4"/>
          <p:cNvGraphicFramePr>
            <a:graphicFrameLocks noChangeAspect="1"/>
          </p:cNvGraphicFramePr>
          <p:nvPr>
            <p:ph sz="half" idx="2"/>
          </p:nvPr>
        </p:nvGraphicFramePr>
        <p:xfrm>
          <a:off x="3124200" y="3581400"/>
          <a:ext cx="5638800" cy="2895600"/>
        </p:xfrm>
        <a:graphic>
          <a:graphicData uri="http://schemas.openxmlformats.org/presentationml/2006/ole">
            <p:oleObj spid="_x0000_s2050" name="Bitmap Image" r:id="rId3" imgW="4686954" imgH="2381582" progId="PBrush">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A4066669-D41C-437E-BBE3-BD2F650FA6BF}" type="slidenum">
              <a:rPr lang="en-US" smtClean="0"/>
              <a:pPr/>
              <a:t>6</a:t>
            </a:fld>
            <a:endParaRPr lang="en-US" smtClean="0"/>
          </a:p>
        </p:txBody>
      </p:sp>
      <p:sp>
        <p:nvSpPr>
          <p:cNvPr id="9219" name="Rectangle 2"/>
          <p:cNvSpPr>
            <a:spLocks noGrp="1" noChangeArrowheads="1"/>
          </p:cNvSpPr>
          <p:nvPr>
            <p:ph type="title"/>
          </p:nvPr>
        </p:nvSpPr>
        <p:spPr>
          <a:xfrm>
            <a:off x="457200" y="1479550"/>
            <a:ext cx="7769225" cy="1006475"/>
          </a:xfrm>
        </p:spPr>
        <p:txBody>
          <a:bodyPr/>
          <a:lstStyle/>
          <a:p>
            <a:pPr algn="ctr"/>
            <a:r>
              <a:rPr lang="en-US" smtClean="0"/>
              <a:t>FORFEITED PROPERTY RETAINED FOR OFFICIAL USE</a:t>
            </a:r>
          </a:p>
        </p:txBody>
      </p:sp>
      <p:sp>
        <p:nvSpPr>
          <p:cNvPr id="9220" name="Rectangle 3"/>
          <p:cNvSpPr>
            <a:spLocks noGrp="1" noChangeArrowheads="1"/>
          </p:cNvSpPr>
          <p:nvPr>
            <p:ph type="body" idx="1"/>
          </p:nvPr>
        </p:nvSpPr>
        <p:spPr>
          <a:xfrm>
            <a:off x="609600" y="2895600"/>
            <a:ext cx="7769225" cy="3505200"/>
          </a:xfrm>
        </p:spPr>
        <p:txBody>
          <a:bodyPr/>
          <a:lstStyle/>
          <a:p>
            <a:r>
              <a:rPr lang="en-US" sz="3000" dirty="0" smtClean="0"/>
              <a:t>Loses </a:t>
            </a:r>
            <a:r>
              <a:rPr lang="en-US" sz="3000" dirty="0" smtClean="0"/>
              <a:t>its identity as forfeited property.</a:t>
            </a:r>
          </a:p>
          <a:p>
            <a:pPr>
              <a:buFont typeface="Wingdings" pitchFamily="2" charset="2"/>
              <a:buNone/>
            </a:pPr>
            <a:endParaRPr lang="en-US" sz="3000" dirty="0" smtClean="0"/>
          </a:p>
          <a:p>
            <a:r>
              <a:rPr lang="en-US" sz="3000" dirty="0" smtClean="0"/>
              <a:t>When no longer needed, reported to GSA for disposal like any other personal property.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B821F3C3-D601-4718-B261-7F7AC5A103B1}" type="slidenum">
              <a:rPr lang="en-US" smtClean="0"/>
              <a:pPr/>
              <a:t>7</a:t>
            </a:fld>
            <a:endParaRPr lang="en-US" smtClean="0"/>
          </a:p>
        </p:txBody>
      </p:sp>
      <p:sp>
        <p:nvSpPr>
          <p:cNvPr id="10243" name="Rectangle 2"/>
          <p:cNvSpPr>
            <a:spLocks noGrp="1" noChangeArrowheads="1"/>
          </p:cNvSpPr>
          <p:nvPr>
            <p:ph type="title"/>
          </p:nvPr>
        </p:nvSpPr>
        <p:spPr>
          <a:xfrm>
            <a:off x="457200" y="1295400"/>
            <a:ext cx="7769225" cy="763588"/>
          </a:xfrm>
        </p:spPr>
        <p:txBody>
          <a:bodyPr/>
          <a:lstStyle/>
          <a:p>
            <a:pPr algn="ctr"/>
            <a:r>
              <a:rPr lang="en-US" dirty="0" smtClean="0"/>
              <a:t>VOLUNTARILY ABANDONED PROPERTY</a:t>
            </a:r>
          </a:p>
        </p:txBody>
      </p:sp>
      <p:sp>
        <p:nvSpPr>
          <p:cNvPr id="10244" name="Rectangle 3"/>
          <p:cNvSpPr>
            <a:spLocks noGrp="1" noChangeArrowheads="1"/>
          </p:cNvSpPr>
          <p:nvPr>
            <p:ph type="body" idx="1"/>
          </p:nvPr>
        </p:nvSpPr>
        <p:spPr>
          <a:xfrm>
            <a:off x="457200" y="2362200"/>
            <a:ext cx="8458200" cy="4114800"/>
          </a:xfrm>
        </p:spPr>
        <p:txBody>
          <a:bodyPr/>
          <a:lstStyle/>
          <a:p>
            <a:r>
              <a:rPr lang="en-US" sz="2800" dirty="0" smtClean="0"/>
              <a:t>If your agency needs the property, it may be retained for official use.</a:t>
            </a:r>
          </a:p>
          <a:p>
            <a:endParaRPr lang="en-US" sz="2800" dirty="0" smtClean="0"/>
          </a:p>
          <a:p>
            <a:r>
              <a:rPr lang="en-US" sz="2800" dirty="0" smtClean="0"/>
              <a:t>If not retained, should the property be abandoned/destroyed (FMR 102-36.305 – 330)?</a:t>
            </a:r>
          </a:p>
          <a:p>
            <a:endParaRPr lang="en-US" sz="2800" dirty="0" smtClean="0"/>
          </a:p>
          <a:p>
            <a:r>
              <a:rPr lang="en-US" sz="2800" dirty="0" smtClean="0"/>
              <a:t>If not abandoned/destroyed, report the property to GSA – annotating the report as voluntarily abandoned property.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0"/>
          </p:nvPr>
        </p:nvSpPr>
        <p:spPr>
          <a:noFill/>
        </p:spPr>
        <p:txBody>
          <a:bodyPr/>
          <a:lstStyle/>
          <a:p>
            <a:fld id="{F9E49CFC-1049-4AA6-9A8A-68BAAFDE83B8}" type="slidenum">
              <a:rPr lang="en-US" smtClean="0"/>
              <a:pPr/>
              <a:t>8</a:t>
            </a:fld>
            <a:endParaRPr lang="en-US" smtClean="0"/>
          </a:p>
        </p:txBody>
      </p:sp>
      <p:sp>
        <p:nvSpPr>
          <p:cNvPr id="3076" name="Rectangle 2"/>
          <p:cNvSpPr>
            <a:spLocks noGrp="1" noChangeArrowheads="1"/>
          </p:cNvSpPr>
          <p:nvPr>
            <p:ph type="title"/>
          </p:nvPr>
        </p:nvSpPr>
        <p:spPr>
          <a:xfrm>
            <a:off x="457200" y="1479550"/>
            <a:ext cx="7769225" cy="1006475"/>
          </a:xfrm>
        </p:spPr>
        <p:txBody>
          <a:bodyPr/>
          <a:lstStyle/>
          <a:p>
            <a:pPr algn="ctr"/>
            <a:r>
              <a:rPr lang="en-US" smtClean="0"/>
              <a:t>RETAINED FOR OFFICIAL USE, OR TRANSFERRED TO ANOTHER AGENCY</a:t>
            </a:r>
          </a:p>
        </p:txBody>
      </p:sp>
      <p:sp>
        <p:nvSpPr>
          <p:cNvPr id="3077" name="Rectangle 3"/>
          <p:cNvSpPr>
            <a:spLocks noGrp="1" noChangeArrowheads="1"/>
          </p:cNvSpPr>
          <p:nvPr>
            <p:ph type="body" sz="half" idx="1"/>
          </p:nvPr>
        </p:nvSpPr>
        <p:spPr>
          <a:xfrm>
            <a:off x="455613" y="2393950"/>
            <a:ext cx="5030787" cy="3048000"/>
          </a:xfrm>
        </p:spPr>
        <p:txBody>
          <a:bodyPr/>
          <a:lstStyle/>
          <a:p>
            <a:pPr>
              <a:buFont typeface="Wingdings" pitchFamily="2" charset="2"/>
              <a:buNone/>
            </a:pPr>
            <a:endParaRPr lang="en-US" dirty="0" smtClean="0"/>
          </a:p>
          <a:p>
            <a:pPr>
              <a:buFont typeface="Wingdings" pitchFamily="2" charset="2"/>
              <a:buNone/>
            </a:pPr>
            <a:endParaRPr lang="en-US" sz="3000" dirty="0" smtClean="0"/>
          </a:p>
          <a:p>
            <a:pPr>
              <a:buClr>
                <a:schemeClr val="accent6"/>
              </a:buClr>
            </a:pPr>
            <a:r>
              <a:rPr lang="en-US" sz="3000" dirty="0" smtClean="0"/>
              <a:t>Voluntarily abandoned property loses its identity as such and becomes normal personal property.</a:t>
            </a:r>
          </a:p>
        </p:txBody>
      </p:sp>
      <p:graphicFrame>
        <p:nvGraphicFramePr>
          <p:cNvPr id="3074" name="Object 4"/>
          <p:cNvGraphicFramePr>
            <a:graphicFrameLocks noChangeAspect="1"/>
          </p:cNvGraphicFramePr>
          <p:nvPr>
            <p:ph sz="half" idx="2"/>
          </p:nvPr>
        </p:nvGraphicFramePr>
        <p:xfrm>
          <a:off x="5491163" y="3810000"/>
          <a:ext cx="3652837" cy="3048000"/>
        </p:xfrm>
        <a:graphic>
          <a:graphicData uri="http://schemas.openxmlformats.org/presentationml/2006/ole">
            <p:oleObj spid="_x0000_s3074" name="Bitmap Image" r:id="rId3" imgW="3858164" imgH="3219899" progId="PBrush">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816E8931-4908-4C03-811D-0A3EF049D69B}" type="slidenum">
              <a:rPr lang="en-US" smtClean="0"/>
              <a:pPr/>
              <a:t>9</a:t>
            </a:fld>
            <a:endParaRPr lang="en-US" smtClean="0"/>
          </a:p>
        </p:txBody>
      </p:sp>
      <p:sp>
        <p:nvSpPr>
          <p:cNvPr id="11267" name="Rectangle 2"/>
          <p:cNvSpPr>
            <a:spLocks noGrp="1" noChangeArrowheads="1"/>
          </p:cNvSpPr>
          <p:nvPr>
            <p:ph type="title"/>
          </p:nvPr>
        </p:nvSpPr>
        <p:spPr>
          <a:xfrm>
            <a:off x="457200" y="1479550"/>
            <a:ext cx="7769225" cy="1006475"/>
          </a:xfrm>
        </p:spPr>
        <p:txBody>
          <a:bodyPr/>
          <a:lstStyle/>
          <a:p>
            <a:pPr algn="ctr"/>
            <a:r>
              <a:rPr lang="en-US" smtClean="0"/>
              <a:t>SALE OF VOLUNTARILY ABANDONED PROPERTY</a:t>
            </a:r>
          </a:p>
        </p:txBody>
      </p:sp>
      <p:sp>
        <p:nvSpPr>
          <p:cNvPr id="11268" name="Rectangle 3"/>
          <p:cNvSpPr>
            <a:spLocks noGrp="1" noChangeArrowheads="1"/>
          </p:cNvSpPr>
          <p:nvPr>
            <p:ph type="body" idx="1"/>
          </p:nvPr>
        </p:nvSpPr>
        <p:spPr>
          <a:xfrm>
            <a:off x="457200" y="3124200"/>
            <a:ext cx="7769225" cy="3048000"/>
          </a:xfrm>
        </p:spPr>
        <p:txBody>
          <a:bodyPr/>
          <a:lstStyle/>
          <a:p>
            <a:pPr>
              <a:buClr>
                <a:schemeClr val="accent6"/>
              </a:buClr>
            </a:pPr>
            <a:r>
              <a:rPr lang="en-US" sz="2800" dirty="0" smtClean="0"/>
              <a:t>Your Agency may not retain the proceeds from the sale.</a:t>
            </a:r>
          </a:p>
          <a:p>
            <a:pPr>
              <a:buClr>
                <a:schemeClr val="accent6"/>
              </a:buClr>
            </a:pPr>
            <a:endParaRPr lang="en-US" sz="2800" dirty="0" smtClean="0"/>
          </a:p>
          <a:p>
            <a:pPr>
              <a:buClr>
                <a:schemeClr val="accent6"/>
              </a:buClr>
            </a:pPr>
            <a:r>
              <a:rPr lang="en-US" sz="2800" dirty="0" smtClean="0"/>
              <a:t>Proceeds must be deposited in the U.S. Treasury unless your Agency has specific statutory authority to do otherwise.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TotalTime>
  <Words>620</Words>
  <Application>Microsoft Office PowerPoint</Application>
  <PresentationFormat>On-screen Show (4:3)</PresentationFormat>
  <Paragraphs>85</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Theme1</vt:lpstr>
      <vt:lpstr>Bitmap Image</vt:lpstr>
      <vt:lpstr>           </vt:lpstr>
      <vt:lpstr>DEFINITIONS</vt:lpstr>
      <vt:lpstr>What are Your Agency’s Responsibilities for these types of Property?</vt:lpstr>
      <vt:lpstr>SEIZED PROPERTY</vt:lpstr>
      <vt:lpstr>FORFEITED PROPERTY</vt:lpstr>
      <vt:lpstr>FORFEITED PROPERTY RETAINED FOR OFFICIAL USE</vt:lpstr>
      <vt:lpstr>VOLUNTARILY ABANDONED PROPERTY</vt:lpstr>
      <vt:lpstr>RETAINED FOR OFFICIAL USE, OR TRANSFERRED TO ANOTHER AGENCY</vt:lpstr>
      <vt:lpstr>SALE OF VOLUNTARILY ABANDONED PROPERTY</vt:lpstr>
      <vt:lpstr>UNCLAIMED PERSONAL PROPERTY</vt:lpstr>
      <vt:lpstr>WHAT ARE MY AGENCIES CHOICES?</vt:lpstr>
      <vt:lpstr>WHAT IF AGENCY RETAINS THE PROPERTY FOR OFFICIAL USE?</vt:lpstr>
      <vt:lpstr>WHAT IF THE FORMER OWNER FILES A CLAIM FOR THE PROPERTY?</vt:lpstr>
      <vt:lpstr>WHAT IF THE PROPERTY IS TRANSFERRED TO A FEDERAL AGENCY?</vt:lpstr>
      <vt:lpstr>CAN UNCLAIMED PERSONAL PROPERTY BE DONATED TO THE STATES?</vt:lpstr>
      <vt:lpstr>QUESTIONS?</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JessicaMDreier</dc:creator>
  <cp:lastModifiedBy>JessicaMDreier</cp:lastModifiedBy>
  <cp:revision>5</cp:revision>
  <dcterms:created xsi:type="dcterms:W3CDTF">2014-07-02T17:36:02Z</dcterms:created>
  <dcterms:modified xsi:type="dcterms:W3CDTF">2014-08-22T21:20:15Z</dcterms:modified>
</cp:coreProperties>
</file>