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2" r:id="rId2"/>
    <p:sldMasterId id="2147483653" r:id="rId3"/>
  </p:sldMasterIdLst>
  <p:notesMasterIdLst>
    <p:notesMasterId r:id="rId22"/>
  </p:notesMasterIdLst>
  <p:handoutMasterIdLst>
    <p:handoutMasterId r:id="rId23"/>
  </p:handoutMasterIdLst>
  <p:sldIdLst>
    <p:sldId id="256" r:id="rId4"/>
    <p:sldId id="299" r:id="rId5"/>
    <p:sldId id="263" r:id="rId6"/>
    <p:sldId id="288" r:id="rId7"/>
    <p:sldId id="286" r:id="rId8"/>
    <p:sldId id="289" r:id="rId9"/>
    <p:sldId id="291" r:id="rId10"/>
    <p:sldId id="259" r:id="rId11"/>
    <p:sldId id="292" r:id="rId12"/>
    <p:sldId id="300" r:id="rId13"/>
    <p:sldId id="260" r:id="rId14"/>
    <p:sldId id="301" r:id="rId15"/>
    <p:sldId id="290" r:id="rId16"/>
    <p:sldId id="287" r:id="rId17"/>
    <p:sldId id="296" r:id="rId18"/>
    <p:sldId id="303" r:id="rId19"/>
    <p:sldId id="298" r:id="rId20"/>
    <p:sldId id="281" r:id="rId21"/>
  </p:sldIdLst>
  <p:sldSz cx="9144000" cy="6858000" type="screen4x3"/>
  <p:notesSz cx="7077075" cy="9051925"/>
  <p:defaultTextStyle>
    <a:defPPr>
      <a:defRPr lang="en-US"/>
    </a:defPPr>
    <a:lvl1pPr algn="ctr"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092">
          <p15:clr>
            <a:srgbClr val="A4A3A4"/>
          </p15:clr>
        </p15:guide>
        <p15:guide id="2" pos="516">
          <p15:clr>
            <a:srgbClr val="A4A3A4"/>
          </p15:clr>
        </p15:guide>
      </p15:sldGuideLst>
    </p:ext>
    <p:ext uri="{2D200454-40CA-4A62-9FC3-DE9A4176ACB9}">
      <p15:notesGuideLst xmlns:p15="http://schemas.microsoft.com/office/powerpoint/2012/main">
        <p15:guide id="1" orient="horz" pos="285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FF"/>
    <a:srgbClr val="5F93D3"/>
    <a:srgbClr val="4283BE"/>
    <a:srgbClr val="336699"/>
    <a:srgbClr val="FFCC00"/>
    <a:srgbClr val="013C88"/>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43" autoAdjust="0"/>
    <p:restoredTop sz="86438" autoAdjust="0"/>
  </p:normalViewPr>
  <p:slideViewPr>
    <p:cSldViewPr>
      <p:cViewPr varScale="1">
        <p:scale>
          <a:sx n="86" d="100"/>
          <a:sy n="86" d="100"/>
        </p:scale>
        <p:origin x="970" y="58"/>
      </p:cViewPr>
      <p:guideLst>
        <p:guide orient="horz" pos="1092"/>
        <p:guide pos="516"/>
      </p:guideLst>
    </p:cSldViewPr>
  </p:slideViewPr>
  <p:outlineViewPr>
    <p:cViewPr>
      <p:scale>
        <a:sx n="33" d="100"/>
        <a:sy n="33" d="100"/>
      </p:scale>
      <p:origin x="258" y="24690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270" y="-96"/>
      </p:cViewPr>
      <p:guideLst>
        <p:guide orient="horz" pos="285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l" defTabSz="933450">
              <a:defRPr sz="1200" smtClean="0">
                <a:latin typeface="Times New Roman" pitchFamily="18" charset="0"/>
              </a:defRPr>
            </a:lvl1pPr>
          </a:lstStyle>
          <a:p>
            <a:pPr>
              <a:defRPr/>
            </a:pPr>
            <a:endParaRPr lang="en-US" dirty="0"/>
          </a:p>
        </p:txBody>
      </p:sp>
      <p:sp>
        <p:nvSpPr>
          <p:cNvPr id="78851" name="Rectangle 3"/>
          <p:cNvSpPr>
            <a:spLocks noGrp="1" noChangeArrowheads="1"/>
          </p:cNvSpPr>
          <p:nvPr>
            <p:ph type="dt" sz="quarter" idx="1"/>
          </p:nvPr>
        </p:nvSpPr>
        <p:spPr bwMode="auto">
          <a:xfrm>
            <a:off x="4010025" y="0"/>
            <a:ext cx="3067050" cy="452438"/>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smtClean="0">
                <a:latin typeface="Times New Roman" pitchFamily="18" charset="0"/>
              </a:defRPr>
            </a:lvl1pPr>
          </a:lstStyle>
          <a:p>
            <a:pPr>
              <a:defRPr/>
            </a:pPr>
            <a:endParaRPr lang="en-US" dirty="0"/>
          </a:p>
        </p:txBody>
      </p:sp>
      <p:sp>
        <p:nvSpPr>
          <p:cNvPr id="78852" name="Rectangle 4"/>
          <p:cNvSpPr>
            <a:spLocks noGrp="1" noChangeArrowheads="1"/>
          </p:cNvSpPr>
          <p:nvPr>
            <p:ph type="ftr" sz="quarter" idx="2"/>
          </p:nvPr>
        </p:nvSpPr>
        <p:spPr bwMode="auto">
          <a:xfrm>
            <a:off x="0" y="8599488"/>
            <a:ext cx="3067050" cy="452437"/>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l" defTabSz="933450">
              <a:defRPr sz="1200" smtClean="0">
                <a:latin typeface="Times New Roman" pitchFamily="18" charset="0"/>
              </a:defRPr>
            </a:lvl1pPr>
          </a:lstStyle>
          <a:p>
            <a:pPr>
              <a:defRPr/>
            </a:pPr>
            <a:endParaRPr lang="en-US" dirty="0"/>
          </a:p>
        </p:txBody>
      </p:sp>
      <p:sp>
        <p:nvSpPr>
          <p:cNvPr id="78853" name="Rectangle 5"/>
          <p:cNvSpPr>
            <a:spLocks noGrp="1" noChangeArrowheads="1"/>
          </p:cNvSpPr>
          <p:nvPr>
            <p:ph type="sldNum" sz="quarter" idx="3"/>
          </p:nvPr>
        </p:nvSpPr>
        <p:spPr bwMode="auto">
          <a:xfrm>
            <a:off x="4010025" y="8599488"/>
            <a:ext cx="3067050" cy="452437"/>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smtClean="0">
                <a:latin typeface="Times New Roman" pitchFamily="18" charset="0"/>
              </a:defRPr>
            </a:lvl1pPr>
          </a:lstStyle>
          <a:p>
            <a:pPr>
              <a:defRPr/>
            </a:pPr>
            <a:fld id="{9EEC3481-A224-4525-A565-E1495CCC3FA6}" type="slidenum">
              <a:rPr lang="en-US"/>
              <a:pPr>
                <a:defRPr/>
              </a:pPr>
              <a:t>‹#›</a:t>
            </a:fld>
            <a:endParaRPr lang="en-US" dirty="0"/>
          </a:p>
        </p:txBody>
      </p:sp>
    </p:spTree>
    <p:extLst>
      <p:ext uri="{BB962C8B-B14F-4D97-AF65-F5344CB8AC3E}">
        <p14:creationId xmlns:p14="http://schemas.microsoft.com/office/powerpoint/2010/main" val="702861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l" defTabSz="933450">
              <a:defRPr sz="1200" smtClean="0">
                <a:latin typeface="Times" pitchFamily="18" charset="0"/>
              </a:defRPr>
            </a:lvl1pPr>
          </a:lstStyle>
          <a:p>
            <a:pPr>
              <a:defRPr/>
            </a:pPr>
            <a:endParaRPr lang="en-US" dirty="0"/>
          </a:p>
        </p:txBody>
      </p:sp>
      <p:sp>
        <p:nvSpPr>
          <p:cNvPr id="6147" name="Rectangle 3"/>
          <p:cNvSpPr>
            <a:spLocks noGrp="1" noChangeArrowheads="1"/>
          </p:cNvSpPr>
          <p:nvPr>
            <p:ph type="dt" idx="1"/>
          </p:nvPr>
        </p:nvSpPr>
        <p:spPr bwMode="auto">
          <a:xfrm>
            <a:off x="4010025" y="0"/>
            <a:ext cx="3067050" cy="452438"/>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smtClean="0">
                <a:latin typeface="Times" pitchFamily="18" charset="0"/>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1276350" y="679450"/>
            <a:ext cx="4525963" cy="33940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42975" y="4298950"/>
            <a:ext cx="5191125" cy="40735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599488"/>
            <a:ext cx="3067050" cy="452437"/>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l" defTabSz="933450">
              <a:defRPr sz="1200" smtClean="0">
                <a:latin typeface="Times" pitchFamily="18" charset="0"/>
              </a:defRPr>
            </a:lvl1pPr>
          </a:lstStyle>
          <a:p>
            <a:pPr>
              <a:defRPr/>
            </a:pPr>
            <a:endParaRPr lang="en-US" dirty="0"/>
          </a:p>
        </p:txBody>
      </p:sp>
      <p:sp>
        <p:nvSpPr>
          <p:cNvPr id="6151" name="Rectangle 7"/>
          <p:cNvSpPr>
            <a:spLocks noGrp="1" noChangeArrowheads="1"/>
          </p:cNvSpPr>
          <p:nvPr>
            <p:ph type="sldNum" sz="quarter" idx="5"/>
          </p:nvPr>
        </p:nvSpPr>
        <p:spPr bwMode="auto">
          <a:xfrm>
            <a:off x="4010025" y="8599488"/>
            <a:ext cx="3067050" cy="452437"/>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smtClean="0">
                <a:latin typeface="Times" pitchFamily="18" charset="0"/>
              </a:defRPr>
            </a:lvl1pPr>
          </a:lstStyle>
          <a:p>
            <a:pPr>
              <a:defRPr/>
            </a:pPr>
            <a:fld id="{E0A07A55-0B4C-41B2-AC19-C5D88057EAF7}" type="slidenum">
              <a:rPr lang="en-US"/>
              <a:pPr>
                <a:defRPr/>
              </a:pPr>
              <a:t>‹#›</a:t>
            </a:fld>
            <a:endParaRPr lang="en-US" dirty="0"/>
          </a:p>
        </p:txBody>
      </p:sp>
    </p:spTree>
    <p:extLst>
      <p:ext uri="{BB962C8B-B14F-4D97-AF65-F5344CB8AC3E}">
        <p14:creationId xmlns:p14="http://schemas.microsoft.com/office/powerpoint/2010/main" val="1914348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C4137E7-0272-4C63-9754-A7375BF711FB}" type="slidenum">
              <a:rPr lang="en-US"/>
              <a:pPr/>
              <a:t>1</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z="16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a:t>Exchange sale property is governed by FMR 102-39 and is outside of the property disposal process. </a:t>
            </a:r>
          </a:p>
          <a:p>
            <a:pPr eaLnBrk="1" hangingPunct="1"/>
            <a:endParaRPr lang="en-US"/>
          </a:p>
          <a:p>
            <a:pPr eaLnBrk="1" hangingPunct="1"/>
            <a:r>
              <a:rPr lang="en-US"/>
              <a:t>Under the CFL program, the holding agency will make allocation determinations and as such are responsible for ensuring that a school or educational non-profit organization is eligible to receive federal computer related property.</a:t>
            </a:r>
          </a:p>
          <a:p>
            <a:pPr eaLnBrk="1" hangingPunct="1"/>
            <a:endParaRPr lang="en-US"/>
          </a:p>
        </p:txBody>
      </p:sp>
      <p:sp>
        <p:nvSpPr>
          <p:cNvPr id="30724" name="Slide Number Placeholder 3"/>
          <p:cNvSpPr>
            <a:spLocks noGrp="1"/>
          </p:cNvSpPr>
          <p:nvPr>
            <p:ph type="sldNum" sz="quarter" idx="5"/>
          </p:nvPr>
        </p:nvSpPr>
        <p:spPr>
          <a:noFill/>
        </p:spPr>
        <p:txBody>
          <a:bodyPr/>
          <a:lstStyle/>
          <a:p>
            <a:fld id="{27B38A43-211A-4EDA-942A-111C34A5833D}" type="slidenum">
              <a:rPr lang="en-US"/>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E4EFA56-0839-452F-9B10-16745428AD3D}" type="slidenum">
              <a:rPr lang="en-US"/>
              <a:pPr/>
              <a:t>14</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a:t>www.GSAXcess.gov – online screening website for excess and surplus personal property</a:t>
            </a:r>
          </a:p>
          <a:p>
            <a:pPr eaLnBrk="1" hangingPunct="1"/>
            <a:endParaRPr lang="en-US"/>
          </a:p>
          <a:p>
            <a:pPr eaLnBrk="1" hangingPunct="1"/>
            <a:r>
              <a:rPr lang="en-US"/>
              <a:t>www.GSAAuctions.gov – online screening website for selling personal property to the general public</a:t>
            </a:r>
          </a:p>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65205BB-9302-482C-8057-DD75F82B819F}" type="slidenum">
              <a:rPr lang="en-US"/>
              <a:pPr/>
              <a:t>15</a:t>
            </a:fld>
            <a:endParaRPr lang="en-US"/>
          </a:p>
        </p:txBody>
      </p:sp>
      <p:sp>
        <p:nvSpPr>
          <p:cNvPr id="32771" name="Rectangle 2"/>
          <p:cNvSpPr>
            <a:spLocks noGrp="1" noRot="1" noChangeAspect="1" noChangeArrowheads="1" noTextEdit="1"/>
          </p:cNvSpPr>
          <p:nvPr>
            <p:ph type="sldImg"/>
          </p:nvPr>
        </p:nvSpPr>
        <p:spPr>
          <a:xfrm>
            <a:off x="1274763" y="677863"/>
            <a:ext cx="4527550" cy="3395662"/>
          </a:xfrm>
          <a:ln/>
        </p:spPr>
      </p:sp>
      <p:sp>
        <p:nvSpPr>
          <p:cNvPr id="32772" name="Rectangle 3"/>
          <p:cNvSpPr>
            <a:spLocks noGrp="1" noChangeArrowheads="1"/>
          </p:cNvSpPr>
          <p:nvPr>
            <p:ph type="body" idx="1"/>
          </p:nvPr>
        </p:nvSpPr>
        <p:spPr>
          <a:xfrm>
            <a:off x="944563" y="4298950"/>
            <a:ext cx="5187950" cy="4075113"/>
          </a:xfrm>
          <a:noFill/>
          <a:ln/>
        </p:spPr>
        <p:txBody>
          <a:bodyPr/>
          <a:lstStyle/>
          <a:p>
            <a:pPr eaLnBrk="1" hangingPunct="1"/>
            <a:r>
              <a:rPr lang="en-US"/>
              <a:t>Self-Explanatory chart – go over the condition codes</a:t>
            </a:r>
          </a:p>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8FBE95B6-C6E6-4B61-B5E3-38B928E69455}" type="slidenum">
              <a:rPr lang="en-US" smtClean="0"/>
              <a:pPr/>
              <a:t>16</a:t>
            </a:fld>
            <a:endParaRPr lang="en-US"/>
          </a:p>
        </p:txBody>
      </p:sp>
      <p:sp>
        <p:nvSpPr>
          <p:cNvPr id="4099" name="Rectangle 2"/>
          <p:cNvSpPr>
            <a:spLocks noGrp="1" noRot="1" noChangeAspect="1" noChangeArrowheads="1" noTextEdit="1"/>
          </p:cNvSpPr>
          <p:nvPr>
            <p:ph type="sldImg"/>
          </p:nvPr>
        </p:nvSpPr>
        <p:spPr>
          <a:xfrm>
            <a:off x="1314450" y="681038"/>
            <a:ext cx="4475163" cy="3355975"/>
          </a:xfrm>
          <a:ln w="12700" cap="flat">
            <a:solidFill>
              <a:schemeClr val="tx1"/>
            </a:solidFill>
          </a:ln>
        </p:spPr>
      </p:sp>
      <p:sp>
        <p:nvSpPr>
          <p:cNvPr id="4100" name="Rectangle 3"/>
          <p:cNvSpPr>
            <a:spLocks noGrp="1" noChangeArrowheads="1"/>
          </p:cNvSpPr>
          <p:nvPr>
            <p:ph type="body" idx="1"/>
          </p:nvPr>
        </p:nvSpPr>
        <p:spPr>
          <a:xfrm>
            <a:off x="933781" y="4183373"/>
            <a:ext cx="5209514" cy="4177086"/>
          </a:xfrm>
          <a:noFill/>
          <a:ln/>
        </p:spPr>
        <p:txBody>
          <a:bodyPr lIns="90501" tIns="46046" rIns="90501" bIns="46046"/>
          <a:lstStyle/>
          <a:p>
            <a:pPr eaLnBrk="1" hangingPunct="1"/>
            <a:r>
              <a:rPr lang="en-US"/>
              <a:t>This is a graphic portrayal of the disposition process since the implementation of GSA XcessXpress.  The chart shows the distinction of excess and surplus property as well as  highlighting the overall screening period and the systems that GSA offers to support these functions.</a:t>
            </a:r>
          </a:p>
          <a:p>
            <a:pPr eaLnBrk="1" hangingPunct="1"/>
            <a:endParaRPr lang="en-US"/>
          </a:p>
          <a:p>
            <a:pPr eaLnBrk="1" hangingPunct="1"/>
            <a:r>
              <a:rPr lang="en-US"/>
              <a:t>Internal agency screening is the first step and we offer AAMS to support agencies in this effort.  </a:t>
            </a:r>
          </a:p>
          <a:p>
            <a:pPr eaLnBrk="1" hangingPunct="1"/>
            <a:endParaRPr lang="en-US"/>
          </a:p>
          <a:p>
            <a:pPr eaLnBrk="1" hangingPunct="1"/>
            <a:r>
              <a:rPr lang="en-US"/>
              <a:t>Second, is the simultaneous screening for Federal and donation customers and federal removal.  Listed are the major categories of eligible activities.</a:t>
            </a:r>
          </a:p>
          <a:p>
            <a:pPr eaLnBrk="1" hangingPunct="1"/>
            <a:endParaRPr lang="en-US"/>
          </a:p>
          <a:p>
            <a:pPr eaLnBrk="1" hangingPunct="1"/>
            <a:r>
              <a:rPr lang="en-US"/>
              <a:t>Next, the 5 day notification period allows GSA’s allocating regions to make proper allocation of property to donation customers.  The 5 days only come into play if a State Agency for Surplus Property or donation customer makes a request.  After that, property is available for public sale, by GSA or the owning agency.     </a:t>
            </a:r>
          </a:p>
          <a:p>
            <a:pPr eaLnBrk="1" hangingPunct="1"/>
            <a:endParaRPr lang="en-US"/>
          </a:p>
        </p:txBody>
      </p:sp>
      <p:sp>
        <p:nvSpPr>
          <p:cNvPr id="4101" name="Rectangle 4"/>
          <p:cNvSpPr>
            <a:spLocks noChangeArrowheads="1"/>
          </p:cNvSpPr>
          <p:nvPr/>
        </p:nvSpPr>
        <p:spPr bwMode="auto">
          <a:xfrm>
            <a:off x="1165128" y="188582"/>
            <a:ext cx="186037" cy="523879"/>
          </a:xfrm>
          <a:prstGeom prst="rect">
            <a:avLst/>
          </a:prstGeom>
          <a:noFill/>
          <a:ln w="9525">
            <a:noFill/>
            <a:miter lim="800000"/>
            <a:headEnd/>
            <a:tailEnd/>
          </a:ln>
        </p:spPr>
        <p:txBody>
          <a:bodyPr wrap="none" lIns="92087" tIns="46046" rIns="92087" bIns="46046">
            <a:spAutoFit/>
          </a:bodyPr>
          <a:lstStyle/>
          <a:p>
            <a:pPr defTabSz="915988" eaLnBrk="0" hangingPunct="0"/>
            <a:endParaRPr lang="en-US" sz="1400" b="1">
              <a:latin typeface="Times New Roman" pitchFamily="18" charset="0"/>
            </a:endParaRPr>
          </a:p>
          <a:p>
            <a:pPr defTabSz="915988" eaLnBrk="0" hangingPunct="0"/>
            <a:endParaRPr lang="en-US" sz="1400" b="1">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1480D90-4CDE-470B-821E-6C57F4FE4029}" type="slidenum">
              <a:rPr lang="en-US"/>
              <a:pPr/>
              <a:t>17</a:t>
            </a:fld>
            <a:endParaRPr lang="en-US"/>
          </a:p>
        </p:txBody>
      </p:sp>
      <p:sp>
        <p:nvSpPr>
          <p:cNvPr id="34819" name="Rectangle 2"/>
          <p:cNvSpPr>
            <a:spLocks noGrp="1" noRot="1" noChangeAspect="1" noChangeArrowheads="1" noTextEdit="1"/>
          </p:cNvSpPr>
          <p:nvPr>
            <p:ph type="sldImg"/>
          </p:nvPr>
        </p:nvSpPr>
        <p:spPr>
          <a:xfrm>
            <a:off x="1274763" y="677863"/>
            <a:ext cx="4527550" cy="3395662"/>
          </a:xfrm>
          <a:ln/>
        </p:spPr>
      </p:sp>
      <p:sp>
        <p:nvSpPr>
          <p:cNvPr id="34820" name="Rectangle 3"/>
          <p:cNvSpPr>
            <a:spLocks noGrp="1" noChangeArrowheads="1"/>
          </p:cNvSpPr>
          <p:nvPr>
            <p:ph type="body" idx="1"/>
          </p:nvPr>
        </p:nvSpPr>
        <p:spPr>
          <a:xfrm>
            <a:off x="944563" y="4298950"/>
            <a:ext cx="5187950" cy="4075113"/>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651DDCC-9231-4873-BB6C-0F29938722C0}" type="slidenum">
              <a:rPr lang="en-US"/>
              <a:pPr/>
              <a:t>18</a:t>
            </a:fld>
            <a:endParaRPr lang="en-US" dirty="0"/>
          </a:p>
        </p:txBody>
      </p:sp>
      <p:sp>
        <p:nvSpPr>
          <p:cNvPr id="35843" name="Rectangle 2"/>
          <p:cNvSpPr>
            <a:spLocks noGrp="1" noRot="1" noChangeAspect="1" noChangeArrowheads="1" noTextEdit="1"/>
          </p:cNvSpPr>
          <p:nvPr>
            <p:ph type="sldImg"/>
          </p:nvPr>
        </p:nvSpPr>
        <p:spPr>
          <a:xfrm>
            <a:off x="1328738" y="563563"/>
            <a:ext cx="4525962" cy="3394075"/>
          </a:xfrm>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7CD1F30-E02F-450F-9167-58CE70D75C1F}" type="slidenum">
              <a:rPr lang="en-US"/>
              <a:pPr/>
              <a:t>3</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r>
              <a:rPr lang="en-US" dirty="0"/>
              <a:t>A very basic flowchart of the property disposal process.  We’ll cover these phases in a bit more detail later in the briefing.  The first phase is called “Internal Screening”.  During this phase, the holding agency should contact all other office within their agency  to check for possible reutilization within their agency. </a:t>
            </a:r>
          </a:p>
          <a:p>
            <a:pPr eaLnBrk="1" hangingPunct="1"/>
            <a:endParaRPr lang="en-US" dirty="0"/>
          </a:p>
          <a:p>
            <a:pPr eaLnBrk="1" hangingPunct="1"/>
            <a:r>
              <a:rPr lang="en-US" dirty="0"/>
              <a:t>After internal screening is complete, the property is considered “excess” to the agency’s needs and this is the point where the property should be reported to the appropriate GSA Regional Property Management Division.  GSA Property Managers will then screen the holding agency’s property using our national on-line screening website , GSAXCess.gov, for a specified timeframe in hopes of transferring the property to a federal agency.    If the property is not taken by a federal agency it is considered “surplus” to the US Government and can then be offered to a state via what we call a donation.</a:t>
            </a:r>
          </a:p>
          <a:p>
            <a:pPr eaLnBrk="1" hangingPunct="1"/>
            <a:endParaRPr lang="en-US" dirty="0"/>
          </a:p>
          <a:p>
            <a:pPr eaLnBrk="1" hangingPunct="1"/>
            <a:r>
              <a:rPr lang="en-US" dirty="0"/>
              <a:t>If GSA is unable to transfer your excess property or donate your surplus property then we should in most cases attempt to sell the property to the general public.</a:t>
            </a:r>
          </a:p>
          <a:p>
            <a:pPr eaLnBrk="1" hangingPunct="1"/>
            <a:endParaRPr lang="en-US" dirty="0"/>
          </a:p>
        </p:txBody>
      </p:sp>
      <p:sp>
        <p:nvSpPr>
          <p:cNvPr id="23556" name="Slide Number Placeholder 3"/>
          <p:cNvSpPr>
            <a:spLocks noGrp="1"/>
          </p:cNvSpPr>
          <p:nvPr>
            <p:ph type="sldNum" sz="quarter" idx="5"/>
          </p:nvPr>
        </p:nvSpPr>
        <p:spPr>
          <a:noFill/>
        </p:spPr>
        <p:txBody>
          <a:bodyPr/>
          <a:lstStyle/>
          <a:p>
            <a:fld id="{2CEB1D23-C411-4DED-8FA8-5C54EB19588E}" type="slidenum">
              <a:rPr lang="en-US"/>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4FBD317-71A9-4C18-96B7-3183B4AD6DEA}" type="slidenum">
              <a:rPr lang="en-US"/>
              <a:pPr/>
              <a:t>5</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a:t>This slide illustrates the five steps of property disposal.  As mentioned in my previous slide, the first step of property disposal is </a:t>
            </a:r>
            <a:r>
              <a:rPr lang="en-US" u="sng" dirty="0"/>
              <a:t>internal screening</a:t>
            </a:r>
            <a:r>
              <a:rPr lang="en-US" dirty="0"/>
              <a:t>.</a:t>
            </a:r>
          </a:p>
          <a:p>
            <a:pPr eaLnBrk="1" hangingPunct="1"/>
            <a:endParaRPr lang="en-US" dirty="0"/>
          </a:p>
          <a:p>
            <a:pPr eaLnBrk="1" hangingPunct="1"/>
            <a:r>
              <a:rPr lang="en-US" dirty="0"/>
              <a:t>After internal screening is complete, the holding agency should </a:t>
            </a:r>
            <a:r>
              <a:rPr lang="en-US" u="sng" dirty="0"/>
              <a:t>report</a:t>
            </a:r>
            <a:r>
              <a:rPr lang="en-US" dirty="0"/>
              <a:t> the property to a GSA Regional Property Office for screening.</a:t>
            </a:r>
          </a:p>
          <a:p>
            <a:pPr eaLnBrk="1" hangingPunct="1"/>
            <a:endParaRPr lang="en-US" dirty="0"/>
          </a:p>
          <a:p>
            <a:pPr eaLnBrk="1" hangingPunct="1"/>
            <a:r>
              <a:rPr lang="en-US" dirty="0"/>
              <a:t>At the point the property is offered to GSA for screening it is considered </a:t>
            </a:r>
            <a:r>
              <a:rPr lang="en-US" u="sng" dirty="0"/>
              <a:t>excess</a:t>
            </a:r>
            <a:r>
              <a:rPr lang="en-US" dirty="0"/>
              <a:t> to the holding agency’s needs.</a:t>
            </a:r>
          </a:p>
          <a:p>
            <a:pPr eaLnBrk="1" hangingPunct="1"/>
            <a:endParaRPr lang="en-US" dirty="0"/>
          </a:p>
          <a:p>
            <a:pPr eaLnBrk="1" hangingPunct="1"/>
            <a:r>
              <a:rPr lang="en-US" dirty="0"/>
              <a:t>If GSA is unable to transfer the property to a federal agency, the property is considered</a:t>
            </a:r>
            <a:r>
              <a:rPr lang="en-US" u="sng" dirty="0"/>
              <a:t> surplus</a:t>
            </a:r>
            <a:r>
              <a:rPr lang="en-US" dirty="0"/>
              <a:t> to the US Government’s needs and may be donated to a designated State Agency for Surplus Property (SASP)</a:t>
            </a:r>
          </a:p>
          <a:p>
            <a:pPr eaLnBrk="1" hangingPunct="1"/>
            <a:endParaRPr lang="en-US" dirty="0"/>
          </a:p>
          <a:p>
            <a:pPr eaLnBrk="1" hangingPunct="1"/>
            <a:r>
              <a:rPr lang="en-US" dirty="0"/>
              <a:t>The final step in the property disposal process is to offer the property for sale to the general public.  GSA can assist federal agencies in this phase by advertising the property on its on-line website, www.GSAAuctions.gov</a:t>
            </a:r>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B142AA2-0873-4221-8A29-D51C1506D42E}" type="slidenum">
              <a:rPr lang="en-US"/>
              <a:pPr/>
              <a:t>6</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a:t>An APO is your first line of contact when disposing of personal property</a:t>
            </a:r>
          </a:p>
          <a:p>
            <a:pPr eaLnBrk="1" hangingPunct="1"/>
            <a:endParaRPr lang="en-US" dirty="0"/>
          </a:p>
          <a:p>
            <a:pPr eaLnBrk="1" hangingPunct="1"/>
            <a:r>
              <a:rPr lang="en-US" dirty="0"/>
              <a:t>Each federal agency has a NUO which can assist in providing guidance regarding an agency’s specific property disposal procedures.  NUO’s also grant agency personnel access to GSAXcess</a:t>
            </a:r>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r>
              <a:rPr lang="en-US" dirty="0"/>
              <a:t>The SASP is a key partner in the property disposal process as they are involved in the Federal donation of surplus property to eligible public agencies and eligible non-profit organizations</a:t>
            </a:r>
          </a:p>
          <a:p>
            <a:pPr eaLnBrk="1" hangingPunct="1"/>
            <a:endParaRPr lang="en-US" dirty="0"/>
          </a:p>
        </p:txBody>
      </p:sp>
      <p:sp>
        <p:nvSpPr>
          <p:cNvPr id="26628" name="Slide Number Placeholder 3"/>
          <p:cNvSpPr>
            <a:spLocks noGrp="1"/>
          </p:cNvSpPr>
          <p:nvPr>
            <p:ph type="sldNum" sz="quarter" idx="5"/>
          </p:nvPr>
        </p:nvSpPr>
        <p:spPr>
          <a:noFill/>
        </p:spPr>
        <p:txBody>
          <a:bodyPr/>
          <a:lstStyle/>
          <a:p>
            <a:fld id="{4D6369FF-5E4C-4432-B556-6C9ACECEEEEF}" type="slidenum">
              <a:rPr lang="en-US"/>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0887FFD-2CCD-42DC-BD2F-B41DC621F202}" type="slidenum">
              <a:rPr lang="en-US"/>
              <a:pPr/>
              <a:t>8</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a:t>Donees must meet certain federal requirements in order to receive federal surplus property.  The appropriate SASP will work with donee applicants to ensure they meet all eligibility requirements as well as meet the terms and conditions of donation</a:t>
            </a:r>
          </a:p>
          <a:p>
            <a:pPr eaLnBrk="1" hangingPunct="1"/>
            <a:endParaRPr lang="en-US" dirty="0"/>
          </a:p>
          <a:p>
            <a:pPr eaLnBrk="1" hangingPunct="1"/>
            <a:r>
              <a:rPr lang="en-US" dirty="0"/>
              <a:t>Service Educational Activity applicants are granted eligibility to participate in the Federal Donation Program by the DoD and can only accept DoD property.</a:t>
            </a:r>
          </a:p>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r>
              <a:rPr lang="en-US" dirty="0"/>
              <a:t>Reiterate that a transfer occurs when a federal agency requests and accepts excess personal property and a donation occurs when a SASP requests and  accepts surplus property</a:t>
            </a:r>
          </a:p>
        </p:txBody>
      </p:sp>
      <p:sp>
        <p:nvSpPr>
          <p:cNvPr id="28676" name="Slide Number Placeholder 3"/>
          <p:cNvSpPr>
            <a:spLocks noGrp="1"/>
          </p:cNvSpPr>
          <p:nvPr>
            <p:ph type="sldNum" sz="quarter" idx="5"/>
          </p:nvPr>
        </p:nvSpPr>
        <p:spPr>
          <a:noFill/>
        </p:spPr>
        <p:txBody>
          <a:bodyPr/>
          <a:lstStyle/>
          <a:p>
            <a:fld id="{374D31C5-D119-441C-B6DE-3D76CC94F96B}"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A3D4FAA-9ADD-4F8B-9484-A7BC421B3D4A}" type="slidenum">
              <a:rPr lang="en-US"/>
              <a:pPr/>
              <a:t>11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a:t>Screen – the act of viewing excess and surplus property- both on-line and in person.</a:t>
            </a:r>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a:ln w="9525">
            <a:noFill/>
            <a:miter lim="800000"/>
            <a:headEnd/>
            <a:tailEnd/>
          </a:ln>
        </p:spPr>
      </p:pic>
      <p:sp>
        <p:nvSpPr>
          <p:cNvPr id="3"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pPr>
              <a:defRPr/>
            </a:pPr>
            <a:endParaRPr lang="en-US" dirty="0"/>
          </a:p>
        </p:txBody>
      </p:sp>
      <p:sp>
        <p:nvSpPr>
          <p:cNvPr id="4"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lgn="l">
              <a:defRPr/>
            </a:pPr>
            <a:r>
              <a:rPr lang="en-US" sz="3600" dirty="0">
                <a:solidFill>
                  <a:schemeClr val="bg1"/>
                </a:solidFill>
                <a:ea typeface="ヒラギノ角ゴ Pro W3" pitchFamily="1" charset="-128"/>
              </a:rPr>
              <a:t>Federal Acquisition Service</a:t>
            </a:r>
          </a:p>
        </p:txBody>
      </p:sp>
      <p:pic>
        <p:nvPicPr>
          <p:cNvPr id="5"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a:ln w="9525">
            <a:noFill/>
            <a:miter lim="800000"/>
            <a:headEnd/>
            <a:tailEnd/>
          </a:ln>
        </p:spPr>
      </p:pic>
      <p:sp>
        <p:nvSpPr>
          <p:cNvPr id="6"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defRPr/>
            </a:pPr>
            <a:r>
              <a:rPr lang="en-US" sz="1400" b="1" dirty="0">
                <a:solidFill>
                  <a:srgbClr val="4C4C4C"/>
                </a:solidFill>
                <a:ea typeface="ヒラギノ角ゴ Pro W3" pitchFamily="1" charset="-128"/>
              </a:rPr>
              <a:t>U.S. General Services Administration</a:t>
            </a:r>
            <a:endParaRPr lang="en-US" dirty="0">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6"/>
          <p:cNvSpPr>
            <a:spLocks noGrp="1" noChangeArrowheads="1"/>
          </p:cNvSpPr>
          <p:nvPr>
            <p:ph type="sldNum" sz="quarter" idx="10"/>
          </p:nvPr>
        </p:nvSpPr>
        <p:spPr>
          <a:ln/>
        </p:spPr>
        <p:txBody>
          <a:bodyPr/>
          <a:lstStyle>
            <a:lvl1pPr>
              <a:defRPr/>
            </a:lvl1pPr>
          </a:lstStyle>
          <a:p>
            <a:pPr>
              <a:defRPr/>
            </a:pPr>
            <a:fld id="{B70A7D8F-473B-4C38-A7B7-BAEFDED7E67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6"/>
          <p:cNvSpPr>
            <a:spLocks noGrp="1" noChangeArrowheads="1"/>
          </p:cNvSpPr>
          <p:nvPr>
            <p:ph type="sldNum" sz="quarter" idx="10"/>
          </p:nvPr>
        </p:nvSpPr>
        <p:spPr>
          <a:ln/>
        </p:spPr>
        <p:txBody>
          <a:bodyPr/>
          <a:lstStyle>
            <a:lvl1pPr>
              <a:defRPr/>
            </a:lvl1pPr>
          </a:lstStyle>
          <a:p>
            <a:pPr>
              <a:defRPr/>
            </a:pPr>
            <a:fld id="{C4DA926B-6EBC-4D0B-9628-3A84EA5911B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79438"/>
          </a:xfrm>
        </p:spPr>
        <p:txBody>
          <a:bodyPr/>
          <a:lstStyle/>
          <a:p>
            <a:r>
              <a:rPr lang="en-US"/>
              <a:t>Click to edit Master title style</a:t>
            </a:r>
          </a:p>
        </p:txBody>
      </p:sp>
      <p:sp>
        <p:nvSpPr>
          <p:cNvPr id="3" name="Table Placeholder 2"/>
          <p:cNvSpPr>
            <a:spLocks noGrp="1"/>
          </p:cNvSpPr>
          <p:nvPr>
            <p:ph type="tbl" idx="1"/>
          </p:nvPr>
        </p:nvSpPr>
        <p:spPr>
          <a:xfrm>
            <a:off x="455613" y="2393950"/>
            <a:ext cx="7769225" cy="3048000"/>
          </a:xfrm>
        </p:spPr>
        <p:txBody>
          <a:bodyPr/>
          <a:lstStyle/>
          <a:p>
            <a:pPr lvl="0"/>
            <a:endParaRPr lang="en-US" noProof="0" dirty="0"/>
          </a:p>
        </p:txBody>
      </p:sp>
      <p:sp>
        <p:nvSpPr>
          <p:cNvPr id="4" name="Rectangle 46"/>
          <p:cNvSpPr>
            <a:spLocks noGrp="1" noChangeArrowheads="1"/>
          </p:cNvSpPr>
          <p:nvPr>
            <p:ph type="sldNum" sz="quarter" idx="10"/>
          </p:nvPr>
        </p:nvSpPr>
        <p:spPr>
          <a:ln/>
        </p:spPr>
        <p:txBody>
          <a:bodyPr/>
          <a:lstStyle>
            <a:lvl1pPr>
              <a:defRPr/>
            </a:lvl1pPr>
          </a:lstStyle>
          <a:p>
            <a:pPr>
              <a:defRPr/>
            </a:pPr>
            <a:fld id="{5F1D7762-BD1C-499A-AC6F-2D4582C87CF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A9B7C6C-6218-4444-B11E-B2C3A9BADD5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859F235-046E-4930-AC80-AA0F63BF5D0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33EE16E-EA77-4EAD-91CE-071972C373F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483EAD9-B882-4BE3-92A4-9EA6B126731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FBB1776-E049-4A45-8BF9-DA7750A9568D}"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241630D-4FCF-43EE-B36B-82D8E390D241}"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343436A-35E4-4685-91C4-A06402C4A4B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6"/>
          <p:cNvSpPr>
            <a:spLocks noGrp="1" noChangeArrowheads="1"/>
          </p:cNvSpPr>
          <p:nvPr>
            <p:ph type="sldNum" sz="quarter" idx="10"/>
          </p:nvPr>
        </p:nvSpPr>
        <p:spPr>
          <a:ln/>
        </p:spPr>
        <p:txBody>
          <a:bodyPr/>
          <a:lstStyle>
            <a:lvl1pPr>
              <a:defRPr/>
            </a:lvl1pPr>
          </a:lstStyle>
          <a:p>
            <a:pPr>
              <a:defRPr/>
            </a:pPr>
            <a:fld id="{F8ABC18D-E4E1-4EDF-935F-4A3436C499A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64AC59A-6377-420B-A587-7D65BCB5A482}"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06F4525-652A-4301-9E11-3A207EE5C078}"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E0FFA69-7FEC-40AF-8703-A8BC37D3A0C2}"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8AEF8C5-E7C0-4346-A439-40887A2E3589}"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F89E746-C93D-47A0-8CDC-3EBE46A61793}"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7CC6940-6F81-43AE-A0F7-5DDF004B88B7}"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DB50BF0-9046-4A84-AD72-5CD636092D0A}"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D94D999-BED0-4C53-801A-242E63DC0B86}"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16B9843-DD5E-4312-A192-A4126ADC3C4A}"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E1322DF-E581-414B-AE86-355EF7914A6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6"/>
          <p:cNvSpPr>
            <a:spLocks noGrp="1" noChangeArrowheads="1"/>
          </p:cNvSpPr>
          <p:nvPr>
            <p:ph type="sldNum" sz="quarter" idx="10"/>
          </p:nvPr>
        </p:nvSpPr>
        <p:spPr>
          <a:ln/>
        </p:spPr>
        <p:txBody>
          <a:bodyPr/>
          <a:lstStyle>
            <a:lvl1pPr>
              <a:defRPr/>
            </a:lvl1pPr>
          </a:lstStyle>
          <a:p>
            <a:pPr>
              <a:defRPr/>
            </a:pPr>
            <a:fld id="{EF89E9D4-62B7-4444-A4CC-EDFE30F1ADA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F9815E8-3B5B-44DE-B3B3-68834E49E6AD}"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0F1E582-5F9E-4145-90EB-B631EEE07994}"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3881B0E-E076-4E07-A79A-6069C5BF256F}"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68A7C5-975A-43E4-90F0-B392E6A305CF}"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4567B0-8D6A-41E5-A43C-7309EFC48BCF}"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2EE9A31-D783-43A3-BAA8-FE5A6F98185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6"/>
          <p:cNvSpPr>
            <a:spLocks noGrp="1" noChangeArrowheads="1"/>
          </p:cNvSpPr>
          <p:nvPr>
            <p:ph type="sldNum" sz="quarter" idx="10"/>
          </p:nvPr>
        </p:nvSpPr>
        <p:spPr>
          <a:ln/>
        </p:spPr>
        <p:txBody>
          <a:bodyPr/>
          <a:lstStyle>
            <a:lvl1pPr>
              <a:defRPr/>
            </a:lvl1pPr>
          </a:lstStyle>
          <a:p>
            <a:pPr>
              <a:defRPr/>
            </a:pPr>
            <a:fld id="{A36EA452-916B-4562-BB8B-04D1E50B271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6"/>
          <p:cNvSpPr>
            <a:spLocks noGrp="1" noChangeArrowheads="1"/>
          </p:cNvSpPr>
          <p:nvPr>
            <p:ph type="sldNum" sz="quarter" idx="10"/>
          </p:nvPr>
        </p:nvSpPr>
        <p:spPr>
          <a:ln/>
        </p:spPr>
        <p:txBody>
          <a:bodyPr/>
          <a:lstStyle>
            <a:lvl1pPr>
              <a:defRPr/>
            </a:lvl1pPr>
          </a:lstStyle>
          <a:p>
            <a:pPr>
              <a:defRPr/>
            </a:pPr>
            <a:fld id="{BB377EED-8D8B-46B3-B9B7-A0B7AAFA62E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6"/>
          <p:cNvSpPr>
            <a:spLocks noGrp="1" noChangeArrowheads="1"/>
          </p:cNvSpPr>
          <p:nvPr>
            <p:ph type="sldNum" sz="quarter" idx="10"/>
          </p:nvPr>
        </p:nvSpPr>
        <p:spPr>
          <a:ln/>
        </p:spPr>
        <p:txBody>
          <a:bodyPr/>
          <a:lstStyle>
            <a:lvl1pPr>
              <a:defRPr/>
            </a:lvl1pPr>
          </a:lstStyle>
          <a:p>
            <a:pPr>
              <a:defRPr/>
            </a:pPr>
            <a:fld id="{753AA2FF-B45C-4E95-955C-F910F41E325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6"/>
          <p:cNvSpPr>
            <a:spLocks noGrp="1" noChangeArrowheads="1"/>
          </p:cNvSpPr>
          <p:nvPr>
            <p:ph type="sldNum" sz="quarter" idx="10"/>
          </p:nvPr>
        </p:nvSpPr>
        <p:spPr>
          <a:ln/>
        </p:spPr>
        <p:txBody>
          <a:bodyPr/>
          <a:lstStyle>
            <a:lvl1pPr>
              <a:defRPr/>
            </a:lvl1pPr>
          </a:lstStyle>
          <a:p>
            <a:pPr>
              <a:defRPr/>
            </a:pPr>
            <a:fld id="{0002B991-2E7A-4D11-A2A7-79DBC15BA75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pPr>
              <a:defRPr/>
            </a:pPr>
            <a:fld id="{012BF181-C1CC-4B84-9FB2-0B69242E991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pPr>
              <a:defRPr/>
            </a:pPr>
            <a:fld id="{92D43A6E-F846-447C-A3DA-3F4D97B9DF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smtClean="0">
                <a:solidFill>
                  <a:srgbClr val="013C88"/>
                </a:solidFill>
                <a:ea typeface="ヒラギノ角ゴ Pro W3" pitchFamily="1" charset="-128"/>
              </a:defRPr>
            </a:lvl1pPr>
          </a:lstStyle>
          <a:p>
            <a:pPr>
              <a:defRPr/>
            </a:pPr>
            <a:fld id="{D121BFB8-D325-4383-9066-F88FFE98C88A}" type="slidenum">
              <a:rPr lang="en-US"/>
              <a:pPr>
                <a:defRPr/>
              </a:pPr>
              <a:t>‹#›</a:t>
            </a:fld>
            <a:endParaRPr lang="en-US" dirty="0"/>
          </a:p>
        </p:txBody>
      </p:sp>
      <p:sp>
        <p:nvSpPr>
          <p:cNvPr id="207920" name="Rectangle 48"/>
          <p:cNvSpPr>
            <a:spLocks noChangeArrowheads="1"/>
          </p:cNvSpPr>
          <p:nvPr userDrawn="1"/>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lgn="l">
              <a:defRPr/>
            </a:pPr>
            <a:r>
              <a:rPr lang="en-US" sz="2000" dirty="0">
                <a:solidFill>
                  <a:schemeClr val="bg1"/>
                </a:solidFill>
                <a:ea typeface="ヒラギノ角ゴ Pro W3" pitchFamily="1" charset="-128"/>
              </a:rPr>
              <a:t>Federal Acquisition Service</a:t>
            </a:r>
            <a:endParaRPr lang="en-US" sz="2000" dirty="0">
              <a:latin typeface="Franklin Gothic Medium" pitchFamily="34" charset="0"/>
              <a:ea typeface="ヒラギノ角ゴ Pro W3" pitchFamily="1" charset="-128"/>
            </a:endParaRPr>
          </a:p>
        </p:txBody>
      </p:sp>
      <p:pic>
        <p:nvPicPr>
          <p:cNvPr id="1030" name="Picture 55" descr="1239"/>
          <p:cNvPicPr>
            <a:picLocks noChangeAspect="1" noChangeArrowheads="1"/>
          </p:cNvPicPr>
          <p:nvPr userDrawn="1"/>
        </p:nvPicPr>
        <p:blipFill>
          <a:blip r:embed="rId15" cstate="print"/>
          <a:srcRect t="43367"/>
          <a:stretch>
            <a:fillRect/>
          </a:stretch>
        </p:blipFill>
        <p:spPr bwMode="auto">
          <a:xfrm>
            <a:off x="0" y="0"/>
            <a:ext cx="9144000" cy="704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22" r:id="rId13"/>
  </p:sldLayoutIdLst>
  <p:hf hdr="0" ftr="0" dt="0"/>
  <p:txStyles>
    <p:titleStyle>
      <a:lvl1pPr algn="l" rtl="0" eaLnBrk="0" fontAlgn="base" hangingPunct="0">
        <a:spcBef>
          <a:spcPct val="0"/>
        </a:spcBef>
        <a:spcAft>
          <a:spcPct val="0"/>
        </a:spcAft>
        <a:defRPr sz="3200" b="1">
          <a:solidFill>
            <a:srgbClr val="013C88"/>
          </a:solidFill>
          <a:latin typeface="+mj-lt"/>
          <a:ea typeface="+mj-ea"/>
          <a:cs typeface="+mj-cs"/>
        </a:defRPr>
      </a:lvl1pPr>
      <a:lvl2pPr algn="l" rtl="0" eaLnBrk="0" fontAlgn="base" hangingPunct="0">
        <a:spcBef>
          <a:spcPct val="0"/>
        </a:spcBef>
        <a:spcAft>
          <a:spcPct val="0"/>
        </a:spcAft>
        <a:defRPr sz="3200" b="1">
          <a:solidFill>
            <a:srgbClr val="013C88"/>
          </a:solidFill>
          <a:latin typeface="Arial" pitchFamily="34" charset="0"/>
        </a:defRPr>
      </a:lvl2pPr>
      <a:lvl3pPr algn="l" rtl="0" eaLnBrk="0" fontAlgn="base" hangingPunct="0">
        <a:spcBef>
          <a:spcPct val="0"/>
        </a:spcBef>
        <a:spcAft>
          <a:spcPct val="0"/>
        </a:spcAft>
        <a:defRPr sz="3200" b="1">
          <a:solidFill>
            <a:srgbClr val="013C88"/>
          </a:solidFill>
          <a:latin typeface="Arial" pitchFamily="34" charset="0"/>
        </a:defRPr>
      </a:lvl3pPr>
      <a:lvl4pPr algn="l" rtl="0" eaLnBrk="0" fontAlgn="base" hangingPunct="0">
        <a:spcBef>
          <a:spcPct val="0"/>
        </a:spcBef>
        <a:spcAft>
          <a:spcPct val="0"/>
        </a:spcAft>
        <a:defRPr sz="3200" b="1">
          <a:solidFill>
            <a:srgbClr val="013C88"/>
          </a:solidFill>
          <a:latin typeface="Arial" pitchFamily="34" charset="0"/>
        </a:defRPr>
      </a:lvl4pPr>
      <a:lvl5pPr algn="l" rtl="0" eaLnBrk="0" fontAlgn="base" hangingPunct="0">
        <a:spcBef>
          <a:spcPct val="0"/>
        </a:spcBef>
        <a:spcAft>
          <a:spcPct val="0"/>
        </a:spcAft>
        <a:defRPr sz="3200" b="1">
          <a:solidFill>
            <a:srgbClr val="013C88"/>
          </a:solidFill>
          <a:latin typeface="Arial" pitchFamily="34" charset="0"/>
        </a:defRPr>
      </a:lvl5pPr>
      <a:lvl6pPr marL="457200" algn="l" rtl="0" eaLnBrk="0" fontAlgn="base" hangingPunct="0">
        <a:spcBef>
          <a:spcPct val="0"/>
        </a:spcBef>
        <a:spcAft>
          <a:spcPct val="0"/>
        </a:spcAft>
        <a:defRPr sz="3200" b="1">
          <a:solidFill>
            <a:srgbClr val="013C88"/>
          </a:solidFill>
          <a:latin typeface="Arial" pitchFamily="34" charset="0"/>
        </a:defRPr>
      </a:lvl6pPr>
      <a:lvl7pPr marL="914400" algn="l" rtl="0" eaLnBrk="0" fontAlgn="base" hangingPunct="0">
        <a:spcBef>
          <a:spcPct val="0"/>
        </a:spcBef>
        <a:spcAft>
          <a:spcPct val="0"/>
        </a:spcAft>
        <a:defRPr sz="3200" b="1">
          <a:solidFill>
            <a:srgbClr val="013C88"/>
          </a:solidFill>
          <a:latin typeface="Arial" pitchFamily="34" charset="0"/>
        </a:defRPr>
      </a:lvl7pPr>
      <a:lvl8pPr marL="1371600" algn="l" rtl="0" eaLnBrk="0" fontAlgn="base" hangingPunct="0">
        <a:spcBef>
          <a:spcPct val="0"/>
        </a:spcBef>
        <a:spcAft>
          <a:spcPct val="0"/>
        </a:spcAft>
        <a:defRPr sz="3200" b="1">
          <a:solidFill>
            <a:srgbClr val="013C88"/>
          </a:solidFill>
          <a:latin typeface="Arial" pitchFamily="34" charset="0"/>
        </a:defRPr>
      </a:lvl8pPr>
      <a:lvl9pPr marL="1828800" algn="l" rtl="0" eaLnBrk="0" fontAlgn="base" hangingPunct="0">
        <a:spcBef>
          <a:spcPct val="0"/>
        </a:spcBef>
        <a:spcAft>
          <a:spcPct val="0"/>
        </a:spcAft>
        <a:defRPr sz="3200" b="1">
          <a:solidFill>
            <a:srgbClr val="013C88"/>
          </a:solidFill>
          <a:latin typeface="Arial" pitchFamily="34" charset="0"/>
        </a:defRPr>
      </a:lvl9pPr>
    </p:titleStyle>
    <p:bodyStyle>
      <a:lvl1pPr marL="342900" indent="-342900" algn="l" rtl="0" eaLnBrk="0" fontAlgn="base" hangingPunct="0">
        <a:spcBef>
          <a:spcPct val="20000"/>
        </a:spcBef>
        <a:spcAft>
          <a:spcPct val="0"/>
        </a:spcAft>
        <a:buClr>
          <a:schemeClr val="bg1"/>
        </a:buClr>
        <a:buFont typeface="Wingdings" pitchFamily="2" charset="2"/>
        <a:buChar char="Ø"/>
        <a:defRPr sz="2400">
          <a:solidFill>
            <a:srgbClr val="013C88"/>
          </a:solidFill>
          <a:latin typeface="+mn-lt"/>
          <a:ea typeface="+mn-ea"/>
          <a:cs typeface="+mn-cs"/>
        </a:defRPr>
      </a:lvl1pPr>
      <a:lvl2pPr marL="742950" indent="-220663"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2pPr>
      <a:lvl3pPr marL="1143000" indent="-228600" algn="l" rtl="0" eaLnBrk="0" fontAlgn="base" hangingPunct="0">
        <a:spcBef>
          <a:spcPct val="20000"/>
        </a:spcBef>
        <a:spcAft>
          <a:spcPct val="0"/>
        </a:spcAft>
        <a:buClr>
          <a:schemeClr val="bg1"/>
        </a:buClr>
        <a:buFont typeface="Arial" pitchFamily="34" charset="0"/>
        <a:buChar char="–"/>
        <a:defRPr sz="2400">
          <a:solidFill>
            <a:srgbClr val="013C88"/>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Times" pitchFamily="18" charset="0"/>
              </a:defRPr>
            </a:lvl1pPr>
          </a:lstStyle>
          <a:p>
            <a:pPr>
              <a:defRPr/>
            </a:pPr>
            <a:endParaRPr lang="en-US" dirty="0"/>
          </a:p>
        </p:txBody>
      </p:sp>
      <p:sp>
        <p:nvSpPr>
          <p:cNvPr id="337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pitchFamily="18" charset="0"/>
              </a:defRPr>
            </a:lvl1pPr>
          </a:lstStyle>
          <a:p>
            <a:pPr>
              <a:defRPr/>
            </a:pPr>
            <a:endParaRPr lang="en-US" dirty="0"/>
          </a:p>
        </p:txBody>
      </p:sp>
      <p:sp>
        <p:nvSpPr>
          <p:cNvPr id="337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pitchFamily="18" charset="0"/>
              </a:defRPr>
            </a:lvl1pPr>
          </a:lstStyle>
          <a:p>
            <a:pPr>
              <a:defRPr/>
            </a:pPr>
            <a:fld id="{4F50A925-7B4E-4B5B-8F1F-BC0686142CD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Times" pitchFamily="18" charset="0"/>
              </a:defRPr>
            </a:lvl1pPr>
          </a:lstStyle>
          <a:p>
            <a:pPr>
              <a:defRPr/>
            </a:pPr>
            <a:endParaRPr lang="en-US" dirty="0"/>
          </a:p>
        </p:txBody>
      </p:sp>
      <p:sp>
        <p:nvSpPr>
          <p:cNvPr id="338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pitchFamily="18" charset="0"/>
              </a:defRPr>
            </a:lvl1pPr>
          </a:lstStyle>
          <a:p>
            <a:pPr>
              <a:defRPr/>
            </a:pPr>
            <a:endParaRPr lang="en-US" dirty="0"/>
          </a:p>
        </p:txBody>
      </p:sp>
      <p:sp>
        <p:nvSpPr>
          <p:cNvPr id="338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pitchFamily="18" charset="0"/>
              </a:defRPr>
            </a:lvl1pPr>
          </a:lstStyle>
          <a:p>
            <a:pPr>
              <a:defRPr/>
            </a:pPr>
            <a:fld id="{15A5FD3A-458D-4DBC-BC68-809166BE60A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sa.gov/ap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gsa.gov/proper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xpertlearners.com/step_diagram.cf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ChangeArrowheads="1"/>
          </p:cNvSpPr>
          <p:nvPr/>
        </p:nvSpPr>
        <p:spPr bwMode="auto">
          <a:xfrm>
            <a:off x="304800" y="3124200"/>
            <a:ext cx="8534400" cy="1447800"/>
          </a:xfrm>
          <a:prstGeom prst="rect">
            <a:avLst/>
          </a:prstGeom>
          <a:noFill/>
          <a:ln w="9525">
            <a:noFill/>
            <a:miter lim="800000"/>
            <a:headEnd/>
            <a:tailEnd/>
          </a:ln>
          <a:effectLst>
            <a:outerShdw dist="35921" dir="2700000" algn="ctr" rotWithShape="0">
              <a:schemeClr val="tx2"/>
            </a:outerShdw>
          </a:effectLst>
        </p:spPr>
        <p:txBody>
          <a:bodyPr lIns="0" tIns="0" rIns="0" bIns="0"/>
          <a:lstStyle/>
          <a:p>
            <a:pPr>
              <a:spcBef>
                <a:spcPct val="150000"/>
              </a:spcBef>
              <a:defRPr/>
            </a:pPr>
            <a:r>
              <a:rPr lang="en-US" sz="3200" b="1" dirty="0">
                <a:solidFill>
                  <a:schemeClr val="bg1"/>
                </a:solidFill>
              </a:rPr>
              <a:t>Concepts and Terminology                   </a:t>
            </a:r>
            <a:r>
              <a:rPr lang="en-US" b="1" dirty="0">
                <a:solidFill>
                  <a:schemeClr val="bg1"/>
                </a:solidFill>
              </a:rPr>
              <a:t>Personal Property Management</a:t>
            </a:r>
          </a:p>
          <a:p>
            <a:pPr>
              <a:spcBef>
                <a:spcPct val="150000"/>
              </a:spcBef>
              <a:defRPr/>
            </a:pPr>
            <a:endParaRPr lang="en-US" sz="4000" b="1" i="1" dirty="0">
              <a:solidFill>
                <a:schemeClr val="bg1"/>
              </a:solidFill>
            </a:endParaRPr>
          </a:p>
          <a:p>
            <a:pPr>
              <a:spcBef>
                <a:spcPct val="150000"/>
              </a:spcBef>
              <a:defRPr/>
            </a:pPr>
            <a:endParaRPr lang="en-US" sz="4000" b="1" i="1" dirty="0">
              <a:solidFill>
                <a:schemeClr val="bg1"/>
              </a:solidFill>
            </a:endParaRPr>
          </a:p>
          <a:p>
            <a:pPr>
              <a:spcBef>
                <a:spcPct val="150000"/>
              </a:spcBef>
              <a:defRPr/>
            </a:pPr>
            <a:endParaRPr lang="en-US" sz="4000" b="1" i="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Terms and Terminology</a:t>
            </a:r>
          </a:p>
        </p:txBody>
      </p:sp>
      <p:sp>
        <p:nvSpPr>
          <p:cNvPr id="3" name="Content Placeholder 2"/>
          <p:cNvSpPr>
            <a:spLocks noGrp="1"/>
          </p:cNvSpPr>
          <p:nvPr>
            <p:ph idx="1"/>
          </p:nvPr>
        </p:nvSpPr>
        <p:spPr/>
        <p:txBody>
          <a:bodyPr/>
          <a:lstStyle/>
          <a:p>
            <a:pPr>
              <a:lnSpc>
                <a:spcPct val="80000"/>
              </a:lnSpc>
            </a:pPr>
            <a:r>
              <a:rPr lang="en-US" b="1" u="sng" dirty="0">
                <a:solidFill>
                  <a:srgbClr val="003399"/>
                </a:solidFill>
              </a:rPr>
              <a:t>Transfer</a:t>
            </a:r>
            <a:r>
              <a:rPr lang="en-US" dirty="0">
                <a:solidFill>
                  <a:srgbClr val="003399"/>
                </a:solidFill>
              </a:rPr>
              <a:t>- The </a:t>
            </a:r>
            <a:r>
              <a:rPr lang="en-US" u="sng" dirty="0">
                <a:solidFill>
                  <a:srgbClr val="003399"/>
                </a:solidFill>
              </a:rPr>
              <a:t>reassignment</a:t>
            </a:r>
            <a:r>
              <a:rPr lang="en-US" dirty="0">
                <a:solidFill>
                  <a:srgbClr val="003399"/>
                </a:solidFill>
              </a:rPr>
              <a:t> of property </a:t>
            </a:r>
            <a:r>
              <a:rPr lang="en-US" u="sng" dirty="0">
                <a:solidFill>
                  <a:srgbClr val="003399"/>
                </a:solidFill>
              </a:rPr>
              <a:t>internally</a:t>
            </a:r>
            <a:r>
              <a:rPr lang="en-US" dirty="0">
                <a:solidFill>
                  <a:srgbClr val="003399"/>
                </a:solidFill>
              </a:rPr>
              <a:t> between offices within a federal agency or transfer </a:t>
            </a:r>
            <a:r>
              <a:rPr lang="en-US" u="sng" dirty="0">
                <a:solidFill>
                  <a:srgbClr val="003399"/>
                </a:solidFill>
              </a:rPr>
              <a:t>externally</a:t>
            </a:r>
            <a:r>
              <a:rPr lang="en-US" dirty="0">
                <a:solidFill>
                  <a:srgbClr val="003399"/>
                </a:solidFill>
              </a:rPr>
              <a:t> between </a:t>
            </a:r>
            <a:r>
              <a:rPr lang="en-US" i="1" dirty="0">
                <a:solidFill>
                  <a:srgbClr val="003399"/>
                </a:solidFill>
              </a:rPr>
              <a:t>federal agencies</a:t>
            </a:r>
            <a:r>
              <a:rPr lang="en-US" dirty="0">
                <a:solidFill>
                  <a:srgbClr val="003399"/>
                </a:solidFill>
              </a:rPr>
              <a:t>.</a:t>
            </a:r>
          </a:p>
          <a:p>
            <a:pPr>
              <a:lnSpc>
                <a:spcPct val="80000"/>
              </a:lnSpc>
            </a:pPr>
            <a:endParaRPr lang="en-US" sz="2000" u="sng" dirty="0">
              <a:solidFill>
                <a:srgbClr val="003399"/>
              </a:solidFill>
            </a:endParaRPr>
          </a:p>
          <a:p>
            <a:pPr>
              <a:lnSpc>
                <a:spcPct val="80000"/>
              </a:lnSpc>
            </a:pPr>
            <a:r>
              <a:rPr lang="en-US" b="1" u="sng" dirty="0">
                <a:solidFill>
                  <a:srgbClr val="003399"/>
                </a:solidFill>
              </a:rPr>
              <a:t>Donation</a:t>
            </a:r>
            <a:r>
              <a:rPr lang="en-US" dirty="0">
                <a:solidFill>
                  <a:srgbClr val="003399"/>
                </a:solidFill>
              </a:rPr>
              <a:t>- Transfers of property </a:t>
            </a:r>
            <a:r>
              <a:rPr lang="en-US" u="sng" dirty="0">
                <a:solidFill>
                  <a:srgbClr val="003399"/>
                </a:solidFill>
              </a:rPr>
              <a:t>from the federal agencies to be donated to state </a:t>
            </a:r>
            <a:r>
              <a:rPr lang="en-US" dirty="0">
                <a:solidFill>
                  <a:srgbClr val="003399"/>
                </a:solidFill>
              </a:rPr>
              <a:t>and local government agencies and eligible nonprofit organizations.</a:t>
            </a:r>
          </a:p>
          <a:p>
            <a:endParaRPr lang="en-US" dirty="0"/>
          </a:p>
        </p:txBody>
      </p:sp>
      <p:sp>
        <p:nvSpPr>
          <p:cNvPr id="4" name="Slide Number Placeholder 3"/>
          <p:cNvSpPr>
            <a:spLocks noGrp="1"/>
          </p:cNvSpPr>
          <p:nvPr>
            <p:ph type="sldNum" sz="quarter" idx="10"/>
          </p:nvPr>
        </p:nvSpPr>
        <p:spPr/>
        <p:txBody>
          <a:bodyPr/>
          <a:lstStyle/>
          <a:p>
            <a:pPr>
              <a:defRPr/>
            </a:pPr>
            <a:fld id="{F8ABC18D-E4E1-4EDF-935F-4A3436C499A5}"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7B19AC01-A7A1-4D17-8777-20255D19D862}" type="slidenum">
              <a:rPr lang="en-US"/>
              <a:pPr/>
              <a:t>11</a:t>
            </a:fld>
            <a:endParaRPr lang="en-US"/>
          </a:p>
        </p:txBody>
      </p:sp>
      <p:sp>
        <p:nvSpPr>
          <p:cNvPr id="13315" name="Rectangle 5"/>
          <p:cNvSpPr>
            <a:spLocks noGrp="1" noChangeArrowheads="1"/>
          </p:cNvSpPr>
          <p:nvPr>
            <p:ph type="title"/>
          </p:nvPr>
        </p:nvSpPr>
        <p:spPr>
          <a:xfrm>
            <a:off x="457200" y="1232407"/>
            <a:ext cx="7620000" cy="584775"/>
          </a:xfrm>
          <a:noFill/>
        </p:spPr>
        <p:txBody>
          <a:bodyPr anchor="ctr"/>
          <a:lstStyle/>
          <a:p>
            <a:pPr algn="ctr"/>
            <a:r>
              <a:rPr lang="en-US" dirty="0"/>
              <a:t>Terms and Terminology</a:t>
            </a:r>
          </a:p>
        </p:txBody>
      </p:sp>
      <p:sp>
        <p:nvSpPr>
          <p:cNvPr id="13316" name="Text Box 6"/>
          <p:cNvSpPr txBox="1">
            <a:spLocks noChangeArrowheads="1"/>
          </p:cNvSpPr>
          <p:nvPr/>
        </p:nvSpPr>
        <p:spPr bwMode="auto">
          <a:xfrm>
            <a:off x="152400" y="1828800"/>
            <a:ext cx="8839200" cy="4450449"/>
          </a:xfrm>
          <a:prstGeom prst="rect">
            <a:avLst/>
          </a:prstGeom>
          <a:noFill/>
          <a:ln w="9525">
            <a:noFill/>
            <a:miter lim="800000"/>
            <a:headEnd/>
            <a:tailEnd/>
          </a:ln>
        </p:spPr>
        <p:txBody>
          <a:bodyPr>
            <a:spAutoFit/>
          </a:bodyPr>
          <a:lstStyle/>
          <a:p>
            <a:pPr algn="l">
              <a:tabLst>
                <a:tab pos="457200" algn="l"/>
              </a:tabLst>
            </a:pPr>
            <a:endParaRPr lang="en-US" sz="1600" b="1" u="sng" dirty="0">
              <a:solidFill>
                <a:srgbClr val="003399"/>
              </a:solidFill>
            </a:endParaRPr>
          </a:p>
          <a:p>
            <a:pPr algn="l">
              <a:tabLst>
                <a:tab pos="457200" algn="l"/>
              </a:tabLst>
            </a:pPr>
            <a:endParaRPr lang="en-US" sz="1600" u="sng" dirty="0">
              <a:solidFill>
                <a:srgbClr val="003399"/>
              </a:solidFill>
            </a:endParaRPr>
          </a:p>
          <a:p>
            <a:pPr lvl="1" algn="l">
              <a:tabLst>
                <a:tab pos="457200" algn="l"/>
              </a:tabLst>
            </a:pPr>
            <a:r>
              <a:rPr lang="en-US" sz="2000" b="1" u="sng" dirty="0">
                <a:solidFill>
                  <a:srgbClr val="013C88"/>
                </a:solidFill>
              </a:rPr>
              <a:t>Abandonment and Destruction</a:t>
            </a:r>
            <a:r>
              <a:rPr lang="en-US" sz="2000" b="1" dirty="0">
                <a:solidFill>
                  <a:srgbClr val="013C88"/>
                </a:solidFill>
              </a:rPr>
              <a:t> -</a:t>
            </a:r>
            <a:r>
              <a:rPr lang="en-US" sz="2000" dirty="0">
                <a:solidFill>
                  <a:srgbClr val="013C88"/>
                </a:solidFill>
              </a:rPr>
              <a:t> Ultimate disposal of property that has </a:t>
            </a:r>
            <a:r>
              <a:rPr lang="en-US" sz="2000" u="sng" dirty="0">
                <a:solidFill>
                  <a:srgbClr val="013C88"/>
                </a:solidFill>
              </a:rPr>
              <a:t>no commercial value </a:t>
            </a:r>
            <a:r>
              <a:rPr lang="en-US" sz="2000" dirty="0">
                <a:solidFill>
                  <a:srgbClr val="013C88"/>
                </a:solidFill>
              </a:rPr>
              <a:t>or the cost of </a:t>
            </a:r>
            <a:r>
              <a:rPr lang="en-US" sz="2000" u="sng" dirty="0">
                <a:solidFill>
                  <a:srgbClr val="013C88"/>
                </a:solidFill>
              </a:rPr>
              <a:t>continued care and handling exceeds its estimated proceeds</a:t>
            </a:r>
            <a:r>
              <a:rPr lang="en-US" sz="2000" dirty="0">
                <a:solidFill>
                  <a:srgbClr val="013C88"/>
                </a:solidFill>
              </a:rPr>
              <a:t> from sale. </a:t>
            </a:r>
          </a:p>
          <a:p>
            <a:pPr lvl="1" algn="l">
              <a:tabLst>
                <a:tab pos="457200" algn="l"/>
              </a:tabLst>
            </a:pPr>
            <a:endParaRPr lang="en-US" sz="2000" dirty="0">
              <a:solidFill>
                <a:srgbClr val="013C88"/>
              </a:solidFill>
            </a:endParaRPr>
          </a:p>
          <a:p>
            <a:pPr lvl="1" algn="l">
              <a:tabLst>
                <a:tab pos="457200" algn="l"/>
              </a:tabLst>
            </a:pPr>
            <a:r>
              <a:rPr lang="en-US" sz="2000" b="1" u="sng" dirty="0">
                <a:solidFill>
                  <a:srgbClr val="003399"/>
                </a:solidFill>
              </a:rPr>
              <a:t>Allocation</a:t>
            </a:r>
            <a:r>
              <a:rPr lang="en-US" sz="2000" b="1" dirty="0">
                <a:solidFill>
                  <a:srgbClr val="003399"/>
                </a:solidFill>
              </a:rPr>
              <a:t> </a:t>
            </a:r>
            <a:r>
              <a:rPr lang="en-US" sz="2000" dirty="0">
                <a:solidFill>
                  <a:srgbClr val="003399"/>
                </a:solidFill>
              </a:rPr>
              <a:t>- To </a:t>
            </a:r>
            <a:r>
              <a:rPr lang="en-US" sz="2000" u="sng" dirty="0">
                <a:solidFill>
                  <a:srgbClr val="003399"/>
                </a:solidFill>
              </a:rPr>
              <a:t>assign property to eligible entities </a:t>
            </a:r>
            <a:r>
              <a:rPr lang="en-US" sz="2000" dirty="0">
                <a:solidFill>
                  <a:srgbClr val="003399"/>
                </a:solidFill>
              </a:rPr>
              <a:t>for transfer or donation purposes. </a:t>
            </a:r>
          </a:p>
          <a:p>
            <a:pPr lvl="1" algn="l">
              <a:tabLst>
                <a:tab pos="457200" algn="l"/>
              </a:tabLst>
            </a:pPr>
            <a:endParaRPr lang="en-US" sz="2000" dirty="0">
              <a:solidFill>
                <a:srgbClr val="003399"/>
              </a:solidFill>
            </a:endParaRPr>
          </a:p>
          <a:p>
            <a:pPr lvl="1" algn="l">
              <a:tabLst>
                <a:tab pos="457200" algn="l"/>
              </a:tabLst>
            </a:pPr>
            <a:r>
              <a:rPr lang="en-US" sz="2000" b="1" u="sng" dirty="0">
                <a:solidFill>
                  <a:srgbClr val="003399"/>
                </a:solidFill>
              </a:rPr>
              <a:t>Surplus Release Date</a:t>
            </a:r>
            <a:r>
              <a:rPr lang="en-US" sz="2000" dirty="0">
                <a:solidFill>
                  <a:srgbClr val="003399"/>
                </a:solidFill>
              </a:rPr>
              <a:t> – The date when Federal screening has been completed and the </a:t>
            </a:r>
            <a:r>
              <a:rPr lang="en-US" sz="2000" u="sng" dirty="0">
                <a:solidFill>
                  <a:srgbClr val="003399"/>
                </a:solidFill>
              </a:rPr>
              <a:t>“excess” property becomes “surplus”</a:t>
            </a:r>
          </a:p>
          <a:p>
            <a:pPr>
              <a:tabLst>
                <a:tab pos="457200" algn="l"/>
              </a:tabLst>
            </a:pPr>
            <a:endParaRPr lang="en-US" sz="2000" u="sng" dirty="0">
              <a:solidFill>
                <a:srgbClr val="003399"/>
              </a:solidFill>
            </a:endParaRPr>
          </a:p>
          <a:p>
            <a:pPr>
              <a:tabLst>
                <a:tab pos="457200" algn="l"/>
              </a:tabLst>
            </a:pPr>
            <a:endParaRPr lang="en-US" sz="1600" dirty="0">
              <a:solidFill>
                <a:srgbClr val="003399"/>
              </a:solidFill>
            </a:endParaRPr>
          </a:p>
          <a:p>
            <a:pPr lvl="1" algn="l">
              <a:tabLst>
                <a:tab pos="457200" algn="l"/>
              </a:tabLst>
            </a:pPr>
            <a:endParaRPr lang="en-US" sz="1600" dirty="0">
              <a:solidFill>
                <a:srgbClr val="013C88"/>
              </a:solidFill>
            </a:endParaRPr>
          </a:p>
          <a:p>
            <a:pPr algn="l">
              <a:spcBef>
                <a:spcPct val="20000"/>
              </a:spcBef>
              <a:buClr>
                <a:schemeClr val="bg1"/>
              </a:buClr>
              <a:buFont typeface="Wingdings" pitchFamily="2" charset="2"/>
              <a:buChar char="Ø"/>
              <a:tabLst>
                <a:tab pos="457200" algn="l"/>
              </a:tabLst>
            </a:pPr>
            <a:endParaRPr lang="en-US" sz="1600" dirty="0">
              <a:solidFill>
                <a:srgbClr val="003399"/>
              </a:solidFill>
            </a:endParaRPr>
          </a:p>
        </p:txBody>
      </p:sp>
      <p:sp>
        <p:nvSpPr>
          <p:cNvPr id="13317" name="Text Box 7"/>
          <p:cNvSpPr txBox="1">
            <a:spLocks noChangeArrowheads="1"/>
          </p:cNvSpPr>
          <p:nvPr/>
        </p:nvSpPr>
        <p:spPr bwMode="auto">
          <a:xfrm>
            <a:off x="7299325" y="3925888"/>
            <a:ext cx="184150" cy="457200"/>
          </a:xfrm>
          <a:prstGeom prst="rect">
            <a:avLst/>
          </a:prstGeom>
          <a:noFill/>
          <a:ln w="9525">
            <a:noFill/>
            <a:miter lim="800000"/>
            <a:headEnd/>
            <a:tailEnd/>
          </a:ln>
        </p:spPr>
        <p:txBody>
          <a:bodyPr wrap="none">
            <a:spAutoFit/>
          </a:bodyPr>
          <a:lstStyle/>
          <a:p>
            <a:pPr algn="l"/>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Terms and Terminology</a:t>
            </a:r>
          </a:p>
        </p:txBody>
      </p:sp>
      <p:sp>
        <p:nvSpPr>
          <p:cNvPr id="3" name="Content Placeholder 2"/>
          <p:cNvSpPr>
            <a:spLocks noGrp="1"/>
          </p:cNvSpPr>
          <p:nvPr>
            <p:ph idx="1"/>
          </p:nvPr>
        </p:nvSpPr>
        <p:spPr/>
        <p:txBody>
          <a:bodyPr/>
          <a:lstStyle/>
          <a:p>
            <a:pPr marL="342900" lvl="1" indent="-342900">
              <a:buFont typeface="Wingdings" pitchFamily="2" charset="2"/>
              <a:buChar char="Ø"/>
            </a:pPr>
            <a:r>
              <a:rPr lang="en-US" b="1" u="sng" dirty="0">
                <a:solidFill>
                  <a:srgbClr val="003399"/>
                </a:solidFill>
              </a:rPr>
              <a:t>Report </a:t>
            </a:r>
            <a:r>
              <a:rPr lang="en-US" b="1" dirty="0">
                <a:solidFill>
                  <a:srgbClr val="003399"/>
                </a:solidFill>
              </a:rPr>
              <a:t>–</a:t>
            </a:r>
            <a:r>
              <a:rPr lang="en-US" dirty="0">
                <a:solidFill>
                  <a:srgbClr val="003399"/>
                </a:solidFill>
              </a:rPr>
              <a:t> </a:t>
            </a:r>
            <a:r>
              <a:rPr lang="en-US" u="sng" dirty="0">
                <a:solidFill>
                  <a:srgbClr val="003399"/>
                </a:solidFill>
              </a:rPr>
              <a:t>To Notify/The Notification of GSA </a:t>
            </a:r>
            <a:r>
              <a:rPr lang="en-US" dirty="0">
                <a:solidFill>
                  <a:srgbClr val="003399"/>
                </a:solidFill>
              </a:rPr>
              <a:t>of available excess property </a:t>
            </a:r>
          </a:p>
          <a:p>
            <a:pPr marL="342900" lvl="1" indent="-342900">
              <a:buFont typeface="Wingdings" pitchFamily="2" charset="2"/>
              <a:buChar char="Ø"/>
            </a:pPr>
            <a:endParaRPr lang="en-US" dirty="0">
              <a:solidFill>
                <a:srgbClr val="003399"/>
              </a:solidFill>
            </a:endParaRPr>
          </a:p>
          <a:p>
            <a:pPr marL="342900" lvl="1" indent="-342900">
              <a:buFont typeface="Wingdings" pitchFamily="2" charset="2"/>
              <a:buChar char="Ø"/>
            </a:pPr>
            <a:r>
              <a:rPr lang="en-US" b="1" u="sng" dirty="0">
                <a:solidFill>
                  <a:srgbClr val="003399"/>
                </a:solidFill>
              </a:rPr>
              <a:t>Screening</a:t>
            </a:r>
            <a:r>
              <a:rPr lang="en-US" dirty="0">
                <a:solidFill>
                  <a:srgbClr val="003399"/>
                </a:solidFill>
              </a:rPr>
              <a:t>- Federal Agencies and the SASP are able to </a:t>
            </a:r>
            <a:r>
              <a:rPr lang="en-US" u="sng" dirty="0">
                <a:solidFill>
                  <a:srgbClr val="003399"/>
                </a:solidFill>
              </a:rPr>
              <a:t>view/search for the property </a:t>
            </a:r>
          </a:p>
          <a:p>
            <a:pPr marL="342900" lvl="1" indent="-342900">
              <a:buFont typeface="Wingdings" pitchFamily="2" charset="2"/>
              <a:buChar char="Ø"/>
            </a:pPr>
            <a:endParaRPr lang="en-US" b="1" i="1" dirty="0">
              <a:solidFill>
                <a:srgbClr val="003399"/>
              </a:solidFill>
            </a:endParaRPr>
          </a:p>
          <a:p>
            <a:pPr marL="342900" lvl="1" indent="-342900">
              <a:buFont typeface="Wingdings" pitchFamily="2" charset="2"/>
              <a:buChar char="Ø"/>
            </a:pPr>
            <a:r>
              <a:rPr lang="en-US" b="1" u="sng" dirty="0">
                <a:solidFill>
                  <a:srgbClr val="003399"/>
                </a:solidFill>
              </a:rPr>
              <a:t>Select (“Freeze”)</a:t>
            </a:r>
            <a:r>
              <a:rPr lang="en-US" b="1" dirty="0">
                <a:solidFill>
                  <a:srgbClr val="003399"/>
                </a:solidFill>
              </a:rPr>
              <a:t>-</a:t>
            </a:r>
            <a:r>
              <a:rPr lang="en-US" dirty="0">
                <a:solidFill>
                  <a:srgbClr val="003399"/>
                </a:solidFill>
              </a:rPr>
              <a:t> Federal Agencies or the SASP makes </a:t>
            </a:r>
            <a:r>
              <a:rPr lang="en-US" u="sng" dirty="0">
                <a:solidFill>
                  <a:srgbClr val="003399"/>
                </a:solidFill>
              </a:rPr>
              <a:t>a request </a:t>
            </a:r>
            <a:r>
              <a:rPr lang="en-US" dirty="0">
                <a:solidFill>
                  <a:srgbClr val="003399"/>
                </a:solidFill>
              </a:rPr>
              <a:t>for the property </a:t>
            </a:r>
          </a:p>
          <a:p>
            <a:endParaRPr lang="en-US" dirty="0"/>
          </a:p>
        </p:txBody>
      </p:sp>
      <p:sp>
        <p:nvSpPr>
          <p:cNvPr id="4" name="Slide Number Placeholder 3"/>
          <p:cNvSpPr>
            <a:spLocks noGrp="1"/>
          </p:cNvSpPr>
          <p:nvPr>
            <p:ph type="sldNum" sz="quarter" idx="10"/>
          </p:nvPr>
        </p:nvSpPr>
        <p:spPr/>
        <p:txBody>
          <a:bodyPr/>
          <a:lstStyle/>
          <a:p>
            <a:pPr>
              <a:defRPr/>
            </a:pPr>
            <a:fld id="{F8ABC18D-E4E1-4EDF-935F-4A3436C499A5}"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2D2F2462-B89C-4763-B43E-4CFFA0EC0673}" type="slidenum">
              <a:rPr lang="en-US"/>
              <a:pPr/>
              <a:t>13</a:t>
            </a:fld>
            <a:endParaRPr lang="en-US"/>
          </a:p>
        </p:txBody>
      </p:sp>
      <p:sp>
        <p:nvSpPr>
          <p:cNvPr id="14339" name="Rectangle 2"/>
          <p:cNvSpPr>
            <a:spLocks noGrp="1" noChangeArrowheads="1"/>
          </p:cNvSpPr>
          <p:nvPr>
            <p:ph type="title"/>
          </p:nvPr>
        </p:nvSpPr>
        <p:spPr>
          <a:xfrm>
            <a:off x="457200" y="1479550"/>
            <a:ext cx="7769225" cy="584775"/>
          </a:xfrm>
        </p:spPr>
        <p:txBody>
          <a:bodyPr/>
          <a:lstStyle/>
          <a:p>
            <a:pPr algn="ctr"/>
            <a:r>
              <a:rPr lang="en-US" dirty="0"/>
              <a:t>Terms and Terminology</a:t>
            </a:r>
          </a:p>
        </p:txBody>
      </p:sp>
      <p:sp>
        <p:nvSpPr>
          <p:cNvPr id="14340" name="Rectangle 3"/>
          <p:cNvSpPr>
            <a:spLocks noGrp="1" noChangeArrowheads="1"/>
          </p:cNvSpPr>
          <p:nvPr>
            <p:ph type="body" idx="1"/>
          </p:nvPr>
        </p:nvSpPr>
        <p:spPr/>
        <p:txBody>
          <a:bodyPr/>
          <a:lstStyle/>
          <a:p>
            <a:pPr>
              <a:lnSpc>
                <a:spcPct val="90000"/>
              </a:lnSpc>
            </a:pPr>
            <a:r>
              <a:rPr lang="en-US" sz="1800" b="1" u="sng" dirty="0">
                <a:solidFill>
                  <a:srgbClr val="003399"/>
                </a:solidFill>
              </a:rPr>
              <a:t>Exchange/Sale Property </a:t>
            </a:r>
            <a:r>
              <a:rPr lang="en-US" sz="1600" dirty="0">
                <a:solidFill>
                  <a:srgbClr val="003399"/>
                </a:solidFill>
              </a:rPr>
              <a:t>- </a:t>
            </a:r>
            <a:r>
              <a:rPr lang="en-US" sz="1800" dirty="0">
                <a:solidFill>
                  <a:srgbClr val="003399"/>
                </a:solidFill>
              </a:rPr>
              <a:t>Property </a:t>
            </a:r>
            <a:r>
              <a:rPr lang="en-US" sz="1800" u="sng" dirty="0">
                <a:solidFill>
                  <a:srgbClr val="003399"/>
                </a:solidFill>
              </a:rPr>
              <a:t>not </a:t>
            </a:r>
            <a:r>
              <a:rPr lang="en-US" sz="1800" dirty="0">
                <a:solidFill>
                  <a:srgbClr val="003399"/>
                </a:solidFill>
              </a:rPr>
              <a:t>excess to the needs of the holding agency but eligible for replacement (w/some restrictions). The exchange (trade-in) allowance or sale proceeds are used to </a:t>
            </a:r>
            <a:r>
              <a:rPr lang="en-US" sz="1800" u="sng" dirty="0">
                <a:solidFill>
                  <a:srgbClr val="003399"/>
                </a:solidFill>
              </a:rPr>
              <a:t>pay for replacement</a:t>
            </a:r>
            <a:r>
              <a:rPr lang="en-US" sz="1800" dirty="0">
                <a:solidFill>
                  <a:srgbClr val="003399"/>
                </a:solidFill>
              </a:rPr>
              <a:t> with a similar item.</a:t>
            </a:r>
          </a:p>
          <a:p>
            <a:pPr>
              <a:lnSpc>
                <a:spcPct val="90000"/>
              </a:lnSpc>
            </a:pPr>
            <a:endParaRPr lang="en-US" sz="1600" dirty="0">
              <a:solidFill>
                <a:srgbClr val="003399"/>
              </a:solidFill>
            </a:endParaRPr>
          </a:p>
          <a:p>
            <a:pPr>
              <a:lnSpc>
                <a:spcPct val="90000"/>
              </a:lnSpc>
            </a:pPr>
            <a:r>
              <a:rPr lang="en-US" sz="1800" b="1" u="sng" dirty="0">
                <a:solidFill>
                  <a:srgbClr val="003399"/>
                </a:solidFill>
              </a:rPr>
              <a:t>Reimbursable Property</a:t>
            </a:r>
            <a:r>
              <a:rPr lang="en-US" sz="1600" b="1" u="sng" dirty="0">
                <a:solidFill>
                  <a:srgbClr val="003399"/>
                </a:solidFill>
              </a:rPr>
              <a:t> </a:t>
            </a:r>
            <a:r>
              <a:rPr lang="en-US" sz="1600" b="1" dirty="0">
                <a:solidFill>
                  <a:srgbClr val="003399"/>
                </a:solidFill>
              </a:rPr>
              <a:t>–</a:t>
            </a:r>
            <a:r>
              <a:rPr lang="en-US" sz="1600" dirty="0">
                <a:solidFill>
                  <a:srgbClr val="003399"/>
                </a:solidFill>
              </a:rPr>
              <a:t> </a:t>
            </a:r>
            <a:r>
              <a:rPr lang="en-US" sz="1800" dirty="0">
                <a:solidFill>
                  <a:srgbClr val="003399"/>
                </a:solidFill>
              </a:rPr>
              <a:t>Property that because of its </a:t>
            </a:r>
            <a:r>
              <a:rPr lang="en-US" sz="1800" u="sng" dirty="0">
                <a:solidFill>
                  <a:srgbClr val="003399"/>
                </a:solidFill>
              </a:rPr>
              <a:t>funding source </a:t>
            </a:r>
            <a:r>
              <a:rPr lang="en-US" sz="1800" dirty="0">
                <a:solidFill>
                  <a:srgbClr val="003399"/>
                </a:solidFill>
              </a:rPr>
              <a:t>or exchange sale designation allows an agency to be </a:t>
            </a:r>
            <a:r>
              <a:rPr lang="en-US" sz="1800" u="sng" dirty="0">
                <a:solidFill>
                  <a:srgbClr val="003399"/>
                </a:solidFill>
              </a:rPr>
              <a:t>compensated</a:t>
            </a:r>
            <a:r>
              <a:rPr lang="en-US" sz="1800" dirty="0">
                <a:solidFill>
                  <a:srgbClr val="003399"/>
                </a:solidFill>
              </a:rPr>
              <a:t> from proceeds</a:t>
            </a:r>
          </a:p>
          <a:p>
            <a:pPr>
              <a:lnSpc>
                <a:spcPct val="90000"/>
              </a:lnSpc>
            </a:pPr>
            <a:endParaRPr lang="en-US" sz="1600" dirty="0">
              <a:solidFill>
                <a:srgbClr val="003399"/>
              </a:solidFill>
            </a:endParaRPr>
          </a:p>
          <a:p>
            <a:pPr>
              <a:lnSpc>
                <a:spcPct val="90000"/>
              </a:lnSpc>
            </a:pPr>
            <a:r>
              <a:rPr lang="en-US" sz="1800" b="1" u="sng" dirty="0"/>
              <a:t>Computers For Learning (CFL)</a:t>
            </a:r>
            <a:r>
              <a:rPr lang="en-US" sz="1600" dirty="0"/>
              <a:t> </a:t>
            </a:r>
            <a:r>
              <a:rPr lang="en-US" sz="1800" dirty="0"/>
              <a:t>– </a:t>
            </a:r>
            <a:r>
              <a:rPr lang="en-US" sz="1800" dirty="0">
                <a:solidFill>
                  <a:srgbClr val="003399"/>
                </a:solidFill>
              </a:rPr>
              <a:t>GSA program to implement Executive Order 12999, which directs agencies, to the extent permitted by law, </a:t>
            </a:r>
            <a:r>
              <a:rPr lang="en-US" sz="1800" u="sng" dirty="0">
                <a:solidFill>
                  <a:srgbClr val="003399"/>
                </a:solidFill>
              </a:rPr>
              <a:t>to transfer computer and related peripheral equipment excess to their needs </a:t>
            </a:r>
            <a:r>
              <a:rPr lang="en-US" sz="1800" dirty="0">
                <a:solidFill>
                  <a:srgbClr val="003399"/>
                </a:solidFill>
              </a:rPr>
              <a:t>directly to schools and some educational nonprofit organizations. </a:t>
            </a:r>
            <a:r>
              <a:rPr lang="en-US" sz="1600" dirty="0">
                <a:solidFill>
                  <a:srgbClr val="003399"/>
                </a:solidFill>
              </a:rPr>
              <a:t>(www.computersforlearning.gov) </a:t>
            </a:r>
          </a:p>
          <a:p>
            <a:pPr lvl="1">
              <a:lnSpc>
                <a:spcPct val="90000"/>
              </a:lnSpc>
            </a:pPr>
            <a:endParaRPr lang="en-US" sz="1600" dirty="0">
              <a:solidFill>
                <a:srgbClr val="003399"/>
              </a:solidFill>
            </a:endParaRPr>
          </a:p>
          <a:p>
            <a:pPr>
              <a:lnSpc>
                <a:spcPct val="90000"/>
              </a:lnSpc>
            </a:pPr>
            <a:endParaRPr lang="en-US" sz="1400" dirty="0">
              <a:solidFill>
                <a:srgbClr val="003399"/>
              </a:solidFill>
            </a:endParaRPr>
          </a:p>
          <a:p>
            <a:pPr>
              <a:lnSpc>
                <a:spcPct val="90000"/>
              </a:lnSpc>
            </a:pP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0D41B2F0-8EAB-4E36-8FE1-7CA87CF735C0}" type="slidenum">
              <a:rPr lang="en-US"/>
              <a:pPr/>
              <a:t>14</a:t>
            </a:fld>
            <a:endParaRPr lang="en-US"/>
          </a:p>
        </p:txBody>
      </p:sp>
      <p:sp>
        <p:nvSpPr>
          <p:cNvPr id="15363" name="Rectangle 2"/>
          <p:cNvSpPr>
            <a:spLocks noGrp="1" noChangeArrowheads="1"/>
          </p:cNvSpPr>
          <p:nvPr>
            <p:ph type="title"/>
          </p:nvPr>
        </p:nvSpPr>
        <p:spPr>
          <a:xfrm>
            <a:off x="457200" y="1249363"/>
            <a:ext cx="7772400" cy="519112"/>
          </a:xfrm>
          <a:noFill/>
        </p:spPr>
        <p:txBody>
          <a:bodyPr anchor="ctr"/>
          <a:lstStyle/>
          <a:p>
            <a:pPr algn="ctr"/>
            <a:r>
              <a:rPr lang="en-US" sz="2800"/>
              <a:t>Terms and Terminology</a:t>
            </a:r>
          </a:p>
        </p:txBody>
      </p:sp>
      <p:sp>
        <p:nvSpPr>
          <p:cNvPr id="15364" name="Text Box 3"/>
          <p:cNvSpPr txBox="1">
            <a:spLocks noChangeArrowheads="1"/>
          </p:cNvSpPr>
          <p:nvPr/>
        </p:nvSpPr>
        <p:spPr bwMode="auto">
          <a:xfrm>
            <a:off x="685800" y="1752600"/>
            <a:ext cx="7924800" cy="6143220"/>
          </a:xfrm>
          <a:prstGeom prst="rect">
            <a:avLst/>
          </a:prstGeom>
          <a:noFill/>
          <a:ln w="9525">
            <a:noFill/>
            <a:miter lim="800000"/>
            <a:headEnd/>
            <a:tailEnd/>
          </a:ln>
        </p:spPr>
        <p:txBody>
          <a:bodyPr>
            <a:spAutoFit/>
          </a:bodyPr>
          <a:lstStyle/>
          <a:p>
            <a:pPr lvl="1" algn="l"/>
            <a:endParaRPr lang="en-US" sz="1800" u="sng" dirty="0">
              <a:solidFill>
                <a:srgbClr val="013C88"/>
              </a:solidFill>
            </a:endParaRPr>
          </a:p>
          <a:p>
            <a:pPr lvl="1" algn="l"/>
            <a:r>
              <a:rPr lang="en-US" sz="1800" b="1" u="sng" dirty="0">
                <a:solidFill>
                  <a:srgbClr val="013C88"/>
                </a:solidFill>
              </a:rPr>
              <a:t>GSA Auctions</a:t>
            </a:r>
            <a:r>
              <a:rPr lang="en-US" sz="1800" dirty="0">
                <a:solidFill>
                  <a:srgbClr val="013C88"/>
                </a:solidFill>
              </a:rPr>
              <a:t> – GSA’s internet sales site. </a:t>
            </a:r>
            <a:r>
              <a:rPr lang="en-US" sz="1800" u="sng" dirty="0">
                <a:solidFill>
                  <a:srgbClr val="013C88"/>
                </a:solidFill>
              </a:rPr>
              <a:t>It offers on-line auctions of surplus and exchange/sale property. </a:t>
            </a:r>
            <a:r>
              <a:rPr lang="en-US" sz="1800" dirty="0">
                <a:solidFill>
                  <a:srgbClr val="013C88"/>
                </a:solidFill>
              </a:rPr>
              <a:t>(www.gsaauctions.gov)</a:t>
            </a:r>
          </a:p>
          <a:p>
            <a:pPr lvl="1" algn="l"/>
            <a:endParaRPr lang="en-US" sz="1600" u="sng" dirty="0">
              <a:solidFill>
                <a:srgbClr val="013C88"/>
              </a:solidFill>
            </a:endParaRPr>
          </a:p>
          <a:p>
            <a:pPr lvl="1" algn="l"/>
            <a:r>
              <a:rPr lang="en-US" sz="1800" b="1" u="sng" dirty="0">
                <a:solidFill>
                  <a:srgbClr val="013C88"/>
                </a:solidFill>
              </a:rPr>
              <a:t>GSAXcess</a:t>
            </a:r>
            <a:r>
              <a:rPr lang="en-US" sz="1800" dirty="0">
                <a:solidFill>
                  <a:srgbClr val="013C88"/>
                </a:solidFill>
              </a:rPr>
              <a:t> – GSA’s automated excess personal property system. It allows for automated </a:t>
            </a:r>
            <a:r>
              <a:rPr lang="en-US" sz="1800" u="sng" dirty="0">
                <a:solidFill>
                  <a:srgbClr val="013C88"/>
                </a:solidFill>
              </a:rPr>
              <a:t>reporting of excess property, searching and selecting property, and processing transfers</a:t>
            </a:r>
            <a:r>
              <a:rPr lang="en-US" sz="1800" dirty="0">
                <a:solidFill>
                  <a:srgbClr val="013C88"/>
                </a:solidFill>
              </a:rPr>
              <a:t>. (www.gsaxcess.gov) </a:t>
            </a:r>
          </a:p>
          <a:p>
            <a:pPr lvl="1" algn="l"/>
            <a:endParaRPr lang="en-US" sz="1600" dirty="0">
              <a:solidFill>
                <a:srgbClr val="013C88"/>
              </a:solidFill>
            </a:endParaRPr>
          </a:p>
          <a:p>
            <a:pPr lvl="1" algn="l"/>
            <a:r>
              <a:rPr lang="en-US" sz="1800" b="1" u="sng" dirty="0" err="1">
                <a:solidFill>
                  <a:srgbClr val="013C88"/>
                </a:solidFill>
              </a:rPr>
              <a:t>Mysales</a:t>
            </a:r>
            <a:r>
              <a:rPr lang="en-US" b="1" dirty="0">
                <a:solidFill>
                  <a:srgbClr val="013C88"/>
                </a:solidFill>
              </a:rPr>
              <a:t> </a:t>
            </a:r>
            <a:r>
              <a:rPr lang="en-US" dirty="0">
                <a:solidFill>
                  <a:srgbClr val="013C88"/>
                </a:solidFill>
              </a:rPr>
              <a:t>- </a:t>
            </a:r>
            <a:r>
              <a:rPr lang="en-US" sz="1800" dirty="0">
                <a:solidFill>
                  <a:srgbClr val="013C88"/>
                </a:solidFill>
              </a:rPr>
              <a:t>GSA’s website for agencies’ personal property inventory reported to GSA for sale. The website allows federal agencies </a:t>
            </a:r>
            <a:r>
              <a:rPr lang="en-US" sz="1800" i="1" u="sng" dirty="0">
                <a:solidFill>
                  <a:srgbClr val="013C88"/>
                </a:solidFill>
              </a:rPr>
              <a:t>to review and modify </a:t>
            </a:r>
            <a:r>
              <a:rPr lang="en-US" sz="1800" i="1" dirty="0">
                <a:solidFill>
                  <a:srgbClr val="013C88"/>
                </a:solidFill>
              </a:rPr>
              <a:t>the surplus and exchange/sale property they </a:t>
            </a:r>
            <a:r>
              <a:rPr lang="en-US" sz="1800" i="1" u="sng" dirty="0">
                <a:solidFill>
                  <a:srgbClr val="013C88"/>
                </a:solidFill>
              </a:rPr>
              <a:t>reported to GSA for sale</a:t>
            </a:r>
            <a:r>
              <a:rPr lang="en-US" sz="1800" i="1" dirty="0">
                <a:solidFill>
                  <a:srgbClr val="013C88"/>
                </a:solidFill>
              </a:rPr>
              <a:t>. </a:t>
            </a:r>
            <a:r>
              <a:rPr lang="en-US" sz="1800" dirty="0">
                <a:solidFill>
                  <a:srgbClr val="013C88"/>
                </a:solidFill>
              </a:rPr>
              <a:t>(</a:t>
            </a:r>
            <a:r>
              <a:rPr lang="en-US" sz="1800" dirty="0">
                <a:solidFill>
                  <a:srgbClr val="003399"/>
                </a:solidFill>
              </a:rPr>
              <a:t>www.mysales.fss.gsa.gov)</a:t>
            </a:r>
          </a:p>
          <a:p>
            <a:pPr lvl="1" algn="l"/>
            <a:endParaRPr lang="en-US" sz="1600" dirty="0">
              <a:solidFill>
                <a:srgbClr val="013C88"/>
              </a:solidFill>
            </a:endParaRPr>
          </a:p>
          <a:p>
            <a:pPr lvl="1" algn="l"/>
            <a:endParaRPr lang="en-US" sz="1600" dirty="0">
              <a:solidFill>
                <a:srgbClr val="013C88"/>
              </a:solidFill>
            </a:endParaRPr>
          </a:p>
          <a:p>
            <a:pPr lvl="1" algn="l"/>
            <a:endParaRPr lang="en-US" sz="1800" u="sng" dirty="0">
              <a:solidFill>
                <a:srgbClr val="013C88"/>
              </a:solidFill>
            </a:endParaRPr>
          </a:p>
          <a:p>
            <a:pPr lvl="1" algn="l"/>
            <a:endParaRPr lang="en-US" sz="1800" u="sng" dirty="0">
              <a:solidFill>
                <a:srgbClr val="013C88"/>
              </a:solidFill>
            </a:endParaRPr>
          </a:p>
          <a:p>
            <a:pPr lvl="1" algn="l"/>
            <a:endParaRPr lang="en-US" sz="1800" u="sng" dirty="0">
              <a:solidFill>
                <a:srgbClr val="013C88"/>
              </a:solidFill>
            </a:endParaRPr>
          </a:p>
          <a:p>
            <a:pPr lvl="1" algn="l"/>
            <a:endParaRPr lang="en-US" sz="1800" u="sng" dirty="0">
              <a:solidFill>
                <a:srgbClr val="013C88"/>
              </a:solidFill>
            </a:endParaRPr>
          </a:p>
          <a:p>
            <a:pPr lvl="1" algn="l"/>
            <a:endParaRPr lang="en-US" sz="1800" u="sng" dirty="0">
              <a:solidFill>
                <a:srgbClr val="013C88"/>
              </a:solidFill>
            </a:endParaRPr>
          </a:p>
          <a:p>
            <a:pPr lvl="1" algn="l"/>
            <a:endParaRPr lang="en-US" sz="1800" dirty="0">
              <a:solidFill>
                <a:srgbClr val="013C88"/>
              </a:solidFill>
            </a:endParaRPr>
          </a:p>
          <a:p>
            <a:pPr algn="l"/>
            <a:endParaRPr lang="en-US" sz="1600" dirty="0">
              <a:solidFill>
                <a:srgbClr val="013C88"/>
              </a:solidFill>
            </a:endParaRPr>
          </a:p>
          <a:p>
            <a:pPr algn="l">
              <a:spcBef>
                <a:spcPct val="20000"/>
              </a:spcBef>
              <a:buClr>
                <a:schemeClr val="bg1"/>
              </a:buClr>
              <a:buFont typeface="Wingdings" pitchFamily="2" charset="2"/>
              <a:buChar char="Ø"/>
            </a:pPr>
            <a:endParaRPr lang="en-US" sz="1600" dirty="0">
              <a:solidFill>
                <a:srgbClr val="013C88"/>
              </a:solidFill>
            </a:endParaRPr>
          </a:p>
        </p:txBody>
      </p:sp>
      <p:sp>
        <p:nvSpPr>
          <p:cNvPr id="15365" name="Text Box 4"/>
          <p:cNvSpPr txBox="1">
            <a:spLocks noChangeArrowheads="1"/>
          </p:cNvSpPr>
          <p:nvPr/>
        </p:nvSpPr>
        <p:spPr bwMode="auto">
          <a:xfrm>
            <a:off x="7299325" y="3925888"/>
            <a:ext cx="184150" cy="457200"/>
          </a:xfrm>
          <a:prstGeom prst="rect">
            <a:avLst/>
          </a:prstGeom>
          <a:noFill/>
          <a:ln w="9525">
            <a:noFill/>
            <a:miter lim="800000"/>
            <a:headEnd/>
            <a:tailEnd/>
          </a:ln>
        </p:spPr>
        <p:txBody>
          <a:bodyPr wrap="none">
            <a:spAutoFit/>
          </a:bodyPr>
          <a:lstStyle/>
          <a:p>
            <a:pPr algn="l"/>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1A178A56-8C4F-4286-85CF-39AC61F824FD}" type="slidenum">
              <a:rPr lang="en-US"/>
              <a:pPr/>
              <a:t>15</a:t>
            </a:fld>
            <a:endParaRPr lang="en-US"/>
          </a:p>
        </p:txBody>
      </p:sp>
      <p:sp>
        <p:nvSpPr>
          <p:cNvPr id="16387" name="Rectangle 2"/>
          <p:cNvSpPr>
            <a:spLocks noGrp="1" noChangeArrowheads="1"/>
          </p:cNvSpPr>
          <p:nvPr>
            <p:ph type="title"/>
          </p:nvPr>
        </p:nvSpPr>
        <p:spPr>
          <a:xfrm>
            <a:off x="228600" y="1295400"/>
            <a:ext cx="8458200" cy="565150"/>
          </a:xfrm>
        </p:spPr>
        <p:txBody>
          <a:bodyPr/>
          <a:lstStyle/>
          <a:p>
            <a:pPr algn="ctr"/>
            <a:r>
              <a:rPr lang="en-US" sz="3100">
                <a:solidFill>
                  <a:schemeClr val="bg1"/>
                </a:solidFill>
              </a:rPr>
              <a:t> </a:t>
            </a:r>
            <a:r>
              <a:rPr lang="en-US" sz="2800">
                <a:solidFill>
                  <a:srgbClr val="003399"/>
                </a:solidFill>
              </a:rPr>
              <a:t>Condition Code Terminology</a:t>
            </a:r>
          </a:p>
        </p:txBody>
      </p:sp>
      <p:graphicFrame>
        <p:nvGraphicFramePr>
          <p:cNvPr id="353283" name="Group 3"/>
          <p:cNvGraphicFramePr>
            <a:graphicFrameLocks noGrp="1"/>
          </p:cNvGraphicFramePr>
          <p:nvPr>
            <p:ph type="tbl" idx="1"/>
          </p:nvPr>
        </p:nvGraphicFramePr>
        <p:xfrm>
          <a:off x="762000" y="2133601"/>
          <a:ext cx="7010400" cy="3998917"/>
        </p:xfrm>
        <a:graphic>
          <a:graphicData uri="http://schemas.openxmlformats.org/drawingml/2006/table">
            <a:tbl>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533399">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0" i="0" u="none" strike="noStrike" cap="none" normalizeH="0" baseline="0" dirty="0">
                          <a:ln>
                            <a:noFill/>
                          </a:ln>
                          <a:solidFill>
                            <a:srgbClr val="013C88"/>
                          </a:solidFill>
                          <a:effectLst/>
                          <a:latin typeface="Arial" pitchFamily="34" charset="0"/>
                        </a:rPr>
                        <a:t>Disposal Condition Code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0" i="0" u="none" strike="noStrike" cap="none" normalizeH="0" baseline="0" dirty="0">
                          <a:ln>
                            <a:noFill/>
                          </a:ln>
                          <a:solidFill>
                            <a:srgbClr val="013C88"/>
                          </a:solidFill>
                          <a:effectLst/>
                          <a:latin typeface="Arial" pitchFamily="34" charset="0"/>
                        </a:rPr>
                        <a:t>Definition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1252">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1" i="0" u="none" strike="noStrike" cap="none" normalizeH="0" baseline="0" dirty="0">
                          <a:ln>
                            <a:noFill/>
                          </a:ln>
                          <a:solidFill>
                            <a:srgbClr val="013C88"/>
                          </a:solidFill>
                          <a:effectLst/>
                          <a:latin typeface="Arial" pitchFamily="34"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1600" b="1" i="0" u="sng" strike="noStrike" cap="none" normalizeH="0" baseline="0" dirty="0">
                          <a:ln>
                            <a:noFill/>
                          </a:ln>
                          <a:solidFill>
                            <a:srgbClr val="013C88"/>
                          </a:solidFill>
                          <a:effectLst/>
                          <a:latin typeface="Arial" pitchFamily="34" charset="0"/>
                        </a:rPr>
                        <a:t>New</a:t>
                      </a:r>
                      <a:r>
                        <a:rPr kumimoji="0" lang="en-US" sz="1600" b="1" i="0" u="none" strike="noStrike" cap="none" normalizeH="0" baseline="0" dirty="0">
                          <a:ln>
                            <a:noFill/>
                          </a:ln>
                          <a:solidFill>
                            <a:srgbClr val="013C88"/>
                          </a:solidFill>
                          <a:effectLst/>
                          <a:latin typeface="Arial" pitchFamily="34" charset="0"/>
                        </a:rPr>
                        <a:t>.</a:t>
                      </a:r>
                      <a:r>
                        <a:rPr kumimoji="0" lang="en-US" sz="1200" b="1" i="0" u="none" strike="noStrike" cap="none" normalizeH="0" baseline="0" dirty="0">
                          <a:ln>
                            <a:noFill/>
                          </a:ln>
                          <a:solidFill>
                            <a:srgbClr val="013C88"/>
                          </a:solidFill>
                          <a:effectLst/>
                          <a:latin typeface="Arial" pitchFamily="34" charset="0"/>
                        </a:rPr>
                        <a:t>  Property which is in new condition or unused condition and can be used immediately without modifications or repairs.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7763">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1" i="0" u="none" strike="noStrike" cap="none" normalizeH="0" baseline="0" dirty="0">
                          <a:ln>
                            <a:noFill/>
                          </a:ln>
                          <a:solidFill>
                            <a:srgbClr val="013C88"/>
                          </a:solidFill>
                          <a:effectLst/>
                          <a:latin typeface="Arial" pitchFamily="34" charset="0"/>
                        </a:rPr>
                        <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1600" b="1" i="0" u="sng" strike="noStrike" cap="none" normalizeH="0" baseline="0" dirty="0">
                          <a:ln>
                            <a:noFill/>
                          </a:ln>
                          <a:solidFill>
                            <a:srgbClr val="013C88"/>
                          </a:solidFill>
                          <a:effectLst/>
                          <a:latin typeface="Arial" pitchFamily="34" charset="0"/>
                        </a:rPr>
                        <a:t>Usable</a:t>
                      </a:r>
                      <a:r>
                        <a:rPr kumimoji="0" lang="en-US" sz="1600" b="1" i="0" u="none" strike="noStrike" cap="none" normalizeH="0" baseline="0" dirty="0">
                          <a:ln>
                            <a:noFill/>
                          </a:ln>
                          <a:solidFill>
                            <a:srgbClr val="013C88"/>
                          </a:solidFill>
                          <a:effectLst/>
                          <a:latin typeface="Arial" pitchFamily="34" charset="0"/>
                        </a:rPr>
                        <a:t>.</a:t>
                      </a:r>
                      <a:r>
                        <a:rPr kumimoji="0" lang="en-US" sz="1200" b="1" i="0" u="none" strike="noStrike" cap="none" normalizeH="0" baseline="0" dirty="0">
                          <a:ln>
                            <a:noFill/>
                          </a:ln>
                          <a:solidFill>
                            <a:srgbClr val="013C88"/>
                          </a:solidFill>
                          <a:effectLst/>
                          <a:latin typeface="Arial" pitchFamily="34" charset="0"/>
                        </a:rPr>
                        <a:t>  Property which shows some wear, but can be used without significant repair.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1252">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1" i="0" u="none" strike="noStrike" cap="none" normalizeH="0" baseline="0" dirty="0">
                          <a:ln>
                            <a:noFill/>
                          </a:ln>
                          <a:solidFill>
                            <a:srgbClr val="013C88"/>
                          </a:solidFill>
                          <a:effectLst/>
                          <a:latin typeface="Arial" pitchFamily="34" charset="0"/>
                        </a:rPr>
                        <a:t>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1600" b="1" i="0" u="sng" strike="noStrike" cap="none" normalizeH="0" baseline="0" dirty="0">
                          <a:ln>
                            <a:noFill/>
                          </a:ln>
                          <a:solidFill>
                            <a:srgbClr val="013C88"/>
                          </a:solidFill>
                          <a:effectLst/>
                          <a:latin typeface="Arial" pitchFamily="34" charset="0"/>
                        </a:rPr>
                        <a:t>Repairable</a:t>
                      </a:r>
                      <a:r>
                        <a:rPr kumimoji="0" lang="en-US" sz="1600" b="1" i="0" u="none" strike="noStrike" cap="none" normalizeH="0" baseline="0" dirty="0">
                          <a:ln>
                            <a:noFill/>
                          </a:ln>
                          <a:solidFill>
                            <a:srgbClr val="013C88"/>
                          </a:solidFill>
                          <a:effectLst/>
                          <a:latin typeface="Arial" pitchFamily="34" charset="0"/>
                        </a:rPr>
                        <a:t>.</a:t>
                      </a:r>
                      <a:r>
                        <a:rPr kumimoji="0" lang="en-US" sz="1200" b="1" i="0" u="none" strike="noStrike" cap="none" normalizeH="0" baseline="0" dirty="0">
                          <a:ln>
                            <a:noFill/>
                          </a:ln>
                          <a:solidFill>
                            <a:srgbClr val="013C88"/>
                          </a:solidFill>
                          <a:effectLst/>
                          <a:latin typeface="Arial" pitchFamily="34" charset="0"/>
                        </a:rPr>
                        <a:t>  Property which is unusable in its current condition but can be economically repaired.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1252">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1" i="0" u="none" strike="noStrike" cap="none" normalizeH="0" baseline="0">
                          <a:ln>
                            <a:noFill/>
                          </a:ln>
                          <a:solidFill>
                            <a:srgbClr val="013C88"/>
                          </a:solidFill>
                          <a:effectLst/>
                          <a:latin typeface="Arial"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1600" b="1" i="0" u="sng" strike="noStrike" cap="none" normalizeH="0" baseline="0" dirty="0">
                          <a:ln>
                            <a:noFill/>
                          </a:ln>
                          <a:solidFill>
                            <a:srgbClr val="013C88"/>
                          </a:solidFill>
                          <a:effectLst/>
                          <a:latin typeface="Arial" pitchFamily="34" charset="0"/>
                        </a:rPr>
                        <a:t>Salvage</a:t>
                      </a:r>
                      <a:r>
                        <a:rPr kumimoji="0" lang="en-US" sz="1600" b="1" i="0" u="none" strike="noStrike" cap="none" normalizeH="0" baseline="0" dirty="0">
                          <a:ln>
                            <a:noFill/>
                          </a:ln>
                          <a:solidFill>
                            <a:srgbClr val="013C88"/>
                          </a:solidFill>
                          <a:effectLst/>
                          <a:latin typeface="Arial" pitchFamily="34" charset="0"/>
                        </a:rPr>
                        <a:t>.</a:t>
                      </a:r>
                      <a:r>
                        <a:rPr kumimoji="0" lang="en-US" sz="1200" b="1" i="0" u="none" strike="noStrike" cap="none" normalizeH="0" baseline="0" dirty="0">
                          <a:ln>
                            <a:noFill/>
                          </a:ln>
                          <a:solidFill>
                            <a:srgbClr val="013C88"/>
                          </a:solidFill>
                          <a:effectLst/>
                          <a:latin typeface="Arial" pitchFamily="34" charset="0"/>
                        </a:rPr>
                        <a:t>  Property which has value in excess of its basic material content, but repair or rehab. Is impractical and/or uneconomical.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1755">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000" b="1" i="0" u="none" strike="noStrike" cap="none" normalizeH="0" baseline="0">
                          <a:ln>
                            <a:noFill/>
                          </a:ln>
                          <a:solidFill>
                            <a:srgbClr val="013C88"/>
                          </a:solidFill>
                          <a:effectLst/>
                          <a:latin typeface="Arial" pitchFamily="34"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1600" b="1" i="0" u="sng" strike="noStrike" cap="none" normalizeH="0" baseline="0" dirty="0">
                          <a:ln>
                            <a:noFill/>
                          </a:ln>
                          <a:solidFill>
                            <a:srgbClr val="013C88"/>
                          </a:solidFill>
                          <a:effectLst/>
                          <a:latin typeface="Arial" pitchFamily="34" charset="0"/>
                        </a:rPr>
                        <a:t>Scrap</a:t>
                      </a:r>
                      <a:r>
                        <a:rPr kumimoji="0" lang="en-US" sz="1600" b="1" i="0" u="none" strike="noStrike" cap="none" normalizeH="0" baseline="0" dirty="0">
                          <a:ln>
                            <a:noFill/>
                          </a:ln>
                          <a:solidFill>
                            <a:srgbClr val="013C88"/>
                          </a:solidFill>
                          <a:effectLst/>
                          <a:latin typeface="Arial" pitchFamily="34" charset="0"/>
                        </a:rPr>
                        <a:t>.  </a:t>
                      </a:r>
                      <a:r>
                        <a:rPr kumimoji="0" lang="en-US" sz="1200" b="1" i="0" u="none" strike="noStrike" cap="none" normalizeH="0" baseline="0" dirty="0">
                          <a:ln>
                            <a:noFill/>
                          </a:ln>
                          <a:solidFill>
                            <a:srgbClr val="013C88"/>
                          </a:solidFill>
                          <a:effectLst/>
                          <a:latin typeface="Arial" pitchFamily="34" charset="0"/>
                        </a:rPr>
                        <a:t>Property which has no value except for its basic material content.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Snapshot of the Federal Disposal Process."/>
          <p:cNvGrpSpPr>
            <a:grpSpLocks/>
          </p:cNvGrpSpPr>
          <p:nvPr/>
        </p:nvGrpSpPr>
        <p:grpSpPr bwMode="auto">
          <a:xfrm>
            <a:off x="1676400" y="914400"/>
            <a:ext cx="3124200" cy="1466850"/>
            <a:chOff x="0" y="1097"/>
            <a:chExt cx="2881" cy="924"/>
          </a:xfrm>
        </p:grpSpPr>
        <p:sp>
          <p:nvSpPr>
            <p:cNvPr id="2092" name="Freeform 3"/>
            <p:cNvSpPr>
              <a:spLocks/>
            </p:cNvSpPr>
            <p:nvPr/>
          </p:nvSpPr>
          <p:spPr bwMode="auto">
            <a:xfrm>
              <a:off x="32" y="1142"/>
              <a:ext cx="2814" cy="834"/>
            </a:xfrm>
            <a:custGeom>
              <a:avLst/>
              <a:gdLst>
                <a:gd name="T0" fmla="*/ 2181 w 2814"/>
                <a:gd name="T1" fmla="*/ 600 h 834"/>
                <a:gd name="T2" fmla="*/ 631 w 2814"/>
                <a:gd name="T3" fmla="*/ 600 h 834"/>
                <a:gd name="T4" fmla="*/ 631 w 2814"/>
                <a:gd name="T5" fmla="*/ 833 h 834"/>
                <a:gd name="T6" fmla="*/ 0 w 2814"/>
                <a:gd name="T7" fmla="*/ 412 h 834"/>
                <a:gd name="T8" fmla="*/ 631 w 2814"/>
                <a:gd name="T9" fmla="*/ 0 h 834"/>
                <a:gd name="T10" fmla="*/ 631 w 2814"/>
                <a:gd name="T11" fmla="*/ 260 h 834"/>
                <a:gd name="T12" fmla="*/ 2181 w 2814"/>
                <a:gd name="T13" fmla="*/ 260 h 834"/>
                <a:gd name="T14" fmla="*/ 2181 w 2814"/>
                <a:gd name="T15" fmla="*/ 0 h 834"/>
                <a:gd name="T16" fmla="*/ 2813 w 2814"/>
                <a:gd name="T17" fmla="*/ 412 h 834"/>
                <a:gd name="T18" fmla="*/ 2181 w 2814"/>
                <a:gd name="T19" fmla="*/ 833 h 834"/>
                <a:gd name="T20" fmla="*/ 2181 w 2814"/>
                <a:gd name="T21" fmla="*/ 600 h 8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4"/>
                <a:gd name="T34" fmla="*/ 0 h 834"/>
                <a:gd name="T35" fmla="*/ 2814 w 2814"/>
                <a:gd name="T36" fmla="*/ 834 h 8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4" h="834">
                  <a:moveTo>
                    <a:pt x="2181" y="600"/>
                  </a:moveTo>
                  <a:lnTo>
                    <a:pt x="631" y="600"/>
                  </a:lnTo>
                  <a:lnTo>
                    <a:pt x="631" y="833"/>
                  </a:lnTo>
                  <a:lnTo>
                    <a:pt x="0" y="412"/>
                  </a:lnTo>
                  <a:lnTo>
                    <a:pt x="631" y="0"/>
                  </a:lnTo>
                  <a:lnTo>
                    <a:pt x="631" y="260"/>
                  </a:lnTo>
                  <a:lnTo>
                    <a:pt x="2181" y="260"/>
                  </a:lnTo>
                  <a:lnTo>
                    <a:pt x="2181" y="0"/>
                  </a:lnTo>
                  <a:lnTo>
                    <a:pt x="2813" y="412"/>
                  </a:lnTo>
                  <a:lnTo>
                    <a:pt x="2181" y="833"/>
                  </a:lnTo>
                  <a:lnTo>
                    <a:pt x="2181" y="60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093" name="Freeform 4"/>
            <p:cNvSpPr>
              <a:spLocks/>
            </p:cNvSpPr>
            <p:nvPr/>
          </p:nvSpPr>
          <p:spPr bwMode="auto">
            <a:xfrm>
              <a:off x="630" y="1724"/>
              <a:ext cx="1585" cy="37"/>
            </a:xfrm>
            <a:custGeom>
              <a:avLst/>
              <a:gdLst>
                <a:gd name="T0" fmla="*/ 67 w 1585"/>
                <a:gd name="T1" fmla="*/ 18 h 37"/>
                <a:gd name="T2" fmla="*/ 34 w 1585"/>
                <a:gd name="T3" fmla="*/ 36 h 37"/>
                <a:gd name="T4" fmla="*/ 1584 w 1585"/>
                <a:gd name="T5" fmla="*/ 36 h 37"/>
                <a:gd name="T6" fmla="*/ 1584 w 1585"/>
                <a:gd name="T7" fmla="*/ 0 h 37"/>
                <a:gd name="T8" fmla="*/ 34 w 1585"/>
                <a:gd name="T9" fmla="*/ 0 h 37"/>
                <a:gd name="T10" fmla="*/ 0 w 1585"/>
                <a:gd name="T11" fmla="*/ 18 h 37"/>
                <a:gd name="T12" fmla="*/ 34 w 1585"/>
                <a:gd name="T13" fmla="*/ 0 h 37"/>
                <a:gd name="T14" fmla="*/ 0 w 1585"/>
                <a:gd name="T15" fmla="*/ 0 h 37"/>
                <a:gd name="T16" fmla="*/ 0 w 1585"/>
                <a:gd name="T17" fmla="*/ 18 h 37"/>
                <a:gd name="T18" fmla="*/ 67 w 1585"/>
                <a:gd name="T19" fmla="*/ 18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5"/>
                <a:gd name="T31" fmla="*/ 0 h 37"/>
                <a:gd name="T32" fmla="*/ 1585 w 158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5" h="37">
                  <a:moveTo>
                    <a:pt x="67" y="18"/>
                  </a:moveTo>
                  <a:lnTo>
                    <a:pt x="34" y="36"/>
                  </a:lnTo>
                  <a:lnTo>
                    <a:pt x="1584" y="36"/>
                  </a:lnTo>
                  <a:lnTo>
                    <a:pt x="1584" y="0"/>
                  </a:lnTo>
                  <a:lnTo>
                    <a:pt x="34" y="0"/>
                  </a:lnTo>
                  <a:lnTo>
                    <a:pt x="0" y="18"/>
                  </a:lnTo>
                  <a:lnTo>
                    <a:pt x="34" y="0"/>
                  </a:lnTo>
                  <a:lnTo>
                    <a:pt x="0" y="0"/>
                  </a:lnTo>
                  <a:lnTo>
                    <a:pt x="0" y="18"/>
                  </a:lnTo>
                  <a:lnTo>
                    <a:pt x="67" y="18"/>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094" name="Freeform 5"/>
            <p:cNvSpPr>
              <a:spLocks/>
            </p:cNvSpPr>
            <p:nvPr/>
          </p:nvSpPr>
          <p:spPr bwMode="auto">
            <a:xfrm>
              <a:off x="630" y="1742"/>
              <a:ext cx="68" cy="279"/>
            </a:xfrm>
            <a:custGeom>
              <a:avLst/>
              <a:gdLst>
                <a:gd name="T0" fmla="*/ 16 w 68"/>
                <a:gd name="T1" fmla="*/ 242 h 279"/>
                <a:gd name="T2" fmla="*/ 67 w 68"/>
                <a:gd name="T3" fmla="*/ 233 h 279"/>
                <a:gd name="T4" fmla="*/ 67 w 68"/>
                <a:gd name="T5" fmla="*/ 0 h 279"/>
                <a:gd name="T6" fmla="*/ 0 w 68"/>
                <a:gd name="T7" fmla="*/ 0 h 279"/>
                <a:gd name="T8" fmla="*/ 0 w 68"/>
                <a:gd name="T9" fmla="*/ 233 h 279"/>
                <a:gd name="T10" fmla="*/ 50 w 68"/>
                <a:gd name="T11" fmla="*/ 224 h 279"/>
                <a:gd name="T12" fmla="*/ 16 w 68"/>
                <a:gd name="T13" fmla="*/ 242 h 279"/>
                <a:gd name="T14" fmla="*/ 50 w 68"/>
                <a:gd name="T15" fmla="*/ 278 h 279"/>
                <a:gd name="T16" fmla="*/ 67 w 68"/>
                <a:gd name="T17" fmla="*/ 233 h 279"/>
                <a:gd name="T18" fmla="*/ 16 w 68"/>
                <a:gd name="T19" fmla="*/ 242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9"/>
                <a:gd name="T32" fmla="*/ 68 w 68"/>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9">
                  <a:moveTo>
                    <a:pt x="16" y="242"/>
                  </a:moveTo>
                  <a:lnTo>
                    <a:pt x="67" y="233"/>
                  </a:lnTo>
                  <a:lnTo>
                    <a:pt x="67" y="0"/>
                  </a:lnTo>
                  <a:lnTo>
                    <a:pt x="0" y="0"/>
                  </a:lnTo>
                  <a:lnTo>
                    <a:pt x="0" y="233"/>
                  </a:lnTo>
                  <a:lnTo>
                    <a:pt x="50" y="224"/>
                  </a:lnTo>
                  <a:lnTo>
                    <a:pt x="16" y="242"/>
                  </a:lnTo>
                  <a:lnTo>
                    <a:pt x="50" y="278"/>
                  </a:lnTo>
                  <a:lnTo>
                    <a:pt x="67" y="233"/>
                  </a:lnTo>
                  <a:lnTo>
                    <a:pt x="16" y="242"/>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095" name="Freeform 6"/>
            <p:cNvSpPr>
              <a:spLocks/>
            </p:cNvSpPr>
            <p:nvPr/>
          </p:nvSpPr>
          <p:spPr bwMode="auto">
            <a:xfrm>
              <a:off x="0" y="1545"/>
              <a:ext cx="682" cy="440"/>
            </a:xfrm>
            <a:custGeom>
              <a:avLst/>
              <a:gdLst>
                <a:gd name="T0" fmla="*/ 14 w 682"/>
                <a:gd name="T1" fmla="*/ 0 h 440"/>
                <a:gd name="T2" fmla="*/ 14 w 682"/>
                <a:gd name="T3" fmla="*/ 18 h 440"/>
                <a:gd name="T4" fmla="*/ 646 w 682"/>
                <a:gd name="T5" fmla="*/ 439 h 440"/>
                <a:gd name="T6" fmla="*/ 681 w 682"/>
                <a:gd name="T7" fmla="*/ 421 h 440"/>
                <a:gd name="T8" fmla="*/ 49 w 682"/>
                <a:gd name="T9" fmla="*/ 0 h 440"/>
                <a:gd name="T10" fmla="*/ 49 w 682"/>
                <a:gd name="T11" fmla="*/ 18 h 440"/>
                <a:gd name="T12" fmla="*/ 14 w 682"/>
                <a:gd name="T13" fmla="*/ 0 h 440"/>
                <a:gd name="T14" fmla="*/ 0 w 682"/>
                <a:gd name="T15" fmla="*/ 9 h 440"/>
                <a:gd name="T16" fmla="*/ 14 w 682"/>
                <a:gd name="T17" fmla="*/ 18 h 440"/>
                <a:gd name="T18" fmla="*/ 14 w 682"/>
                <a:gd name="T19" fmla="*/ 0 h 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2"/>
                <a:gd name="T31" fmla="*/ 0 h 440"/>
                <a:gd name="T32" fmla="*/ 682 w 682"/>
                <a:gd name="T33" fmla="*/ 440 h 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2" h="440">
                  <a:moveTo>
                    <a:pt x="14" y="0"/>
                  </a:moveTo>
                  <a:lnTo>
                    <a:pt x="14" y="18"/>
                  </a:lnTo>
                  <a:lnTo>
                    <a:pt x="646" y="439"/>
                  </a:lnTo>
                  <a:lnTo>
                    <a:pt x="681" y="421"/>
                  </a:lnTo>
                  <a:lnTo>
                    <a:pt x="49" y="0"/>
                  </a:lnTo>
                  <a:lnTo>
                    <a:pt x="49" y="18"/>
                  </a:lnTo>
                  <a:lnTo>
                    <a:pt x="14" y="0"/>
                  </a:lnTo>
                  <a:lnTo>
                    <a:pt x="0" y="9"/>
                  </a:lnTo>
                  <a:lnTo>
                    <a:pt x="14" y="18"/>
                  </a:lnTo>
                  <a:lnTo>
                    <a:pt x="14" y="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096" name="Freeform 7"/>
            <p:cNvSpPr>
              <a:spLocks/>
            </p:cNvSpPr>
            <p:nvPr/>
          </p:nvSpPr>
          <p:spPr bwMode="auto">
            <a:xfrm>
              <a:off x="14" y="1097"/>
              <a:ext cx="684" cy="467"/>
            </a:xfrm>
            <a:custGeom>
              <a:avLst/>
              <a:gdLst>
                <a:gd name="T0" fmla="*/ 683 w 684"/>
                <a:gd name="T1" fmla="*/ 45 h 467"/>
                <a:gd name="T2" fmla="*/ 632 w 684"/>
                <a:gd name="T3" fmla="*/ 36 h 467"/>
                <a:gd name="T4" fmla="*/ 0 w 684"/>
                <a:gd name="T5" fmla="*/ 448 h 467"/>
                <a:gd name="T6" fmla="*/ 34 w 684"/>
                <a:gd name="T7" fmla="*/ 466 h 467"/>
                <a:gd name="T8" fmla="*/ 666 w 684"/>
                <a:gd name="T9" fmla="*/ 54 h 467"/>
                <a:gd name="T10" fmla="*/ 615 w 684"/>
                <a:gd name="T11" fmla="*/ 45 h 467"/>
                <a:gd name="T12" fmla="*/ 683 w 684"/>
                <a:gd name="T13" fmla="*/ 45 h 467"/>
                <a:gd name="T14" fmla="*/ 683 w 684"/>
                <a:gd name="T15" fmla="*/ 0 h 467"/>
                <a:gd name="T16" fmla="*/ 632 w 684"/>
                <a:gd name="T17" fmla="*/ 36 h 467"/>
                <a:gd name="T18" fmla="*/ 683 w 684"/>
                <a:gd name="T19" fmla="*/ 45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4"/>
                <a:gd name="T31" fmla="*/ 0 h 467"/>
                <a:gd name="T32" fmla="*/ 684 w 684"/>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4" h="467">
                  <a:moveTo>
                    <a:pt x="683" y="45"/>
                  </a:moveTo>
                  <a:lnTo>
                    <a:pt x="632" y="36"/>
                  </a:lnTo>
                  <a:lnTo>
                    <a:pt x="0" y="448"/>
                  </a:lnTo>
                  <a:lnTo>
                    <a:pt x="34" y="466"/>
                  </a:lnTo>
                  <a:lnTo>
                    <a:pt x="666" y="54"/>
                  </a:lnTo>
                  <a:lnTo>
                    <a:pt x="615" y="45"/>
                  </a:lnTo>
                  <a:lnTo>
                    <a:pt x="683" y="45"/>
                  </a:lnTo>
                  <a:lnTo>
                    <a:pt x="683" y="0"/>
                  </a:lnTo>
                  <a:lnTo>
                    <a:pt x="632" y="36"/>
                  </a:lnTo>
                  <a:lnTo>
                    <a:pt x="683" y="45"/>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097" name="Freeform 8"/>
            <p:cNvSpPr>
              <a:spLocks/>
            </p:cNvSpPr>
            <p:nvPr/>
          </p:nvSpPr>
          <p:spPr bwMode="auto">
            <a:xfrm>
              <a:off x="630" y="1142"/>
              <a:ext cx="68" cy="270"/>
            </a:xfrm>
            <a:custGeom>
              <a:avLst/>
              <a:gdLst>
                <a:gd name="T0" fmla="*/ 34 w 68"/>
                <a:gd name="T1" fmla="*/ 242 h 270"/>
                <a:gd name="T2" fmla="*/ 67 w 68"/>
                <a:gd name="T3" fmla="*/ 260 h 270"/>
                <a:gd name="T4" fmla="*/ 67 w 68"/>
                <a:gd name="T5" fmla="*/ 0 h 270"/>
                <a:gd name="T6" fmla="*/ 0 w 68"/>
                <a:gd name="T7" fmla="*/ 0 h 270"/>
                <a:gd name="T8" fmla="*/ 0 w 68"/>
                <a:gd name="T9" fmla="*/ 260 h 270"/>
                <a:gd name="T10" fmla="*/ 34 w 68"/>
                <a:gd name="T11" fmla="*/ 269 h 270"/>
                <a:gd name="T12" fmla="*/ 0 w 68"/>
                <a:gd name="T13" fmla="*/ 260 h 270"/>
                <a:gd name="T14" fmla="*/ 0 w 68"/>
                <a:gd name="T15" fmla="*/ 269 h 270"/>
                <a:gd name="T16" fmla="*/ 34 w 68"/>
                <a:gd name="T17" fmla="*/ 269 h 270"/>
                <a:gd name="T18" fmla="*/ 34 w 68"/>
                <a:gd name="T19" fmla="*/ 242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0"/>
                <a:gd name="T32" fmla="*/ 68 w 68"/>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0">
                  <a:moveTo>
                    <a:pt x="34" y="242"/>
                  </a:moveTo>
                  <a:lnTo>
                    <a:pt x="67" y="260"/>
                  </a:lnTo>
                  <a:lnTo>
                    <a:pt x="67" y="0"/>
                  </a:lnTo>
                  <a:lnTo>
                    <a:pt x="0" y="0"/>
                  </a:lnTo>
                  <a:lnTo>
                    <a:pt x="0" y="260"/>
                  </a:lnTo>
                  <a:lnTo>
                    <a:pt x="34" y="269"/>
                  </a:lnTo>
                  <a:lnTo>
                    <a:pt x="0" y="260"/>
                  </a:lnTo>
                  <a:lnTo>
                    <a:pt x="0" y="269"/>
                  </a:lnTo>
                  <a:lnTo>
                    <a:pt x="34" y="269"/>
                  </a:lnTo>
                  <a:lnTo>
                    <a:pt x="34" y="242"/>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098" name="Freeform 9"/>
            <p:cNvSpPr>
              <a:spLocks/>
            </p:cNvSpPr>
            <p:nvPr/>
          </p:nvSpPr>
          <p:spPr bwMode="auto">
            <a:xfrm>
              <a:off x="664" y="1384"/>
              <a:ext cx="1586" cy="28"/>
            </a:xfrm>
            <a:custGeom>
              <a:avLst/>
              <a:gdLst>
                <a:gd name="T0" fmla="*/ 1517 w 1586"/>
                <a:gd name="T1" fmla="*/ 18 h 28"/>
                <a:gd name="T2" fmla="*/ 1550 w 1586"/>
                <a:gd name="T3" fmla="*/ 0 h 28"/>
                <a:gd name="T4" fmla="*/ 0 w 1586"/>
                <a:gd name="T5" fmla="*/ 0 h 28"/>
                <a:gd name="T6" fmla="*/ 0 w 1586"/>
                <a:gd name="T7" fmla="*/ 27 h 28"/>
                <a:gd name="T8" fmla="*/ 1550 w 1586"/>
                <a:gd name="T9" fmla="*/ 27 h 28"/>
                <a:gd name="T10" fmla="*/ 1585 w 1586"/>
                <a:gd name="T11" fmla="*/ 18 h 28"/>
                <a:gd name="T12" fmla="*/ 1550 w 1586"/>
                <a:gd name="T13" fmla="*/ 27 h 28"/>
                <a:gd name="T14" fmla="*/ 1585 w 1586"/>
                <a:gd name="T15" fmla="*/ 27 h 28"/>
                <a:gd name="T16" fmla="*/ 1585 w 1586"/>
                <a:gd name="T17" fmla="*/ 18 h 28"/>
                <a:gd name="T18" fmla="*/ 1517 w 1586"/>
                <a:gd name="T19" fmla="*/ 1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6"/>
                <a:gd name="T31" fmla="*/ 0 h 28"/>
                <a:gd name="T32" fmla="*/ 1586 w 158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6" h="28">
                  <a:moveTo>
                    <a:pt x="1517" y="18"/>
                  </a:moveTo>
                  <a:lnTo>
                    <a:pt x="1550" y="0"/>
                  </a:lnTo>
                  <a:lnTo>
                    <a:pt x="0" y="0"/>
                  </a:lnTo>
                  <a:lnTo>
                    <a:pt x="0" y="27"/>
                  </a:lnTo>
                  <a:lnTo>
                    <a:pt x="1550" y="27"/>
                  </a:lnTo>
                  <a:lnTo>
                    <a:pt x="1585" y="18"/>
                  </a:lnTo>
                  <a:lnTo>
                    <a:pt x="1550" y="27"/>
                  </a:lnTo>
                  <a:lnTo>
                    <a:pt x="1585" y="27"/>
                  </a:lnTo>
                  <a:lnTo>
                    <a:pt x="1585" y="18"/>
                  </a:lnTo>
                  <a:lnTo>
                    <a:pt x="1517" y="18"/>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099" name="Freeform 10"/>
            <p:cNvSpPr>
              <a:spLocks/>
            </p:cNvSpPr>
            <p:nvPr/>
          </p:nvSpPr>
          <p:spPr bwMode="auto">
            <a:xfrm>
              <a:off x="2181" y="1097"/>
              <a:ext cx="69" cy="306"/>
            </a:xfrm>
            <a:custGeom>
              <a:avLst/>
              <a:gdLst>
                <a:gd name="T0" fmla="*/ 51 w 69"/>
                <a:gd name="T1" fmla="*/ 36 h 306"/>
                <a:gd name="T2" fmla="*/ 0 w 69"/>
                <a:gd name="T3" fmla="*/ 45 h 306"/>
                <a:gd name="T4" fmla="*/ 0 w 69"/>
                <a:gd name="T5" fmla="*/ 305 h 306"/>
                <a:gd name="T6" fmla="*/ 68 w 69"/>
                <a:gd name="T7" fmla="*/ 305 h 306"/>
                <a:gd name="T8" fmla="*/ 68 w 69"/>
                <a:gd name="T9" fmla="*/ 45 h 306"/>
                <a:gd name="T10" fmla="*/ 16 w 69"/>
                <a:gd name="T11" fmla="*/ 54 h 306"/>
                <a:gd name="T12" fmla="*/ 51 w 69"/>
                <a:gd name="T13" fmla="*/ 36 h 306"/>
                <a:gd name="T14" fmla="*/ 0 w 69"/>
                <a:gd name="T15" fmla="*/ 0 h 306"/>
                <a:gd name="T16" fmla="*/ 0 w 69"/>
                <a:gd name="T17" fmla="*/ 45 h 306"/>
                <a:gd name="T18" fmla="*/ 51 w 69"/>
                <a:gd name="T19" fmla="*/ 36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06"/>
                <a:gd name="T32" fmla="*/ 69 w 69"/>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06">
                  <a:moveTo>
                    <a:pt x="51" y="36"/>
                  </a:moveTo>
                  <a:lnTo>
                    <a:pt x="0" y="45"/>
                  </a:lnTo>
                  <a:lnTo>
                    <a:pt x="0" y="305"/>
                  </a:lnTo>
                  <a:lnTo>
                    <a:pt x="68" y="305"/>
                  </a:lnTo>
                  <a:lnTo>
                    <a:pt x="68" y="45"/>
                  </a:lnTo>
                  <a:lnTo>
                    <a:pt x="16" y="54"/>
                  </a:lnTo>
                  <a:lnTo>
                    <a:pt x="51" y="36"/>
                  </a:lnTo>
                  <a:lnTo>
                    <a:pt x="0" y="0"/>
                  </a:lnTo>
                  <a:lnTo>
                    <a:pt x="0" y="45"/>
                  </a:lnTo>
                  <a:lnTo>
                    <a:pt x="51" y="36"/>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100" name="Freeform 11"/>
            <p:cNvSpPr>
              <a:spLocks/>
            </p:cNvSpPr>
            <p:nvPr/>
          </p:nvSpPr>
          <p:spPr bwMode="auto">
            <a:xfrm>
              <a:off x="2198" y="1133"/>
              <a:ext cx="683" cy="431"/>
            </a:xfrm>
            <a:custGeom>
              <a:avLst/>
              <a:gdLst>
                <a:gd name="T0" fmla="*/ 665 w 683"/>
                <a:gd name="T1" fmla="*/ 430 h 431"/>
                <a:gd name="T2" fmla="*/ 665 w 683"/>
                <a:gd name="T3" fmla="*/ 412 h 431"/>
                <a:gd name="T4" fmla="*/ 34 w 683"/>
                <a:gd name="T5" fmla="*/ 0 h 431"/>
                <a:gd name="T6" fmla="*/ 0 w 683"/>
                <a:gd name="T7" fmla="*/ 18 h 431"/>
                <a:gd name="T8" fmla="*/ 631 w 683"/>
                <a:gd name="T9" fmla="*/ 430 h 431"/>
                <a:gd name="T10" fmla="*/ 631 w 683"/>
                <a:gd name="T11" fmla="*/ 412 h 431"/>
                <a:gd name="T12" fmla="*/ 665 w 683"/>
                <a:gd name="T13" fmla="*/ 430 h 431"/>
                <a:gd name="T14" fmla="*/ 682 w 683"/>
                <a:gd name="T15" fmla="*/ 421 h 431"/>
                <a:gd name="T16" fmla="*/ 665 w 683"/>
                <a:gd name="T17" fmla="*/ 412 h 431"/>
                <a:gd name="T18" fmla="*/ 665 w 683"/>
                <a:gd name="T19" fmla="*/ 430 h 4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31"/>
                <a:gd name="T32" fmla="*/ 683 w 683"/>
                <a:gd name="T33" fmla="*/ 431 h 4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31">
                  <a:moveTo>
                    <a:pt x="665" y="430"/>
                  </a:moveTo>
                  <a:lnTo>
                    <a:pt x="665" y="412"/>
                  </a:lnTo>
                  <a:lnTo>
                    <a:pt x="34" y="0"/>
                  </a:lnTo>
                  <a:lnTo>
                    <a:pt x="0" y="18"/>
                  </a:lnTo>
                  <a:lnTo>
                    <a:pt x="631" y="430"/>
                  </a:lnTo>
                  <a:lnTo>
                    <a:pt x="631" y="412"/>
                  </a:lnTo>
                  <a:lnTo>
                    <a:pt x="665" y="430"/>
                  </a:lnTo>
                  <a:lnTo>
                    <a:pt x="682" y="421"/>
                  </a:lnTo>
                  <a:lnTo>
                    <a:pt x="665" y="412"/>
                  </a:lnTo>
                  <a:lnTo>
                    <a:pt x="665" y="43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101" name="Freeform 12"/>
            <p:cNvSpPr>
              <a:spLocks/>
            </p:cNvSpPr>
            <p:nvPr/>
          </p:nvSpPr>
          <p:spPr bwMode="auto">
            <a:xfrm>
              <a:off x="2181" y="1545"/>
              <a:ext cx="683" cy="476"/>
            </a:xfrm>
            <a:custGeom>
              <a:avLst/>
              <a:gdLst>
                <a:gd name="T0" fmla="*/ 0 w 683"/>
                <a:gd name="T1" fmla="*/ 430 h 476"/>
                <a:gd name="T2" fmla="*/ 50 w 683"/>
                <a:gd name="T3" fmla="*/ 439 h 476"/>
                <a:gd name="T4" fmla="*/ 682 w 683"/>
                <a:gd name="T5" fmla="*/ 18 h 476"/>
                <a:gd name="T6" fmla="*/ 647 w 683"/>
                <a:gd name="T7" fmla="*/ 0 h 476"/>
                <a:gd name="T8" fmla="*/ 16 w 683"/>
                <a:gd name="T9" fmla="*/ 421 h 476"/>
                <a:gd name="T10" fmla="*/ 67 w 683"/>
                <a:gd name="T11" fmla="*/ 430 h 476"/>
                <a:gd name="T12" fmla="*/ 0 w 683"/>
                <a:gd name="T13" fmla="*/ 430 h 476"/>
                <a:gd name="T14" fmla="*/ 16 w 683"/>
                <a:gd name="T15" fmla="*/ 475 h 476"/>
                <a:gd name="T16" fmla="*/ 50 w 683"/>
                <a:gd name="T17" fmla="*/ 439 h 476"/>
                <a:gd name="T18" fmla="*/ 0 w 683"/>
                <a:gd name="T19" fmla="*/ 430 h 4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76"/>
                <a:gd name="T32" fmla="*/ 683 w 683"/>
                <a:gd name="T33" fmla="*/ 476 h 4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76">
                  <a:moveTo>
                    <a:pt x="0" y="430"/>
                  </a:moveTo>
                  <a:lnTo>
                    <a:pt x="50" y="439"/>
                  </a:lnTo>
                  <a:lnTo>
                    <a:pt x="682" y="18"/>
                  </a:lnTo>
                  <a:lnTo>
                    <a:pt x="647" y="0"/>
                  </a:lnTo>
                  <a:lnTo>
                    <a:pt x="16" y="421"/>
                  </a:lnTo>
                  <a:lnTo>
                    <a:pt x="67" y="430"/>
                  </a:lnTo>
                  <a:lnTo>
                    <a:pt x="0" y="430"/>
                  </a:lnTo>
                  <a:lnTo>
                    <a:pt x="16" y="475"/>
                  </a:lnTo>
                  <a:lnTo>
                    <a:pt x="50" y="439"/>
                  </a:lnTo>
                  <a:lnTo>
                    <a:pt x="0" y="43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102" name="Freeform 13"/>
            <p:cNvSpPr>
              <a:spLocks/>
            </p:cNvSpPr>
            <p:nvPr/>
          </p:nvSpPr>
          <p:spPr bwMode="auto">
            <a:xfrm>
              <a:off x="2181" y="1724"/>
              <a:ext cx="69" cy="252"/>
            </a:xfrm>
            <a:custGeom>
              <a:avLst/>
              <a:gdLst>
                <a:gd name="T0" fmla="*/ 33 w 69"/>
                <a:gd name="T1" fmla="*/ 36 h 252"/>
                <a:gd name="T2" fmla="*/ 0 w 69"/>
                <a:gd name="T3" fmla="*/ 18 h 252"/>
                <a:gd name="T4" fmla="*/ 0 w 69"/>
                <a:gd name="T5" fmla="*/ 251 h 252"/>
                <a:gd name="T6" fmla="*/ 68 w 69"/>
                <a:gd name="T7" fmla="*/ 251 h 252"/>
                <a:gd name="T8" fmla="*/ 68 w 69"/>
                <a:gd name="T9" fmla="*/ 18 h 252"/>
                <a:gd name="T10" fmla="*/ 33 w 69"/>
                <a:gd name="T11" fmla="*/ 0 h 252"/>
                <a:gd name="T12" fmla="*/ 68 w 69"/>
                <a:gd name="T13" fmla="*/ 18 h 252"/>
                <a:gd name="T14" fmla="*/ 68 w 69"/>
                <a:gd name="T15" fmla="*/ 0 h 252"/>
                <a:gd name="T16" fmla="*/ 33 w 69"/>
                <a:gd name="T17" fmla="*/ 0 h 252"/>
                <a:gd name="T18" fmla="*/ 33 w 69"/>
                <a:gd name="T19" fmla="*/ 36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252"/>
                <a:gd name="T32" fmla="*/ 69 w 69"/>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252">
                  <a:moveTo>
                    <a:pt x="33" y="36"/>
                  </a:moveTo>
                  <a:lnTo>
                    <a:pt x="0" y="18"/>
                  </a:lnTo>
                  <a:lnTo>
                    <a:pt x="0" y="251"/>
                  </a:lnTo>
                  <a:lnTo>
                    <a:pt x="68" y="251"/>
                  </a:lnTo>
                  <a:lnTo>
                    <a:pt x="68" y="18"/>
                  </a:lnTo>
                  <a:lnTo>
                    <a:pt x="33" y="0"/>
                  </a:lnTo>
                  <a:lnTo>
                    <a:pt x="68" y="18"/>
                  </a:lnTo>
                  <a:lnTo>
                    <a:pt x="68" y="0"/>
                  </a:lnTo>
                  <a:lnTo>
                    <a:pt x="33" y="0"/>
                  </a:lnTo>
                  <a:lnTo>
                    <a:pt x="33" y="36"/>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grpSp>
      <p:sp>
        <p:nvSpPr>
          <p:cNvPr id="3086" name="Rectangle 14"/>
          <p:cNvSpPr>
            <a:spLocks noGrp="1" noChangeArrowheads="1"/>
          </p:cNvSpPr>
          <p:nvPr>
            <p:ph type="title"/>
          </p:nvPr>
        </p:nvSpPr>
        <p:spPr>
          <a:xfrm>
            <a:off x="0" y="0"/>
            <a:ext cx="9144000" cy="685800"/>
          </a:xfrm>
        </p:spPr>
        <p:txBody>
          <a:bodyPr lIns="92075" tIns="46038" rIns="92075" bIns="46038"/>
          <a:lstStyle/>
          <a:p>
            <a:pPr eaLnBrk="1" hangingPunct="1">
              <a:lnSpc>
                <a:spcPct val="80000"/>
              </a:lnSpc>
              <a:defRPr/>
            </a:pPr>
            <a:br>
              <a:rPr lang="en-US" sz="2400" b="1" i="1">
                <a:solidFill>
                  <a:schemeClr val="tx1"/>
                </a:solidFill>
                <a:effectLst>
                  <a:outerShdw blurRad="38100" dist="38100" dir="2700000" algn="tl">
                    <a:srgbClr val="C0C0C0"/>
                  </a:outerShdw>
                </a:effectLst>
              </a:rPr>
            </a:br>
            <a:r>
              <a:rPr lang="en-US" sz="3200" i="1">
                <a:effectLst>
                  <a:outerShdw blurRad="38100" dist="38100" dir="2700000" algn="tl">
                    <a:srgbClr val="C0C0C0"/>
                  </a:outerShdw>
                </a:effectLst>
              </a:rPr>
              <a:t>FEDERAL DISPOSAL PROCESS</a:t>
            </a:r>
          </a:p>
        </p:txBody>
      </p:sp>
      <p:pic>
        <p:nvPicPr>
          <p:cNvPr id="2052" name="Picture 15" descr="hp_gsaxcess_logo"/>
          <p:cNvPicPr>
            <a:picLocks noGrp="1" noChangeAspect="1" noChangeArrowheads="1"/>
          </p:cNvPicPr>
          <p:nvPr>
            <p:ph sz="half" idx="1"/>
          </p:nvPr>
        </p:nvPicPr>
        <p:blipFill>
          <a:blip r:embed="rId3" cstate="print"/>
          <a:srcRect/>
          <a:stretch>
            <a:fillRect/>
          </a:stretch>
        </p:blipFill>
        <p:spPr>
          <a:xfrm>
            <a:off x="1011238" y="3511550"/>
            <a:ext cx="2925762" cy="703263"/>
          </a:xfrm>
          <a:noFill/>
        </p:spPr>
      </p:pic>
      <p:grpSp>
        <p:nvGrpSpPr>
          <p:cNvPr id="3" name="Group 16" descr="Snapshot of the Federal Disposal Process"/>
          <p:cNvGrpSpPr>
            <a:grpSpLocks/>
          </p:cNvGrpSpPr>
          <p:nvPr/>
        </p:nvGrpSpPr>
        <p:grpSpPr bwMode="auto">
          <a:xfrm>
            <a:off x="4724400" y="914400"/>
            <a:ext cx="4419600" cy="1466850"/>
            <a:chOff x="2879" y="1097"/>
            <a:chExt cx="2881" cy="924"/>
          </a:xfrm>
        </p:grpSpPr>
        <p:sp>
          <p:nvSpPr>
            <p:cNvPr id="2081" name="Freeform 17"/>
            <p:cNvSpPr>
              <a:spLocks/>
            </p:cNvSpPr>
            <p:nvPr/>
          </p:nvSpPr>
          <p:spPr bwMode="auto">
            <a:xfrm>
              <a:off x="2911" y="1142"/>
              <a:ext cx="2814" cy="834"/>
            </a:xfrm>
            <a:custGeom>
              <a:avLst/>
              <a:gdLst>
                <a:gd name="T0" fmla="*/ 2181 w 2814"/>
                <a:gd name="T1" fmla="*/ 600 h 834"/>
                <a:gd name="T2" fmla="*/ 631 w 2814"/>
                <a:gd name="T3" fmla="*/ 600 h 834"/>
                <a:gd name="T4" fmla="*/ 631 w 2814"/>
                <a:gd name="T5" fmla="*/ 833 h 834"/>
                <a:gd name="T6" fmla="*/ 0 w 2814"/>
                <a:gd name="T7" fmla="*/ 412 h 834"/>
                <a:gd name="T8" fmla="*/ 631 w 2814"/>
                <a:gd name="T9" fmla="*/ 0 h 834"/>
                <a:gd name="T10" fmla="*/ 631 w 2814"/>
                <a:gd name="T11" fmla="*/ 260 h 834"/>
                <a:gd name="T12" fmla="*/ 2181 w 2814"/>
                <a:gd name="T13" fmla="*/ 260 h 834"/>
                <a:gd name="T14" fmla="*/ 2181 w 2814"/>
                <a:gd name="T15" fmla="*/ 0 h 834"/>
                <a:gd name="T16" fmla="*/ 2813 w 2814"/>
                <a:gd name="T17" fmla="*/ 412 h 834"/>
                <a:gd name="T18" fmla="*/ 2181 w 2814"/>
                <a:gd name="T19" fmla="*/ 833 h 834"/>
                <a:gd name="T20" fmla="*/ 2181 w 2814"/>
                <a:gd name="T21" fmla="*/ 600 h 8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4"/>
                <a:gd name="T34" fmla="*/ 0 h 834"/>
                <a:gd name="T35" fmla="*/ 2814 w 2814"/>
                <a:gd name="T36" fmla="*/ 834 h 8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4" h="834">
                  <a:moveTo>
                    <a:pt x="2181" y="600"/>
                  </a:moveTo>
                  <a:lnTo>
                    <a:pt x="631" y="600"/>
                  </a:lnTo>
                  <a:lnTo>
                    <a:pt x="631" y="833"/>
                  </a:lnTo>
                  <a:lnTo>
                    <a:pt x="0" y="412"/>
                  </a:lnTo>
                  <a:lnTo>
                    <a:pt x="631" y="0"/>
                  </a:lnTo>
                  <a:lnTo>
                    <a:pt x="631" y="260"/>
                  </a:lnTo>
                  <a:lnTo>
                    <a:pt x="2181" y="260"/>
                  </a:lnTo>
                  <a:lnTo>
                    <a:pt x="2181" y="0"/>
                  </a:lnTo>
                  <a:lnTo>
                    <a:pt x="2813" y="412"/>
                  </a:lnTo>
                  <a:lnTo>
                    <a:pt x="2181" y="833"/>
                  </a:lnTo>
                  <a:lnTo>
                    <a:pt x="2181" y="60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82" name="Freeform 18"/>
            <p:cNvSpPr>
              <a:spLocks/>
            </p:cNvSpPr>
            <p:nvPr/>
          </p:nvSpPr>
          <p:spPr bwMode="auto">
            <a:xfrm>
              <a:off x="3509" y="1724"/>
              <a:ext cx="1585" cy="37"/>
            </a:xfrm>
            <a:custGeom>
              <a:avLst/>
              <a:gdLst>
                <a:gd name="T0" fmla="*/ 67 w 1585"/>
                <a:gd name="T1" fmla="*/ 18 h 37"/>
                <a:gd name="T2" fmla="*/ 34 w 1585"/>
                <a:gd name="T3" fmla="*/ 36 h 37"/>
                <a:gd name="T4" fmla="*/ 1584 w 1585"/>
                <a:gd name="T5" fmla="*/ 36 h 37"/>
                <a:gd name="T6" fmla="*/ 1584 w 1585"/>
                <a:gd name="T7" fmla="*/ 0 h 37"/>
                <a:gd name="T8" fmla="*/ 34 w 1585"/>
                <a:gd name="T9" fmla="*/ 0 h 37"/>
                <a:gd name="T10" fmla="*/ 0 w 1585"/>
                <a:gd name="T11" fmla="*/ 18 h 37"/>
                <a:gd name="T12" fmla="*/ 34 w 1585"/>
                <a:gd name="T13" fmla="*/ 0 h 37"/>
                <a:gd name="T14" fmla="*/ 0 w 1585"/>
                <a:gd name="T15" fmla="*/ 0 h 37"/>
                <a:gd name="T16" fmla="*/ 0 w 1585"/>
                <a:gd name="T17" fmla="*/ 18 h 37"/>
                <a:gd name="T18" fmla="*/ 67 w 1585"/>
                <a:gd name="T19" fmla="*/ 18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5"/>
                <a:gd name="T31" fmla="*/ 0 h 37"/>
                <a:gd name="T32" fmla="*/ 1585 w 158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5" h="37">
                  <a:moveTo>
                    <a:pt x="67" y="18"/>
                  </a:moveTo>
                  <a:lnTo>
                    <a:pt x="34" y="36"/>
                  </a:lnTo>
                  <a:lnTo>
                    <a:pt x="1584" y="36"/>
                  </a:lnTo>
                  <a:lnTo>
                    <a:pt x="1584" y="0"/>
                  </a:lnTo>
                  <a:lnTo>
                    <a:pt x="34" y="0"/>
                  </a:lnTo>
                  <a:lnTo>
                    <a:pt x="0" y="18"/>
                  </a:lnTo>
                  <a:lnTo>
                    <a:pt x="34" y="0"/>
                  </a:lnTo>
                  <a:lnTo>
                    <a:pt x="0" y="0"/>
                  </a:lnTo>
                  <a:lnTo>
                    <a:pt x="0" y="18"/>
                  </a:lnTo>
                  <a:lnTo>
                    <a:pt x="67" y="18"/>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83" name="Freeform 19"/>
            <p:cNvSpPr>
              <a:spLocks/>
            </p:cNvSpPr>
            <p:nvPr/>
          </p:nvSpPr>
          <p:spPr bwMode="auto">
            <a:xfrm>
              <a:off x="3509" y="1742"/>
              <a:ext cx="68" cy="279"/>
            </a:xfrm>
            <a:custGeom>
              <a:avLst/>
              <a:gdLst>
                <a:gd name="T0" fmla="*/ 16 w 68"/>
                <a:gd name="T1" fmla="*/ 242 h 279"/>
                <a:gd name="T2" fmla="*/ 67 w 68"/>
                <a:gd name="T3" fmla="*/ 233 h 279"/>
                <a:gd name="T4" fmla="*/ 67 w 68"/>
                <a:gd name="T5" fmla="*/ 0 h 279"/>
                <a:gd name="T6" fmla="*/ 0 w 68"/>
                <a:gd name="T7" fmla="*/ 0 h 279"/>
                <a:gd name="T8" fmla="*/ 0 w 68"/>
                <a:gd name="T9" fmla="*/ 233 h 279"/>
                <a:gd name="T10" fmla="*/ 50 w 68"/>
                <a:gd name="T11" fmla="*/ 224 h 279"/>
                <a:gd name="T12" fmla="*/ 16 w 68"/>
                <a:gd name="T13" fmla="*/ 242 h 279"/>
                <a:gd name="T14" fmla="*/ 50 w 68"/>
                <a:gd name="T15" fmla="*/ 278 h 279"/>
                <a:gd name="T16" fmla="*/ 67 w 68"/>
                <a:gd name="T17" fmla="*/ 233 h 279"/>
                <a:gd name="T18" fmla="*/ 16 w 68"/>
                <a:gd name="T19" fmla="*/ 242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9"/>
                <a:gd name="T32" fmla="*/ 68 w 68"/>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9">
                  <a:moveTo>
                    <a:pt x="16" y="242"/>
                  </a:moveTo>
                  <a:lnTo>
                    <a:pt x="67" y="233"/>
                  </a:lnTo>
                  <a:lnTo>
                    <a:pt x="67" y="0"/>
                  </a:lnTo>
                  <a:lnTo>
                    <a:pt x="0" y="0"/>
                  </a:lnTo>
                  <a:lnTo>
                    <a:pt x="0" y="233"/>
                  </a:lnTo>
                  <a:lnTo>
                    <a:pt x="50" y="224"/>
                  </a:lnTo>
                  <a:lnTo>
                    <a:pt x="16" y="242"/>
                  </a:lnTo>
                  <a:lnTo>
                    <a:pt x="50" y="278"/>
                  </a:lnTo>
                  <a:lnTo>
                    <a:pt x="67" y="233"/>
                  </a:lnTo>
                  <a:lnTo>
                    <a:pt x="16" y="242"/>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84" name="Freeform 20"/>
            <p:cNvSpPr>
              <a:spLocks/>
            </p:cNvSpPr>
            <p:nvPr/>
          </p:nvSpPr>
          <p:spPr bwMode="auto">
            <a:xfrm>
              <a:off x="2879" y="1545"/>
              <a:ext cx="682" cy="440"/>
            </a:xfrm>
            <a:custGeom>
              <a:avLst/>
              <a:gdLst>
                <a:gd name="T0" fmla="*/ 14 w 682"/>
                <a:gd name="T1" fmla="*/ 0 h 440"/>
                <a:gd name="T2" fmla="*/ 14 w 682"/>
                <a:gd name="T3" fmla="*/ 18 h 440"/>
                <a:gd name="T4" fmla="*/ 646 w 682"/>
                <a:gd name="T5" fmla="*/ 439 h 440"/>
                <a:gd name="T6" fmla="*/ 681 w 682"/>
                <a:gd name="T7" fmla="*/ 421 h 440"/>
                <a:gd name="T8" fmla="*/ 49 w 682"/>
                <a:gd name="T9" fmla="*/ 0 h 440"/>
                <a:gd name="T10" fmla="*/ 49 w 682"/>
                <a:gd name="T11" fmla="*/ 18 h 440"/>
                <a:gd name="T12" fmla="*/ 14 w 682"/>
                <a:gd name="T13" fmla="*/ 0 h 440"/>
                <a:gd name="T14" fmla="*/ 0 w 682"/>
                <a:gd name="T15" fmla="*/ 9 h 440"/>
                <a:gd name="T16" fmla="*/ 14 w 682"/>
                <a:gd name="T17" fmla="*/ 18 h 440"/>
                <a:gd name="T18" fmla="*/ 14 w 682"/>
                <a:gd name="T19" fmla="*/ 0 h 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2"/>
                <a:gd name="T31" fmla="*/ 0 h 440"/>
                <a:gd name="T32" fmla="*/ 682 w 682"/>
                <a:gd name="T33" fmla="*/ 440 h 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2" h="440">
                  <a:moveTo>
                    <a:pt x="14" y="0"/>
                  </a:moveTo>
                  <a:lnTo>
                    <a:pt x="14" y="18"/>
                  </a:lnTo>
                  <a:lnTo>
                    <a:pt x="646" y="439"/>
                  </a:lnTo>
                  <a:lnTo>
                    <a:pt x="681" y="421"/>
                  </a:lnTo>
                  <a:lnTo>
                    <a:pt x="49" y="0"/>
                  </a:lnTo>
                  <a:lnTo>
                    <a:pt x="49" y="18"/>
                  </a:lnTo>
                  <a:lnTo>
                    <a:pt x="14" y="0"/>
                  </a:lnTo>
                  <a:lnTo>
                    <a:pt x="0" y="9"/>
                  </a:lnTo>
                  <a:lnTo>
                    <a:pt x="14" y="18"/>
                  </a:lnTo>
                  <a:lnTo>
                    <a:pt x="14" y="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85" name="Freeform 21"/>
            <p:cNvSpPr>
              <a:spLocks/>
            </p:cNvSpPr>
            <p:nvPr/>
          </p:nvSpPr>
          <p:spPr bwMode="auto">
            <a:xfrm>
              <a:off x="2893" y="1097"/>
              <a:ext cx="684" cy="467"/>
            </a:xfrm>
            <a:custGeom>
              <a:avLst/>
              <a:gdLst>
                <a:gd name="T0" fmla="*/ 683 w 684"/>
                <a:gd name="T1" fmla="*/ 45 h 467"/>
                <a:gd name="T2" fmla="*/ 632 w 684"/>
                <a:gd name="T3" fmla="*/ 36 h 467"/>
                <a:gd name="T4" fmla="*/ 0 w 684"/>
                <a:gd name="T5" fmla="*/ 448 h 467"/>
                <a:gd name="T6" fmla="*/ 34 w 684"/>
                <a:gd name="T7" fmla="*/ 466 h 467"/>
                <a:gd name="T8" fmla="*/ 666 w 684"/>
                <a:gd name="T9" fmla="*/ 54 h 467"/>
                <a:gd name="T10" fmla="*/ 615 w 684"/>
                <a:gd name="T11" fmla="*/ 45 h 467"/>
                <a:gd name="T12" fmla="*/ 683 w 684"/>
                <a:gd name="T13" fmla="*/ 45 h 467"/>
                <a:gd name="T14" fmla="*/ 683 w 684"/>
                <a:gd name="T15" fmla="*/ 0 h 467"/>
                <a:gd name="T16" fmla="*/ 632 w 684"/>
                <a:gd name="T17" fmla="*/ 36 h 467"/>
                <a:gd name="T18" fmla="*/ 683 w 684"/>
                <a:gd name="T19" fmla="*/ 45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4"/>
                <a:gd name="T31" fmla="*/ 0 h 467"/>
                <a:gd name="T32" fmla="*/ 684 w 684"/>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4" h="467">
                  <a:moveTo>
                    <a:pt x="683" y="45"/>
                  </a:moveTo>
                  <a:lnTo>
                    <a:pt x="632" y="36"/>
                  </a:lnTo>
                  <a:lnTo>
                    <a:pt x="0" y="448"/>
                  </a:lnTo>
                  <a:lnTo>
                    <a:pt x="34" y="466"/>
                  </a:lnTo>
                  <a:lnTo>
                    <a:pt x="666" y="54"/>
                  </a:lnTo>
                  <a:lnTo>
                    <a:pt x="615" y="45"/>
                  </a:lnTo>
                  <a:lnTo>
                    <a:pt x="683" y="45"/>
                  </a:lnTo>
                  <a:lnTo>
                    <a:pt x="683" y="0"/>
                  </a:lnTo>
                  <a:lnTo>
                    <a:pt x="632" y="36"/>
                  </a:lnTo>
                  <a:lnTo>
                    <a:pt x="683" y="45"/>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86" name="Freeform 22"/>
            <p:cNvSpPr>
              <a:spLocks/>
            </p:cNvSpPr>
            <p:nvPr/>
          </p:nvSpPr>
          <p:spPr bwMode="auto">
            <a:xfrm>
              <a:off x="3509" y="1142"/>
              <a:ext cx="68" cy="270"/>
            </a:xfrm>
            <a:custGeom>
              <a:avLst/>
              <a:gdLst>
                <a:gd name="T0" fmla="*/ 34 w 68"/>
                <a:gd name="T1" fmla="*/ 242 h 270"/>
                <a:gd name="T2" fmla="*/ 67 w 68"/>
                <a:gd name="T3" fmla="*/ 260 h 270"/>
                <a:gd name="T4" fmla="*/ 67 w 68"/>
                <a:gd name="T5" fmla="*/ 0 h 270"/>
                <a:gd name="T6" fmla="*/ 0 w 68"/>
                <a:gd name="T7" fmla="*/ 0 h 270"/>
                <a:gd name="T8" fmla="*/ 0 w 68"/>
                <a:gd name="T9" fmla="*/ 260 h 270"/>
                <a:gd name="T10" fmla="*/ 34 w 68"/>
                <a:gd name="T11" fmla="*/ 269 h 270"/>
                <a:gd name="T12" fmla="*/ 0 w 68"/>
                <a:gd name="T13" fmla="*/ 260 h 270"/>
                <a:gd name="T14" fmla="*/ 0 w 68"/>
                <a:gd name="T15" fmla="*/ 269 h 270"/>
                <a:gd name="T16" fmla="*/ 34 w 68"/>
                <a:gd name="T17" fmla="*/ 269 h 270"/>
                <a:gd name="T18" fmla="*/ 34 w 68"/>
                <a:gd name="T19" fmla="*/ 242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0"/>
                <a:gd name="T32" fmla="*/ 68 w 68"/>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0">
                  <a:moveTo>
                    <a:pt x="34" y="242"/>
                  </a:moveTo>
                  <a:lnTo>
                    <a:pt x="67" y="260"/>
                  </a:lnTo>
                  <a:lnTo>
                    <a:pt x="67" y="0"/>
                  </a:lnTo>
                  <a:lnTo>
                    <a:pt x="0" y="0"/>
                  </a:lnTo>
                  <a:lnTo>
                    <a:pt x="0" y="260"/>
                  </a:lnTo>
                  <a:lnTo>
                    <a:pt x="34" y="269"/>
                  </a:lnTo>
                  <a:lnTo>
                    <a:pt x="0" y="260"/>
                  </a:lnTo>
                  <a:lnTo>
                    <a:pt x="0" y="269"/>
                  </a:lnTo>
                  <a:lnTo>
                    <a:pt x="34" y="269"/>
                  </a:lnTo>
                  <a:lnTo>
                    <a:pt x="34" y="242"/>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87" name="Freeform 23"/>
            <p:cNvSpPr>
              <a:spLocks/>
            </p:cNvSpPr>
            <p:nvPr/>
          </p:nvSpPr>
          <p:spPr bwMode="auto">
            <a:xfrm>
              <a:off x="3543" y="1384"/>
              <a:ext cx="1586" cy="28"/>
            </a:xfrm>
            <a:custGeom>
              <a:avLst/>
              <a:gdLst>
                <a:gd name="T0" fmla="*/ 1517 w 1586"/>
                <a:gd name="T1" fmla="*/ 18 h 28"/>
                <a:gd name="T2" fmla="*/ 1550 w 1586"/>
                <a:gd name="T3" fmla="*/ 0 h 28"/>
                <a:gd name="T4" fmla="*/ 0 w 1586"/>
                <a:gd name="T5" fmla="*/ 0 h 28"/>
                <a:gd name="T6" fmla="*/ 0 w 1586"/>
                <a:gd name="T7" fmla="*/ 27 h 28"/>
                <a:gd name="T8" fmla="*/ 1550 w 1586"/>
                <a:gd name="T9" fmla="*/ 27 h 28"/>
                <a:gd name="T10" fmla="*/ 1585 w 1586"/>
                <a:gd name="T11" fmla="*/ 18 h 28"/>
                <a:gd name="T12" fmla="*/ 1550 w 1586"/>
                <a:gd name="T13" fmla="*/ 27 h 28"/>
                <a:gd name="T14" fmla="*/ 1585 w 1586"/>
                <a:gd name="T15" fmla="*/ 27 h 28"/>
                <a:gd name="T16" fmla="*/ 1585 w 1586"/>
                <a:gd name="T17" fmla="*/ 18 h 28"/>
                <a:gd name="T18" fmla="*/ 1517 w 1586"/>
                <a:gd name="T19" fmla="*/ 1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6"/>
                <a:gd name="T31" fmla="*/ 0 h 28"/>
                <a:gd name="T32" fmla="*/ 1586 w 158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6" h="28">
                  <a:moveTo>
                    <a:pt x="1517" y="18"/>
                  </a:moveTo>
                  <a:lnTo>
                    <a:pt x="1550" y="0"/>
                  </a:lnTo>
                  <a:lnTo>
                    <a:pt x="0" y="0"/>
                  </a:lnTo>
                  <a:lnTo>
                    <a:pt x="0" y="27"/>
                  </a:lnTo>
                  <a:lnTo>
                    <a:pt x="1550" y="27"/>
                  </a:lnTo>
                  <a:lnTo>
                    <a:pt x="1585" y="18"/>
                  </a:lnTo>
                  <a:lnTo>
                    <a:pt x="1550" y="27"/>
                  </a:lnTo>
                  <a:lnTo>
                    <a:pt x="1585" y="27"/>
                  </a:lnTo>
                  <a:lnTo>
                    <a:pt x="1585" y="18"/>
                  </a:lnTo>
                  <a:lnTo>
                    <a:pt x="1517" y="18"/>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88" name="Freeform 24"/>
            <p:cNvSpPr>
              <a:spLocks/>
            </p:cNvSpPr>
            <p:nvPr/>
          </p:nvSpPr>
          <p:spPr bwMode="auto">
            <a:xfrm>
              <a:off x="5060" y="1097"/>
              <a:ext cx="69" cy="306"/>
            </a:xfrm>
            <a:custGeom>
              <a:avLst/>
              <a:gdLst>
                <a:gd name="T0" fmla="*/ 51 w 69"/>
                <a:gd name="T1" fmla="*/ 36 h 306"/>
                <a:gd name="T2" fmla="*/ 0 w 69"/>
                <a:gd name="T3" fmla="*/ 45 h 306"/>
                <a:gd name="T4" fmla="*/ 0 w 69"/>
                <a:gd name="T5" fmla="*/ 305 h 306"/>
                <a:gd name="T6" fmla="*/ 68 w 69"/>
                <a:gd name="T7" fmla="*/ 305 h 306"/>
                <a:gd name="T8" fmla="*/ 68 w 69"/>
                <a:gd name="T9" fmla="*/ 45 h 306"/>
                <a:gd name="T10" fmla="*/ 16 w 69"/>
                <a:gd name="T11" fmla="*/ 54 h 306"/>
                <a:gd name="T12" fmla="*/ 51 w 69"/>
                <a:gd name="T13" fmla="*/ 36 h 306"/>
                <a:gd name="T14" fmla="*/ 0 w 69"/>
                <a:gd name="T15" fmla="*/ 0 h 306"/>
                <a:gd name="T16" fmla="*/ 0 w 69"/>
                <a:gd name="T17" fmla="*/ 45 h 306"/>
                <a:gd name="T18" fmla="*/ 51 w 69"/>
                <a:gd name="T19" fmla="*/ 36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06"/>
                <a:gd name="T32" fmla="*/ 69 w 69"/>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06">
                  <a:moveTo>
                    <a:pt x="51" y="36"/>
                  </a:moveTo>
                  <a:lnTo>
                    <a:pt x="0" y="45"/>
                  </a:lnTo>
                  <a:lnTo>
                    <a:pt x="0" y="305"/>
                  </a:lnTo>
                  <a:lnTo>
                    <a:pt x="68" y="305"/>
                  </a:lnTo>
                  <a:lnTo>
                    <a:pt x="68" y="45"/>
                  </a:lnTo>
                  <a:lnTo>
                    <a:pt x="16" y="54"/>
                  </a:lnTo>
                  <a:lnTo>
                    <a:pt x="51" y="36"/>
                  </a:lnTo>
                  <a:lnTo>
                    <a:pt x="0" y="0"/>
                  </a:lnTo>
                  <a:lnTo>
                    <a:pt x="0" y="45"/>
                  </a:lnTo>
                  <a:lnTo>
                    <a:pt x="51" y="36"/>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89" name="Freeform 25"/>
            <p:cNvSpPr>
              <a:spLocks/>
            </p:cNvSpPr>
            <p:nvPr/>
          </p:nvSpPr>
          <p:spPr bwMode="auto">
            <a:xfrm>
              <a:off x="5077" y="1133"/>
              <a:ext cx="683" cy="431"/>
            </a:xfrm>
            <a:custGeom>
              <a:avLst/>
              <a:gdLst>
                <a:gd name="T0" fmla="*/ 665 w 683"/>
                <a:gd name="T1" fmla="*/ 430 h 431"/>
                <a:gd name="T2" fmla="*/ 665 w 683"/>
                <a:gd name="T3" fmla="*/ 412 h 431"/>
                <a:gd name="T4" fmla="*/ 34 w 683"/>
                <a:gd name="T5" fmla="*/ 0 h 431"/>
                <a:gd name="T6" fmla="*/ 0 w 683"/>
                <a:gd name="T7" fmla="*/ 18 h 431"/>
                <a:gd name="T8" fmla="*/ 631 w 683"/>
                <a:gd name="T9" fmla="*/ 430 h 431"/>
                <a:gd name="T10" fmla="*/ 631 w 683"/>
                <a:gd name="T11" fmla="*/ 412 h 431"/>
                <a:gd name="T12" fmla="*/ 665 w 683"/>
                <a:gd name="T13" fmla="*/ 430 h 431"/>
                <a:gd name="T14" fmla="*/ 682 w 683"/>
                <a:gd name="T15" fmla="*/ 421 h 431"/>
                <a:gd name="T16" fmla="*/ 665 w 683"/>
                <a:gd name="T17" fmla="*/ 412 h 431"/>
                <a:gd name="T18" fmla="*/ 665 w 683"/>
                <a:gd name="T19" fmla="*/ 430 h 4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31"/>
                <a:gd name="T32" fmla="*/ 683 w 683"/>
                <a:gd name="T33" fmla="*/ 431 h 4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31">
                  <a:moveTo>
                    <a:pt x="665" y="430"/>
                  </a:moveTo>
                  <a:lnTo>
                    <a:pt x="665" y="412"/>
                  </a:lnTo>
                  <a:lnTo>
                    <a:pt x="34" y="0"/>
                  </a:lnTo>
                  <a:lnTo>
                    <a:pt x="0" y="18"/>
                  </a:lnTo>
                  <a:lnTo>
                    <a:pt x="631" y="430"/>
                  </a:lnTo>
                  <a:lnTo>
                    <a:pt x="631" y="412"/>
                  </a:lnTo>
                  <a:lnTo>
                    <a:pt x="665" y="430"/>
                  </a:lnTo>
                  <a:lnTo>
                    <a:pt x="682" y="421"/>
                  </a:lnTo>
                  <a:lnTo>
                    <a:pt x="665" y="412"/>
                  </a:lnTo>
                  <a:lnTo>
                    <a:pt x="665" y="43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90" name="Freeform 26"/>
            <p:cNvSpPr>
              <a:spLocks/>
            </p:cNvSpPr>
            <p:nvPr/>
          </p:nvSpPr>
          <p:spPr bwMode="auto">
            <a:xfrm>
              <a:off x="5060" y="1545"/>
              <a:ext cx="683" cy="476"/>
            </a:xfrm>
            <a:custGeom>
              <a:avLst/>
              <a:gdLst>
                <a:gd name="T0" fmla="*/ 0 w 683"/>
                <a:gd name="T1" fmla="*/ 430 h 476"/>
                <a:gd name="T2" fmla="*/ 50 w 683"/>
                <a:gd name="T3" fmla="*/ 439 h 476"/>
                <a:gd name="T4" fmla="*/ 682 w 683"/>
                <a:gd name="T5" fmla="*/ 18 h 476"/>
                <a:gd name="T6" fmla="*/ 647 w 683"/>
                <a:gd name="T7" fmla="*/ 0 h 476"/>
                <a:gd name="T8" fmla="*/ 16 w 683"/>
                <a:gd name="T9" fmla="*/ 421 h 476"/>
                <a:gd name="T10" fmla="*/ 67 w 683"/>
                <a:gd name="T11" fmla="*/ 430 h 476"/>
                <a:gd name="T12" fmla="*/ 0 w 683"/>
                <a:gd name="T13" fmla="*/ 430 h 476"/>
                <a:gd name="T14" fmla="*/ 16 w 683"/>
                <a:gd name="T15" fmla="*/ 475 h 476"/>
                <a:gd name="T16" fmla="*/ 50 w 683"/>
                <a:gd name="T17" fmla="*/ 439 h 476"/>
                <a:gd name="T18" fmla="*/ 0 w 683"/>
                <a:gd name="T19" fmla="*/ 430 h 4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76"/>
                <a:gd name="T32" fmla="*/ 683 w 683"/>
                <a:gd name="T33" fmla="*/ 476 h 4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76">
                  <a:moveTo>
                    <a:pt x="0" y="430"/>
                  </a:moveTo>
                  <a:lnTo>
                    <a:pt x="50" y="439"/>
                  </a:lnTo>
                  <a:lnTo>
                    <a:pt x="682" y="18"/>
                  </a:lnTo>
                  <a:lnTo>
                    <a:pt x="647" y="0"/>
                  </a:lnTo>
                  <a:lnTo>
                    <a:pt x="16" y="421"/>
                  </a:lnTo>
                  <a:lnTo>
                    <a:pt x="67" y="430"/>
                  </a:lnTo>
                  <a:lnTo>
                    <a:pt x="0" y="430"/>
                  </a:lnTo>
                  <a:lnTo>
                    <a:pt x="16" y="475"/>
                  </a:lnTo>
                  <a:lnTo>
                    <a:pt x="50" y="439"/>
                  </a:lnTo>
                  <a:lnTo>
                    <a:pt x="0" y="43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91" name="Freeform 27"/>
            <p:cNvSpPr>
              <a:spLocks/>
            </p:cNvSpPr>
            <p:nvPr/>
          </p:nvSpPr>
          <p:spPr bwMode="auto">
            <a:xfrm>
              <a:off x="5060" y="1724"/>
              <a:ext cx="69" cy="252"/>
            </a:xfrm>
            <a:custGeom>
              <a:avLst/>
              <a:gdLst>
                <a:gd name="T0" fmla="*/ 33 w 69"/>
                <a:gd name="T1" fmla="*/ 36 h 252"/>
                <a:gd name="T2" fmla="*/ 0 w 69"/>
                <a:gd name="T3" fmla="*/ 18 h 252"/>
                <a:gd name="T4" fmla="*/ 0 w 69"/>
                <a:gd name="T5" fmla="*/ 251 h 252"/>
                <a:gd name="T6" fmla="*/ 68 w 69"/>
                <a:gd name="T7" fmla="*/ 251 h 252"/>
                <a:gd name="T8" fmla="*/ 68 w 69"/>
                <a:gd name="T9" fmla="*/ 18 h 252"/>
                <a:gd name="T10" fmla="*/ 33 w 69"/>
                <a:gd name="T11" fmla="*/ 0 h 252"/>
                <a:gd name="T12" fmla="*/ 68 w 69"/>
                <a:gd name="T13" fmla="*/ 18 h 252"/>
                <a:gd name="T14" fmla="*/ 68 w 69"/>
                <a:gd name="T15" fmla="*/ 0 h 252"/>
                <a:gd name="T16" fmla="*/ 33 w 69"/>
                <a:gd name="T17" fmla="*/ 0 h 252"/>
                <a:gd name="T18" fmla="*/ 33 w 69"/>
                <a:gd name="T19" fmla="*/ 36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252"/>
                <a:gd name="T32" fmla="*/ 69 w 69"/>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252">
                  <a:moveTo>
                    <a:pt x="33" y="36"/>
                  </a:moveTo>
                  <a:lnTo>
                    <a:pt x="0" y="18"/>
                  </a:lnTo>
                  <a:lnTo>
                    <a:pt x="0" y="251"/>
                  </a:lnTo>
                  <a:lnTo>
                    <a:pt x="68" y="251"/>
                  </a:lnTo>
                  <a:lnTo>
                    <a:pt x="68" y="18"/>
                  </a:lnTo>
                  <a:lnTo>
                    <a:pt x="33" y="0"/>
                  </a:lnTo>
                  <a:lnTo>
                    <a:pt x="68" y="18"/>
                  </a:lnTo>
                  <a:lnTo>
                    <a:pt x="68" y="0"/>
                  </a:lnTo>
                  <a:lnTo>
                    <a:pt x="33" y="0"/>
                  </a:lnTo>
                  <a:lnTo>
                    <a:pt x="33" y="36"/>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grpSp>
      <p:sp>
        <p:nvSpPr>
          <p:cNvPr id="3100" name="Rectangle 28"/>
          <p:cNvSpPr>
            <a:spLocks noChangeArrowheads="1"/>
          </p:cNvSpPr>
          <p:nvPr/>
        </p:nvSpPr>
        <p:spPr bwMode="auto">
          <a:xfrm>
            <a:off x="2133600" y="1295400"/>
            <a:ext cx="2241550" cy="70167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4000" b="1" dirty="0">
                <a:effectLst>
                  <a:outerShdw blurRad="38100" dist="38100" dir="2700000" algn="tl">
                    <a:srgbClr val="C0C0C0"/>
                  </a:outerShdw>
                </a:effectLst>
              </a:rPr>
              <a:t>EXCESS</a:t>
            </a:r>
          </a:p>
        </p:txBody>
      </p:sp>
      <p:sp>
        <p:nvSpPr>
          <p:cNvPr id="3101" name="Rectangle 29"/>
          <p:cNvSpPr>
            <a:spLocks noChangeArrowheads="1"/>
          </p:cNvSpPr>
          <p:nvPr/>
        </p:nvSpPr>
        <p:spPr bwMode="auto">
          <a:xfrm>
            <a:off x="5638800" y="1295400"/>
            <a:ext cx="2608263" cy="70167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4000" b="1">
                <a:effectLst>
                  <a:outerShdw blurRad="38100" dist="38100" dir="2700000" algn="tl">
                    <a:srgbClr val="C0C0C0"/>
                  </a:outerShdw>
                </a:effectLst>
              </a:rPr>
              <a:t>SURPLUS</a:t>
            </a:r>
          </a:p>
        </p:txBody>
      </p:sp>
      <p:sp>
        <p:nvSpPr>
          <p:cNvPr id="3102" name="Rectangle 30"/>
          <p:cNvSpPr>
            <a:spLocks noChangeArrowheads="1"/>
          </p:cNvSpPr>
          <p:nvPr/>
        </p:nvSpPr>
        <p:spPr bwMode="auto">
          <a:xfrm>
            <a:off x="0" y="3200400"/>
            <a:ext cx="9144000" cy="3657600"/>
          </a:xfrm>
          <a:prstGeom prst="rect">
            <a:avLst/>
          </a:prstGeom>
          <a:gradFill rotWithShape="0">
            <a:gsLst>
              <a:gs pos="0">
                <a:srgbClr val="8488C4"/>
              </a:gs>
              <a:gs pos="53000">
                <a:srgbClr val="D4DEFF"/>
              </a:gs>
              <a:gs pos="83000">
                <a:srgbClr val="D4DEFF"/>
              </a:gs>
              <a:gs pos="100000">
                <a:srgbClr val="96AB94"/>
              </a:gs>
            </a:gsLst>
            <a:lin ang="5400000" scaled="1"/>
          </a:gradFill>
          <a:ln w="12700">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endParaRPr lang="en-US" sz="2400">
              <a:latin typeface="Alois" charset="0"/>
              <a:cs typeface="Arial" pitchFamily="34" charset="0"/>
            </a:endParaRPr>
          </a:p>
        </p:txBody>
      </p:sp>
      <p:sp>
        <p:nvSpPr>
          <p:cNvPr id="3103" name="Rectangle 31"/>
          <p:cNvSpPr>
            <a:spLocks noChangeArrowheads="1"/>
          </p:cNvSpPr>
          <p:nvPr/>
        </p:nvSpPr>
        <p:spPr bwMode="auto">
          <a:xfrm>
            <a:off x="0" y="2209800"/>
            <a:ext cx="5105400" cy="749300"/>
          </a:xfrm>
          <a:prstGeom prst="rect">
            <a:avLst/>
          </a:prstGeom>
          <a:noFill/>
          <a:ln w="9525">
            <a:noFill/>
            <a:miter lim="800000"/>
            <a:headEnd/>
            <a:tailEnd/>
          </a:ln>
          <a:effectLst/>
        </p:spPr>
        <p:txBody>
          <a:bodyPr lIns="92075" tIns="46038" rIns="92075" bIns="46038">
            <a:spAutoFit/>
          </a:bodyPr>
          <a:lstStyle/>
          <a:p>
            <a:pPr algn="ctr" eaLnBrk="0" hangingPunct="0">
              <a:lnSpc>
                <a:spcPct val="80000"/>
              </a:lnSpc>
              <a:defRPr/>
            </a:pPr>
            <a:r>
              <a:rPr lang="en-US" sz="5400" b="1">
                <a:solidFill>
                  <a:srgbClr val="FF0000"/>
                </a:solidFill>
                <a:effectLst>
                  <a:outerShdw blurRad="38100" dist="38100" dir="2700000" algn="tl">
                    <a:srgbClr val="C0C0C0"/>
                  </a:outerShdw>
                </a:effectLst>
              </a:rPr>
              <a:t>SCREENING</a:t>
            </a:r>
          </a:p>
        </p:txBody>
      </p:sp>
      <p:sp>
        <p:nvSpPr>
          <p:cNvPr id="2058" name="Rectangle 32"/>
          <p:cNvSpPr>
            <a:spLocks noChangeArrowheads="1"/>
          </p:cNvSpPr>
          <p:nvPr/>
        </p:nvSpPr>
        <p:spPr bwMode="auto">
          <a:xfrm>
            <a:off x="152400" y="5105400"/>
            <a:ext cx="1295400" cy="1601080"/>
          </a:xfrm>
          <a:prstGeom prst="rect">
            <a:avLst/>
          </a:prstGeom>
          <a:noFill/>
          <a:ln w="9525">
            <a:noFill/>
            <a:miter lim="800000"/>
            <a:headEnd/>
            <a:tailEnd/>
          </a:ln>
        </p:spPr>
        <p:txBody>
          <a:bodyPr lIns="92075" tIns="46038" rIns="92075" bIns="46038">
            <a:spAutoFit/>
          </a:bodyPr>
          <a:lstStyle/>
          <a:p>
            <a:pPr algn="ctr" eaLnBrk="0" hangingPunct="0"/>
            <a:r>
              <a:rPr lang="en-US" sz="1000" b="1" dirty="0"/>
              <a:t>Internal</a:t>
            </a:r>
          </a:p>
          <a:p>
            <a:pPr algn="ctr" eaLnBrk="0" hangingPunct="0"/>
            <a:r>
              <a:rPr lang="en-US" sz="1000" b="1" dirty="0"/>
              <a:t>Agencies/Bureaus</a:t>
            </a:r>
          </a:p>
          <a:p>
            <a:pPr algn="ctr" eaLnBrk="0" hangingPunct="0"/>
            <a:r>
              <a:rPr lang="en-US" sz="1000" b="1" dirty="0"/>
              <a:t>of your Dept</a:t>
            </a:r>
          </a:p>
          <a:p>
            <a:pPr algn="ctr" eaLnBrk="0" hangingPunct="0"/>
            <a:endParaRPr lang="en-US" sz="800" b="1" dirty="0"/>
          </a:p>
          <a:p>
            <a:pPr algn="ctr" eaLnBrk="0" hangingPunct="0"/>
            <a:r>
              <a:rPr lang="en-US" sz="1000" b="1" dirty="0"/>
              <a:t>USDA - 15</a:t>
            </a:r>
          </a:p>
          <a:p>
            <a:pPr algn="ctr" eaLnBrk="0" hangingPunct="0"/>
            <a:r>
              <a:rPr lang="en-US" sz="1000" b="1" dirty="0"/>
              <a:t>VA - 10</a:t>
            </a:r>
          </a:p>
          <a:p>
            <a:pPr algn="ctr" eaLnBrk="0" hangingPunct="0"/>
            <a:r>
              <a:rPr lang="en-US" sz="1000" b="1" dirty="0"/>
              <a:t>GSA - 5</a:t>
            </a:r>
          </a:p>
          <a:p>
            <a:pPr algn="ctr" eaLnBrk="0" hangingPunct="0"/>
            <a:r>
              <a:rPr lang="en-US" sz="1000" b="1" dirty="0"/>
              <a:t>DOE – 12</a:t>
            </a:r>
          </a:p>
          <a:p>
            <a:pPr algn="ctr" eaLnBrk="0" hangingPunct="0"/>
            <a:r>
              <a:rPr lang="en-US" sz="1000" b="1" dirty="0"/>
              <a:t>DOI – 15</a:t>
            </a:r>
          </a:p>
          <a:p>
            <a:pPr algn="ctr" eaLnBrk="0" hangingPunct="0"/>
            <a:r>
              <a:rPr lang="en-US" sz="1000" b="1" dirty="0"/>
              <a:t>DHS - 15</a:t>
            </a:r>
          </a:p>
        </p:txBody>
      </p:sp>
      <p:sp>
        <p:nvSpPr>
          <p:cNvPr id="2059" name="Rectangle 33"/>
          <p:cNvSpPr>
            <a:spLocks noChangeArrowheads="1"/>
          </p:cNvSpPr>
          <p:nvPr/>
        </p:nvSpPr>
        <p:spPr bwMode="auto">
          <a:xfrm>
            <a:off x="2819400" y="5105400"/>
            <a:ext cx="2093913" cy="701675"/>
          </a:xfrm>
          <a:prstGeom prst="rect">
            <a:avLst/>
          </a:prstGeom>
          <a:noFill/>
          <a:ln w="9525">
            <a:noFill/>
            <a:miter lim="800000"/>
            <a:headEnd/>
            <a:tailEnd/>
          </a:ln>
        </p:spPr>
        <p:txBody>
          <a:bodyPr lIns="92075" tIns="46038" rIns="92075" bIns="46038">
            <a:spAutoFit/>
          </a:bodyPr>
          <a:lstStyle/>
          <a:p>
            <a:pPr algn="ctr" eaLnBrk="0" hangingPunct="0"/>
            <a:r>
              <a:rPr lang="en-US" sz="1000" b="1"/>
              <a:t>Federal Agencies</a:t>
            </a:r>
          </a:p>
          <a:p>
            <a:pPr algn="ctr" eaLnBrk="0" hangingPunct="0"/>
            <a:r>
              <a:rPr lang="en-US" sz="1000" b="1">
                <a:cs typeface="Times New Roman" pitchFamily="18" charset="0"/>
              </a:rPr>
              <a:t>Cost Reimbursable Contractors</a:t>
            </a:r>
            <a:r>
              <a:rPr lang="en-US" sz="1000" b="1"/>
              <a:t> </a:t>
            </a:r>
          </a:p>
          <a:p>
            <a:pPr algn="ctr" eaLnBrk="0" hangingPunct="0"/>
            <a:r>
              <a:rPr lang="en-US" sz="1000" b="1">
                <a:cs typeface="Times New Roman" pitchFamily="18" charset="0"/>
              </a:rPr>
              <a:t>Grantees</a:t>
            </a:r>
          </a:p>
          <a:p>
            <a:pPr algn="ctr" eaLnBrk="0" hangingPunct="0"/>
            <a:endParaRPr lang="en-US" sz="1000" b="1"/>
          </a:p>
        </p:txBody>
      </p:sp>
      <p:sp>
        <p:nvSpPr>
          <p:cNvPr id="2060" name="Rectangle 34"/>
          <p:cNvSpPr>
            <a:spLocks noChangeArrowheads="1"/>
          </p:cNvSpPr>
          <p:nvPr/>
        </p:nvSpPr>
        <p:spPr bwMode="auto">
          <a:xfrm>
            <a:off x="2590800" y="5638800"/>
            <a:ext cx="2590800" cy="1416050"/>
          </a:xfrm>
          <a:prstGeom prst="rect">
            <a:avLst/>
          </a:prstGeom>
          <a:noFill/>
          <a:ln w="9525">
            <a:noFill/>
            <a:miter lim="800000"/>
            <a:headEnd/>
            <a:tailEnd/>
          </a:ln>
        </p:spPr>
        <p:txBody>
          <a:bodyPr lIns="92075" tIns="46038" rIns="92075" bIns="46038">
            <a:spAutoFit/>
          </a:bodyPr>
          <a:lstStyle/>
          <a:p>
            <a:pPr algn="ctr" eaLnBrk="0" hangingPunct="0"/>
            <a:r>
              <a:rPr lang="en-US" sz="1000" b="1"/>
              <a:t>Public Airports</a:t>
            </a:r>
          </a:p>
          <a:p>
            <a:pPr algn="ctr" eaLnBrk="0" hangingPunct="0"/>
            <a:r>
              <a:rPr lang="en-US" sz="1000" b="1"/>
              <a:t>State Agencies for Surplus Property</a:t>
            </a:r>
          </a:p>
          <a:p>
            <a:pPr algn="ctr" eaLnBrk="0" hangingPunct="0"/>
            <a:r>
              <a:rPr lang="en-US" sz="1000" b="1">
                <a:cs typeface="Times New Roman" pitchFamily="18" charset="0"/>
              </a:rPr>
              <a:t>Nonprofit Educational &amp; Public Health Activities </a:t>
            </a:r>
          </a:p>
          <a:p>
            <a:pPr algn="ctr" eaLnBrk="0" hangingPunct="0"/>
            <a:r>
              <a:rPr lang="en-US" sz="1000" b="1">
                <a:cs typeface="Times New Roman" pitchFamily="18" charset="0"/>
              </a:rPr>
              <a:t>Service Educational Activities</a:t>
            </a:r>
          </a:p>
          <a:p>
            <a:pPr algn="ctr" eaLnBrk="0" hangingPunct="0"/>
            <a:r>
              <a:rPr lang="en-US" sz="1000" b="1">
                <a:cs typeface="Times New Roman" pitchFamily="18" charset="0"/>
              </a:rPr>
              <a:t>(</a:t>
            </a:r>
            <a:r>
              <a:rPr lang="en-US" sz="1000" b="1">
                <a:solidFill>
                  <a:srgbClr val="FF0000"/>
                </a:solidFill>
                <a:cs typeface="Times New Roman" pitchFamily="18" charset="0"/>
              </a:rPr>
              <a:t>14 days if CFL equipment</a:t>
            </a:r>
            <a:r>
              <a:rPr lang="en-US" sz="1000" b="1">
                <a:cs typeface="Times New Roman" pitchFamily="18" charset="0"/>
              </a:rPr>
              <a:t>)</a:t>
            </a:r>
          </a:p>
          <a:p>
            <a:pPr algn="ctr" eaLnBrk="0" hangingPunct="0"/>
            <a:endParaRPr lang="en-US" sz="1000" b="1"/>
          </a:p>
          <a:p>
            <a:pPr algn="ctr" eaLnBrk="0" hangingPunct="0"/>
            <a:endParaRPr lang="en-US" sz="1600" b="1"/>
          </a:p>
        </p:txBody>
      </p:sp>
      <p:sp>
        <p:nvSpPr>
          <p:cNvPr id="2061" name="Rectangle 35"/>
          <p:cNvSpPr>
            <a:spLocks noChangeArrowheads="1"/>
          </p:cNvSpPr>
          <p:nvPr/>
        </p:nvSpPr>
        <p:spPr bwMode="auto">
          <a:xfrm>
            <a:off x="152400" y="3962400"/>
            <a:ext cx="8839200" cy="1092200"/>
          </a:xfrm>
          <a:prstGeom prst="rect">
            <a:avLst/>
          </a:prstGeom>
          <a:gradFill rotWithShape="0">
            <a:gsLst>
              <a:gs pos="0">
                <a:srgbClr val="96AB94"/>
              </a:gs>
              <a:gs pos="17000">
                <a:srgbClr val="D4DEFF"/>
              </a:gs>
              <a:gs pos="47000">
                <a:srgbClr val="D4DEFF"/>
              </a:gs>
              <a:gs pos="100000">
                <a:srgbClr val="8488C4"/>
              </a:gs>
            </a:gsLst>
            <a:lin ang="5400000" scaled="1"/>
          </a:gradFill>
          <a:ln w="50800">
            <a:solidFill>
              <a:schemeClr val="bg1"/>
            </a:solidFill>
            <a:miter lim="800000"/>
            <a:headEnd/>
            <a:tailEnd/>
          </a:ln>
        </p:spPr>
        <p:txBody>
          <a:bodyPr wrap="none" anchor="ctr"/>
          <a:lstStyle/>
          <a:p>
            <a:endParaRPr lang="en-US"/>
          </a:p>
        </p:txBody>
      </p:sp>
      <p:sp>
        <p:nvSpPr>
          <p:cNvPr id="2062" name="Rectangle 36"/>
          <p:cNvSpPr>
            <a:spLocks noChangeArrowheads="1"/>
          </p:cNvSpPr>
          <p:nvPr/>
        </p:nvSpPr>
        <p:spPr bwMode="auto">
          <a:xfrm>
            <a:off x="152400" y="4114800"/>
            <a:ext cx="1524000" cy="581025"/>
          </a:xfrm>
          <a:prstGeom prst="rect">
            <a:avLst/>
          </a:prstGeom>
          <a:noFill/>
          <a:ln w="9525">
            <a:noFill/>
            <a:miter lim="800000"/>
            <a:headEnd/>
            <a:tailEnd/>
          </a:ln>
        </p:spPr>
        <p:txBody>
          <a:bodyPr lIns="92075" tIns="46038" rIns="92075" bIns="46038">
            <a:spAutoFit/>
          </a:bodyPr>
          <a:lstStyle/>
          <a:p>
            <a:pPr algn="ctr" eaLnBrk="0" hangingPunct="0"/>
            <a:r>
              <a:rPr lang="en-US" sz="1600" b="1"/>
              <a:t>AGENCY</a:t>
            </a:r>
          </a:p>
          <a:p>
            <a:pPr algn="ctr" eaLnBrk="0" hangingPunct="0"/>
            <a:r>
              <a:rPr lang="en-US" sz="1600" b="1"/>
              <a:t>SCREENING</a:t>
            </a:r>
          </a:p>
        </p:txBody>
      </p:sp>
      <p:sp>
        <p:nvSpPr>
          <p:cNvPr id="2063" name="Rectangle 37"/>
          <p:cNvSpPr>
            <a:spLocks noChangeArrowheads="1"/>
          </p:cNvSpPr>
          <p:nvPr/>
        </p:nvSpPr>
        <p:spPr bwMode="auto">
          <a:xfrm>
            <a:off x="2743200" y="3962400"/>
            <a:ext cx="2057400" cy="974725"/>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sz="1600" b="1"/>
              <a:t>SCREENING/</a:t>
            </a:r>
          </a:p>
          <a:p>
            <a:pPr algn="ctr" eaLnBrk="0" hangingPunct="0">
              <a:lnSpc>
                <a:spcPct val="90000"/>
              </a:lnSpc>
            </a:pPr>
            <a:r>
              <a:rPr lang="en-US" sz="1600" b="1"/>
              <a:t>FEDERAL TRANSFER</a:t>
            </a:r>
          </a:p>
          <a:p>
            <a:pPr algn="ctr" eaLnBrk="0" hangingPunct="0">
              <a:lnSpc>
                <a:spcPct val="90000"/>
              </a:lnSpc>
            </a:pPr>
            <a:r>
              <a:rPr lang="en-US" sz="1600" b="1"/>
              <a:t>21 DAYS</a:t>
            </a:r>
          </a:p>
        </p:txBody>
      </p:sp>
      <p:sp>
        <p:nvSpPr>
          <p:cNvPr id="2064" name="Rectangle 38"/>
          <p:cNvSpPr>
            <a:spLocks noChangeArrowheads="1"/>
          </p:cNvSpPr>
          <p:nvPr/>
        </p:nvSpPr>
        <p:spPr bwMode="auto">
          <a:xfrm>
            <a:off x="4814888" y="4038600"/>
            <a:ext cx="1628775" cy="754063"/>
          </a:xfrm>
          <a:prstGeom prst="rect">
            <a:avLst/>
          </a:prstGeom>
          <a:noFill/>
          <a:ln w="9525">
            <a:noFill/>
            <a:miter lim="800000"/>
            <a:headEnd/>
            <a:tailEnd/>
          </a:ln>
        </p:spPr>
        <p:txBody>
          <a:bodyPr wrap="none" lIns="92075" tIns="46038" rIns="92075" bIns="46038">
            <a:spAutoFit/>
          </a:bodyPr>
          <a:lstStyle/>
          <a:p>
            <a:pPr algn="ctr" eaLnBrk="0" hangingPunct="0">
              <a:lnSpc>
                <a:spcPct val="90000"/>
              </a:lnSpc>
            </a:pPr>
            <a:r>
              <a:rPr lang="en-US" sz="1600" b="1"/>
              <a:t>DONATION</a:t>
            </a:r>
          </a:p>
          <a:p>
            <a:pPr algn="ctr" eaLnBrk="0" hangingPunct="0">
              <a:lnSpc>
                <a:spcPct val="90000"/>
              </a:lnSpc>
            </a:pPr>
            <a:r>
              <a:rPr lang="en-US" sz="1600" b="1"/>
              <a:t>NOTIFICATION</a:t>
            </a:r>
          </a:p>
          <a:p>
            <a:pPr algn="ctr" eaLnBrk="0" hangingPunct="0">
              <a:lnSpc>
                <a:spcPct val="90000"/>
              </a:lnSpc>
            </a:pPr>
            <a:r>
              <a:rPr lang="en-US" sz="1600" b="1"/>
              <a:t>5 DAYS</a:t>
            </a:r>
          </a:p>
        </p:txBody>
      </p:sp>
      <p:sp>
        <p:nvSpPr>
          <p:cNvPr id="2065" name="Line 39"/>
          <p:cNvSpPr>
            <a:spLocks noChangeShapeType="1"/>
          </p:cNvSpPr>
          <p:nvPr/>
        </p:nvSpPr>
        <p:spPr bwMode="auto">
          <a:xfrm>
            <a:off x="1524000" y="40386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066" name="Line 40"/>
          <p:cNvSpPr>
            <a:spLocks noChangeShapeType="1"/>
          </p:cNvSpPr>
          <p:nvPr/>
        </p:nvSpPr>
        <p:spPr bwMode="auto">
          <a:xfrm>
            <a:off x="6477000" y="40386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067" name="Rectangle 41"/>
          <p:cNvSpPr>
            <a:spLocks noChangeArrowheads="1"/>
          </p:cNvSpPr>
          <p:nvPr/>
        </p:nvSpPr>
        <p:spPr bwMode="auto">
          <a:xfrm>
            <a:off x="6553200" y="4114800"/>
            <a:ext cx="1905000" cy="287338"/>
          </a:xfrm>
          <a:prstGeom prst="rect">
            <a:avLst/>
          </a:prstGeom>
          <a:noFill/>
          <a:ln w="9525">
            <a:noFill/>
            <a:miter lim="800000"/>
            <a:headEnd/>
            <a:tailEnd/>
          </a:ln>
        </p:spPr>
        <p:txBody>
          <a:bodyPr lIns="92075" tIns="46038" rIns="92075" bIns="46038">
            <a:spAutoFit/>
          </a:bodyPr>
          <a:lstStyle/>
          <a:p>
            <a:pPr algn="ctr" eaLnBrk="0" hangingPunct="0">
              <a:lnSpc>
                <a:spcPct val="80000"/>
              </a:lnSpc>
            </a:pPr>
            <a:r>
              <a:rPr lang="en-US" sz="1600" b="1"/>
              <a:t>SALES</a:t>
            </a:r>
          </a:p>
        </p:txBody>
      </p:sp>
      <p:sp>
        <p:nvSpPr>
          <p:cNvPr id="2068" name="Line 42"/>
          <p:cNvSpPr>
            <a:spLocks noChangeShapeType="1"/>
          </p:cNvSpPr>
          <p:nvPr/>
        </p:nvSpPr>
        <p:spPr bwMode="auto">
          <a:xfrm>
            <a:off x="4724400" y="40386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069" name="Line 44"/>
          <p:cNvSpPr>
            <a:spLocks noChangeShapeType="1"/>
          </p:cNvSpPr>
          <p:nvPr/>
        </p:nvSpPr>
        <p:spPr bwMode="auto">
          <a:xfrm rot="16200000" flipV="1">
            <a:off x="7162800" y="3810000"/>
            <a:ext cx="0" cy="13716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070" name="Line 45"/>
          <p:cNvSpPr>
            <a:spLocks noChangeShapeType="1"/>
          </p:cNvSpPr>
          <p:nvPr/>
        </p:nvSpPr>
        <p:spPr bwMode="auto">
          <a:xfrm>
            <a:off x="7848600" y="4495800"/>
            <a:ext cx="0" cy="533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071" name="Text Box 46"/>
          <p:cNvSpPr txBox="1">
            <a:spLocks noChangeArrowheads="1"/>
          </p:cNvSpPr>
          <p:nvPr/>
        </p:nvSpPr>
        <p:spPr bwMode="auto">
          <a:xfrm>
            <a:off x="6477000" y="4516438"/>
            <a:ext cx="1266825" cy="533400"/>
          </a:xfrm>
          <a:prstGeom prst="rect">
            <a:avLst/>
          </a:prstGeom>
          <a:noFill/>
          <a:ln w="9525">
            <a:noFill/>
            <a:miter lim="800000"/>
            <a:headEnd/>
            <a:tailEnd/>
          </a:ln>
        </p:spPr>
        <p:txBody>
          <a:bodyPr wrap="none">
            <a:spAutoFit/>
          </a:bodyPr>
          <a:lstStyle/>
          <a:p>
            <a:pPr eaLnBrk="0" hangingPunct="0">
              <a:lnSpc>
                <a:spcPct val="90000"/>
              </a:lnSpc>
            </a:pPr>
            <a:r>
              <a:rPr lang="en-US" sz="1600" b="1"/>
              <a:t>DONATION</a:t>
            </a:r>
          </a:p>
          <a:p>
            <a:pPr eaLnBrk="0" hangingPunct="0">
              <a:lnSpc>
                <a:spcPct val="90000"/>
              </a:lnSpc>
            </a:pPr>
            <a:r>
              <a:rPr lang="en-US" sz="1600" b="1"/>
              <a:t>REMOVAL</a:t>
            </a:r>
          </a:p>
        </p:txBody>
      </p:sp>
      <p:pic>
        <p:nvPicPr>
          <p:cNvPr id="3119" name="Picture 47" descr="GSA Auctions, General Services Administration, Government Site for Auctions">
            <a:hlinkClick r:id="" action="ppaction://noaction"/>
          </p:cNvPr>
          <p:cNvPicPr>
            <a:picLocks noGrp="1" noChangeAspect="1" noChangeArrowheads="1"/>
          </p:cNvPicPr>
          <p:nvPr>
            <p:ph sz="quarter" idx="2"/>
          </p:nvPr>
        </p:nvPicPr>
        <p:blipFill>
          <a:blip r:embed="rId4" cstate="print"/>
          <a:srcRect/>
          <a:stretch>
            <a:fillRect/>
          </a:stretch>
        </p:blipFill>
        <p:spPr>
          <a:xfrm>
            <a:off x="6553200" y="2895600"/>
            <a:ext cx="2590800" cy="790575"/>
          </a:xfrm>
          <a:effectLst>
            <a:outerShdw dist="107763" dir="18900000" algn="ctr" rotWithShape="0">
              <a:srgbClr val="808080">
                <a:alpha val="50000"/>
              </a:srgbClr>
            </a:outerShdw>
          </a:effectLst>
        </p:spPr>
      </p:pic>
      <p:pic>
        <p:nvPicPr>
          <p:cNvPr id="3120" name="Picture 48" descr="GSAXcess® Logo"/>
          <p:cNvPicPr>
            <a:picLocks noGrp="1" noChangeAspect="1" noChangeArrowheads="1"/>
          </p:cNvPicPr>
          <p:nvPr>
            <p:ph sz="quarter" idx="3"/>
          </p:nvPr>
        </p:nvPicPr>
        <p:blipFill>
          <a:blip r:embed="rId5" cstate="print"/>
          <a:srcRect/>
          <a:stretch>
            <a:fillRect/>
          </a:stretch>
        </p:blipFill>
        <p:spPr>
          <a:xfrm>
            <a:off x="2819400" y="2895600"/>
            <a:ext cx="3490913" cy="838200"/>
          </a:xfrm>
          <a:effectLst>
            <a:outerShdw dist="107763" dir="18900000" algn="ctr" rotWithShape="0">
              <a:schemeClr val="bg2">
                <a:alpha val="50000"/>
              </a:schemeClr>
            </a:outerShdw>
          </a:effectLst>
        </p:spPr>
      </p:pic>
      <p:sp>
        <p:nvSpPr>
          <p:cNvPr id="2074" name="Line 49"/>
          <p:cNvSpPr>
            <a:spLocks noChangeShapeType="1"/>
          </p:cNvSpPr>
          <p:nvPr/>
        </p:nvSpPr>
        <p:spPr bwMode="auto">
          <a:xfrm>
            <a:off x="2895600" y="40386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075" name="Rectangle 50"/>
          <p:cNvSpPr>
            <a:spLocks noChangeArrowheads="1"/>
          </p:cNvSpPr>
          <p:nvPr/>
        </p:nvSpPr>
        <p:spPr bwMode="auto">
          <a:xfrm>
            <a:off x="1524000" y="4114800"/>
            <a:ext cx="1447800" cy="581025"/>
          </a:xfrm>
          <a:prstGeom prst="rect">
            <a:avLst/>
          </a:prstGeom>
          <a:noFill/>
          <a:ln w="9525">
            <a:noFill/>
            <a:miter lim="800000"/>
            <a:headEnd/>
            <a:tailEnd/>
          </a:ln>
        </p:spPr>
        <p:txBody>
          <a:bodyPr lIns="92075" tIns="46038" rIns="92075" bIns="46038">
            <a:spAutoFit/>
          </a:bodyPr>
          <a:lstStyle/>
          <a:p>
            <a:pPr algn="ctr" eaLnBrk="0" hangingPunct="0"/>
            <a:r>
              <a:rPr lang="en-US" sz="1600" b="1"/>
              <a:t>CFL </a:t>
            </a:r>
          </a:p>
          <a:p>
            <a:pPr algn="ctr" eaLnBrk="0" hangingPunct="0"/>
            <a:r>
              <a:rPr lang="en-US" sz="1600" b="1"/>
              <a:t>SCREENING</a:t>
            </a:r>
          </a:p>
        </p:txBody>
      </p:sp>
      <p:sp>
        <p:nvSpPr>
          <p:cNvPr id="2076" name="Rectangle 51"/>
          <p:cNvSpPr>
            <a:spLocks noChangeArrowheads="1"/>
          </p:cNvSpPr>
          <p:nvPr/>
        </p:nvSpPr>
        <p:spPr bwMode="auto">
          <a:xfrm>
            <a:off x="1524000" y="5181600"/>
            <a:ext cx="1295400" cy="701675"/>
          </a:xfrm>
          <a:prstGeom prst="rect">
            <a:avLst/>
          </a:prstGeom>
          <a:noFill/>
          <a:ln w="9525">
            <a:noFill/>
            <a:miter lim="800000"/>
            <a:headEnd/>
            <a:tailEnd/>
          </a:ln>
        </p:spPr>
        <p:txBody>
          <a:bodyPr lIns="92075" tIns="46038" rIns="92075" bIns="46038">
            <a:spAutoFit/>
          </a:bodyPr>
          <a:lstStyle/>
          <a:p>
            <a:pPr algn="ctr" eaLnBrk="0" hangingPunct="0"/>
            <a:r>
              <a:rPr lang="en-US" sz="1000" b="1"/>
              <a:t>Schools Screen Computer Equipment for 7 Days</a:t>
            </a:r>
          </a:p>
        </p:txBody>
      </p:sp>
      <p:sp>
        <p:nvSpPr>
          <p:cNvPr id="2077" name="Rectangle 33"/>
          <p:cNvSpPr>
            <a:spLocks noChangeArrowheads="1"/>
          </p:cNvSpPr>
          <p:nvPr/>
        </p:nvSpPr>
        <p:spPr bwMode="auto">
          <a:xfrm>
            <a:off x="6629400" y="5181600"/>
            <a:ext cx="2093913" cy="400050"/>
          </a:xfrm>
          <a:prstGeom prst="rect">
            <a:avLst/>
          </a:prstGeom>
          <a:noFill/>
          <a:ln w="9525">
            <a:noFill/>
            <a:miter lim="800000"/>
            <a:headEnd/>
            <a:tailEnd/>
          </a:ln>
        </p:spPr>
        <p:txBody>
          <a:bodyPr lIns="92075" tIns="46038" rIns="92075" bIns="46038">
            <a:spAutoFit/>
          </a:bodyPr>
          <a:lstStyle/>
          <a:p>
            <a:pPr algn="ctr" eaLnBrk="0" hangingPunct="0"/>
            <a:r>
              <a:rPr lang="en-US" sz="1000" b="1"/>
              <a:t>Sales 10 - 30 days</a:t>
            </a:r>
            <a:endParaRPr lang="en-US" sz="1000" b="1">
              <a:cs typeface="Times New Roman" pitchFamily="18" charset="0"/>
            </a:endParaRPr>
          </a:p>
          <a:p>
            <a:pPr algn="ctr" eaLnBrk="0" hangingPunct="0"/>
            <a:endParaRPr lang="en-US" sz="1000" b="1"/>
          </a:p>
        </p:txBody>
      </p:sp>
      <p:sp>
        <p:nvSpPr>
          <p:cNvPr id="2078" name="Rectangle 33"/>
          <p:cNvSpPr>
            <a:spLocks noChangeArrowheads="1"/>
          </p:cNvSpPr>
          <p:nvPr/>
        </p:nvSpPr>
        <p:spPr bwMode="auto">
          <a:xfrm>
            <a:off x="4876800" y="5105400"/>
            <a:ext cx="1524000" cy="400050"/>
          </a:xfrm>
          <a:prstGeom prst="rect">
            <a:avLst/>
          </a:prstGeom>
          <a:noFill/>
          <a:ln w="9525">
            <a:noFill/>
            <a:miter lim="800000"/>
            <a:headEnd/>
            <a:tailEnd/>
          </a:ln>
        </p:spPr>
        <p:txBody>
          <a:bodyPr lIns="92075" tIns="46038" rIns="92075" bIns="46038">
            <a:spAutoFit/>
          </a:bodyPr>
          <a:lstStyle/>
          <a:p>
            <a:pPr algn="ctr" eaLnBrk="0" hangingPunct="0"/>
            <a:r>
              <a:rPr lang="en-US" sz="1000" b="1"/>
              <a:t>Only if donation request</a:t>
            </a:r>
          </a:p>
        </p:txBody>
      </p:sp>
      <p:sp>
        <p:nvSpPr>
          <p:cNvPr id="2079" name="WordArt 43"/>
          <p:cNvSpPr>
            <a:spLocks noChangeArrowheads="1" noChangeShapeType="1" noTextEdit="1"/>
          </p:cNvSpPr>
          <p:nvPr/>
        </p:nvSpPr>
        <p:spPr bwMode="auto">
          <a:xfrm>
            <a:off x="0" y="3276600"/>
            <a:ext cx="1828800" cy="609600"/>
          </a:xfrm>
          <a:prstGeom prst="rect">
            <a:avLst/>
          </a:prstGeom>
        </p:spPr>
        <p:txBody>
          <a:bodyPr wrap="none" fromWordArt="1">
            <a:prstTxWarp prst="textFadeUp">
              <a:avLst>
                <a:gd name="adj" fmla="val 9991"/>
              </a:avLst>
            </a:prstTxWarp>
          </a:bodyPr>
          <a:lstStyle/>
          <a:p>
            <a:pPr algn="ctr"/>
            <a:r>
              <a:rPr lang="en-US" sz="5400" kern="10">
                <a:ln w="12700">
                  <a:solidFill>
                    <a:srgbClr val="B2B2B2"/>
                  </a:solidFill>
                  <a:round/>
                  <a:headEnd/>
                  <a:tailEnd/>
                </a:ln>
                <a:gradFill rotWithShape="1">
                  <a:gsLst>
                    <a:gs pos="0">
                      <a:schemeClr val="accent2"/>
                    </a:gs>
                    <a:gs pos="100000">
                      <a:srgbClr val="18185E"/>
                    </a:gs>
                  </a:gsLst>
                  <a:lin ang="5400000" scaled="1"/>
                </a:gradFill>
                <a:effectLst>
                  <a:outerShdw dist="35921" dir="2700000" sy="50000" rotWithShape="0">
                    <a:srgbClr val="875B0D"/>
                  </a:outerShdw>
                </a:effectLst>
                <a:latin typeface="Arial Black"/>
              </a:rPr>
              <a:t>AAMS/EADS/IADS</a:t>
            </a:r>
          </a:p>
        </p:txBody>
      </p:sp>
      <p:sp>
        <p:nvSpPr>
          <p:cNvPr id="2080" name="AutoShape 49"/>
          <p:cNvSpPr>
            <a:spLocks noChangeArrowheads="1"/>
          </p:cNvSpPr>
          <p:nvPr/>
        </p:nvSpPr>
        <p:spPr bwMode="auto">
          <a:xfrm rot="2481052">
            <a:off x="38100" y="2547938"/>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3300"/>
          </a:solidFill>
          <a:ln w="9525">
            <a:solidFill>
              <a:schemeClr val="tx1"/>
            </a:solidFill>
            <a:miter lim="800000"/>
            <a:headEnd/>
            <a:tailEnd/>
          </a:ln>
        </p:spPr>
        <p:txBody>
          <a:bodyPr wrap="none" anchor="ctr"/>
          <a:lstStyle/>
          <a:p>
            <a:endParaRPr lang="en-US"/>
          </a:p>
        </p:txBody>
      </p:sp>
    </p:spTree>
  </p:cSld>
  <p:clrMapOvr>
    <a:masterClrMapping/>
  </p:clrMapOvr>
  <p:transition>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9E39D03D-7AC9-4DE3-8FE9-7038C084A755}" type="slidenum">
              <a:rPr lang="en-US"/>
              <a:pPr/>
              <a:t>17</a:t>
            </a:fld>
            <a:endParaRPr lang="en-US"/>
          </a:p>
        </p:txBody>
      </p:sp>
      <p:sp>
        <p:nvSpPr>
          <p:cNvPr id="18435" name="Rectangle 2"/>
          <p:cNvSpPr>
            <a:spLocks noGrp="1" noChangeArrowheads="1"/>
          </p:cNvSpPr>
          <p:nvPr>
            <p:ph type="title"/>
          </p:nvPr>
        </p:nvSpPr>
        <p:spPr>
          <a:xfrm>
            <a:off x="457200" y="1479550"/>
            <a:ext cx="7769225" cy="661720"/>
          </a:xfrm>
        </p:spPr>
        <p:txBody>
          <a:bodyPr/>
          <a:lstStyle/>
          <a:p>
            <a:pPr algn="ctr"/>
            <a:r>
              <a:rPr lang="en-US" sz="3700" dirty="0"/>
              <a:t>QUESTIONS?</a:t>
            </a:r>
          </a:p>
        </p:txBody>
      </p:sp>
      <p:pic>
        <p:nvPicPr>
          <p:cNvPr id="18441" name="Picture 9" descr="Questions"/>
          <p:cNvPicPr>
            <a:picLocks noGrp="1" noChangeAspect="1" noChangeArrowheads="1"/>
          </p:cNvPicPr>
          <p:nvPr>
            <p:ph idx="1"/>
          </p:nvPr>
        </p:nvPicPr>
        <p:blipFill>
          <a:blip r:embed="rId3" cstate="print"/>
          <a:srcRect/>
          <a:stretch>
            <a:fillRect/>
          </a:stretch>
        </p:blipFill>
        <p:spPr bwMode="auto">
          <a:xfrm>
            <a:off x="3197368" y="2775093"/>
            <a:ext cx="2285714" cy="228571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943E4773-D3EA-473E-A666-671CC3A57827}" type="slidenum">
              <a:rPr lang="en-US"/>
              <a:pPr/>
              <a:t>18</a:t>
            </a:fld>
            <a:endParaRPr lang="en-US"/>
          </a:p>
        </p:txBody>
      </p:sp>
      <p:sp>
        <p:nvSpPr>
          <p:cNvPr id="19459" name="Rectangle 2"/>
          <p:cNvSpPr>
            <a:spLocks noGrp="1" noChangeArrowheads="1"/>
          </p:cNvSpPr>
          <p:nvPr>
            <p:ph type="title"/>
          </p:nvPr>
        </p:nvSpPr>
        <p:spPr>
          <a:xfrm>
            <a:off x="457200" y="1479550"/>
            <a:ext cx="7769225" cy="519113"/>
          </a:xfrm>
        </p:spPr>
        <p:txBody>
          <a:bodyPr/>
          <a:lstStyle/>
          <a:p>
            <a:r>
              <a:rPr lang="en-US" sz="2800"/>
              <a:t>For questions or for further assistance…</a:t>
            </a:r>
          </a:p>
        </p:txBody>
      </p:sp>
      <p:sp>
        <p:nvSpPr>
          <p:cNvPr id="19460" name="Rectangle 3"/>
          <p:cNvSpPr>
            <a:spLocks noGrp="1" noChangeArrowheads="1"/>
          </p:cNvSpPr>
          <p:nvPr>
            <p:ph type="body" idx="1"/>
          </p:nvPr>
        </p:nvSpPr>
        <p:spPr>
          <a:xfrm>
            <a:off x="457200" y="2057400"/>
            <a:ext cx="7769225" cy="4191000"/>
          </a:xfrm>
        </p:spPr>
        <p:txBody>
          <a:bodyPr/>
          <a:lstStyle/>
          <a:p>
            <a:pPr algn="ctr">
              <a:lnSpc>
                <a:spcPct val="80000"/>
              </a:lnSpc>
              <a:buFont typeface="Wingdings" pitchFamily="2" charset="2"/>
              <a:buNone/>
            </a:pPr>
            <a:endParaRPr lang="en-US" sz="1800" dirty="0"/>
          </a:p>
          <a:p>
            <a:pPr algn="ctr">
              <a:lnSpc>
                <a:spcPct val="80000"/>
              </a:lnSpc>
              <a:buFont typeface="Wingdings" pitchFamily="2" charset="2"/>
              <a:buNone/>
            </a:pPr>
            <a:endParaRPr lang="en-US" sz="1800" dirty="0"/>
          </a:p>
          <a:p>
            <a:pPr algn="ctr">
              <a:lnSpc>
                <a:spcPct val="80000"/>
              </a:lnSpc>
              <a:buFont typeface="Wingdings" pitchFamily="2" charset="2"/>
              <a:buNone/>
            </a:pPr>
            <a:r>
              <a:rPr lang="en-US" sz="1800" dirty="0"/>
              <a:t>Any Area Property Officer </a:t>
            </a:r>
          </a:p>
          <a:p>
            <a:pPr algn="ctr">
              <a:lnSpc>
                <a:spcPct val="80000"/>
              </a:lnSpc>
              <a:buFont typeface="Wingdings" pitchFamily="2" charset="2"/>
              <a:buNone/>
            </a:pPr>
            <a:r>
              <a:rPr lang="en-US" sz="1800" dirty="0">
                <a:solidFill>
                  <a:schemeClr val="hlink"/>
                </a:solidFill>
                <a:hlinkClick r:id="rId3"/>
              </a:rPr>
              <a:t>www.gsa.gov/apo</a:t>
            </a:r>
            <a:endParaRPr lang="en-US" sz="1800" dirty="0">
              <a:solidFill>
                <a:schemeClr val="hlink"/>
              </a:solidFill>
            </a:endParaRPr>
          </a:p>
          <a:p>
            <a:pPr algn="ctr">
              <a:lnSpc>
                <a:spcPct val="80000"/>
              </a:lnSpc>
              <a:buFont typeface="Wingdings" pitchFamily="2" charset="2"/>
              <a:buNone/>
            </a:pPr>
            <a:r>
              <a:rPr lang="en-US" sz="1800" dirty="0">
                <a:solidFill>
                  <a:srgbClr val="003399"/>
                </a:solidFill>
              </a:rPr>
              <a:t>or</a:t>
            </a:r>
          </a:p>
          <a:p>
            <a:pPr algn="ctr">
              <a:lnSpc>
                <a:spcPct val="80000"/>
              </a:lnSpc>
              <a:buFont typeface="Wingdings" pitchFamily="2" charset="2"/>
              <a:buNone/>
            </a:pPr>
            <a:r>
              <a:rPr lang="en-US" sz="1800" dirty="0">
                <a:solidFill>
                  <a:schemeClr val="hlink"/>
                </a:solidFill>
              </a:rPr>
              <a:t>gsaxcess@gsa.gov</a:t>
            </a:r>
          </a:p>
          <a:p>
            <a:pPr algn="ctr">
              <a:lnSpc>
                <a:spcPct val="80000"/>
              </a:lnSpc>
              <a:buFont typeface="Wingdings" pitchFamily="2" charset="2"/>
              <a:buNone/>
            </a:pPr>
            <a:endParaRPr lang="en-US" sz="1800" dirty="0">
              <a:solidFill>
                <a:schemeClr val="hlink"/>
              </a:solidFill>
            </a:endParaRPr>
          </a:p>
          <a:p>
            <a:pPr algn="ctr">
              <a:lnSpc>
                <a:spcPct val="80000"/>
              </a:lnSpc>
              <a:buFont typeface="Wingdings" pitchFamily="2" charset="2"/>
              <a:buNone/>
            </a:pPr>
            <a:r>
              <a:rPr lang="en-US" sz="1800" dirty="0"/>
              <a:t>Additional information available at</a:t>
            </a:r>
            <a:r>
              <a:rPr lang="en-US" sz="1800" dirty="0">
                <a:solidFill>
                  <a:schemeClr val="hlink"/>
                </a:solidFill>
              </a:rPr>
              <a:t> </a:t>
            </a:r>
          </a:p>
          <a:p>
            <a:pPr algn="ctr">
              <a:lnSpc>
                <a:spcPct val="80000"/>
              </a:lnSpc>
              <a:buFont typeface="Wingdings" pitchFamily="2" charset="2"/>
              <a:buNone/>
            </a:pPr>
            <a:r>
              <a:rPr lang="en-US" sz="1800" dirty="0">
                <a:solidFill>
                  <a:schemeClr val="hlink"/>
                </a:solidFill>
                <a:hlinkClick r:id="rId4"/>
              </a:rPr>
              <a:t>www.gsa.gov/property</a:t>
            </a:r>
            <a:r>
              <a:rPr lang="en-US" sz="1800" dirty="0">
                <a:solidFill>
                  <a:schemeClr val="hlink"/>
                </a:solidFill>
              </a:rPr>
              <a:t> &amp; </a:t>
            </a:r>
            <a:r>
              <a:rPr lang="en-US" sz="1800" u="sng" dirty="0">
                <a:solidFill>
                  <a:schemeClr val="hlink"/>
                </a:solidFill>
              </a:rPr>
              <a:t>gsaauctions.gov</a:t>
            </a:r>
            <a:r>
              <a:rPr lang="en-US" sz="1800" dirty="0">
                <a:solidFill>
                  <a:schemeClr val="hlink"/>
                </a:solidFill>
              </a:rPr>
              <a:t> &amp; </a:t>
            </a:r>
            <a:r>
              <a:rPr lang="en-US" sz="1800" u="sng" dirty="0">
                <a:solidFill>
                  <a:schemeClr val="hlink"/>
                </a:solidFill>
              </a:rPr>
              <a:t>gsa.gov/</a:t>
            </a:r>
            <a:r>
              <a:rPr lang="en-US" sz="1800" u="sng" dirty="0" err="1">
                <a:solidFill>
                  <a:schemeClr val="hlink"/>
                </a:solidFill>
              </a:rPr>
              <a:t>cfl</a:t>
            </a:r>
            <a:endParaRPr lang="en-US" sz="1800" dirty="0"/>
          </a:p>
          <a:p>
            <a:pPr algn="ctr">
              <a:lnSpc>
                <a:spcPct val="80000"/>
              </a:lnSpc>
              <a:buFont typeface="Wingdings" pitchFamily="2" charset="2"/>
              <a:buNone/>
            </a:pPr>
            <a:endParaRPr lang="en-US" sz="1800" dirty="0"/>
          </a:p>
          <a:p>
            <a:pPr algn="ctr">
              <a:lnSpc>
                <a:spcPct val="80000"/>
              </a:lnSpc>
              <a:buFont typeface="Wingdings" pitchFamily="2" charset="2"/>
              <a:buNone/>
            </a:pPr>
            <a:endParaRPr lang="en-US" sz="1800" dirty="0"/>
          </a:p>
          <a:p>
            <a:pPr algn="ctr">
              <a:lnSpc>
                <a:spcPct val="80000"/>
              </a:lnSpc>
              <a:buFont typeface="Wingdings" pitchFamily="2" charset="2"/>
              <a:buNone/>
            </a:pPr>
            <a:endParaRPr lang="en-US" dirty="0">
              <a:solidFill>
                <a:schemeClr val="hlink"/>
              </a:solidFill>
            </a:endParaRPr>
          </a:p>
          <a:p>
            <a:pPr>
              <a:lnSpc>
                <a:spcPct val="80000"/>
              </a:lnSpc>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to the Customer</a:t>
            </a:r>
          </a:p>
        </p:txBody>
      </p:sp>
      <p:sp>
        <p:nvSpPr>
          <p:cNvPr id="3" name="Content Placeholder 2"/>
          <p:cNvSpPr>
            <a:spLocks noGrp="1"/>
          </p:cNvSpPr>
          <p:nvPr>
            <p:ph idx="1"/>
          </p:nvPr>
        </p:nvSpPr>
        <p:spPr/>
        <p:txBody>
          <a:bodyPr/>
          <a:lstStyle/>
          <a:p>
            <a:r>
              <a:rPr lang="en-US" dirty="0"/>
              <a:t>GSA Customers will learn </a:t>
            </a:r>
            <a:r>
              <a:rPr lang="en-US" u="sng" dirty="0"/>
              <a:t>how their property “flows” </a:t>
            </a:r>
            <a:r>
              <a:rPr lang="en-US" dirty="0"/>
              <a:t>through the disposal process </a:t>
            </a:r>
            <a:r>
              <a:rPr lang="en-US" u="sng" dirty="0"/>
              <a:t>efficiently</a:t>
            </a:r>
          </a:p>
          <a:p>
            <a:endParaRPr lang="en-US" dirty="0"/>
          </a:p>
          <a:p>
            <a:r>
              <a:rPr lang="en-US" dirty="0"/>
              <a:t>GSA Customers also will learn the </a:t>
            </a:r>
            <a:r>
              <a:rPr lang="en-US" u="sng" dirty="0"/>
              <a:t>key definitions </a:t>
            </a:r>
            <a:r>
              <a:rPr lang="en-US" dirty="0"/>
              <a:t>used in property disposal to allow them to make the best and most </a:t>
            </a:r>
            <a:r>
              <a:rPr lang="en-US" u="sng" dirty="0"/>
              <a:t>cost-effective decisions</a:t>
            </a:r>
          </a:p>
        </p:txBody>
      </p:sp>
      <p:sp>
        <p:nvSpPr>
          <p:cNvPr id="4" name="Slide Number Placeholder 3"/>
          <p:cNvSpPr>
            <a:spLocks noGrp="1"/>
          </p:cNvSpPr>
          <p:nvPr>
            <p:ph type="sldNum" sz="quarter" idx="10"/>
          </p:nvPr>
        </p:nvSpPr>
        <p:spPr/>
        <p:txBody>
          <a:bodyPr/>
          <a:lstStyle/>
          <a:p>
            <a:pPr>
              <a:defRPr/>
            </a:pPr>
            <a:fld id="{F8ABC18D-E4E1-4EDF-935F-4A3436C499A5}" type="slidenum">
              <a:rPr lang="en-US" smtClean="0"/>
              <a:pPr>
                <a:defRPr/>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AF4631ED-CE43-44A5-9CE8-CBC2BC6DEC79}" type="slidenum">
              <a:rPr lang="en-US"/>
              <a:pPr/>
              <a:t>3</a:t>
            </a:fld>
            <a:endParaRPr lang="en-US" dirty="0"/>
          </a:p>
        </p:txBody>
      </p:sp>
      <p:sp>
        <p:nvSpPr>
          <p:cNvPr id="6147" name="Rectangle 2"/>
          <p:cNvSpPr>
            <a:spLocks noGrp="1" noChangeArrowheads="1"/>
          </p:cNvSpPr>
          <p:nvPr>
            <p:ph type="title"/>
          </p:nvPr>
        </p:nvSpPr>
        <p:spPr>
          <a:xfrm>
            <a:off x="381000" y="1295400"/>
            <a:ext cx="8763000" cy="1066800"/>
          </a:xfrm>
        </p:spPr>
        <p:txBody>
          <a:bodyPr/>
          <a:lstStyle/>
          <a:p>
            <a:pPr algn="ctr"/>
            <a:r>
              <a:rPr lang="en-US" dirty="0"/>
              <a:t>GSA Property Management Mission Statement</a:t>
            </a:r>
          </a:p>
        </p:txBody>
      </p:sp>
      <p:sp>
        <p:nvSpPr>
          <p:cNvPr id="6148" name="Rectangle 3"/>
          <p:cNvSpPr>
            <a:spLocks noGrp="1" noChangeArrowheads="1"/>
          </p:cNvSpPr>
          <p:nvPr>
            <p:ph type="body" idx="1"/>
          </p:nvPr>
        </p:nvSpPr>
        <p:spPr>
          <a:xfrm>
            <a:off x="0" y="2667000"/>
            <a:ext cx="8915400" cy="3048000"/>
          </a:xfrm>
        </p:spPr>
        <p:txBody>
          <a:bodyPr/>
          <a:lstStyle/>
          <a:p>
            <a:pPr algn="ctr"/>
            <a:r>
              <a:rPr lang="en-US" dirty="0"/>
              <a:t>To provide the services, expertise, and systems that will ensure the  </a:t>
            </a:r>
            <a:r>
              <a:rPr lang="en-US" u="sng" dirty="0"/>
              <a:t>timely</a:t>
            </a:r>
            <a:r>
              <a:rPr lang="en-US" dirty="0"/>
              <a:t>, </a:t>
            </a:r>
            <a:r>
              <a:rPr lang="en-US" u="sng" dirty="0"/>
              <a:t>effective</a:t>
            </a:r>
            <a:r>
              <a:rPr lang="en-US" dirty="0"/>
              <a:t>, and </a:t>
            </a:r>
            <a:r>
              <a:rPr lang="en-US" u="sng" dirty="0"/>
              <a:t>efficient</a:t>
            </a:r>
            <a:r>
              <a:rPr lang="en-US" dirty="0"/>
              <a:t> disposition of the Federal government’s excess and surplus personal property, yielding the </a:t>
            </a:r>
            <a:r>
              <a:rPr lang="en-US" u="sng" dirty="0"/>
              <a:t>greatest return on investment to the taxpayer</a:t>
            </a:r>
          </a:p>
          <a:p>
            <a:pPr algn="ctr">
              <a:buFont typeface="Wingdings" pitchFamily="2" charset="2"/>
              <a:buNone/>
            </a:pPr>
            <a:endParaRPr lang="en-US" dirty="0"/>
          </a:p>
        </p:txBody>
      </p:sp>
      <p:sp>
        <p:nvSpPr>
          <p:cNvPr id="6149" name="Text Box 4"/>
          <p:cNvSpPr txBox="1">
            <a:spLocks noChangeArrowheads="1"/>
          </p:cNvSpPr>
          <p:nvPr/>
        </p:nvSpPr>
        <p:spPr bwMode="auto">
          <a:xfrm>
            <a:off x="5775325" y="4535488"/>
            <a:ext cx="184150" cy="457200"/>
          </a:xfrm>
          <a:prstGeom prst="rect">
            <a:avLst/>
          </a:prstGeom>
          <a:noFill/>
          <a:ln w="9525">
            <a:noFill/>
            <a:miter lim="800000"/>
            <a:headEnd/>
            <a:tailEnd/>
          </a:ln>
        </p:spPr>
        <p:txBody>
          <a:bodyPr wrap="none">
            <a:spAutoFit/>
          </a:bodyPr>
          <a:lstStyle/>
          <a:p>
            <a:pPr algn="l"/>
            <a:endParaRPr lang="en-US" dirty="0"/>
          </a:p>
        </p:txBody>
      </p:sp>
      <p:pic>
        <p:nvPicPr>
          <p:cNvPr id="6150" name="Picture 5" descr="eaglefront"/>
          <p:cNvPicPr>
            <a:picLocks noChangeAspect="1" noChangeArrowheads="1"/>
          </p:cNvPicPr>
          <p:nvPr/>
        </p:nvPicPr>
        <p:blipFill>
          <a:blip r:embed="rId3" cstate="print"/>
          <a:srcRect/>
          <a:stretch>
            <a:fillRect/>
          </a:stretch>
        </p:blipFill>
        <p:spPr bwMode="auto">
          <a:xfrm>
            <a:off x="3733800" y="4495800"/>
            <a:ext cx="1556024" cy="1905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5E1ABA20-D69E-4ED8-BAE7-F7742A21D3E9}" type="slidenum">
              <a:rPr lang="en-US"/>
              <a:pPr/>
              <a:t>4</a:t>
            </a:fld>
            <a:endParaRPr lang="en-US" dirty="0"/>
          </a:p>
        </p:txBody>
      </p:sp>
      <p:pic>
        <p:nvPicPr>
          <p:cNvPr id="7171" name="Picture 6" descr="Top of page">
            <a:hlinkClick r:id="rId3"/>
          </p:cNvPr>
          <p:cNvPicPr>
            <a:picLocks noChangeAspect="1" noChangeArrowheads="1"/>
          </p:cNvPicPr>
          <p:nvPr/>
        </p:nvPicPr>
        <p:blipFill>
          <a:blip r:embed="rId4" cstate="print"/>
          <a:srcRect/>
          <a:stretch>
            <a:fillRect/>
          </a:stretch>
        </p:blipFill>
        <p:spPr bwMode="auto">
          <a:xfrm>
            <a:off x="0" y="0"/>
            <a:ext cx="142875" cy="152400"/>
          </a:xfrm>
          <a:prstGeom prst="rect">
            <a:avLst/>
          </a:prstGeom>
          <a:noFill/>
          <a:ln w="9525">
            <a:noFill/>
            <a:miter lim="800000"/>
            <a:headEnd/>
            <a:tailEnd/>
          </a:ln>
        </p:spPr>
      </p:pic>
      <p:sp>
        <p:nvSpPr>
          <p:cNvPr id="7172" name="Text Box 31"/>
          <p:cNvSpPr txBox="1">
            <a:spLocks noChangeArrowheads="1"/>
          </p:cNvSpPr>
          <p:nvPr/>
        </p:nvSpPr>
        <p:spPr bwMode="auto">
          <a:xfrm>
            <a:off x="533400" y="3810000"/>
            <a:ext cx="1752600" cy="533400"/>
          </a:xfrm>
          <a:prstGeom prst="rect">
            <a:avLst/>
          </a:prstGeom>
          <a:solidFill>
            <a:srgbClr val="FFFFFF"/>
          </a:solidFill>
          <a:ln w="9525">
            <a:solidFill>
              <a:srgbClr val="000000"/>
            </a:solidFill>
            <a:miter lim="800000"/>
            <a:headEnd/>
            <a:tailEnd/>
          </a:ln>
        </p:spPr>
        <p:txBody>
          <a:bodyPr/>
          <a:lstStyle/>
          <a:p>
            <a:r>
              <a:rPr lang="en-US" sz="1800" b="1" dirty="0">
                <a:latin typeface="Times New Roman" pitchFamily="18" charset="0"/>
              </a:rPr>
              <a:t>GSAXcess</a:t>
            </a:r>
          </a:p>
          <a:p>
            <a:r>
              <a:rPr lang="en-US" sz="1000" dirty="0">
                <a:latin typeface="Times New Roman" pitchFamily="18" charset="0"/>
              </a:rPr>
              <a:t>(GSA web base system)</a:t>
            </a:r>
            <a:endParaRPr lang="en-US" dirty="0"/>
          </a:p>
        </p:txBody>
      </p:sp>
      <p:sp>
        <p:nvSpPr>
          <p:cNvPr id="7173" name="Text Box 32"/>
          <p:cNvSpPr txBox="1">
            <a:spLocks noChangeArrowheads="1"/>
          </p:cNvSpPr>
          <p:nvPr/>
        </p:nvSpPr>
        <p:spPr bwMode="auto">
          <a:xfrm>
            <a:off x="2971800" y="3352800"/>
            <a:ext cx="2905125" cy="609600"/>
          </a:xfrm>
          <a:prstGeom prst="rect">
            <a:avLst/>
          </a:prstGeom>
          <a:solidFill>
            <a:srgbClr val="FFFFFF"/>
          </a:solidFill>
          <a:ln w="9525">
            <a:solidFill>
              <a:srgbClr val="000000"/>
            </a:solidFill>
            <a:miter lim="800000"/>
            <a:headEnd/>
            <a:tailEnd/>
          </a:ln>
        </p:spPr>
        <p:txBody>
          <a:bodyPr/>
          <a:lstStyle/>
          <a:p>
            <a:r>
              <a:rPr lang="en-US" sz="1800" b="1" dirty="0">
                <a:latin typeface="Times New Roman" pitchFamily="18" charset="0"/>
              </a:rPr>
              <a:t>Excess</a:t>
            </a:r>
          </a:p>
          <a:p>
            <a:r>
              <a:rPr lang="en-US" sz="1000" dirty="0">
                <a:latin typeface="Times New Roman" pitchFamily="18" charset="0"/>
              </a:rPr>
              <a:t>(</a:t>
            </a:r>
            <a:r>
              <a:rPr lang="en-US" sz="900" dirty="0">
                <a:latin typeface="Times New Roman" pitchFamily="18" charset="0"/>
              </a:rPr>
              <a:t>Transfer to Federal Agency</a:t>
            </a:r>
            <a:r>
              <a:rPr lang="en-US" sz="1000" dirty="0">
                <a:latin typeface="Times New Roman" pitchFamily="18" charset="0"/>
              </a:rPr>
              <a:t>)</a:t>
            </a:r>
          </a:p>
          <a:p>
            <a:endParaRPr lang="en-US" dirty="0">
              <a:solidFill>
                <a:srgbClr val="003399"/>
              </a:solidFill>
            </a:endParaRPr>
          </a:p>
        </p:txBody>
      </p:sp>
      <p:sp>
        <p:nvSpPr>
          <p:cNvPr id="7174" name="Text Box 33"/>
          <p:cNvSpPr txBox="1">
            <a:spLocks noChangeArrowheads="1"/>
          </p:cNvSpPr>
          <p:nvPr/>
        </p:nvSpPr>
        <p:spPr bwMode="auto">
          <a:xfrm>
            <a:off x="2971800" y="4343400"/>
            <a:ext cx="2905125" cy="533400"/>
          </a:xfrm>
          <a:prstGeom prst="rect">
            <a:avLst/>
          </a:prstGeom>
          <a:solidFill>
            <a:srgbClr val="FFFFFF"/>
          </a:solidFill>
          <a:ln w="9525">
            <a:solidFill>
              <a:srgbClr val="000000"/>
            </a:solidFill>
            <a:miter lim="800000"/>
            <a:headEnd/>
            <a:tailEnd/>
          </a:ln>
        </p:spPr>
        <p:txBody>
          <a:bodyPr/>
          <a:lstStyle/>
          <a:p>
            <a:r>
              <a:rPr lang="en-US" sz="1800" b="1" dirty="0">
                <a:latin typeface="Times New Roman" pitchFamily="18" charset="0"/>
              </a:rPr>
              <a:t>Surplus</a:t>
            </a:r>
          </a:p>
          <a:p>
            <a:r>
              <a:rPr lang="en-US" sz="1000" dirty="0">
                <a:latin typeface="Times New Roman" pitchFamily="18" charset="0"/>
              </a:rPr>
              <a:t>(</a:t>
            </a:r>
            <a:r>
              <a:rPr lang="en-US" sz="900" dirty="0">
                <a:latin typeface="Times New Roman" pitchFamily="18" charset="0"/>
              </a:rPr>
              <a:t>Donated to State Agency</a:t>
            </a:r>
            <a:r>
              <a:rPr lang="en-US" sz="1000" dirty="0">
                <a:latin typeface="Times New Roman" pitchFamily="18" charset="0"/>
              </a:rPr>
              <a:t>)</a:t>
            </a:r>
          </a:p>
          <a:p>
            <a:endParaRPr lang="en-US" dirty="0"/>
          </a:p>
        </p:txBody>
      </p:sp>
      <p:sp>
        <p:nvSpPr>
          <p:cNvPr id="7175" name="Text Box 37"/>
          <p:cNvSpPr txBox="1">
            <a:spLocks noChangeArrowheads="1"/>
          </p:cNvSpPr>
          <p:nvPr/>
        </p:nvSpPr>
        <p:spPr bwMode="auto">
          <a:xfrm>
            <a:off x="6248400" y="1828800"/>
            <a:ext cx="1447800" cy="457200"/>
          </a:xfrm>
          <a:prstGeom prst="rect">
            <a:avLst/>
          </a:prstGeom>
          <a:noFill/>
          <a:ln w="9525">
            <a:noFill/>
            <a:miter lim="800000"/>
            <a:headEnd/>
            <a:tailEnd/>
          </a:ln>
        </p:spPr>
        <p:txBody>
          <a:bodyPr>
            <a:spAutoFit/>
          </a:bodyPr>
          <a:lstStyle/>
          <a:p>
            <a:pPr algn="l">
              <a:spcBef>
                <a:spcPct val="50000"/>
              </a:spcBef>
            </a:pPr>
            <a:endParaRPr lang="en-US" dirty="0"/>
          </a:p>
        </p:txBody>
      </p:sp>
      <p:sp>
        <p:nvSpPr>
          <p:cNvPr id="7176" name="Oval 44"/>
          <p:cNvSpPr>
            <a:spLocks noChangeArrowheads="1"/>
          </p:cNvSpPr>
          <p:nvPr/>
        </p:nvSpPr>
        <p:spPr bwMode="auto">
          <a:xfrm>
            <a:off x="3048000" y="2209800"/>
            <a:ext cx="2819400" cy="762000"/>
          </a:xfrm>
          <a:prstGeom prst="ellipse">
            <a:avLst/>
          </a:prstGeom>
          <a:noFill/>
          <a:ln w="9525">
            <a:solidFill>
              <a:schemeClr val="tx1"/>
            </a:solidFill>
            <a:round/>
            <a:headEnd/>
            <a:tailEnd/>
          </a:ln>
        </p:spPr>
        <p:txBody>
          <a:bodyPr wrap="none" anchor="ctr"/>
          <a:lstStyle/>
          <a:p>
            <a:endParaRPr lang="en-US" dirty="0"/>
          </a:p>
        </p:txBody>
      </p:sp>
      <p:sp>
        <p:nvSpPr>
          <p:cNvPr id="7177" name="Rectangle 45"/>
          <p:cNvSpPr>
            <a:spLocks noChangeArrowheads="1"/>
          </p:cNvSpPr>
          <p:nvPr/>
        </p:nvSpPr>
        <p:spPr bwMode="auto">
          <a:xfrm>
            <a:off x="3276600" y="2362200"/>
            <a:ext cx="2563813" cy="366713"/>
          </a:xfrm>
          <a:prstGeom prst="rect">
            <a:avLst/>
          </a:prstGeom>
          <a:noFill/>
          <a:ln w="9525">
            <a:noFill/>
            <a:miter lim="800000"/>
            <a:headEnd/>
            <a:tailEnd/>
          </a:ln>
        </p:spPr>
        <p:txBody>
          <a:bodyPr>
            <a:spAutoFit/>
          </a:bodyPr>
          <a:lstStyle/>
          <a:p>
            <a:r>
              <a:rPr lang="en-US" sz="1800" b="1" dirty="0"/>
              <a:t>Internal Screening</a:t>
            </a:r>
          </a:p>
        </p:txBody>
      </p:sp>
      <p:sp>
        <p:nvSpPr>
          <p:cNvPr id="7178" name="Rectangle 49"/>
          <p:cNvSpPr>
            <a:spLocks noChangeArrowheads="1"/>
          </p:cNvSpPr>
          <p:nvPr/>
        </p:nvSpPr>
        <p:spPr bwMode="auto">
          <a:xfrm>
            <a:off x="3886200" y="5410200"/>
            <a:ext cx="1111250" cy="366713"/>
          </a:xfrm>
          <a:prstGeom prst="rect">
            <a:avLst/>
          </a:prstGeom>
          <a:noFill/>
          <a:ln w="9525">
            <a:noFill/>
            <a:miter lim="800000"/>
            <a:headEnd/>
            <a:tailEnd/>
          </a:ln>
        </p:spPr>
        <p:txBody>
          <a:bodyPr>
            <a:spAutoFit/>
          </a:bodyPr>
          <a:lstStyle/>
          <a:p>
            <a:r>
              <a:rPr lang="en-US" sz="1800" b="1" dirty="0"/>
              <a:t>Sales</a:t>
            </a:r>
          </a:p>
        </p:txBody>
      </p:sp>
      <p:cxnSp>
        <p:nvCxnSpPr>
          <p:cNvPr id="7179" name="AutoShape 51"/>
          <p:cNvCxnSpPr>
            <a:cxnSpLocks noChangeShapeType="1"/>
          </p:cNvCxnSpPr>
          <p:nvPr/>
        </p:nvCxnSpPr>
        <p:spPr bwMode="auto">
          <a:xfrm>
            <a:off x="4419600" y="3962400"/>
            <a:ext cx="1588" cy="381000"/>
          </a:xfrm>
          <a:prstGeom prst="straightConnector1">
            <a:avLst/>
          </a:prstGeom>
          <a:noFill/>
          <a:ln w="9525">
            <a:solidFill>
              <a:srgbClr val="000000"/>
            </a:solidFill>
            <a:round/>
            <a:headEnd/>
            <a:tailEnd type="triangle" w="med" len="med"/>
          </a:ln>
        </p:spPr>
      </p:cxnSp>
      <p:cxnSp>
        <p:nvCxnSpPr>
          <p:cNvPr id="7180" name="AutoShape 52"/>
          <p:cNvCxnSpPr>
            <a:cxnSpLocks noChangeShapeType="1"/>
          </p:cNvCxnSpPr>
          <p:nvPr/>
        </p:nvCxnSpPr>
        <p:spPr bwMode="auto">
          <a:xfrm>
            <a:off x="4419600" y="2971800"/>
            <a:ext cx="1588" cy="381000"/>
          </a:xfrm>
          <a:prstGeom prst="straightConnector1">
            <a:avLst/>
          </a:prstGeom>
          <a:noFill/>
          <a:ln w="9525">
            <a:solidFill>
              <a:srgbClr val="000000"/>
            </a:solidFill>
            <a:round/>
            <a:headEnd/>
            <a:tailEnd type="triangle" w="med" len="med"/>
          </a:ln>
        </p:spPr>
      </p:cxnSp>
      <p:cxnSp>
        <p:nvCxnSpPr>
          <p:cNvPr id="7181" name="AutoShape 53"/>
          <p:cNvCxnSpPr>
            <a:cxnSpLocks noChangeShapeType="1"/>
          </p:cNvCxnSpPr>
          <p:nvPr/>
        </p:nvCxnSpPr>
        <p:spPr bwMode="auto">
          <a:xfrm>
            <a:off x="4419600" y="4876800"/>
            <a:ext cx="1588" cy="381000"/>
          </a:xfrm>
          <a:prstGeom prst="straightConnector1">
            <a:avLst/>
          </a:prstGeom>
          <a:noFill/>
          <a:ln w="9525">
            <a:solidFill>
              <a:srgbClr val="000000"/>
            </a:solidFill>
            <a:round/>
            <a:headEnd/>
            <a:tailEnd type="triangle" w="med" len="med"/>
          </a:ln>
        </p:spPr>
      </p:cxnSp>
      <p:sp>
        <p:nvSpPr>
          <p:cNvPr id="7182" name="Text Box 56"/>
          <p:cNvSpPr txBox="1">
            <a:spLocks noChangeArrowheads="1"/>
          </p:cNvSpPr>
          <p:nvPr/>
        </p:nvSpPr>
        <p:spPr bwMode="auto">
          <a:xfrm>
            <a:off x="2514600" y="1143000"/>
            <a:ext cx="3733800" cy="457200"/>
          </a:xfrm>
          <a:prstGeom prst="rect">
            <a:avLst/>
          </a:prstGeom>
          <a:noFill/>
          <a:ln w="9525">
            <a:noFill/>
            <a:miter lim="800000"/>
            <a:headEnd/>
            <a:tailEnd/>
          </a:ln>
        </p:spPr>
        <p:txBody>
          <a:bodyPr>
            <a:spAutoFit/>
          </a:bodyPr>
          <a:lstStyle/>
          <a:p>
            <a:pPr>
              <a:spcBef>
                <a:spcPct val="50000"/>
              </a:spcBef>
            </a:pPr>
            <a:r>
              <a:rPr lang="en-US" b="1" dirty="0"/>
              <a:t>Phases of Disposal</a:t>
            </a:r>
          </a:p>
        </p:txBody>
      </p:sp>
      <p:sp>
        <p:nvSpPr>
          <p:cNvPr id="7183" name="AutoShape 57"/>
          <p:cNvSpPr>
            <a:spLocks/>
          </p:cNvSpPr>
          <p:nvPr/>
        </p:nvSpPr>
        <p:spPr bwMode="auto">
          <a:xfrm>
            <a:off x="2438400" y="3048000"/>
            <a:ext cx="533400" cy="1943100"/>
          </a:xfrm>
          <a:prstGeom prst="leftBrace">
            <a:avLst>
              <a:gd name="adj1" fmla="val 30357"/>
              <a:gd name="adj2" fmla="val 50000"/>
            </a:avLst>
          </a:prstGeom>
          <a:noFill/>
          <a:ln w="9525">
            <a:solidFill>
              <a:srgbClr val="000000"/>
            </a:solidFill>
            <a:round/>
            <a:headEnd/>
            <a:tailEnd/>
          </a:ln>
        </p:spPr>
        <p:txBody>
          <a:bodyPr/>
          <a:lstStyle/>
          <a:p>
            <a:endParaRPr lang="en-US" dirty="0"/>
          </a:p>
        </p:txBody>
      </p:sp>
      <p:sp>
        <p:nvSpPr>
          <p:cNvPr id="7184" name="Oval 58"/>
          <p:cNvSpPr>
            <a:spLocks noChangeArrowheads="1"/>
          </p:cNvSpPr>
          <p:nvPr/>
        </p:nvSpPr>
        <p:spPr bwMode="auto">
          <a:xfrm>
            <a:off x="3124200" y="5257800"/>
            <a:ext cx="2819400" cy="762000"/>
          </a:xfrm>
          <a:prstGeom prst="ellipse">
            <a:avLst/>
          </a:prstGeom>
          <a:noFill/>
          <a:ln w="9525">
            <a:solidFill>
              <a:schemeClr val="tx1"/>
            </a:solidFill>
            <a:round/>
            <a:headEnd/>
            <a:tailEnd/>
          </a:ln>
        </p:spPr>
        <p:txBody>
          <a:bodyPr wrap="none" anchor="ct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A82CC9D9-2F4E-40D2-AB43-EFECBD78207A}" type="slidenum">
              <a:rPr lang="en-US"/>
              <a:pPr/>
              <a:t>5</a:t>
            </a:fld>
            <a:endParaRPr lang="en-US" dirty="0"/>
          </a:p>
        </p:txBody>
      </p:sp>
      <p:sp>
        <p:nvSpPr>
          <p:cNvPr id="8195" name="Rectangle 2"/>
          <p:cNvSpPr>
            <a:spLocks noGrp="1" noChangeArrowheads="1"/>
          </p:cNvSpPr>
          <p:nvPr>
            <p:ph type="title"/>
          </p:nvPr>
        </p:nvSpPr>
        <p:spPr>
          <a:xfrm>
            <a:off x="381000" y="1371600"/>
            <a:ext cx="8534400" cy="4770537"/>
          </a:xfrm>
        </p:spPr>
        <p:txBody>
          <a:bodyPr/>
          <a:lstStyle/>
          <a:p>
            <a:r>
              <a:rPr lang="en-US" dirty="0"/>
              <a:t>Four Steps of Property Disposal </a:t>
            </a:r>
            <a:br>
              <a:rPr lang="en-US" sz="3600" dirty="0"/>
            </a:br>
            <a:br>
              <a:rPr lang="en-US" sz="3600" dirty="0"/>
            </a:br>
            <a:r>
              <a:rPr lang="en-US" sz="2400" dirty="0"/>
              <a:t>1. </a:t>
            </a:r>
            <a:r>
              <a:rPr lang="en-US" sz="2400" u="sng" dirty="0"/>
              <a:t>Internal Screening</a:t>
            </a:r>
            <a:r>
              <a:rPr lang="en-US" sz="2400" b="0" dirty="0"/>
              <a:t>– Announcing property within </a:t>
            </a:r>
            <a:r>
              <a:rPr lang="en-US" sz="2400" i="1" dirty="0"/>
              <a:t>YOUR</a:t>
            </a:r>
            <a:r>
              <a:rPr lang="en-US" sz="2400" b="0" dirty="0"/>
              <a:t> agency</a:t>
            </a:r>
            <a:br>
              <a:rPr lang="en-US" sz="2400" b="0" dirty="0"/>
            </a:br>
            <a:br>
              <a:rPr lang="en-US" sz="2400" b="0" dirty="0"/>
            </a:br>
            <a:r>
              <a:rPr lang="en-US" sz="2400" dirty="0"/>
              <a:t>2.</a:t>
            </a:r>
            <a:r>
              <a:rPr lang="en-US" sz="2400" b="0" dirty="0"/>
              <a:t> </a:t>
            </a:r>
            <a:r>
              <a:rPr lang="en-US" sz="2400" u="sng" dirty="0"/>
              <a:t>Excess</a:t>
            </a:r>
            <a:r>
              <a:rPr lang="en-US" sz="2400" dirty="0"/>
              <a:t> </a:t>
            </a:r>
            <a:r>
              <a:rPr lang="en-US" sz="2400" b="0" dirty="0"/>
              <a:t>– Reporting &amp; Offering it to other </a:t>
            </a:r>
            <a:r>
              <a:rPr lang="en-US" sz="2400" i="1" dirty="0"/>
              <a:t>FEDERAL</a:t>
            </a:r>
            <a:r>
              <a:rPr lang="en-US" sz="2400" b="0" dirty="0"/>
              <a:t> agencies</a:t>
            </a:r>
            <a:br>
              <a:rPr lang="en-US" sz="2400" b="0" dirty="0"/>
            </a:br>
            <a:br>
              <a:rPr lang="en-US" sz="2400" b="0" dirty="0"/>
            </a:br>
            <a:r>
              <a:rPr lang="en-US" sz="2400" dirty="0"/>
              <a:t>3.</a:t>
            </a:r>
            <a:r>
              <a:rPr lang="en-US" sz="2400" b="0" dirty="0"/>
              <a:t> </a:t>
            </a:r>
            <a:r>
              <a:rPr lang="en-US" sz="2400" u="sng" dirty="0"/>
              <a:t>Surplus</a:t>
            </a:r>
            <a:r>
              <a:rPr lang="en-US" sz="2400" dirty="0"/>
              <a:t> </a:t>
            </a:r>
            <a:r>
              <a:rPr lang="en-US" sz="2400" b="0" dirty="0"/>
              <a:t>– Offering it to </a:t>
            </a:r>
            <a:r>
              <a:rPr lang="en-US" sz="2400" i="1" dirty="0"/>
              <a:t>STATE/NON-PROFITS </a:t>
            </a:r>
            <a:r>
              <a:rPr lang="en-US" sz="2400" b="0" dirty="0"/>
              <a:t>via SASP</a:t>
            </a:r>
            <a:br>
              <a:rPr lang="en-US" sz="2400" b="0" dirty="0"/>
            </a:br>
            <a:br>
              <a:rPr lang="en-US" sz="2400" b="0" dirty="0"/>
            </a:br>
            <a:r>
              <a:rPr lang="en-US" sz="2400" dirty="0"/>
              <a:t>4.</a:t>
            </a:r>
            <a:r>
              <a:rPr lang="en-US" sz="2400" b="0" dirty="0"/>
              <a:t> </a:t>
            </a:r>
            <a:r>
              <a:rPr lang="en-US" sz="2400" u="sng" dirty="0"/>
              <a:t>Sales</a:t>
            </a:r>
            <a:r>
              <a:rPr lang="en-US" sz="2400" dirty="0"/>
              <a:t> </a:t>
            </a:r>
            <a:r>
              <a:rPr lang="en-US" sz="2400" b="0" dirty="0"/>
              <a:t>– Offering it for sale to the </a:t>
            </a:r>
            <a:r>
              <a:rPr lang="en-US" sz="2400" i="1" dirty="0"/>
              <a:t>GENERAL PUBLIC</a:t>
            </a:r>
            <a:br>
              <a:rPr lang="en-US" sz="2000" b="0" dirty="0"/>
            </a:br>
            <a:endParaRPr lang="en-US" sz="2000" b="0" dirty="0"/>
          </a:p>
        </p:txBody>
      </p:sp>
      <p:sp>
        <p:nvSpPr>
          <p:cNvPr id="8196" name="Text Box 4"/>
          <p:cNvSpPr txBox="1">
            <a:spLocks noChangeArrowheads="1"/>
          </p:cNvSpPr>
          <p:nvPr/>
        </p:nvSpPr>
        <p:spPr bwMode="auto">
          <a:xfrm>
            <a:off x="5775325" y="4535488"/>
            <a:ext cx="184150" cy="457200"/>
          </a:xfrm>
          <a:prstGeom prst="rect">
            <a:avLst/>
          </a:prstGeom>
          <a:noFill/>
          <a:ln w="9525">
            <a:noFill/>
            <a:miter lim="800000"/>
            <a:headEnd/>
            <a:tailEnd/>
          </a:ln>
        </p:spPr>
        <p:txBody>
          <a:bodyPr wrap="none">
            <a:spAutoFit/>
          </a:bodyPr>
          <a:lstStyle/>
          <a:p>
            <a:pPr algn="l"/>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5BD77494-DDA1-4430-960F-CFDCAD5590FC}" type="slidenum">
              <a:rPr lang="en-US"/>
              <a:pPr/>
              <a:t>6</a:t>
            </a:fld>
            <a:endParaRPr lang="en-US" dirty="0"/>
          </a:p>
        </p:txBody>
      </p:sp>
      <p:sp>
        <p:nvSpPr>
          <p:cNvPr id="9219" name="Rectangle 2"/>
          <p:cNvSpPr>
            <a:spLocks noGrp="1" noChangeArrowheads="1"/>
          </p:cNvSpPr>
          <p:nvPr>
            <p:ph type="title"/>
          </p:nvPr>
        </p:nvSpPr>
        <p:spPr>
          <a:xfrm>
            <a:off x="457200" y="1216532"/>
            <a:ext cx="7772400" cy="584775"/>
          </a:xfrm>
          <a:noFill/>
        </p:spPr>
        <p:txBody>
          <a:bodyPr anchor="ctr"/>
          <a:lstStyle/>
          <a:p>
            <a:pPr algn="ctr"/>
            <a:r>
              <a:rPr lang="en-US" dirty="0"/>
              <a:t>Terms and Terminology</a:t>
            </a:r>
          </a:p>
        </p:txBody>
      </p:sp>
      <p:sp>
        <p:nvSpPr>
          <p:cNvPr id="9220" name="Text Box 3"/>
          <p:cNvSpPr txBox="1">
            <a:spLocks noChangeArrowheads="1"/>
          </p:cNvSpPr>
          <p:nvPr/>
        </p:nvSpPr>
        <p:spPr bwMode="auto">
          <a:xfrm>
            <a:off x="381000" y="1828800"/>
            <a:ext cx="8382000" cy="7158883"/>
          </a:xfrm>
          <a:prstGeom prst="rect">
            <a:avLst/>
          </a:prstGeom>
          <a:noFill/>
          <a:ln w="9525">
            <a:noFill/>
            <a:miter lim="800000"/>
            <a:headEnd/>
            <a:tailEnd/>
          </a:ln>
        </p:spPr>
        <p:txBody>
          <a:bodyPr wrap="square">
            <a:spAutoFit/>
          </a:bodyPr>
          <a:lstStyle/>
          <a:p>
            <a:pPr lvl="1" algn="l"/>
            <a:endParaRPr lang="en-US" sz="1600" dirty="0">
              <a:solidFill>
                <a:srgbClr val="013C88"/>
              </a:solidFill>
            </a:endParaRPr>
          </a:p>
          <a:p>
            <a:pPr lvl="1" algn="l"/>
            <a:r>
              <a:rPr lang="en-US" sz="2000" dirty="0">
                <a:solidFill>
                  <a:srgbClr val="013C88"/>
                </a:solidFill>
              </a:rPr>
              <a:t>A rudimentary understanding of key property terms and phrases will help you develop a clearer perspective of the disposal process.</a:t>
            </a:r>
          </a:p>
          <a:p>
            <a:pPr lvl="1" algn="l"/>
            <a:endParaRPr lang="en-US" sz="1600" dirty="0">
              <a:solidFill>
                <a:srgbClr val="013C88"/>
              </a:solidFill>
            </a:endParaRPr>
          </a:p>
          <a:p>
            <a:pPr lvl="1" algn="l"/>
            <a:r>
              <a:rPr lang="en-US" sz="2000" b="1" u="sng" dirty="0">
                <a:solidFill>
                  <a:srgbClr val="013C88"/>
                </a:solidFill>
              </a:rPr>
              <a:t>Area Property Officer (APO)</a:t>
            </a:r>
            <a:r>
              <a:rPr lang="en-US" sz="1800" b="1" dirty="0">
                <a:solidFill>
                  <a:srgbClr val="013C88"/>
                </a:solidFill>
              </a:rPr>
              <a:t>-</a:t>
            </a:r>
            <a:r>
              <a:rPr lang="en-US" sz="1600" dirty="0">
                <a:solidFill>
                  <a:srgbClr val="013C88"/>
                </a:solidFill>
              </a:rPr>
              <a:t> </a:t>
            </a:r>
            <a:r>
              <a:rPr lang="en-US" sz="1800" dirty="0">
                <a:solidFill>
                  <a:srgbClr val="013C88"/>
                </a:solidFill>
              </a:rPr>
              <a:t>Field representatives with </a:t>
            </a:r>
            <a:r>
              <a:rPr lang="en-US" sz="1800" u="sng" dirty="0">
                <a:solidFill>
                  <a:srgbClr val="013C88"/>
                </a:solidFill>
              </a:rPr>
              <a:t>assigned geographic areas </a:t>
            </a:r>
            <a:r>
              <a:rPr lang="en-US" sz="1800" dirty="0">
                <a:solidFill>
                  <a:srgbClr val="013C88"/>
                </a:solidFill>
              </a:rPr>
              <a:t>within the United States and its territories. APOs assist federal agencies, nonfederal recipients, and SASPs on property disposal. </a:t>
            </a:r>
          </a:p>
          <a:p>
            <a:pPr lvl="1" algn="l"/>
            <a:endParaRPr lang="en-US" sz="1600" dirty="0">
              <a:solidFill>
                <a:srgbClr val="013C88"/>
              </a:solidFill>
            </a:endParaRPr>
          </a:p>
          <a:p>
            <a:pPr lvl="1" algn="l"/>
            <a:r>
              <a:rPr lang="en-US" sz="2000" b="1" u="sng" dirty="0">
                <a:solidFill>
                  <a:srgbClr val="013C88"/>
                </a:solidFill>
              </a:rPr>
              <a:t>National Utilization Officer (NUO)</a:t>
            </a:r>
            <a:r>
              <a:rPr lang="en-US" sz="2000" b="1" dirty="0">
                <a:solidFill>
                  <a:srgbClr val="013C88"/>
                </a:solidFill>
              </a:rPr>
              <a:t>-</a:t>
            </a:r>
            <a:r>
              <a:rPr lang="en-US" sz="2000" dirty="0">
                <a:solidFill>
                  <a:srgbClr val="013C88"/>
                </a:solidFill>
              </a:rPr>
              <a:t> </a:t>
            </a:r>
            <a:r>
              <a:rPr lang="en-US" sz="1800" dirty="0">
                <a:solidFill>
                  <a:srgbClr val="013C88"/>
                </a:solidFill>
              </a:rPr>
              <a:t>Designated </a:t>
            </a:r>
            <a:r>
              <a:rPr lang="en-US" sz="1800" u="sng" dirty="0">
                <a:solidFill>
                  <a:srgbClr val="013C88"/>
                </a:solidFill>
              </a:rPr>
              <a:t>“lead” agency property management official </a:t>
            </a:r>
            <a:r>
              <a:rPr lang="en-US" sz="1800" dirty="0">
                <a:solidFill>
                  <a:srgbClr val="013C88"/>
                </a:solidFill>
              </a:rPr>
              <a:t>whose duties consist of broad responsibilities related to the utilization of personal property. </a:t>
            </a:r>
          </a:p>
          <a:p>
            <a:pPr lvl="1" algn="l"/>
            <a:endParaRPr lang="en-US" sz="1600" dirty="0">
              <a:solidFill>
                <a:srgbClr val="013C88"/>
              </a:solidFill>
            </a:endParaRPr>
          </a:p>
          <a:p>
            <a:pPr lvl="1" algn="l"/>
            <a:r>
              <a:rPr lang="en-US" sz="2000" b="1" u="sng" dirty="0">
                <a:solidFill>
                  <a:srgbClr val="013C88"/>
                </a:solidFill>
              </a:rPr>
              <a:t>Federal Agency</a:t>
            </a:r>
            <a:r>
              <a:rPr lang="en-US" sz="2000" dirty="0">
                <a:solidFill>
                  <a:srgbClr val="013C88"/>
                </a:solidFill>
              </a:rPr>
              <a:t> </a:t>
            </a:r>
            <a:r>
              <a:rPr lang="en-US" sz="1800" dirty="0">
                <a:solidFill>
                  <a:srgbClr val="013C88"/>
                </a:solidFill>
              </a:rPr>
              <a:t>– Any </a:t>
            </a:r>
            <a:r>
              <a:rPr lang="en-US" sz="1800" u="sng" dirty="0">
                <a:solidFill>
                  <a:srgbClr val="013C88"/>
                </a:solidFill>
              </a:rPr>
              <a:t>executive agency or any establishment in the legislative or judicial branch </a:t>
            </a:r>
            <a:r>
              <a:rPr lang="en-US" sz="1800" dirty="0">
                <a:solidFill>
                  <a:srgbClr val="013C88"/>
                </a:solidFill>
              </a:rPr>
              <a:t>of the Government.</a:t>
            </a:r>
          </a:p>
          <a:p>
            <a:pPr lvl="1" algn="l"/>
            <a:endParaRPr lang="en-US" sz="1800" dirty="0">
              <a:solidFill>
                <a:srgbClr val="013C88"/>
              </a:solidFill>
            </a:endParaRPr>
          </a:p>
          <a:p>
            <a:pPr lvl="1" algn="l"/>
            <a:endParaRPr lang="en-US" sz="1800" dirty="0">
              <a:solidFill>
                <a:srgbClr val="013C88"/>
              </a:solidFill>
            </a:endParaRPr>
          </a:p>
          <a:p>
            <a:pPr lvl="1" algn="l"/>
            <a:endParaRPr lang="en-US" sz="1800" dirty="0">
              <a:solidFill>
                <a:srgbClr val="013C88"/>
              </a:solidFill>
            </a:endParaRPr>
          </a:p>
          <a:p>
            <a:pPr lvl="1" algn="l"/>
            <a:endParaRPr lang="en-US" sz="1600" dirty="0">
              <a:solidFill>
                <a:srgbClr val="013C88"/>
              </a:solidFill>
            </a:endParaRPr>
          </a:p>
          <a:p>
            <a:pPr lvl="1" algn="l"/>
            <a:endParaRPr lang="en-US" sz="1600" dirty="0">
              <a:solidFill>
                <a:srgbClr val="013C88"/>
              </a:solidFill>
            </a:endParaRPr>
          </a:p>
          <a:p>
            <a:pPr lvl="1" algn="l"/>
            <a:endParaRPr lang="en-US" sz="1600" dirty="0">
              <a:solidFill>
                <a:srgbClr val="013C88"/>
              </a:solidFill>
            </a:endParaRPr>
          </a:p>
          <a:p>
            <a:pPr lvl="1" algn="l"/>
            <a:endParaRPr lang="en-US" sz="1800" dirty="0">
              <a:solidFill>
                <a:srgbClr val="013C88"/>
              </a:solidFill>
            </a:endParaRPr>
          </a:p>
          <a:p>
            <a:pPr lvl="1" algn="l"/>
            <a:endParaRPr lang="en-US" sz="1600" dirty="0">
              <a:solidFill>
                <a:srgbClr val="013C88"/>
              </a:solidFill>
            </a:endParaRPr>
          </a:p>
          <a:p>
            <a:pPr lvl="1" algn="l"/>
            <a:endParaRPr lang="en-US" sz="1600" u="sng" dirty="0">
              <a:solidFill>
                <a:srgbClr val="013C88"/>
              </a:solidFill>
            </a:endParaRPr>
          </a:p>
          <a:p>
            <a:pPr lvl="1" algn="l"/>
            <a:endParaRPr lang="en-US" sz="1800" u="sng" dirty="0">
              <a:solidFill>
                <a:srgbClr val="013C88"/>
              </a:solidFill>
            </a:endParaRPr>
          </a:p>
          <a:p>
            <a:pPr algn="l"/>
            <a:endParaRPr lang="en-US" sz="1600" dirty="0">
              <a:solidFill>
                <a:srgbClr val="013C88"/>
              </a:solidFill>
            </a:endParaRPr>
          </a:p>
          <a:p>
            <a:pPr algn="l">
              <a:spcBef>
                <a:spcPct val="20000"/>
              </a:spcBef>
              <a:buClr>
                <a:schemeClr val="bg1"/>
              </a:buClr>
              <a:buFont typeface="Wingdings" pitchFamily="2" charset="2"/>
              <a:buChar char="Ø"/>
            </a:pPr>
            <a:endParaRPr lang="en-US" sz="1600" dirty="0">
              <a:solidFill>
                <a:srgbClr val="013C88"/>
              </a:solidFill>
            </a:endParaRPr>
          </a:p>
        </p:txBody>
      </p:sp>
      <p:sp>
        <p:nvSpPr>
          <p:cNvPr id="9221" name="Text Box 4"/>
          <p:cNvSpPr txBox="1">
            <a:spLocks noChangeArrowheads="1"/>
          </p:cNvSpPr>
          <p:nvPr/>
        </p:nvSpPr>
        <p:spPr bwMode="auto">
          <a:xfrm>
            <a:off x="7299325" y="3925888"/>
            <a:ext cx="184150" cy="457200"/>
          </a:xfrm>
          <a:prstGeom prst="rect">
            <a:avLst/>
          </a:prstGeom>
          <a:noFill/>
          <a:ln w="9525">
            <a:noFill/>
            <a:miter lim="800000"/>
            <a:headEnd/>
            <a:tailEnd/>
          </a:ln>
        </p:spPr>
        <p:txBody>
          <a:bodyPr wrap="none">
            <a:spAutoFit/>
          </a:bodyPr>
          <a:lstStyle/>
          <a:p>
            <a:pPr algn="l"/>
            <a:endParaRPr lang="en-US" dirty="0"/>
          </a:p>
        </p:txBody>
      </p:sp>
      <p:pic>
        <p:nvPicPr>
          <p:cNvPr id="9222" name="Picture 5" descr="MCj01345490000[1]"/>
          <p:cNvPicPr>
            <a:picLocks noChangeAspect="1" noChangeArrowheads="1"/>
          </p:cNvPicPr>
          <p:nvPr/>
        </p:nvPicPr>
        <p:blipFill>
          <a:blip r:embed="rId3" cstate="print"/>
          <a:srcRect/>
          <a:stretch>
            <a:fillRect/>
          </a:stretch>
        </p:blipFill>
        <p:spPr bwMode="auto">
          <a:xfrm>
            <a:off x="7959725" y="-152400"/>
            <a:ext cx="1184275" cy="2362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D23AB529-2F26-4F00-AAC5-1CF4E4C13252}" type="slidenum">
              <a:rPr lang="en-US"/>
              <a:pPr/>
              <a:t>7</a:t>
            </a:fld>
            <a:endParaRPr lang="en-US" dirty="0"/>
          </a:p>
        </p:txBody>
      </p:sp>
      <p:sp>
        <p:nvSpPr>
          <p:cNvPr id="10243" name="Rectangle 2"/>
          <p:cNvSpPr>
            <a:spLocks noGrp="1" noChangeArrowheads="1"/>
          </p:cNvSpPr>
          <p:nvPr>
            <p:ph type="title"/>
          </p:nvPr>
        </p:nvSpPr>
        <p:spPr>
          <a:xfrm>
            <a:off x="457200" y="1479550"/>
            <a:ext cx="7769225" cy="584775"/>
          </a:xfrm>
        </p:spPr>
        <p:txBody>
          <a:bodyPr/>
          <a:lstStyle/>
          <a:p>
            <a:pPr algn="ctr"/>
            <a:r>
              <a:rPr lang="en-US" dirty="0"/>
              <a:t>Terms and Terminology</a:t>
            </a:r>
          </a:p>
        </p:txBody>
      </p:sp>
      <p:sp>
        <p:nvSpPr>
          <p:cNvPr id="10244" name="Rectangle 3"/>
          <p:cNvSpPr>
            <a:spLocks noGrp="1" noChangeArrowheads="1"/>
          </p:cNvSpPr>
          <p:nvPr>
            <p:ph type="body" idx="1"/>
          </p:nvPr>
        </p:nvSpPr>
        <p:spPr/>
        <p:txBody>
          <a:bodyPr/>
          <a:lstStyle/>
          <a:p>
            <a:pPr>
              <a:lnSpc>
                <a:spcPct val="80000"/>
              </a:lnSpc>
            </a:pPr>
            <a:r>
              <a:rPr lang="en-US" sz="2000" b="1" u="sng" dirty="0"/>
              <a:t>Executive Agency</a:t>
            </a:r>
            <a:r>
              <a:rPr lang="en-US" sz="2000" dirty="0"/>
              <a:t> – Any executive department or independent establishment in the </a:t>
            </a:r>
            <a:r>
              <a:rPr lang="en-US" sz="2000" u="sng" dirty="0"/>
              <a:t>executive branch of the Government. </a:t>
            </a:r>
          </a:p>
          <a:p>
            <a:pPr>
              <a:lnSpc>
                <a:spcPct val="80000"/>
              </a:lnSpc>
            </a:pPr>
            <a:endParaRPr lang="en-US" sz="1600" b="1" u="sng" dirty="0"/>
          </a:p>
          <a:p>
            <a:pPr>
              <a:lnSpc>
                <a:spcPct val="80000"/>
              </a:lnSpc>
            </a:pPr>
            <a:r>
              <a:rPr lang="en-US" sz="2000" b="1" u="sng" dirty="0"/>
              <a:t>Public Agency </a:t>
            </a:r>
            <a:r>
              <a:rPr lang="en-US" sz="2000" b="1" dirty="0"/>
              <a:t>– </a:t>
            </a:r>
            <a:r>
              <a:rPr lang="en-US" sz="2000" u="sng" dirty="0"/>
              <a:t>Any state, political subdivision thereof</a:t>
            </a:r>
            <a:r>
              <a:rPr lang="en-US" sz="2000" dirty="0"/>
              <a:t>, including any unit of local government.  Also includes any Indian tribe group or community located on a state reservation.</a:t>
            </a:r>
          </a:p>
          <a:p>
            <a:pPr>
              <a:lnSpc>
                <a:spcPct val="80000"/>
              </a:lnSpc>
            </a:pPr>
            <a:endParaRPr lang="en-US" sz="1600" dirty="0"/>
          </a:p>
          <a:p>
            <a:pPr>
              <a:lnSpc>
                <a:spcPct val="80000"/>
              </a:lnSpc>
            </a:pPr>
            <a:r>
              <a:rPr lang="en-US" sz="2000" b="1" u="sng" dirty="0"/>
              <a:t>Holding Agency</a:t>
            </a:r>
            <a:r>
              <a:rPr lang="en-US" sz="2000" dirty="0"/>
              <a:t> – The Federal agency having </a:t>
            </a:r>
            <a:r>
              <a:rPr lang="en-US" sz="2000" u="sng" dirty="0"/>
              <a:t>accountability</a:t>
            </a:r>
            <a:r>
              <a:rPr lang="en-US" sz="2000" dirty="0"/>
              <a:t> for, and generally possession of, the property involved</a:t>
            </a:r>
          </a:p>
          <a:p>
            <a:pPr>
              <a:lnSpc>
                <a:spcPct val="80000"/>
              </a:lnSpc>
            </a:pPr>
            <a:endParaRPr lang="en-US" sz="1600" dirty="0"/>
          </a:p>
          <a:p>
            <a:pPr>
              <a:lnSpc>
                <a:spcPct val="80000"/>
              </a:lnSpc>
            </a:pPr>
            <a:r>
              <a:rPr lang="en-US" sz="2000" b="1" u="sng" dirty="0"/>
              <a:t>State Agency for Surplus Property (SASP)</a:t>
            </a:r>
            <a:r>
              <a:rPr lang="en-US" sz="2000" b="1" dirty="0"/>
              <a:t>-</a:t>
            </a:r>
            <a:r>
              <a:rPr lang="en-US" sz="2000" dirty="0"/>
              <a:t> The agency designated under state law to </a:t>
            </a:r>
            <a:r>
              <a:rPr lang="en-US" sz="2000" u="sng" dirty="0"/>
              <a:t>receive federal  surplus personal property for distribution </a:t>
            </a:r>
            <a:r>
              <a:rPr lang="en-US" sz="2000" dirty="0"/>
              <a:t>to eligible donees within the state as provided for in 40 USC 549.</a:t>
            </a:r>
          </a:p>
          <a:p>
            <a:pPr>
              <a:lnSpc>
                <a:spcPct val="80000"/>
              </a:lnSpc>
            </a:pPr>
            <a:endParaRPr lang="en-US" sz="2000" dirty="0"/>
          </a:p>
          <a:p>
            <a:pPr>
              <a:lnSpc>
                <a:spcPct val="80000"/>
              </a:lnSpc>
            </a:pP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F2B4C89C-56D8-46E6-86AC-B9C7B5C70117}" type="slidenum">
              <a:rPr lang="en-US"/>
              <a:pPr/>
              <a:t>8</a:t>
            </a:fld>
            <a:endParaRPr lang="en-US" dirty="0"/>
          </a:p>
        </p:txBody>
      </p:sp>
      <p:sp>
        <p:nvSpPr>
          <p:cNvPr id="11267" name="Rectangle 2"/>
          <p:cNvSpPr>
            <a:spLocks noGrp="1" noChangeArrowheads="1"/>
          </p:cNvSpPr>
          <p:nvPr>
            <p:ph type="title"/>
          </p:nvPr>
        </p:nvSpPr>
        <p:spPr>
          <a:xfrm>
            <a:off x="455613" y="1479550"/>
            <a:ext cx="7924800" cy="584775"/>
          </a:xfrm>
          <a:noFill/>
        </p:spPr>
        <p:txBody>
          <a:bodyPr/>
          <a:lstStyle/>
          <a:p>
            <a:pPr algn="ctr"/>
            <a:r>
              <a:rPr lang="en-US" dirty="0"/>
              <a:t>Terms and Terminology</a:t>
            </a:r>
          </a:p>
        </p:txBody>
      </p:sp>
      <p:sp>
        <p:nvSpPr>
          <p:cNvPr id="11268" name="Rectangle 3"/>
          <p:cNvSpPr>
            <a:spLocks noGrp="1" noChangeArrowheads="1"/>
          </p:cNvSpPr>
          <p:nvPr>
            <p:ph type="body" idx="1"/>
          </p:nvPr>
        </p:nvSpPr>
        <p:spPr>
          <a:xfrm>
            <a:off x="228600" y="2362200"/>
            <a:ext cx="8001000" cy="3886200"/>
          </a:xfrm>
          <a:noFill/>
        </p:spPr>
        <p:txBody>
          <a:bodyPr/>
          <a:lstStyle/>
          <a:p>
            <a:pPr>
              <a:tabLst>
                <a:tab pos="285750" algn="l"/>
                <a:tab pos="342900" algn="l"/>
              </a:tabLst>
            </a:pPr>
            <a:r>
              <a:rPr lang="en-US" sz="1800" b="1" u="sng" dirty="0">
                <a:solidFill>
                  <a:srgbClr val="003399"/>
                </a:solidFill>
              </a:rPr>
              <a:t>Donee</a:t>
            </a:r>
            <a:r>
              <a:rPr lang="en-US" sz="1800" dirty="0">
                <a:solidFill>
                  <a:srgbClr val="003399"/>
                </a:solidFill>
              </a:rPr>
              <a:t>- Any of the following entities that receive federal surplus personal property </a:t>
            </a:r>
            <a:r>
              <a:rPr lang="en-US" sz="1800" b="1" i="1" dirty="0">
                <a:solidFill>
                  <a:srgbClr val="003399"/>
                </a:solidFill>
              </a:rPr>
              <a:t>through an SASP</a:t>
            </a:r>
            <a:r>
              <a:rPr lang="en-US" sz="1800" dirty="0">
                <a:solidFill>
                  <a:srgbClr val="003399"/>
                </a:solidFill>
              </a:rPr>
              <a:t>:</a:t>
            </a:r>
          </a:p>
          <a:p>
            <a:pPr lvl="1" indent="-285750">
              <a:buFontTx/>
              <a:buChar char="•"/>
              <a:tabLst>
                <a:tab pos="285750" algn="l"/>
                <a:tab pos="342900" algn="l"/>
              </a:tabLst>
            </a:pPr>
            <a:r>
              <a:rPr lang="en-US" sz="1800" b="1" dirty="0">
                <a:solidFill>
                  <a:srgbClr val="003399"/>
                </a:solidFill>
              </a:rPr>
              <a:t>- A public agency which uses surplus property to carry out or promote one or more public purposes</a:t>
            </a:r>
          </a:p>
          <a:p>
            <a:pPr lvl="1" indent="-285750">
              <a:buFontTx/>
              <a:buChar char="•"/>
              <a:tabLst>
                <a:tab pos="285750" algn="l"/>
                <a:tab pos="342900" algn="l"/>
              </a:tabLst>
            </a:pPr>
            <a:r>
              <a:rPr lang="en-US" sz="1800" b="1" dirty="0">
                <a:solidFill>
                  <a:srgbClr val="003399"/>
                </a:solidFill>
              </a:rPr>
              <a:t>- An eligible nonprofit, tax-exempt organization</a:t>
            </a:r>
          </a:p>
          <a:p>
            <a:pPr lvl="1" indent="-285750">
              <a:buNone/>
              <a:tabLst>
                <a:tab pos="285750" algn="l"/>
                <a:tab pos="342900" algn="l"/>
              </a:tabLst>
            </a:pPr>
            <a:r>
              <a:rPr lang="en-US" sz="1600" dirty="0">
                <a:solidFill>
                  <a:srgbClr val="003399"/>
                </a:solidFill>
              </a:rPr>
              <a:t>	</a:t>
            </a:r>
            <a:r>
              <a:rPr lang="en-US" sz="1800" b="1" dirty="0">
                <a:solidFill>
                  <a:srgbClr val="003399"/>
                </a:solidFill>
              </a:rPr>
              <a:t>- A Service Educational Activity (SEA)</a:t>
            </a:r>
          </a:p>
          <a:p>
            <a:pPr lvl="1" indent="-285750">
              <a:buFontTx/>
              <a:buNone/>
              <a:tabLst>
                <a:tab pos="285750" algn="l"/>
                <a:tab pos="342900" algn="l"/>
              </a:tabLst>
            </a:pPr>
            <a:endParaRPr lang="en-US" sz="1600" dirty="0">
              <a:solidFill>
                <a:srgbClr val="003399"/>
              </a:solidFill>
            </a:endParaRPr>
          </a:p>
          <a:p>
            <a:pPr>
              <a:buFontTx/>
              <a:buNone/>
              <a:tabLst>
                <a:tab pos="285750" algn="l"/>
                <a:tab pos="342900" algn="l"/>
              </a:tabLst>
            </a:pPr>
            <a:r>
              <a:rPr lang="en-US" sz="1600" dirty="0">
                <a:solidFill>
                  <a:srgbClr val="003399"/>
                </a:solidFill>
              </a:rPr>
              <a:t>     </a:t>
            </a:r>
            <a:r>
              <a:rPr lang="en-US" sz="1800" b="1" u="sng" dirty="0">
                <a:solidFill>
                  <a:srgbClr val="003399"/>
                </a:solidFill>
              </a:rPr>
              <a:t>Service Educational Activity</a:t>
            </a:r>
            <a:r>
              <a:rPr lang="en-US" sz="1600" dirty="0">
                <a:solidFill>
                  <a:srgbClr val="003399"/>
                </a:solidFill>
              </a:rPr>
              <a:t> – </a:t>
            </a:r>
            <a:r>
              <a:rPr lang="en-US" sz="1800" dirty="0">
                <a:solidFill>
                  <a:srgbClr val="003399"/>
                </a:solidFill>
              </a:rPr>
              <a:t>Any </a:t>
            </a:r>
            <a:r>
              <a:rPr lang="en-US" sz="1800" b="1" i="1" dirty="0">
                <a:solidFill>
                  <a:srgbClr val="003399"/>
                </a:solidFill>
              </a:rPr>
              <a:t>educational activity designated by the Secretary of Defense </a:t>
            </a:r>
            <a:r>
              <a:rPr lang="en-US" sz="1800" dirty="0">
                <a:solidFill>
                  <a:srgbClr val="003399"/>
                </a:solidFill>
              </a:rPr>
              <a:t>as being of special interest to the armed forces (Maritime Academies, Military, Naval, Air Force, Army or Coast Guard Preparatory Schools, Boy Scouts, Little League Baseball)</a:t>
            </a:r>
          </a:p>
          <a:p>
            <a:pPr lvl="1" indent="-285750">
              <a:buFontTx/>
              <a:buChar char="•"/>
              <a:tabLst>
                <a:tab pos="285750" algn="l"/>
                <a:tab pos="342900" algn="l"/>
              </a:tabLst>
            </a:pPr>
            <a:endParaRPr lang="en-US" sz="1600" dirty="0">
              <a:solidFill>
                <a:srgbClr val="003399"/>
              </a:solidFill>
            </a:endParaRPr>
          </a:p>
          <a:p>
            <a:pPr lvl="1" indent="-285750">
              <a:buClr>
                <a:srgbClr val="A50021"/>
              </a:buClr>
              <a:buFontTx/>
              <a:buNone/>
              <a:tabLst>
                <a:tab pos="285750" algn="l"/>
                <a:tab pos="342900" algn="l"/>
              </a:tabLst>
            </a:pPr>
            <a:endParaRPr lang="en-US" sz="1600" dirty="0"/>
          </a:p>
          <a:p>
            <a:pPr lvl="1" indent="-285750">
              <a:buClr>
                <a:srgbClr val="A50021"/>
              </a:buClr>
              <a:buFontTx/>
              <a:buNone/>
              <a:tabLst>
                <a:tab pos="285750" algn="l"/>
                <a:tab pos="342900" algn="l"/>
              </a:tabLst>
            </a:pPr>
            <a:endParaRPr lang="en-US" sz="1600" dirty="0"/>
          </a:p>
          <a:p>
            <a:pPr lvl="1" indent="-285750">
              <a:buClr>
                <a:srgbClr val="A50021"/>
              </a:buClr>
              <a:buFontTx/>
              <a:buNone/>
              <a:tabLst>
                <a:tab pos="285750" algn="l"/>
                <a:tab pos="342900" algn="l"/>
              </a:tabLst>
            </a:pPr>
            <a:endParaRPr lang="en-US" dirty="0"/>
          </a:p>
          <a:p>
            <a:pPr lvl="1" indent="-285750">
              <a:buClr>
                <a:srgbClr val="A50021"/>
              </a:buClr>
              <a:buFontTx/>
              <a:buNone/>
              <a:tabLst>
                <a:tab pos="285750" algn="l"/>
                <a:tab pos="342900" algn="l"/>
              </a:tabLst>
            </a:pPr>
            <a:endParaRPr lang="en-US" dirty="0"/>
          </a:p>
          <a:p>
            <a:pPr lvl="1" indent="-285750">
              <a:buClr>
                <a:srgbClr val="A50021"/>
              </a:buClr>
              <a:buFontTx/>
              <a:buNone/>
              <a:tabLst>
                <a:tab pos="285750" algn="l"/>
                <a:tab pos="342900" algn="l"/>
              </a:tabLst>
            </a:pPr>
            <a:endParaRPr lang="en-US" dirty="0"/>
          </a:p>
          <a:p>
            <a:pPr lvl="1" indent="-285750">
              <a:buClr>
                <a:srgbClr val="A50021"/>
              </a:buClr>
              <a:buFontTx/>
              <a:buNone/>
              <a:tabLst>
                <a:tab pos="285750" algn="l"/>
                <a:tab pos="342900" algn="l"/>
              </a:tabLst>
            </a:pPr>
            <a:endParaRPr lang="en-US" dirty="0"/>
          </a:p>
        </p:txBody>
      </p:sp>
      <p:sp>
        <p:nvSpPr>
          <p:cNvPr id="11269" name="Text Box 4"/>
          <p:cNvSpPr txBox="1">
            <a:spLocks noChangeArrowheads="1"/>
          </p:cNvSpPr>
          <p:nvPr/>
        </p:nvSpPr>
        <p:spPr bwMode="auto">
          <a:xfrm>
            <a:off x="6537325" y="4306888"/>
            <a:ext cx="184150" cy="457200"/>
          </a:xfrm>
          <a:prstGeom prst="rect">
            <a:avLst/>
          </a:prstGeom>
          <a:noFill/>
          <a:ln w="9525">
            <a:noFill/>
            <a:miter lim="800000"/>
            <a:headEnd/>
            <a:tailEnd/>
          </a:ln>
        </p:spPr>
        <p:txBody>
          <a:bodyPr wrap="none">
            <a:spAutoFit/>
          </a:bodyPr>
          <a:lstStyle/>
          <a:p>
            <a:pPr algn="l"/>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DEB49FB6-3727-402A-B45E-8C6CA665AA70}" type="slidenum">
              <a:rPr lang="en-US"/>
              <a:pPr/>
              <a:t>9</a:t>
            </a:fld>
            <a:endParaRPr lang="en-US" dirty="0"/>
          </a:p>
        </p:txBody>
      </p:sp>
      <p:sp>
        <p:nvSpPr>
          <p:cNvPr id="12291" name="Rectangle 2"/>
          <p:cNvSpPr>
            <a:spLocks noGrp="1" noChangeArrowheads="1"/>
          </p:cNvSpPr>
          <p:nvPr>
            <p:ph type="title"/>
          </p:nvPr>
        </p:nvSpPr>
        <p:spPr>
          <a:xfrm>
            <a:off x="457200" y="1479550"/>
            <a:ext cx="7769225" cy="584775"/>
          </a:xfrm>
        </p:spPr>
        <p:txBody>
          <a:bodyPr/>
          <a:lstStyle/>
          <a:p>
            <a:pPr algn="ctr"/>
            <a:r>
              <a:rPr lang="en-US" dirty="0"/>
              <a:t>Terms and Terminology</a:t>
            </a:r>
          </a:p>
        </p:txBody>
      </p:sp>
      <p:sp>
        <p:nvSpPr>
          <p:cNvPr id="12292" name="Rectangle 3"/>
          <p:cNvSpPr>
            <a:spLocks noGrp="1" noChangeArrowheads="1"/>
          </p:cNvSpPr>
          <p:nvPr>
            <p:ph type="body" idx="1"/>
          </p:nvPr>
        </p:nvSpPr>
        <p:spPr>
          <a:xfrm>
            <a:off x="455613" y="2209800"/>
            <a:ext cx="7769225" cy="3232150"/>
          </a:xfrm>
        </p:spPr>
        <p:txBody>
          <a:bodyPr/>
          <a:lstStyle/>
          <a:p>
            <a:pPr>
              <a:lnSpc>
                <a:spcPct val="80000"/>
              </a:lnSpc>
              <a:buFontTx/>
              <a:buChar char="•"/>
            </a:pPr>
            <a:r>
              <a:rPr lang="en-US" b="1" u="sng" dirty="0"/>
              <a:t>Personal Property</a:t>
            </a:r>
            <a:r>
              <a:rPr lang="en-US" b="1" dirty="0"/>
              <a:t> – </a:t>
            </a:r>
            <a:r>
              <a:rPr lang="en-US" dirty="0"/>
              <a:t>Any property </a:t>
            </a:r>
            <a:r>
              <a:rPr lang="en-US" u="sng" dirty="0"/>
              <a:t>except</a:t>
            </a:r>
            <a:r>
              <a:rPr lang="en-US" dirty="0"/>
              <a:t> real property.</a:t>
            </a:r>
          </a:p>
          <a:p>
            <a:pPr>
              <a:lnSpc>
                <a:spcPct val="80000"/>
              </a:lnSpc>
              <a:buFontTx/>
              <a:buChar char="•"/>
            </a:pPr>
            <a:endParaRPr lang="en-US" dirty="0"/>
          </a:p>
          <a:p>
            <a:pPr>
              <a:lnSpc>
                <a:spcPct val="80000"/>
              </a:lnSpc>
              <a:buFontTx/>
              <a:buChar char="•"/>
            </a:pPr>
            <a:r>
              <a:rPr lang="en-US" b="1" u="sng" dirty="0"/>
              <a:t>Excess Property</a:t>
            </a:r>
            <a:r>
              <a:rPr lang="en-US" b="1" dirty="0"/>
              <a:t>-</a:t>
            </a:r>
            <a:r>
              <a:rPr lang="en-US" dirty="0"/>
              <a:t> Any personal property under the control of any federal agency that is </a:t>
            </a:r>
            <a:r>
              <a:rPr lang="en-US" u="sng" dirty="0"/>
              <a:t>no longer required for that agency’s needs</a:t>
            </a:r>
            <a:r>
              <a:rPr lang="en-US" dirty="0"/>
              <a:t>, as determined by the agency head or designee.</a:t>
            </a:r>
          </a:p>
          <a:p>
            <a:pPr>
              <a:lnSpc>
                <a:spcPct val="80000"/>
              </a:lnSpc>
              <a:buFontTx/>
              <a:buChar char="•"/>
            </a:pPr>
            <a:endParaRPr lang="en-US" b="1" u="sng" dirty="0"/>
          </a:p>
          <a:p>
            <a:pPr>
              <a:lnSpc>
                <a:spcPct val="80000"/>
              </a:lnSpc>
              <a:buFontTx/>
              <a:buChar char="•"/>
            </a:pPr>
            <a:r>
              <a:rPr lang="en-US" b="1" u="sng" dirty="0"/>
              <a:t>Surplus Property</a:t>
            </a:r>
            <a:r>
              <a:rPr lang="en-US" b="1" dirty="0"/>
              <a:t>-</a:t>
            </a:r>
            <a:r>
              <a:rPr lang="en-US" dirty="0"/>
              <a:t> Excess personal property </a:t>
            </a:r>
            <a:r>
              <a:rPr lang="en-US" u="sng" dirty="0"/>
              <a:t>no longer required by federal agencies</a:t>
            </a:r>
            <a:r>
              <a:rPr lang="en-US" b="1" i="1" dirty="0"/>
              <a:t> </a:t>
            </a:r>
            <a:r>
              <a:rPr lang="en-US" dirty="0"/>
              <a:t>and is available to the State and Non Profit Organizations.</a:t>
            </a:r>
          </a:p>
          <a:p>
            <a:pPr>
              <a:lnSpc>
                <a:spcPct val="80000"/>
              </a:lnSpc>
            </a:pPr>
            <a:endParaRPr lang="en-US" sz="1600" dirty="0"/>
          </a:p>
        </p:txBody>
      </p:sp>
    </p:spTree>
  </p:cSld>
  <p:clrMapOvr>
    <a:masterClrMapping/>
  </p:clrMapOvr>
</p:sld>
</file>

<file path=ppt/theme/theme1.xml><?xml version="1.0" encoding="utf-8"?>
<a:theme xmlns:a="http://schemas.openxmlformats.org/drawingml/2006/main" name="GSA Powerpoint template">
  <a:themeElements>
    <a:clrScheme name="GSA Powerpoint template 8">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A50021"/>
      </a:hlink>
      <a:folHlink>
        <a:srgbClr val="B2B2B2"/>
      </a:folHlink>
    </a:clrScheme>
    <a:fontScheme name="GS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8">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A50021"/>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9182</TotalTime>
  <Words>1992</Words>
  <Application>Microsoft Office PowerPoint</Application>
  <PresentationFormat>On-screen Show (4:3)</PresentationFormat>
  <Paragraphs>238</Paragraphs>
  <Slides>18</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Alois</vt:lpstr>
      <vt:lpstr>Arial</vt:lpstr>
      <vt:lpstr>Arial Black</vt:lpstr>
      <vt:lpstr>Franklin Gothic Medium</vt:lpstr>
      <vt:lpstr>Times</vt:lpstr>
      <vt:lpstr>Times New Roman</vt:lpstr>
      <vt:lpstr>Wingdings</vt:lpstr>
      <vt:lpstr>GSA Powerpoint template</vt:lpstr>
      <vt:lpstr>Custom Design</vt:lpstr>
      <vt:lpstr>1_Custom Design</vt:lpstr>
      <vt:lpstr>PowerPoint Presentation</vt:lpstr>
      <vt:lpstr>Value to the Customer</vt:lpstr>
      <vt:lpstr>GSA Property Management Mission Statement</vt:lpstr>
      <vt:lpstr>PowerPoint Presentation</vt:lpstr>
      <vt:lpstr>Four Steps of Property Disposal   1. Internal Screening– Announcing property within YOUR agency  2. Excess – Reporting &amp; Offering it to other FEDERAL agencies  3. Surplus – Offering it to STATE/NON-PROFITS via SASP  4. Sales – Offering it for sale to the GENERAL PUBLIC </vt:lpstr>
      <vt:lpstr>Terms and Terminology</vt:lpstr>
      <vt:lpstr>Terms and Terminology</vt:lpstr>
      <vt:lpstr>Terms and Terminology</vt:lpstr>
      <vt:lpstr>Terms and Terminology</vt:lpstr>
      <vt:lpstr>Terms and Terminology</vt:lpstr>
      <vt:lpstr>Terms and Terminology</vt:lpstr>
      <vt:lpstr>Terms and Terminology</vt:lpstr>
      <vt:lpstr>Terms and Terminology</vt:lpstr>
      <vt:lpstr>Terms and Terminology</vt:lpstr>
      <vt:lpstr> Condition Code Terminology</vt:lpstr>
      <vt:lpstr> FEDERAL DISPOSAL PROCESS</vt:lpstr>
      <vt:lpstr>QUESTIONS?</vt:lpstr>
      <vt:lpstr>For questions or for further assistance…</vt:lpstr>
    </vt:vector>
  </TitlesOfParts>
  <Company>GSA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Andy Black</dc:creator>
  <cp:lastModifiedBy>ChristieCGingras</cp:lastModifiedBy>
  <cp:revision>313</cp:revision>
  <cp:lastPrinted>2000-10-09T13:28:30Z</cp:lastPrinted>
  <dcterms:created xsi:type="dcterms:W3CDTF">2000-04-20T12:10:32Z</dcterms:created>
  <dcterms:modified xsi:type="dcterms:W3CDTF">2021-12-17T18:50:52Z</dcterms:modified>
</cp:coreProperties>
</file>