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9144000"/>
  <p:notesSz cx="7035800" cy="9334500"/>
  <p:embeddedFontLst>
    <p:embeddedFont>
      <p:font typeface="Roboto"/>
      <p:regular r:id="rId35"/>
      <p:bold r:id="rId36"/>
      <p:italic r:id="rId37"/>
      <p:boldItalic r:id="rId38"/>
    </p:embeddedFont>
    <p:embeddedFont>
      <p:font typeface="Century Gothic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92">
          <p15:clr>
            <a:srgbClr val="000000"/>
          </p15:clr>
        </p15:guide>
        <p15:guide id="2" pos="516">
          <p15:clr>
            <a:srgbClr val="000000"/>
          </p15:clr>
        </p15:guide>
      </p15:sldGuideLst>
    </p:ext>
    <p:ext uri="{2D200454-40CA-4A62-9FC3-DE9A4176ACB9}">
      <p15:notesGuideLst>
        <p15:guide id="1" orient="horz" pos="2940">
          <p15:clr>
            <a:srgbClr val="000000"/>
          </p15:clr>
        </p15:guide>
        <p15:guide id="2" pos="2216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92" orient="horz"/>
        <p:guide pos="516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40" orient="horz"/>
        <p:guide pos="2216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.fntdata"/><Relationship Id="rId20" Type="http://schemas.openxmlformats.org/officeDocument/2006/relationships/slide" Target="slides/slide15.xml"/><Relationship Id="rId42" Type="http://schemas.openxmlformats.org/officeDocument/2006/relationships/font" Target="fonts/CenturyGothic-boldItalic.fntdata"/><Relationship Id="rId41" Type="http://schemas.openxmlformats.org/officeDocument/2006/relationships/font" Target="fonts/CenturyGothic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italic.fntdata"/><Relationship Id="rId14" Type="http://schemas.openxmlformats.org/officeDocument/2006/relationships/slide" Target="slides/slide9.xml"/><Relationship Id="rId36" Type="http://schemas.openxmlformats.org/officeDocument/2006/relationships/font" Target="fonts/Roboto-bold.fntdata"/><Relationship Id="rId17" Type="http://schemas.openxmlformats.org/officeDocument/2006/relationships/slide" Target="slides/slide12.xml"/><Relationship Id="rId39" Type="http://schemas.openxmlformats.org/officeDocument/2006/relationships/font" Target="fonts/CenturyGothic-regular.fntdata"/><Relationship Id="rId16" Type="http://schemas.openxmlformats.org/officeDocument/2006/relationships/slide" Target="slides/slide11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86213" y="0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4275" y="700088"/>
            <a:ext cx="4667250" cy="3500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67775"/>
            <a:ext cx="3049588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/>
          <p:nvPr>
            <p:ph idx="12" type="sldNum"/>
          </p:nvPr>
        </p:nvSpPr>
        <p:spPr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9" name="Google Shape;29;p1:notes"/>
          <p:cNvSpPr/>
          <p:nvPr>
            <p:ph idx="2" type="sldImg"/>
          </p:nvPr>
        </p:nvSpPr>
        <p:spPr>
          <a:xfrm>
            <a:off x="1184275" y="700088"/>
            <a:ext cx="4667250" cy="3500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" name="Google Shape;30;p1:notes"/>
          <p:cNvSpPr txBox="1"/>
          <p:nvPr>
            <p:ph idx="1" type="body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19f838449_0_2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2" name="Google Shape;112;g2219f838449_0_2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g2219f838449_0_2:notes"/>
          <p:cNvSpPr txBox="1"/>
          <p:nvPr>
            <p:ph idx="12" type="sldNum"/>
          </p:nvPr>
        </p:nvSpPr>
        <p:spPr>
          <a:xfrm>
            <a:off x="3986213" y="8867775"/>
            <a:ext cx="304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19f838449_0_222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6" name="Google Shape;136;g2219f838449_0_222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2219f838449_0_222:notes"/>
          <p:cNvSpPr txBox="1"/>
          <p:nvPr>
            <p:ph idx="12" type="sldNum"/>
          </p:nvPr>
        </p:nvSpPr>
        <p:spPr>
          <a:xfrm>
            <a:off x="3986213" y="8867775"/>
            <a:ext cx="304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1fd6ba0ae_0_144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6" name="Google Shape;146;g221fd6ba0ae_0_144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221fd6ba0ae_0_144:notes"/>
          <p:cNvSpPr txBox="1"/>
          <p:nvPr>
            <p:ph idx="12" type="sldNum"/>
          </p:nvPr>
        </p:nvSpPr>
        <p:spPr>
          <a:xfrm>
            <a:off x="3986213" y="8867775"/>
            <a:ext cx="304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219f838449_0_231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8" name="Google Shape;158;g2219f838449_0_231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2219f838449_0_231:notes"/>
          <p:cNvSpPr txBox="1"/>
          <p:nvPr>
            <p:ph idx="12" type="sldNum"/>
          </p:nvPr>
        </p:nvSpPr>
        <p:spPr>
          <a:xfrm>
            <a:off x="3986213" y="8867775"/>
            <a:ext cx="304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219f838449_0_212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8" name="Google Shape;168;g2219f838449_0_212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2219f838449_0_212:notes"/>
          <p:cNvSpPr txBox="1"/>
          <p:nvPr>
            <p:ph idx="12" type="sldNum"/>
          </p:nvPr>
        </p:nvSpPr>
        <p:spPr>
          <a:xfrm>
            <a:off x="3986213" y="8867775"/>
            <a:ext cx="304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219f838449_0_240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8" name="Google Shape;178;g2219f838449_0_240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2219f838449_0_240:notes"/>
          <p:cNvSpPr txBox="1"/>
          <p:nvPr>
            <p:ph idx="12" type="sldNum"/>
          </p:nvPr>
        </p:nvSpPr>
        <p:spPr>
          <a:xfrm>
            <a:off x="3986213" y="8867775"/>
            <a:ext cx="304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21fd6ba0ae_0_123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8" name="Google Shape;188;g221fd6ba0ae_0_123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221fd6ba0ae_0_123:notes"/>
          <p:cNvSpPr txBox="1"/>
          <p:nvPr>
            <p:ph idx="12" type="sldNum"/>
          </p:nvPr>
        </p:nvSpPr>
        <p:spPr>
          <a:xfrm>
            <a:off x="3986213" y="8867775"/>
            <a:ext cx="304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1824cfa77f_0_509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21824cfa77f_0_509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219f838449_0_12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3" name="Google Shape;203;g2219f838449_0_12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2219f838449_0_12:notes"/>
          <p:cNvSpPr txBox="1"/>
          <p:nvPr>
            <p:ph idx="12" type="sldNum"/>
          </p:nvPr>
        </p:nvSpPr>
        <p:spPr>
          <a:xfrm>
            <a:off x="3986213" y="8867775"/>
            <a:ext cx="304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219f838449_0_111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3" name="Google Shape;213;g2219f838449_0_111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2219f838449_0_111:notes"/>
          <p:cNvSpPr txBox="1"/>
          <p:nvPr>
            <p:ph idx="12" type="sldNum"/>
          </p:nvPr>
        </p:nvSpPr>
        <p:spPr>
          <a:xfrm>
            <a:off x="3986213" y="8867775"/>
            <a:ext cx="304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:notes"/>
          <p:cNvSpPr/>
          <p:nvPr>
            <p:ph idx="2" type="sldImg"/>
          </p:nvPr>
        </p:nvSpPr>
        <p:spPr>
          <a:xfrm>
            <a:off x="1184275" y="700088"/>
            <a:ext cx="4667250" cy="3500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" name="Google Shape;38;p4:notes"/>
          <p:cNvSpPr txBox="1"/>
          <p:nvPr>
            <p:ph idx="1" type="body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" name="Google Shape;39;p4:notes"/>
          <p:cNvSpPr txBox="1"/>
          <p:nvPr>
            <p:ph idx="12" type="sldNum"/>
          </p:nvPr>
        </p:nvSpPr>
        <p:spPr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1824cfa77f_0_514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4" name="Google Shape;224;g21824cfa77f_0_514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g21824cfa77f_0_514:notes"/>
          <p:cNvSpPr txBox="1"/>
          <p:nvPr>
            <p:ph idx="12" type="sldNum"/>
          </p:nvPr>
        </p:nvSpPr>
        <p:spPr>
          <a:xfrm>
            <a:off x="3986213" y="8867775"/>
            <a:ext cx="304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1824cfa77f_0_522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6" name="Google Shape;236;g21824cfa77f_0_522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g21824cfa77f_0_522:notes"/>
          <p:cNvSpPr txBox="1"/>
          <p:nvPr>
            <p:ph idx="12" type="sldNum"/>
          </p:nvPr>
        </p:nvSpPr>
        <p:spPr>
          <a:xfrm>
            <a:off x="3986213" y="8867775"/>
            <a:ext cx="304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1824cfa77f_0_567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8" name="Google Shape;248;g21824cfa77f_0_567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21824cfa77f_0_567:notes"/>
          <p:cNvSpPr txBox="1"/>
          <p:nvPr>
            <p:ph idx="12" type="sldNum"/>
          </p:nvPr>
        </p:nvSpPr>
        <p:spPr>
          <a:xfrm>
            <a:off x="3986213" y="8867775"/>
            <a:ext cx="304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1824cfa77f_0_530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4" name="Google Shape;264;g21824cfa77f_0_530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g21824cfa77f_0_530:notes"/>
          <p:cNvSpPr txBox="1"/>
          <p:nvPr>
            <p:ph idx="12" type="sldNum"/>
          </p:nvPr>
        </p:nvSpPr>
        <p:spPr>
          <a:xfrm>
            <a:off x="3986213" y="8867775"/>
            <a:ext cx="304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1824cfa77f_0_538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6" name="Google Shape;276;g21824cfa77f_0_538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g21824cfa77f_0_538:notes"/>
          <p:cNvSpPr txBox="1"/>
          <p:nvPr>
            <p:ph idx="12" type="sldNum"/>
          </p:nvPr>
        </p:nvSpPr>
        <p:spPr>
          <a:xfrm>
            <a:off x="3986213" y="8867775"/>
            <a:ext cx="304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1824cfa77f_0_546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0" name="Google Shape;290;g21824cfa77f_0_546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g21824cfa77f_0_546:notes"/>
          <p:cNvSpPr txBox="1"/>
          <p:nvPr>
            <p:ph idx="12" type="sldNum"/>
          </p:nvPr>
        </p:nvSpPr>
        <p:spPr>
          <a:xfrm>
            <a:off x="3986213" y="8867775"/>
            <a:ext cx="304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1824cfa77f_0_554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5" name="Google Shape;305;g21824cfa77f_0_554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g21824cfa77f_0_554:notes"/>
          <p:cNvSpPr txBox="1"/>
          <p:nvPr>
            <p:ph idx="12" type="sldNum"/>
          </p:nvPr>
        </p:nvSpPr>
        <p:spPr>
          <a:xfrm>
            <a:off x="3986213" y="8867775"/>
            <a:ext cx="304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1824cfa77f_0_600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7" name="Google Shape;317;g21824cfa77f_0_600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g21824cfa77f_0_600:notes"/>
          <p:cNvSpPr txBox="1"/>
          <p:nvPr>
            <p:ph idx="12" type="sldNum"/>
          </p:nvPr>
        </p:nvSpPr>
        <p:spPr>
          <a:xfrm>
            <a:off x="3986213" y="8867775"/>
            <a:ext cx="304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219f838449_0_74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7" name="Google Shape;327;g2219f838449_0_74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g2219f838449_0_74:notes"/>
          <p:cNvSpPr txBox="1"/>
          <p:nvPr>
            <p:ph idx="12" type="sldNum"/>
          </p:nvPr>
        </p:nvSpPr>
        <p:spPr>
          <a:xfrm>
            <a:off x="3986213" y="8867775"/>
            <a:ext cx="304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ba4f1e3eba_0_7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2" name="Google Shape;342;g1ba4f1e3eba_0_7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3" name="Google Shape;343;g1ba4f1e3eba_0_7:notes"/>
          <p:cNvSpPr txBox="1"/>
          <p:nvPr>
            <p:ph idx="12" type="sldNum"/>
          </p:nvPr>
        </p:nvSpPr>
        <p:spPr>
          <a:xfrm>
            <a:off x="3986213" y="8867775"/>
            <a:ext cx="304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" name="Google Shape;48;p3:notes"/>
          <p:cNvSpPr/>
          <p:nvPr>
            <p:ph idx="2" type="sldImg"/>
          </p:nvPr>
        </p:nvSpPr>
        <p:spPr>
          <a:xfrm>
            <a:off x="1184275" y="700088"/>
            <a:ext cx="4667250" cy="3500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21fd6ba0ae_0_61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4" name="Google Shape;54;g221fd6ba0ae_0_61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" name="Google Shape;55;g221fd6ba0ae_0_61:notes"/>
          <p:cNvSpPr txBox="1"/>
          <p:nvPr>
            <p:ph idx="12" type="sldNum"/>
          </p:nvPr>
        </p:nvSpPr>
        <p:spPr>
          <a:xfrm>
            <a:off x="3986213" y="8867775"/>
            <a:ext cx="304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19f838449_0_139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4" name="Google Shape;64;g2219f838449_0_139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g2219f838449_0_139:notes"/>
          <p:cNvSpPr txBox="1"/>
          <p:nvPr>
            <p:ph idx="12" type="sldNum"/>
          </p:nvPr>
        </p:nvSpPr>
        <p:spPr>
          <a:xfrm>
            <a:off x="3986213" y="8867775"/>
            <a:ext cx="304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19f838449_0_157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4" name="Google Shape;74;g2219f838449_0_157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g2219f838449_0_157:notes"/>
          <p:cNvSpPr txBox="1"/>
          <p:nvPr>
            <p:ph idx="12" type="sldNum"/>
          </p:nvPr>
        </p:nvSpPr>
        <p:spPr>
          <a:xfrm>
            <a:off x="3986213" y="8867775"/>
            <a:ext cx="304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824cfa77f_0_0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21824cfa77f_0_0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21fd6ba0ae_0_52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2" name="Google Shape;92;g221fd6ba0ae_0_52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g221fd6ba0ae_0_52:notes"/>
          <p:cNvSpPr txBox="1"/>
          <p:nvPr>
            <p:ph idx="12" type="sldNum"/>
          </p:nvPr>
        </p:nvSpPr>
        <p:spPr>
          <a:xfrm>
            <a:off x="3986213" y="8867775"/>
            <a:ext cx="304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19f838449_0_102:notes"/>
          <p:cNvSpPr/>
          <p:nvPr>
            <p:ph idx="2" type="sldImg"/>
          </p:nvPr>
        </p:nvSpPr>
        <p:spPr>
          <a:xfrm>
            <a:off x="1184275" y="700088"/>
            <a:ext cx="4667400" cy="35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2" name="Google Shape;102;g2219f838449_0_102:notes"/>
          <p:cNvSpPr txBox="1"/>
          <p:nvPr>
            <p:ph idx="1" type="body"/>
          </p:nvPr>
        </p:nvSpPr>
        <p:spPr>
          <a:xfrm>
            <a:off x="938213" y="4433888"/>
            <a:ext cx="51594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75" spcFirstLastPara="1" rIns="93375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2219f838449_0_102:notes"/>
          <p:cNvSpPr txBox="1"/>
          <p:nvPr>
            <p:ph idx="12" type="sldNum"/>
          </p:nvPr>
        </p:nvSpPr>
        <p:spPr>
          <a:xfrm>
            <a:off x="3986213" y="8867775"/>
            <a:ext cx="304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75" spcFirstLastPara="1" rIns="93375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aded blue U.S. flag in background." id="17" name="Google Shape;17;p2"/>
          <p:cNvPicPr preferRelativeResize="0"/>
          <p:nvPr/>
        </p:nvPicPr>
        <p:blipFill rotWithShape="1">
          <a:blip r:embed="rId2">
            <a:alphaModFix/>
          </a:blip>
          <a:srcRect b="41665" l="5556" r="20369" t="8333"/>
          <a:stretch/>
        </p:blipFill>
        <p:spPr>
          <a:xfrm>
            <a:off x="0" y="2743200"/>
            <a:ext cx="9144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ue horizontal band" id="18" name="Google Shape;18;p2"/>
          <p:cNvSpPr/>
          <p:nvPr/>
        </p:nvSpPr>
        <p:spPr>
          <a:xfrm>
            <a:off x="0" y="1709738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SA Starmark logo" id="19" name="Google Shape;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613" y="455613"/>
            <a:ext cx="850900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/>
        </p:nvSpPr>
        <p:spPr>
          <a:xfrm>
            <a:off x="4114800" y="1066800"/>
            <a:ext cx="444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6464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endParaRPr b="0" i="0" sz="1200" u="none" cap="none" strike="noStrike">
              <a:solidFill>
                <a:srgbClr val="46464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Blue horizontal band" id="21" name="Google Shape;21;p2"/>
          <p:cNvSpPr/>
          <p:nvPr/>
        </p:nvSpPr>
        <p:spPr>
          <a:xfrm>
            <a:off x="0" y="2701925"/>
            <a:ext cx="9144000" cy="228600"/>
          </a:xfrm>
          <a:prstGeom prst="rect">
            <a:avLst/>
          </a:prstGeom>
          <a:solidFill>
            <a:srgbClr val="0053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 txBox="1"/>
          <p:nvPr>
            <p:ph type="title"/>
          </p:nvPr>
        </p:nvSpPr>
        <p:spPr>
          <a:xfrm>
            <a:off x="-1" y="1938528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457200" y="1371600"/>
            <a:ext cx="7769225" cy="554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455613" y="2176463"/>
            <a:ext cx="7769225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390"/>
              </a:buClr>
              <a:buSzPts val="2400"/>
              <a:buChar char="⮚"/>
              <a:defRPr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390"/>
              </a:buClr>
              <a:buSzPts val="2000"/>
              <a:buChar char="•"/>
              <a:defRPr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390"/>
              </a:buClr>
              <a:buSzPts val="2000"/>
              <a:buChar char="–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390"/>
              </a:buClr>
              <a:buSzPts val="2000"/>
              <a:buChar char="▪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390"/>
              </a:buClr>
              <a:buSzPts val="20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aded blue U.S. flag in background." id="10" name="Google Shape;10;p1"/>
          <p:cNvPicPr preferRelativeResize="0"/>
          <p:nvPr/>
        </p:nvPicPr>
        <p:blipFill rotWithShape="1">
          <a:blip r:embed="rId1">
            <a:alphaModFix/>
          </a:blip>
          <a:srcRect b="-4137" l="178" r="791" t="20956"/>
          <a:stretch/>
        </p:blipFill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5613" y="2176463"/>
            <a:ext cx="7769225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⮚"/>
              <a:defRPr b="0" i="0" sz="2400" u="none" cap="none" strike="noStrike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Noto Sans Symbols"/>
              <a:buChar char="🢭"/>
              <a:defRPr b="0" i="0" sz="2000" u="none" cap="none" strike="noStrike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🢭"/>
              <a:defRPr b="0" i="0" sz="2400" u="none" cap="none" strike="noStrik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🢭"/>
              <a:defRPr b="0" i="0" sz="2400" u="none" cap="none" strike="noStrik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🢭"/>
              <a:defRPr b="0" i="0" sz="2400" u="none" cap="none" strike="noStrik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🢭"/>
              <a:defRPr b="0" i="0" sz="2400" u="none" cap="none" strike="noStrik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57200" y="1371600"/>
            <a:ext cx="7769225" cy="554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000" u="none" cap="none" strike="noStrik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Blue horizontal band" id="14" name="Google Shape;14;p1"/>
          <p:cNvSpPr/>
          <p:nvPr/>
        </p:nvSpPr>
        <p:spPr>
          <a:xfrm>
            <a:off x="0" y="838200"/>
            <a:ext cx="9144000" cy="1190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lue horizontal band" id="15" name="Google Shape;15;p1"/>
          <p:cNvSpPr/>
          <p:nvPr/>
        </p:nvSpPr>
        <p:spPr>
          <a:xfrm>
            <a:off x="0" y="947738"/>
            <a:ext cx="9144000" cy="119062"/>
          </a:xfrm>
          <a:prstGeom prst="rect">
            <a:avLst/>
          </a:prstGeom>
          <a:solidFill>
            <a:srgbClr val="0053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surplusfirearms@gsa.gov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surplusfirearms@gsa.gov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gsaxcess.gov" TargetMode="External"/><Relationship Id="rId4" Type="http://schemas.openxmlformats.org/officeDocument/2006/relationships/hyperlink" Target="mailto:gsaxcesshelp@gsa.gov" TargetMode="External"/><Relationship Id="rId5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gsa.gov/sasp" TargetMode="External"/><Relationship Id="rId4" Type="http://schemas.openxmlformats.org/officeDocument/2006/relationships/hyperlink" Target="mailto:GSAXcesshelp@gsa.gov" TargetMode="External"/><Relationship Id="rId5" Type="http://schemas.openxmlformats.org/officeDocument/2006/relationships/hyperlink" Target="mailto:surplusfirearms@gsa.gov" TargetMode="External"/><Relationship Id="rId6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/>
        </p:nvSpPr>
        <p:spPr>
          <a:xfrm>
            <a:off x="457200" y="3274400"/>
            <a:ext cx="8229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 </a:t>
            </a:r>
            <a:r>
              <a:rPr b="1" lang="en-US" sz="4000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Firearms</a:t>
            </a:r>
            <a:r>
              <a:rPr b="1" lang="en-US" sz="4000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Program</a:t>
            </a:r>
            <a:endParaRPr b="1" sz="4000">
              <a:solidFill>
                <a:srgbClr val="00539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36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Annual Inventory Training</a:t>
            </a:r>
            <a:r>
              <a:rPr b="1" lang="en-US" sz="4000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400050" y="5285246"/>
            <a:ext cx="55626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100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Southwest</a:t>
            </a:r>
            <a:r>
              <a:rPr b="1" lang="en-US" sz="2100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US" sz="2100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Central</a:t>
            </a:r>
            <a:r>
              <a:rPr b="1" lang="en-US" sz="2100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Zone</a:t>
            </a:r>
            <a:endParaRPr b="1" sz="2100">
              <a:solidFill>
                <a:srgbClr val="00539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700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Firearms Center of Expertise (COE)</a:t>
            </a:r>
            <a:endParaRPr sz="1300">
              <a:solidFill>
                <a:srgbClr val="00539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700">
                <a:solidFill>
                  <a:srgbClr val="00539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Personal Property Management (PPM)</a:t>
            </a:r>
            <a:endParaRPr sz="2400">
              <a:solidFill>
                <a:srgbClr val="00539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 txBox="1"/>
          <p:nvPr/>
        </p:nvSpPr>
        <p:spPr>
          <a:xfrm>
            <a:off x="400050" y="6276975"/>
            <a:ext cx="342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99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April 2023 </a:t>
            </a:r>
            <a:endParaRPr b="0" i="0" sz="1800" u="none" cap="none" strike="noStrike">
              <a:solidFill>
                <a:srgbClr val="99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0" y="197155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990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Federal Acquisition Service</a:t>
            </a:r>
            <a:endParaRPr b="1" i="1" sz="2400">
              <a:solidFill>
                <a:srgbClr val="9900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/>
          <p:nvPr>
            <p:ph type="title"/>
          </p:nvPr>
        </p:nvSpPr>
        <p:spPr>
          <a:xfrm>
            <a:off x="0" y="150495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Inventory Timeline FY2023 </a:t>
            </a:r>
            <a:endParaRPr/>
          </a:p>
        </p:txBody>
      </p:sp>
      <p:sp>
        <p:nvSpPr>
          <p:cNvPr id="116" name="Google Shape;116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7" name="Google Shape;117;p13"/>
          <p:cNvPicPr preferRelativeResize="0"/>
          <p:nvPr/>
        </p:nvPicPr>
        <p:blipFill rotWithShape="1">
          <a:blip r:embed="rId3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3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19" name="Google Shape;119;p13"/>
          <p:cNvGrpSpPr/>
          <p:nvPr/>
        </p:nvGrpSpPr>
        <p:grpSpPr>
          <a:xfrm>
            <a:off x="-62" y="2410832"/>
            <a:ext cx="2214600" cy="3217636"/>
            <a:chOff x="0" y="1189989"/>
            <a:chExt cx="2214600" cy="3217636"/>
          </a:xfrm>
        </p:grpSpPr>
        <p:sp>
          <p:nvSpPr>
            <p:cNvPr id="120" name="Google Shape;120;p13"/>
            <p:cNvSpPr/>
            <p:nvPr/>
          </p:nvSpPr>
          <p:spPr>
            <a:xfrm>
              <a:off x="0" y="1189989"/>
              <a:ext cx="2214600" cy="669000"/>
            </a:xfrm>
            <a:prstGeom prst="homePlate">
              <a:avLst>
                <a:gd fmla="val 50000" name="adj"/>
              </a:avLst>
            </a:prstGeom>
            <a:solidFill>
              <a:srgbClr val="0944A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April 14, 2023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" name="Google Shape;121;p13"/>
            <p:cNvSpPr txBox="1"/>
            <p:nvPr/>
          </p:nvSpPr>
          <p:spPr>
            <a:xfrm>
              <a:off x="295050" y="2057125"/>
              <a:ext cx="1624500" cy="2350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latin typeface="Roboto"/>
                  <a:ea typeface="Roboto"/>
                  <a:cs typeface="Roboto"/>
                  <a:sym typeface="Roboto"/>
                </a:rPr>
                <a:t>Inventory Announcement.</a:t>
              </a: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 Email notification sent out to all applicable LEAs and SASPs. 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838263" y="2410618"/>
            <a:ext cx="2064000" cy="3217850"/>
            <a:chOff x="1838325" y="1189775"/>
            <a:chExt cx="2064000" cy="3217850"/>
          </a:xfrm>
        </p:grpSpPr>
        <p:sp>
          <p:nvSpPr>
            <p:cNvPr id="123" name="Google Shape;123;p13"/>
            <p:cNvSpPr/>
            <p:nvPr/>
          </p:nvSpPr>
          <p:spPr>
            <a:xfrm>
              <a:off x="1838325" y="1189775"/>
              <a:ext cx="2064000" cy="669000"/>
            </a:xfrm>
            <a:prstGeom prst="chevron">
              <a:avLst>
                <a:gd fmla="val 50000" name="adj"/>
              </a:avLst>
            </a:prstGeom>
            <a:solidFill>
              <a:srgbClr val="0C58D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May 1, 2023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" name="Google Shape;124;p13"/>
            <p:cNvSpPr txBox="1"/>
            <p:nvPr/>
          </p:nvSpPr>
          <p:spPr>
            <a:xfrm>
              <a:off x="2017250" y="2057125"/>
              <a:ext cx="1624500" cy="2350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latin typeface="Roboto"/>
                  <a:ea typeface="Roboto"/>
                  <a:cs typeface="Roboto"/>
                  <a:sym typeface="Roboto"/>
                </a:rPr>
                <a:t>Inventory Start Date.</a:t>
              </a: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 LEAs log into </a:t>
              </a:r>
              <a:r>
                <a:rPr b="1" i="1" lang="en-US" sz="1100">
                  <a:latin typeface="Roboto"/>
                  <a:ea typeface="Roboto"/>
                  <a:cs typeface="Roboto"/>
                  <a:sym typeface="Roboto"/>
                </a:rPr>
                <a:t>GSAXcess</a:t>
              </a: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 to (1) Verify POC info, (2) Download firearms inventory listing, (3) Conduct physical inventory of all weapons listed and submit results. 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5" name="Google Shape;125;p13"/>
          <p:cNvGrpSpPr/>
          <p:nvPr/>
        </p:nvGrpSpPr>
        <p:grpSpPr>
          <a:xfrm>
            <a:off x="3516687" y="2410618"/>
            <a:ext cx="2064000" cy="3217850"/>
            <a:chOff x="3516750" y="1189775"/>
            <a:chExt cx="2064000" cy="3217850"/>
          </a:xfrm>
        </p:grpSpPr>
        <p:sp>
          <p:nvSpPr>
            <p:cNvPr id="126" name="Google Shape;126;p13"/>
            <p:cNvSpPr/>
            <p:nvPr/>
          </p:nvSpPr>
          <p:spPr>
            <a:xfrm>
              <a:off x="3516750" y="1189775"/>
              <a:ext cx="2064000" cy="669000"/>
            </a:xfrm>
            <a:prstGeom prst="chevron">
              <a:avLst>
                <a:gd fmla="val 50000" name="adj"/>
              </a:avLst>
            </a:prstGeom>
            <a:solidFill>
              <a:srgbClr val="0D5DD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June 30, 2023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" name="Google Shape;127;p13"/>
            <p:cNvSpPr txBox="1"/>
            <p:nvPr/>
          </p:nvSpPr>
          <p:spPr>
            <a:xfrm>
              <a:off x="3739450" y="2057125"/>
              <a:ext cx="1624500" cy="2350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latin typeface="Roboto"/>
                  <a:ea typeface="Roboto"/>
                  <a:cs typeface="Roboto"/>
                  <a:sym typeface="Roboto"/>
                </a:rPr>
                <a:t>Inventory Due Date. </a:t>
              </a: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LEAs must submit firearm physical inventory results in GSAXcess </a:t>
              </a: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by </a:t>
              </a: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this due date. 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" name="Google Shape;128;p13"/>
          <p:cNvGrpSpPr/>
          <p:nvPr/>
        </p:nvGrpSpPr>
        <p:grpSpPr>
          <a:xfrm>
            <a:off x="6873950" y="2410625"/>
            <a:ext cx="2270100" cy="3217850"/>
            <a:chOff x="6874013" y="1189782"/>
            <a:chExt cx="2270100" cy="3217850"/>
          </a:xfrm>
        </p:grpSpPr>
        <p:sp>
          <p:nvSpPr>
            <p:cNvPr id="129" name="Google Shape;129;p13"/>
            <p:cNvSpPr/>
            <p:nvPr/>
          </p:nvSpPr>
          <p:spPr>
            <a:xfrm>
              <a:off x="6874013" y="1189782"/>
              <a:ext cx="2270100" cy="669000"/>
            </a:xfrm>
            <a:prstGeom prst="chevron">
              <a:avLst>
                <a:gd fmla="val 50000" name="adj"/>
              </a:avLst>
            </a:prstGeom>
            <a:solidFill>
              <a:srgbClr val="307B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October 6, 2023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" name="Google Shape;130;p13"/>
            <p:cNvSpPr txBox="1"/>
            <p:nvPr/>
          </p:nvSpPr>
          <p:spPr>
            <a:xfrm>
              <a:off x="7183863" y="2057132"/>
              <a:ext cx="1693500" cy="2350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latin typeface="Roboto"/>
                  <a:ea typeface="Roboto"/>
                  <a:cs typeface="Roboto"/>
                  <a:sym typeface="Roboto"/>
                </a:rPr>
                <a:t>Verification Statements Due. </a:t>
              </a: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SASPs are required to conduct visual inspections of LEAs weapons and Verification Statements are submitted to GSA. The final date for </a:t>
              </a: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verification</a:t>
              </a: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 submissions.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1" name="Google Shape;131;p13"/>
          <p:cNvGrpSpPr/>
          <p:nvPr/>
        </p:nvGrpSpPr>
        <p:grpSpPr>
          <a:xfrm>
            <a:off x="5195288" y="2410618"/>
            <a:ext cx="2064000" cy="3217850"/>
            <a:chOff x="5195350" y="1189775"/>
            <a:chExt cx="2064000" cy="3217850"/>
          </a:xfrm>
        </p:grpSpPr>
        <p:sp>
          <p:nvSpPr>
            <p:cNvPr id="132" name="Google Shape;132;p13"/>
            <p:cNvSpPr/>
            <p:nvPr/>
          </p:nvSpPr>
          <p:spPr>
            <a:xfrm>
              <a:off x="5195350" y="1189775"/>
              <a:ext cx="2064000" cy="669000"/>
            </a:xfrm>
            <a:prstGeom prst="chevron">
              <a:avLst>
                <a:gd fmla="val 50000" name="adj"/>
              </a:avLst>
            </a:prstGeom>
            <a:solidFill>
              <a:srgbClr val="0E65F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July 10, 2023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" name="Google Shape;133;p13"/>
            <p:cNvSpPr txBox="1"/>
            <p:nvPr/>
          </p:nvSpPr>
          <p:spPr>
            <a:xfrm>
              <a:off x="5461650" y="2057125"/>
              <a:ext cx="1624500" cy="23505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latin typeface="Roboto"/>
                  <a:ea typeface="Roboto"/>
                  <a:cs typeface="Roboto"/>
                  <a:sym typeface="Roboto"/>
                </a:rPr>
                <a:t>Certification Statements Due.</a:t>
              </a: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 The certification signed by Senior LEA </a:t>
              </a: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Official</a:t>
              </a: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 is due within </a:t>
              </a:r>
              <a:r>
                <a:rPr b="1" lang="en-US" sz="1100" u="sng">
                  <a:latin typeface="Roboto"/>
                  <a:ea typeface="Roboto"/>
                  <a:cs typeface="Roboto"/>
                  <a:sym typeface="Roboto"/>
                </a:rPr>
                <a:t>10 days</a:t>
              </a: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 of inventory submission into GSAXcess and provided to SASP for review. The final date for certification submissions.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/>
          <p:nvPr>
            <p:ph type="title"/>
          </p:nvPr>
        </p:nvSpPr>
        <p:spPr>
          <a:xfrm>
            <a:off x="0" y="11430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Annual</a:t>
            </a:r>
            <a:r>
              <a:rPr lang="en-US"/>
              <a:t> Inventory Phases</a:t>
            </a:r>
            <a:endParaRPr/>
          </a:p>
        </p:txBody>
      </p:sp>
      <p:sp>
        <p:nvSpPr>
          <p:cNvPr id="140" name="Google Shape;140;p14"/>
          <p:cNvSpPr txBox="1"/>
          <p:nvPr>
            <p:ph idx="1" type="body"/>
          </p:nvPr>
        </p:nvSpPr>
        <p:spPr>
          <a:xfrm>
            <a:off x="-370550" y="1996525"/>
            <a:ext cx="9205800" cy="35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241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b="1" lang="en-US" sz="2500" u="sng"/>
              <a:t>Part 1: </a:t>
            </a:r>
            <a:r>
              <a:rPr lang="en-US" sz="2500"/>
              <a:t>The first part is to conduct and submit the physical inventory results in </a:t>
            </a:r>
            <a:r>
              <a:rPr lang="en-US" sz="2500" u="sng"/>
              <a:t>GSAXcess.</a:t>
            </a:r>
            <a:r>
              <a:rPr lang="en-US" sz="2500"/>
              <a:t> </a:t>
            </a:r>
            <a:endParaRPr sz="2500"/>
          </a:p>
          <a:p>
            <a:pPr indent="-3683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Inventory will be activated in </a:t>
            </a:r>
            <a:r>
              <a:rPr b="1" i="1" lang="en-US" sz="2200"/>
              <a:t>GSAXcess </a:t>
            </a:r>
            <a:r>
              <a:rPr lang="en-US" sz="2200"/>
              <a:t>with the </a:t>
            </a:r>
            <a:r>
              <a:rPr b="1" lang="en-US" sz="2200"/>
              <a:t>Inventory Start Date of </a:t>
            </a:r>
            <a:r>
              <a:rPr b="1" lang="en-US" sz="2200" u="sng"/>
              <a:t>May 1, 2023</a:t>
            </a:r>
            <a:r>
              <a:rPr b="1" lang="en-US" sz="2200"/>
              <a:t>. </a:t>
            </a:r>
            <a:endParaRPr b="1" sz="2200"/>
          </a:p>
          <a:p>
            <a:pPr indent="-3683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Completed by the </a:t>
            </a:r>
            <a:r>
              <a:rPr b="1" i="1" lang="en-US" sz="2200"/>
              <a:t>Law Enforcement Agency (LEA)</a:t>
            </a:r>
            <a:r>
              <a:rPr lang="en-US" sz="2200"/>
              <a:t>. </a:t>
            </a:r>
            <a:endParaRPr sz="2200"/>
          </a:p>
          <a:p>
            <a:pPr indent="-355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Verifies </a:t>
            </a:r>
            <a:r>
              <a:rPr lang="en-US"/>
              <a:t>contact</a:t>
            </a:r>
            <a:r>
              <a:rPr lang="en-US"/>
              <a:t> information in GSAXcess</a:t>
            </a:r>
            <a:endParaRPr/>
          </a:p>
          <a:p>
            <a:pPr indent="-355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Downloads Firearms Inventory Listing from GSAXcess</a:t>
            </a:r>
            <a:endParaRPr/>
          </a:p>
          <a:p>
            <a:pPr indent="-355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Conducts physical inspection of all firearms listed</a:t>
            </a:r>
            <a:endParaRPr/>
          </a:p>
          <a:p>
            <a:pPr indent="-355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Submits inventory results in GSAXcess, </a:t>
            </a:r>
            <a:r>
              <a:rPr b="1" lang="en-US" u="sng"/>
              <a:t>NLT June 30, 2023</a:t>
            </a:r>
            <a:endParaRPr b="1" u="sng"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 </a:t>
            </a:r>
            <a:endParaRPr sz="2500"/>
          </a:p>
        </p:txBody>
      </p:sp>
      <p:sp>
        <p:nvSpPr>
          <p:cNvPr id="141" name="Google Shape;141;p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2" name="Google Shape;142;p14"/>
          <p:cNvPicPr preferRelativeResize="0"/>
          <p:nvPr/>
        </p:nvPicPr>
        <p:blipFill rotWithShape="1">
          <a:blip r:embed="rId3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>
            <p:ph type="title"/>
          </p:nvPr>
        </p:nvSpPr>
        <p:spPr>
          <a:xfrm>
            <a:off x="0" y="11430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Inventory Listing (Example) </a:t>
            </a:r>
            <a:endParaRPr/>
          </a:p>
        </p:txBody>
      </p:sp>
      <p:sp>
        <p:nvSpPr>
          <p:cNvPr id="150" name="Google Shape;150;p1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1" name="Google Shape;151;p15"/>
          <p:cNvPicPr preferRelativeResize="0"/>
          <p:nvPr/>
        </p:nvPicPr>
        <p:blipFill rotWithShape="1">
          <a:blip r:embed="rId3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5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3" name="Google Shape;15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775" y="1900975"/>
            <a:ext cx="7835876" cy="4668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4" name="Google Shape;154;p15"/>
          <p:cNvSpPr/>
          <p:nvPr/>
        </p:nvSpPr>
        <p:spPr>
          <a:xfrm flipH="1" rot="10800000">
            <a:off x="2859000" y="2928200"/>
            <a:ext cx="4143300" cy="11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941850" y="3649025"/>
            <a:ext cx="1106700" cy="11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/>
          <p:nvPr>
            <p:ph type="title"/>
          </p:nvPr>
        </p:nvSpPr>
        <p:spPr>
          <a:xfrm>
            <a:off x="0" y="11430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Annual Inventory Phases</a:t>
            </a:r>
            <a:endParaRPr/>
          </a:p>
        </p:txBody>
      </p:sp>
      <p:sp>
        <p:nvSpPr>
          <p:cNvPr id="162" name="Google Shape;162;p16"/>
          <p:cNvSpPr txBox="1"/>
          <p:nvPr>
            <p:ph idx="1" type="body"/>
          </p:nvPr>
        </p:nvSpPr>
        <p:spPr>
          <a:xfrm>
            <a:off x="-344825" y="1996525"/>
            <a:ext cx="9205800" cy="41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241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b="1" lang="en-US" sz="2500" u="sng"/>
              <a:t>Part 2: </a:t>
            </a:r>
            <a:r>
              <a:rPr lang="en-US" sz="2500"/>
              <a:t>The second part requires </a:t>
            </a:r>
            <a:r>
              <a:rPr lang="en-US" sz="2500"/>
              <a:t>the senior official of the LEA to complete </a:t>
            </a:r>
            <a:r>
              <a:rPr lang="en-US" sz="2500"/>
              <a:t>a Certification Statement. </a:t>
            </a:r>
            <a:endParaRPr sz="2500"/>
          </a:p>
          <a:p>
            <a:pPr indent="-3683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Following the completion of the inventory; the </a:t>
            </a:r>
            <a:r>
              <a:rPr b="1" lang="en-US" sz="2200"/>
              <a:t>Certification Statement</a:t>
            </a:r>
            <a:r>
              <a:rPr lang="en-US" sz="2200"/>
              <a:t> must be signed no later than ten (10) days following submission of the inventory results in </a:t>
            </a:r>
            <a:r>
              <a:rPr lang="en-US" sz="2200" u="sng"/>
              <a:t>GSAXcess.</a:t>
            </a:r>
            <a:r>
              <a:rPr lang="en-US" sz="2200"/>
              <a:t> </a:t>
            </a:r>
            <a:endParaRPr sz="2200"/>
          </a:p>
          <a:p>
            <a:pPr indent="-3683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LEAs submit completed Certification </a:t>
            </a:r>
            <a:r>
              <a:rPr lang="en-US" sz="2200"/>
              <a:t>Statements</a:t>
            </a:r>
            <a:r>
              <a:rPr lang="en-US" sz="2200"/>
              <a:t> to SASPs. </a:t>
            </a:r>
            <a:r>
              <a:rPr lang="en-US" sz="2200"/>
              <a:t>Final day for submissions is </a:t>
            </a:r>
            <a:r>
              <a:rPr b="1" lang="en-US" sz="2200" u="sng"/>
              <a:t>July 10, 2023</a:t>
            </a:r>
            <a:r>
              <a:rPr lang="en-US" sz="2200"/>
              <a:t>.</a:t>
            </a:r>
            <a:endParaRPr sz="2200"/>
          </a:p>
          <a:p>
            <a:pPr indent="-3683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SASPs are required to compile the signed certifications from donees and submit these certifications to GSA at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surplusfirearms@gsa.gov</a:t>
            </a:r>
            <a:r>
              <a:rPr lang="en-US" sz="2200"/>
              <a:t> 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 </a:t>
            </a:r>
            <a:endParaRPr sz="2500"/>
          </a:p>
        </p:txBody>
      </p:sp>
      <p:sp>
        <p:nvSpPr>
          <p:cNvPr id="163" name="Google Shape;163;p1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4" name="Google Shape;164;p16"/>
          <p:cNvPicPr preferRelativeResize="0"/>
          <p:nvPr/>
        </p:nvPicPr>
        <p:blipFill rotWithShape="1">
          <a:blip r:embed="rId4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/>
          <p:nvPr>
            <p:ph type="title"/>
          </p:nvPr>
        </p:nvSpPr>
        <p:spPr>
          <a:xfrm>
            <a:off x="0" y="11430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Certification</a:t>
            </a:r>
            <a:r>
              <a:rPr lang="en-US"/>
              <a:t> (Template)   </a:t>
            </a:r>
            <a:endParaRPr/>
          </a:p>
        </p:txBody>
      </p:sp>
      <p:sp>
        <p:nvSpPr>
          <p:cNvPr id="172" name="Google Shape;172;p1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3" name="Google Shape;173;p17"/>
          <p:cNvPicPr preferRelativeResize="0"/>
          <p:nvPr/>
        </p:nvPicPr>
        <p:blipFill rotWithShape="1">
          <a:blip r:embed="rId3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7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49500"/>
            <a:ext cx="7994851" cy="4856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/>
          <p:nvPr>
            <p:ph type="title"/>
          </p:nvPr>
        </p:nvSpPr>
        <p:spPr>
          <a:xfrm>
            <a:off x="0" y="11430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Annual Inventory Phases</a:t>
            </a:r>
            <a:endParaRPr/>
          </a:p>
        </p:txBody>
      </p:sp>
      <p:sp>
        <p:nvSpPr>
          <p:cNvPr id="182" name="Google Shape;182;p18"/>
          <p:cNvSpPr txBox="1"/>
          <p:nvPr>
            <p:ph idx="1" type="body"/>
          </p:nvPr>
        </p:nvSpPr>
        <p:spPr>
          <a:xfrm>
            <a:off x="-409150" y="1847675"/>
            <a:ext cx="9438900" cy="4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241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b="1" lang="en-US" sz="2500" u="sng"/>
              <a:t>Part 3:</a:t>
            </a:r>
            <a:r>
              <a:rPr lang="en-US" sz="2500"/>
              <a:t> The third part, SASPs are required to complete a visual inventory inspection and Verification Statement. </a:t>
            </a:r>
            <a:endParaRPr sz="2500"/>
          </a:p>
          <a:p>
            <a:pPr indent="-23971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There are three options for completing the visual inspection:</a:t>
            </a:r>
            <a:endParaRPr/>
          </a:p>
          <a:p>
            <a:pPr indent="-330200" lvl="2" marL="1371600" rtl="0" algn="l"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(1) </a:t>
            </a:r>
            <a:r>
              <a:rPr b="1" lang="en-US" sz="1600"/>
              <a:t>In person visit</a:t>
            </a:r>
            <a:r>
              <a:rPr lang="en-US" sz="1600"/>
              <a:t> by the SASP to the LEA location. Physically verifying each firearm on listing by serial number.  </a:t>
            </a:r>
            <a:endParaRPr sz="1600"/>
          </a:p>
          <a:p>
            <a:pPr indent="-330200" lvl="2" marL="1371600" rtl="0" algn="l"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(2) </a:t>
            </a:r>
            <a:r>
              <a:rPr b="1" lang="en-US" sz="1600"/>
              <a:t>Digital visit</a:t>
            </a:r>
            <a:r>
              <a:rPr lang="en-US" sz="1600"/>
              <a:t> by LEA providing date stamped photos of the firearms with the serial number visible to SASP and then attached to </a:t>
            </a:r>
            <a:r>
              <a:rPr b="1" lang="en-US" sz="1600"/>
              <a:t>Verification Statement</a:t>
            </a:r>
            <a:r>
              <a:rPr lang="en-US" sz="1600"/>
              <a:t> </a:t>
            </a:r>
            <a:r>
              <a:rPr i="1" lang="en-US" sz="1400"/>
              <a:t>(If the camera cannot date stamp photos, then the firearms must be photographed in front of a daily newspaper with the date visible).</a:t>
            </a:r>
            <a:endParaRPr i="1" sz="1400"/>
          </a:p>
          <a:p>
            <a:pPr indent="-330200" lvl="2" marL="1371600" rtl="0" algn="l"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(3) </a:t>
            </a:r>
            <a:r>
              <a:rPr b="1" lang="en-US" sz="1600"/>
              <a:t>Virtual visit</a:t>
            </a:r>
            <a:r>
              <a:rPr lang="en-US" sz="1600"/>
              <a:t> by conducting a video conference or other virtual visual means to inspect firearms and verify serial numbers.</a:t>
            </a:r>
            <a:endParaRPr sz="1900"/>
          </a:p>
          <a:p>
            <a:pPr indent="-22066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Upon completion of visual inspections of all LEA weapons; SASP completes </a:t>
            </a:r>
            <a:r>
              <a:rPr b="1" lang="en-US"/>
              <a:t>Verification Statement</a:t>
            </a:r>
            <a:r>
              <a:rPr lang="en-US"/>
              <a:t> and submits to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surplusfirearms@gsa.gov</a:t>
            </a:r>
            <a:r>
              <a:rPr lang="en-US"/>
              <a:t> NTL </a:t>
            </a:r>
            <a:r>
              <a:rPr b="1" lang="en-US" u="sng"/>
              <a:t>October 6, 2023</a:t>
            </a:r>
            <a:endParaRPr b="1" u="sng"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 </a:t>
            </a:r>
            <a:endParaRPr sz="2500"/>
          </a:p>
        </p:txBody>
      </p:sp>
      <p:sp>
        <p:nvSpPr>
          <p:cNvPr id="183" name="Google Shape;183;p1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4" name="Google Shape;184;p18"/>
          <p:cNvPicPr preferRelativeResize="0"/>
          <p:nvPr/>
        </p:nvPicPr>
        <p:blipFill rotWithShape="1">
          <a:blip r:embed="rId4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/>
          <p:nvPr>
            <p:ph type="title"/>
          </p:nvPr>
        </p:nvSpPr>
        <p:spPr>
          <a:xfrm>
            <a:off x="0" y="11430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Verification (Template) </a:t>
            </a:r>
            <a:endParaRPr/>
          </a:p>
        </p:txBody>
      </p:sp>
      <p:sp>
        <p:nvSpPr>
          <p:cNvPr id="192" name="Google Shape;192;p1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3" name="Google Shape;193;p19"/>
          <p:cNvPicPr preferRelativeResize="0"/>
          <p:nvPr/>
        </p:nvPicPr>
        <p:blipFill rotWithShape="1">
          <a:blip r:embed="rId3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9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5" name="Google Shape;1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925" y="1801875"/>
            <a:ext cx="7953376" cy="4856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/>
          <p:nvPr>
            <p:ph type="title"/>
          </p:nvPr>
        </p:nvSpPr>
        <p:spPr>
          <a:xfrm>
            <a:off x="-1" y="1938528"/>
            <a:ext cx="9144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GSAXcess </a:t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/>
          <p:nvPr>
            <p:ph type="title"/>
          </p:nvPr>
        </p:nvSpPr>
        <p:spPr>
          <a:xfrm>
            <a:off x="0" y="11430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GSAXcess for LEA </a:t>
            </a:r>
            <a:endParaRPr/>
          </a:p>
        </p:txBody>
      </p:sp>
      <p:sp>
        <p:nvSpPr>
          <p:cNvPr id="207" name="Google Shape;207;p21"/>
          <p:cNvSpPr txBox="1"/>
          <p:nvPr>
            <p:ph idx="1" type="body"/>
          </p:nvPr>
        </p:nvSpPr>
        <p:spPr>
          <a:xfrm>
            <a:off x="-205875" y="1996525"/>
            <a:ext cx="8991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971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b="1" lang="en-US" sz="2300"/>
              <a:t>Login</a:t>
            </a:r>
            <a:r>
              <a:rPr lang="en-US" sz="2300"/>
              <a:t> to </a:t>
            </a:r>
            <a:r>
              <a:rPr lang="en-US" sz="2300" u="sng">
                <a:solidFill>
                  <a:schemeClr val="hlink"/>
                </a:solidFill>
                <a:hlinkClick r:id="rId3"/>
              </a:rPr>
              <a:t>www.gsaxcess.gov</a:t>
            </a:r>
            <a:endParaRPr sz="2300"/>
          </a:p>
          <a:p>
            <a:pPr indent="-36195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GSAXcess Access Granted Email, by </a:t>
            </a:r>
            <a:r>
              <a:rPr b="1" lang="en-US" sz="2100"/>
              <a:t>April 30, 2023</a:t>
            </a:r>
            <a:endParaRPr b="1" sz="2100"/>
          </a:p>
          <a:p>
            <a:pPr indent="-36195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Helpdesk, GSAXcess technical issues</a:t>
            </a:r>
            <a:endParaRPr sz="2100"/>
          </a:p>
          <a:p>
            <a:pPr indent="-34925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▪"/>
            </a:pPr>
            <a:r>
              <a:rPr lang="en-US" sz="1900"/>
              <a:t>Hours of Operations, 8:00 a.m. - 7:00 p.m. EST</a:t>
            </a:r>
            <a:endParaRPr sz="1900"/>
          </a:p>
          <a:p>
            <a:pPr indent="-34925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▪"/>
            </a:pPr>
            <a:r>
              <a:rPr lang="en-US" sz="1900"/>
              <a:t>1-866-333-7472</a:t>
            </a:r>
            <a:endParaRPr sz="1900"/>
          </a:p>
          <a:p>
            <a:pPr indent="-34925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▪"/>
            </a:pPr>
            <a:r>
              <a:rPr lang="en-US" sz="1900" u="sng">
                <a:solidFill>
                  <a:schemeClr val="hlink"/>
                </a:solidFill>
                <a:hlinkClick r:id="rId4"/>
              </a:rPr>
              <a:t>gsaxcesshelp@gsa.gov</a:t>
            </a:r>
            <a:endParaRPr sz="1900"/>
          </a:p>
          <a:p>
            <a:pPr indent="-22701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b="1" lang="en-US" sz="2100"/>
              <a:t>Verify</a:t>
            </a:r>
            <a:r>
              <a:rPr lang="en-US" sz="2100"/>
              <a:t> Point of Contact Information</a:t>
            </a:r>
            <a:endParaRPr sz="2100"/>
          </a:p>
          <a:p>
            <a:pPr indent="-22701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b="1" lang="en-US" sz="2100"/>
              <a:t>Download</a:t>
            </a:r>
            <a:r>
              <a:rPr lang="en-US" sz="2100"/>
              <a:t> Firearm Inventory Listing</a:t>
            </a:r>
            <a:endParaRPr sz="2100"/>
          </a:p>
          <a:p>
            <a:pPr indent="-22701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b="1" lang="en-US" sz="2100"/>
              <a:t>Submit</a:t>
            </a:r>
            <a:r>
              <a:rPr lang="en-US" sz="2100"/>
              <a:t> Inventory Results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/>
              <a:t> </a:t>
            </a:r>
            <a:endParaRPr sz="2100"/>
          </a:p>
        </p:txBody>
      </p:sp>
      <p:sp>
        <p:nvSpPr>
          <p:cNvPr id="208" name="Google Shape;208;p2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9" name="Google Shape;209;p21"/>
          <p:cNvPicPr preferRelativeResize="0"/>
          <p:nvPr/>
        </p:nvPicPr>
        <p:blipFill rotWithShape="1">
          <a:blip r:embed="rId5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"/>
          <p:cNvSpPr txBox="1"/>
          <p:nvPr>
            <p:ph type="title"/>
          </p:nvPr>
        </p:nvSpPr>
        <p:spPr>
          <a:xfrm>
            <a:off x="0" y="11430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Login</a:t>
            </a:r>
            <a:endParaRPr/>
          </a:p>
        </p:txBody>
      </p:sp>
      <p:sp>
        <p:nvSpPr>
          <p:cNvPr id="217" name="Google Shape;217;p2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8" name="Google Shape;218;p22"/>
          <p:cNvPicPr preferRelativeResize="0"/>
          <p:nvPr/>
        </p:nvPicPr>
        <p:blipFill rotWithShape="1">
          <a:blip r:embed="rId3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2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0" name="Google Shape;2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875" y="1791525"/>
            <a:ext cx="8858251" cy="4362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1" name="Google Shape;221;p22"/>
          <p:cNvSpPr txBox="1"/>
          <p:nvPr/>
        </p:nvSpPr>
        <p:spPr>
          <a:xfrm>
            <a:off x="8048625" y="3562350"/>
            <a:ext cx="7620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</a:t>
            </a:r>
            <a:endParaRPr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Button</a:t>
            </a:r>
            <a:endParaRPr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0" y="1143000"/>
            <a:ext cx="91440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56600" y="1835975"/>
            <a:ext cx="87135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526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Firearms Program Background</a:t>
            </a:r>
            <a:endParaRPr b="1" sz="1600"/>
          </a:p>
          <a:p>
            <a:pPr indent="-3302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Participants</a:t>
            </a:r>
            <a:endParaRPr sz="1600"/>
          </a:p>
          <a:p>
            <a:pPr indent="-3302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Terms and Definitions</a:t>
            </a:r>
            <a:endParaRPr sz="1600"/>
          </a:p>
          <a:p>
            <a:pPr indent="-19526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Inventory Compliance</a:t>
            </a:r>
            <a:endParaRPr b="1" sz="1600"/>
          </a:p>
          <a:p>
            <a:pPr indent="-3302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Requirements</a:t>
            </a:r>
            <a:endParaRPr sz="1600"/>
          </a:p>
          <a:p>
            <a:pPr indent="-3302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Timeline </a:t>
            </a:r>
            <a:endParaRPr sz="1600"/>
          </a:p>
          <a:p>
            <a:pPr indent="-3302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Process Steps</a:t>
            </a:r>
            <a:endParaRPr sz="1600"/>
          </a:p>
          <a:p>
            <a:pPr indent="-19526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GSAXcess</a:t>
            </a:r>
            <a:endParaRPr b="1" sz="1600"/>
          </a:p>
          <a:p>
            <a:pPr indent="-3302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Login in</a:t>
            </a:r>
            <a:endParaRPr sz="1600"/>
          </a:p>
          <a:p>
            <a:pPr indent="-3302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Profile Update</a:t>
            </a:r>
            <a:endParaRPr sz="1600"/>
          </a:p>
          <a:p>
            <a:pPr indent="-3302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Inventory Listing</a:t>
            </a:r>
            <a:endParaRPr sz="1600"/>
          </a:p>
          <a:p>
            <a:pPr indent="-3302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Inputting</a:t>
            </a:r>
            <a:r>
              <a:rPr lang="en-US" sz="1600"/>
              <a:t> Results</a:t>
            </a:r>
            <a:endParaRPr sz="1600"/>
          </a:p>
          <a:p>
            <a:pPr indent="-19526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Points of Contact </a:t>
            </a:r>
            <a:endParaRPr b="1" sz="1600"/>
          </a:p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3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 txBox="1"/>
          <p:nvPr>
            <p:ph type="title"/>
          </p:nvPr>
        </p:nvSpPr>
        <p:spPr>
          <a:xfrm>
            <a:off x="0" y="11430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Menu</a:t>
            </a:r>
            <a:endParaRPr/>
          </a:p>
        </p:txBody>
      </p:sp>
      <p:sp>
        <p:nvSpPr>
          <p:cNvPr id="228" name="Google Shape;228;p2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9" name="Google Shape;229;p23"/>
          <p:cNvPicPr preferRelativeResize="0"/>
          <p:nvPr/>
        </p:nvPicPr>
        <p:blipFill rotWithShape="1">
          <a:blip r:embed="rId3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3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1" name="Google Shape;2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875" y="1791525"/>
            <a:ext cx="8858251" cy="43624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2" name="Google Shape;232;p23"/>
          <p:cNvSpPr/>
          <p:nvPr/>
        </p:nvSpPr>
        <p:spPr>
          <a:xfrm>
            <a:off x="7905750" y="2438400"/>
            <a:ext cx="304800" cy="6954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"/>
          <p:cNvSpPr txBox="1"/>
          <p:nvPr/>
        </p:nvSpPr>
        <p:spPr>
          <a:xfrm>
            <a:off x="7181850" y="3133800"/>
            <a:ext cx="952500" cy="61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Menu</a:t>
            </a:r>
            <a:endParaRPr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 txBox="1"/>
          <p:nvPr>
            <p:ph type="title"/>
          </p:nvPr>
        </p:nvSpPr>
        <p:spPr>
          <a:xfrm>
            <a:off x="0" y="11430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Update Profile</a:t>
            </a:r>
            <a:endParaRPr/>
          </a:p>
        </p:txBody>
      </p:sp>
      <p:sp>
        <p:nvSpPr>
          <p:cNvPr id="240" name="Google Shape;240;p2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1" name="Google Shape;241;p24"/>
          <p:cNvPicPr preferRelativeResize="0"/>
          <p:nvPr/>
        </p:nvPicPr>
        <p:blipFill rotWithShape="1">
          <a:blip r:embed="rId3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4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3" name="Google Shape;24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875" y="1791525"/>
            <a:ext cx="8858249" cy="4362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4" name="Google Shape;244;p24"/>
          <p:cNvSpPr/>
          <p:nvPr/>
        </p:nvSpPr>
        <p:spPr>
          <a:xfrm>
            <a:off x="3429000" y="4095750"/>
            <a:ext cx="419100" cy="11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4"/>
          <p:cNvSpPr txBox="1"/>
          <p:nvPr/>
        </p:nvSpPr>
        <p:spPr>
          <a:xfrm>
            <a:off x="2523900" y="3594450"/>
            <a:ext cx="9051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User Profile</a:t>
            </a:r>
            <a:endParaRPr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 txBox="1"/>
          <p:nvPr>
            <p:ph type="title"/>
          </p:nvPr>
        </p:nvSpPr>
        <p:spPr>
          <a:xfrm>
            <a:off x="0" y="11430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Verify POC</a:t>
            </a:r>
            <a:endParaRPr/>
          </a:p>
        </p:txBody>
      </p:sp>
      <p:sp>
        <p:nvSpPr>
          <p:cNvPr id="252" name="Google Shape;252;p2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3" name="Google Shape;253;p25"/>
          <p:cNvPicPr preferRelativeResize="0"/>
          <p:nvPr/>
        </p:nvPicPr>
        <p:blipFill rotWithShape="1">
          <a:blip r:embed="rId3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5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875" y="1885950"/>
            <a:ext cx="8858251" cy="436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5"/>
          <p:cNvSpPr/>
          <p:nvPr/>
        </p:nvSpPr>
        <p:spPr>
          <a:xfrm>
            <a:off x="1866900" y="2676525"/>
            <a:ext cx="171600" cy="419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5"/>
          <p:cNvSpPr/>
          <p:nvPr/>
        </p:nvSpPr>
        <p:spPr>
          <a:xfrm>
            <a:off x="5800725" y="3124200"/>
            <a:ext cx="2333700" cy="2371800"/>
          </a:xfrm>
          <a:prstGeom prst="curvedLeftArrow">
            <a:avLst>
              <a:gd fmla="val 10106" name="adj1"/>
              <a:gd fmla="val 50816" name="adj2"/>
              <a:gd fmla="val 25000" name="adj3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5"/>
          <p:cNvSpPr/>
          <p:nvPr/>
        </p:nvSpPr>
        <p:spPr>
          <a:xfrm>
            <a:off x="3190875" y="5876925"/>
            <a:ext cx="809700" cy="18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5"/>
          <p:cNvSpPr txBox="1"/>
          <p:nvPr/>
        </p:nvSpPr>
        <p:spPr>
          <a:xfrm>
            <a:off x="1738425" y="2219325"/>
            <a:ext cx="1209600" cy="61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Search by LEA User ID</a:t>
            </a:r>
            <a:endParaRPr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25"/>
          <p:cNvSpPr txBox="1"/>
          <p:nvPr/>
        </p:nvSpPr>
        <p:spPr>
          <a:xfrm>
            <a:off x="7791525" y="2676525"/>
            <a:ext cx="1095300" cy="831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Verify Info, Edit as Required</a:t>
            </a:r>
            <a:endParaRPr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25"/>
          <p:cNvSpPr txBox="1"/>
          <p:nvPr/>
        </p:nvSpPr>
        <p:spPr>
          <a:xfrm>
            <a:off x="2295525" y="5876925"/>
            <a:ext cx="895500" cy="61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Update</a:t>
            </a:r>
            <a:endParaRPr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6"/>
          <p:cNvSpPr txBox="1"/>
          <p:nvPr>
            <p:ph type="title"/>
          </p:nvPr>
        </p:nvSpPr>
        <p:spPr>
          <a:xfrm>
            <a:off x="0" y="11430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Inventory Listing </a:t>
            </a:r>
            <a:endParaRPr/>
          </a:p>
        </p:txBody>
      </p:sp>
      <p:sp>
        <p:nvSpPr>
          <p:cNvPr id="268" name="Google Shape;268;p2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9" name="Google Shape;269;p26"/>
          <p:cNvPicPr preferRelativeResize="0"/>
          <p:nvPr/>
        </p:nvPicPr>
        <p:blipFill rotWithShape="1">
          <a:blip r:embed="rId3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6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1" name="Google Shape;27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875" y="1791525"/>
            <a:ext cx="8858249" cy="4362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2" name="Google Shape;272;p26"/>
          <p:cNvSpPr/>
          <p:nvPr/>
        </p:nvSpPr>
        <p:spPr>
          <a:xfrm>
            <a:off x="3429000" y="4191000"/>
            <a:ext cx="419100" cy="11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6"/>
          <p:cNvSpPr txBox="1"/>
          <p:nvPr/>
        </p:nvSpPr>
        <p:spPr>
          <a:xfrm>
            <a:off x="2376600" y="3857625"/>
            <a:ext cx="1052400" cy="61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Annual Inventory</a:t>
            </a:r>
            <a:endParaRPr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/>
          <p:nvPr>
            <p:ph type="title"/>
          </p:nvPr>
        </p:nvSpPr>
        <p:spPr>
          <a:xfrm>
            <a:off x="0" y="11430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Find LEA </a:t>
            </a:r>
            <a:endParaRPr/>
          </a:p>
        </p:txBody>
      </p:sp>
      <p:sp>
        <p:nvSpPr>
          <p:cNvPr id="280" name="Google Shape;280;p2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1" name="Google Shape;281;p27"/>
          <p:cNvPicPr preferRelativeResize="0"/>
          <p:nvPr/>
        </p:nvPicPr>
        <p:blipFill rotWithShape="1">
          <a:blip r:embed="rId3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7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3" name="Google Shape;28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875" y="1885950"/>
            <a:ext cx="8858249" cy="43624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4" name="Google Shape;284;p27"/>
          <p:cNvSpPr/>
          <p:nvPr/>
        </p:nvSpPr>
        <p:spPr>
          <a:xfrm>
            <a:off x="7677150" y="2647950"/>
            <a:ext cx="228600" cy="4002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7"/>
          <p:cNvSpPr txBox="1"/>
          <p:nvPr/>
        </p:nvSpPr>
        <p:spPr>
          <a:xfrm>
            <a:off x="1386000" y="2647950"/>
            <a:ext cx="1209600" cy="61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Enter</a:t>
            </a:r>
            <a:r>
              <a:rPr b="1" lang="en-US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 User ID</a:t>
            </a:r>
            <a:endParaRPr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" name="Google Shape;286;p27"/>
          <p:cNvSpPr/>
          <p:nvPr/>
        </p:nvSpPr>
        <p:spPr>
          <a:xfrm>
            <a:off x="2752725" y="2695575"/>
            <a:ext cx="228600" cy="4002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7"/>
          <p:cNvSpPr txBox="1"/>
          <p:nvPr/>
        </p:nvSpPr>
        <p:spPr>
          <a:xfrm>
            <a:off x="6219825" y="2647950"/>
            <a:ext cx="1366800" cy="61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Search for results</a:t>
            </a:r>
            <a:endParaRPr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8"/>
          <p:cNvSpPr txBox="1"/>
          <p:nvPr>
            <p:ph type="title"/>
          </p:nvPr>
        </p:nvSpPr>
        <p:spPr>
          <a:xfrm>
            <a:off x="0" y="11430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Download Listing</a:t>
            </a:r>
            <a:endParaRPr/>
          </a:p>
        </p:txBody>
      </p:sp>
      <p:sp>
        <p:nvSpPr>
          <p:cNvPr id="294" name="Google Shape;294;p2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5" name="Google Shape;295;p28"/>
          <p:cNvPicPr preferRelativeResize="0"/>
          <p:nvPr/>
        </p:nvPicPr>
        <p:blipFill rotWithShape="1">
          <a:blip r:embed="rId3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8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7" name="Google Shape;29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875" y="1885950"/>
            <a:ext cx="8858249" cy="43624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8" name="Google Shape;298;p28"/>
          <p:cNvSpPr/>
          <p:nvPr/>
        </p:nvSpPr>
        <p:spPr>
          <a:xfrm>
            <a:off x="933450" y="2305050"/>
            <a:ext cx="447600" cy="571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28"/>
          <p:cNvPicPr preferRelativeResize="0"/>
          <p:nvPr/>
        </p:nvPicPr>
        <p:blipFill rotWithShape="1">
          <a:blip r:embed="rId5">
            <a:alphaModFix/>
          </a:blip>
          <a:srcRect b="0" l="0" r="1536" t="0"/>
          <a:stretch/>
        </p:blipFill>
        <p:spPr>
          <a:xfrm>
            <a:off x="1781175" y="3205525"/>
            <a:ext cx="6115050" cy="3385775"/>
          </a:xfrm>
          <a:prstGeom prst="rect">
            <a:avLst/>
          </a:prstGeom>
          <a:noFill/>
          <a:ln cap="flat" cmpd="sng" w="76200">
            <a:solidFill>
              <a:srgbClr val="00539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0" name="Google Shape;300;p28"/>
          <p:cNvSpPr/>
          <p:nvPr/>
        </p:nvSpPr>
        <p:spPr>
          <a:xfrm>
            <a:off x="933450" y="4486125"/>
            <a:ext cx="1114500" cy="40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8"/>
          <p:cNvSpPr txBox="1"/>
          <p:nvPr/>
        </p:nvSpPr>
        <p:spPr>
          <a:xfrm>
            <a:off x="1381050" y="2175150"/>
            <a:ext cx="1209600" cy="831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Download Button</a:t>
            </a:r>
            <a:endParaRPr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28"/>
          <p:cNvSpPr txBox="1"/>
          <p:nvPr/>
        </p:nvSpPr>
        <p:spPr>
          <a:xfrm>
            <a:off x="328725" y="4886325"/>
            <a:ext cx="1209600" cy="831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Listing will open in Excel file</a:t>
            </a:r>
            <a:endParaRPr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/>
          <p:cNvSpPr txBox="1"/>
          <p:nvPr>
            <p:ph type="title"/>
          </p:nvPr>
        </p:nvSpPr>
        <p:spPr>
          <a:xfrm>
            <a:off x="0" y="11430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Input Results</a:t>
            </a:r>
            <a:endParaRPr/>
          </a:p>
        </p:txBody>
      </p:sp>
      <p:sp>
        <p:nvSpPr>
          <p:cNvPr id="309" name="Google Shape;309;p2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0" name="Google Shape;310;p29"/>
          <p:cNvPicPr preferRelativeResize="0"/>
          <p:nvPr/>
        </p:nvPicPr>
        <p:blipFill rotWithShape="1">
          <a:blip r:embed="rId3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9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2" name="Google Shape;31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875" y="1885950"/>
            <a:ext cx="8858249" cy="43624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3" name="Google Shape;313;p29"/>
          <p:cNvSpPr/>
          <p:nvPr/>
        </p:nvSpPr>
        <p:spPr>
          <a:xfrm>
            <a:off x="538200" y="2362200"/>
            <a:ext cx="561900" cy="962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9"/>
          <p:cNvSpPr txBox="1"/>
          <p:nvPr/>
        </p:nvSpPr>
        <p:spPr>
          <a:xfrm>
            <a:off x="1138350" y="2148450"/>
            <a:ext cx="1209600" cy="104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Verify YES or NO for </a:t>
            </a:r>
            <a:r>
              <a:rPr b="1" lang="en-US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inventory</a:t>
            </a:r>
            <a:r>
              <a:rPr b="1" lang="en-US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Results</a:t>
            </a:r>
            <a:endParaRPr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0"/>
          <p:cNvSpPr txBox="1"/>
          <p:nvPr>
            <p:ph type="title"/>
          </p:nvPr>
        </p:nvSpPr>
        <p:spPr>
          <a:xfrm>
            <a:off x="0" y="11430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Points of Contact </a:t>
            </a:r>
            <a:endParaRPr/>
          </a:p>
        </p:txBody>
      </p:sp>
      <p:sp>
        <p:nvSpPr>
          <p:cNvPr id="321" name="Google Shape;321;p30"/>
          <p:cNvSpPr txBox="1"/>
          <p:nvPr>
            <p:ph idx="1" type="body"/>
          </p:nvPr>
        </p:nvSpPr>
        <p:spPr>
          <a:xfrm>
            <a:off x="0" y="1945050"/>
            <a:ext cx="8991600" cy="35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336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b="1" lang="en-US" sz="2200"/>
              <a:t>State Agencies for Surplus Property (SASPs),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www.gsa.gov/sasp</a:t>
            </a:r>
            <a:endParaRPr sz="2200"/>
          </a:p>
          <a:p>
            <a:pPr indent="-23336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b="1" lang="en-US" sz="2200"/>
              <a:t>GSAXcess Coordinator,</a:t>
            </a:r>
            <a:r>
              <a:rPr lang="en-US" sz="2200"/>
              <a:t> </a:t>
            </a:r>
            <a:r>
              <a:rPr lang="en-US" sz="2200" u="sng">
                <a:solidFill>
                  <a:schemeClr val="hlink"/>
                </a:solidFill>
                <a:hlinkClick r:id="rId4"/>
              </a:rPr>
              <a:t>GSAXcesshelp@gsa.gov</a:t>
            </a:r>
            <a:endParaRPr sz="2200"/>
          </a:p>
          <a:p>
            <a:pPr indent="-23336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b="1" lang="en-US" sz="2200"/>
              <a:t>GSA Firearms Program, </a:t>
            </a:r>
            <a:r>
              <a:rPr lang="en-US" sz="2200" u="sng">
                <a:solidFill>
                  <a:schemeClr val="hlink"/>
                </a:solidFill>
                <a:hlinkClick r:id="rId5"/>
              </a:rPr>
              <a:t>surplusfirearms@gsa.gov</a:t>
            </a:r>
            <a:endParaRPr sz="2200"/>
          </a:p>
          <a:p>
            <a:pPr indent="-23336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b="1" lang="en-US" sz="2200"/>
              <a:t>GSA Firearms Program, Inventory Managers</a:t>
            </a:r>
            <a:endParaRPr b="1" sz="2200"/>
          </a:p>
          <a:p>
            <a:pPr indent="-3683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–"/>
            </a:pPr>
            <a:r>
              <a:rPr b="1" lang="en-US" sz="2200"/>
              <a:t>Lisa Henninger </a:t>
            </a:r>
            <a:r>
              <a:rPr b="1" i="1" lang="en-US" sz="2200"/>
              <a:t>(West States)</a:t>
            </a:r>
            <a:r>
              <a:rPr b="1" lang="en-US" sz="2200"/>
              <a:t>, </a:t>
            </a:r>
            <a:r>
              <a:rPr lang="en-US" sz="2200"/>
              <a:t>817-201-8148</a:t>
            </a:r>
            <a:endParaRPr sz="2200"/>
          </a:p>
          <a:p>
            <a:pPr indent="-3683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–"/>
            </a:pPr>
            <a:r>
              <a:rPr b="1" lang="en-US" sz="2200"/>
              <a:t>Mat Shortledge </a:t>
            </a:r>
            <a:r>
              <a:rPr b="1" i="1" lang="en-US" sz="2200"/>
              <a:t>(East States)</a:t>
            </a:r>
            <a:r>
              <a:rPr b="1" lang="en-US" sz="2200"/>
              <a:t>, </a:t>
            </a:r>
            <a:r>
              <a:rPr lang="en-US" sz="2200"/>
              <a:t>682-299-9015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 </a:t>
            </a:r>
            <a:endParaRPr sz="2200"/>
          </a:p>
        </p:txBody>
      </p:sp>
      <p:sp>
        <p:nvSpPr>
          <p:cNvPr id="322" name="Google Shape;322;p3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3" name="Google Shape;323;p30"/>
          <p:cNvPicPr preferRelativeResize="0"/>
          <p:nvPr/>
        </p:nvPicPr>
        <p:blipFill rotWithShape="1">
          <a:blip r:embed="rId6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0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1"/>
          <p:cNvSpPr txBox="1"/>
          <p:nvPr>
            <p:ph type="title"/>
          </p:nvPr>
        </p:nvSpPr>
        <p:spPr>
          <a:xfrm>
            <a:off x="0" y="11430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State Inventory Zones</a:t>
            </a:r>
            <a:endParaRPr/>
          </a:p>
        </p:txBody>
      </p:sp>
      <p:sp>
        <p:nvSpPr>
          <p:cNvPr id="331" name="Google Shape;331;p3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2" name="Google Shape;332;p31"/>
          <p:cNvPicPr preferRelativeResize="0"/>
          <p:nvPr/>
        </p:nvPicPr>
        <p:blipFill rotWithShape="1">
          <a:blip r:embed="rId3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1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4" name="Google Shape;33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50" y="1749488"/>
            <a:ext cx="6675288" cy="444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2525" y="5892500"/>
            <a:ext cx="1038225" cy="355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6" name="Google Shape;336;p31"/>
          <p:cNvSpPr/>
          <p:nvPr/>
        </p:nvSpPr>
        <p:spPr>
          <a:xfrm>
            <a:off x="6772275" y="5604725"/>
            <a:ext cx="190500" cy="142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1"/>
          <p:cNvSpPr/>
          <p:nvPr/>
        </p:nvSpPr>
        <p:spPr>
          <a:xfrm flipH="1" rot="10800000">
            <a:off x="628650" y="5604715"/>
            <a:ext cx="190500" cy="142800"/>
          </a:xfrm>
          <a:prstGeom prst="rect">
            <a:avLst/>
          </a:prstGeom>
          <a:solidFill>
            <a:srgbClr val="307B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1"/>
          <p:cNvSpPr txBox="1"/>
          <p:nvPr/>
        </p:nvSpPr>
        <p:spPr>
          <a:xfrm>
            <a:off x="819150" y="5476025"/>
            <a:ext cx="190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West States Zone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31"/>
          <p:cNvSpPr txBox="1"/>
          <p:nvPr/>
        </p:nvSpPr>
        <p:spPr>
          <a:xfrm>
            <a:off x="6962775" y="5476025"/>
            <a:ext cx="190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East</a:t>
            </a: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 States Zone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2"/>
          <p:cNvSpPr txBox="1"/>
          <p:nvPr>
            <p:ph type="title"/>
          </p:nvPr>
        </p:nvSpPr>
        <p:spPr>
          <a:xfrm>
            <a:off x="0" y="11430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Questions? </a:t>
            </a:r>
            <a:endParaRPr/>
          </a:p>
        </p:txBody>
      </p:sp>
      <p:sp>
        <p:nvSpPr>
          <p:cNvPr id="346" name="Google Shape;346;p3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7" name="Google Shape;347;p32"/>
          <p:cNvPicPr preferRelativeResize="0"/>
          <p:nvPr/>
        </p:nvPicPr>
        <p:blipFill rotWithShape="1">
          <a:blip r:embed="rId3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2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9" name="Google Shape;34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0450" y="1613675"/>
            <a:ext cx="6248402" cy="468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-1" y="1938528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Firearms Program </a:t>
            </a:r>
            <a:endParaRPr b="1"/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3">
            <a:alphaModFix/>
          </a:blip>
          <a:srcRect b="48210" l="0" r="0" t="0"/>
          <a:stretch/>
        </p:blipFill>
        <p:spPr>
          <a:xfrm>
            <a:off x="2424000" y="3196504"/>
            <a:ext cx="4296000" cy="3221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type="title"/>
          </p:nvPr>
        </p:nvSpPr>
        <p:spPr>
          <a:xfrm>
            <a:off x="0" y="11430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58" name="Google Shape;58;p7"/>
          <p:cNvSpPr txBox="1"/>
          <p:nvPr>
            <p:ph idx="1" type="body"/>
          </p:nvPr>
        </p:nvSpPr>
        <p:spPr>
          <a:xfrm>
            <a:off x="-255300" y="1825675"/>
            <a:ext cx="87135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066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The Office of Personal Property Management donates firearms to state and local law enforcement as a specialized commodity within the Federal Surplus Personal Property Donation Program.</a:t>
            </a:r>
            <a:endParaRPr/>
          </a:p>
          <a:p>
            <a:pPr indent="-22066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Donation of firearms is specifically authorized in the </a:t>
            </a:r>
            <a:r>
              <a:rPr b="1" lang="en-US"/>
              <a:t>Federal Management Regulation (FMR) in 41 Code of Federal Regulations (CFR), § 102-40.175.</a:t>
            </a:r>
            <a:r>
              <a:rPr lang="en-US"/>
              <a:t> </a:t>
            </a:r>
            <a:endParaRPr i="1"/>
          </a:p>
          <a:p>
            <a:pPr indent="-22066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GSA established the Firearm Program in November 1999 and works with State Agency for Surplus Property (SASP)for firearm donations.</a:t>
            </a:r>
            <a:endParaRPr/>
          </a:p>
          <a:p>
            <a:pPr indent="-355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Donated firearms are transferred to state Law Enforcement Agencies (LEAs) such as Police, Sheriff offices and Correctional Facilities.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3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type="title"/>
          </p:nvPr>
        </p:nvSpPr>
        <p:spPr>
          <a:xfrm>
            <a:off x="0" y="11430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Firearm Program </a:t>
            </a:r>
            <a:r>
              <a:rPr lang="en-US"/>
              <a:t>Participation</a:t>
            </a:r>
            <a:r>
              <a:rPr lang="en-US"/>
              <a:t> </a:t>
            </a:r>
            <a:endParaRPr/>
          </a:p>
        </p:txBody>
      </p:sp>
      <p:sp>
        <p:nvSpPr>
          <p:cNvPr id="68" name="Google Shape;68;p8"/>
          <p:cNvSpPr txBox="1"/>
          <p:nvPr>
            <p:ph idx="1" type="body"/>
          </p:nvPr>
        </p:nvSpPr>
        <p:spPr>
          <a:xfrm>
            <a:off x="-53450" y="2197950"/>
            <a:ext cx="8991600" cy="35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241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b="1" lang="en-US" sz="2500"/>
              <a:t>Active Firearms Assigned to LEAs</a:t>
            </a:r>
            <a:r>
              <a:rPr lang="en-US" sz="2500"/>
              <a:t> – </a:t>
            </a:r>
            <a:r>
              <a:rPr lang="en-US" sz="2500"/>
              <a:t>approximately</a:t>
            </a:r>
            <a:r>
              <a:rPr lang="en-US" sz="2500"/>
              <a:t> 5243 weapons.</a:t>
            </a:r>
            <a:endParaRPr sz="2500"/>
          </a:p>
          <a:p>
            <a:pPr indent="-25241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b="1" lang="en-US" sz="2500"/>
              <a:t>Participating States –</a:t>
            </a:r>
            <a:r>
              <a:rPr lang="en-US" sz="2500"/>
              <a:t> 28 States and 2 Territories,  Puerto Rico and District of Columbia.</a:t>
            </a:r>
            <a:endParaRPr sz="2500"/>
          </a:p>
          <a:p>
            <a:pPr indent="-25241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b="1" lang="en-US" sz="2500"/>
              <a:t>Participating LEAs –</a:t>
            </a:r>
            <a:r>
              <a:rPr lang="en-US" sz="2500"/>
              <a:t> 525 Law Enforcement Agencies.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 </a:t>
            </a:r>
            <a:endParaRPr sz="2500"/>
          </a:p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3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0" y="11430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Terms and Definitions</a:t>
            </a:r>
            <a:endParaRPr/>
          </a:p>
        </p:txBody>
      </p:sp>
      <p:pic>
        <p:nvPicPr>
          <p:cNvPr id="78" name="Google Shape;78;p9"/>
          <p:cNvPicPr preferRelativeResize="0"/>
          <p:nvPr/>
        </p:nvPicPr>
        <p:blipFill rotWithShape="1">
          <a:blip r:embed="rId3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9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63925" y="1996525"/>
            <a:ext cx="4467300" cy="2273700"/>
          </a:xfrm>
          <a:prstGeom prst="rect">
            <a:avLst/>
          </a:prstGeom>
          <a:noFill/>
          <a:ln cap="flat" cmpd="sng" w="19050">
            <a:solidFill>
              <a:srgbClr val="0053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latin typeface="Century Gothic"/>
                <a:ea typeface="Century Gothic"/>
                <a:cs typeface="Century Gothic"/>
                <a:sym typeface="Century Gothic"/>
              </a:rPr>
              <a:t>AGENCIES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-US" sz="1500" u="sng">
                <a:latin typeface="Century Gothic"/>
                <a:ea typeface="Century Gothic"/>
                <a:cs typeface="Century Gothic"/>
                <a:sym typeface="Century Gothic"/>
              </a:rPr>
              <a:t>LEA:</a:t>
            </a: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 Law Enforcement Agencies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-US" sz="1500" u="sng">
                <a:latin typeface="Century Gothic"/>
                <a:ea typeface="Century Gothic"/>
                <a:cs typeface="Century Gothic"/>
                <a:sym typeface="Century Gothic"/>
              </a:rPr>
              <a:t>SASP:</a:t>
            </a: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 State Agency for Surplus Property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-US" sz="1500" u="sng">
                <a:latin typeface="Century Gothic"/>
                <a:ea typeface="Century Gothic"/>
                <a:cs typeface="Century Gothic"/>
                <a:sym typeface="Century Gothic"/>
              </a:rPr>
              <a:t>LESO:</a:t>
            </a: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 Law Enforcement Support Office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-US" sz="1500" u="sng">
                <a:latin typeface="Century Gothic"/>
                <a:ea typeface="Century Gothic"/>
                <a:cs typeface="Century Gothic"/>
                <a:sym typeface="Century Gothic"/>
              </a:rPr>
              <a:t>IG:</a:t>
            </a: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 Inspector General 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-US" sz="1500" u="sng">
                <a:latin typeface="Century Gothic"/>
                <a:ea typeface="Century Gothic"/>
                <a:cs typeface="Century Gothic"/>
                <a:sym typeface="Century Gothic"/>
              </a:rPr>
              <a:t>NCIC:</a:t>
            </a: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 National Crime Information Center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-US" sz="1500" u="sng">
                <a:latin typeface="Century Gothic"/>
                <a:ea typeface="Century Gothic"/>
                <a:cs typeface="Century Gothic"/>
                <a:sym typeface="Century Gothic"/>
              </a:rPr>
              <a:t>ATF:</a:t>
            </a: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 Bureau of Alcohol, Tobacco, Firearms and Explosives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9"/>
          <p:cNvSpPr/>
          <p:nvPr/>
        </p:nvSpPr>
        <p:spPr>
          <a:xfrm>
            <a:off x="63925" y="4332000"/>
            <a:ext cx="4467300" cy="1645800"/>
          </a:xfrm>
          <a:prstGeom prst="rect">
            <a:avLst/>
          </a:prstGeom>
          <a:noFill/>
          <a:ln cap="flat" cmpd="sng" w="19050">
            <a:solidFill>
              <a:srgbClr val="0053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latin typeface="Century Gothic"/>
                <a:ea typeface="Century Gothic"/>
                <a:cs typeface="Century Gothic"/>
                <a:sym typeface="Century Gothic"/>
              </a:rPr>
              <a:t>TERMS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-US" sz="1500" u="sng">
                <a:latin typeface="Century Gothic"/>
                <a:ea typeface="Century Gothic"/>
                <a:cs typeface="Century Gothic"/>
                <a:sym typeface="Century Gothic"/>
              </a:rPr>
              <a:t>FSC:</a:t>
            </a: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 Federal Supply Class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-US" sz="1500" u="sng">
                <a:latin typeface="Century Gothic"/>
                <a:ea typeface="Century Gothic"/>
                <a:cs typeface="Century Gothic"/>
                <a:sym typeface="Century Gothic"/>
              </a:rPr>
              <a:t>ICN:</a:t>
            </a: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 Item Control Number used for reporting property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-US" sz="1500" u="sng">
                <a:latin typeface="Century Gothic"/>
                <a:ea typeface="Century Gothic"/>
                <a:cs typeface="Century Gothic"/>
                <a:sym typeface="Century Gothic"/>
              </a:rPr>
              <a:t>S/N:</a:t>
            </a: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 Serial Number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9"/>
          <p:cNvSpPr/>
          <p:nvPr/>
        </p:nvSpPr>
        <p:spPr>
          <a:xfrm>
            <a:off x="4612775" y="1996525"/>
            <a:ext cx="4467300" cy="2273700"/>
          </a:xfrm>
          <a:prstGeom prst="rect">
            <a:avLst/>
          </a:prstGeom>
          <a:noFill/>
          <a:ln cap="flat" cmpd="sng" w="19050">
            <a:solidFill>
              <a:srgbClr val="0053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latin typeface="Century Gothic"/>
                <a:ea typeface="Century Gothic"/>
                <a:cs typeface="Century Gothic"/>
                <a:sym typeface="Century Gothic"/>
              </a:rPr>
              <a:t>DOCUMENTATION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-US" sz="1500" u="sng">
                <a:latin typeface="Century Gothic"/>
                <a:ea typeface="Century Gothic"/>
                <a:cs typeface="Century Gothic"/>
                <a:sym typeface="Century Gothic"/>
              </a:rPr>
              <a:t>LOI:</a:t>
            </a: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 Letter of Intent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-US" sz="1500" u="sng">
                <a:latin typeface="Century Gothic"/>
                <a:ea typeface="Century Gothic"/>
                <a:cs typeface="Century Gothic"/>
                <a:sym typeface="Century Gothic"/>
              </a:rPr>
              <a:t>SF-122:</a:t>
            </a: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 Manual Transfer form for property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-US" sz="1500" u="sng">
                <a:latin typeface="Century Gothic"/>
                <a:ea typeface="Century Gothic"/>
                <a:cs typeface="Century Gothic"/>
                <a:sym typeface="Century Gothic"/>
              </a:rPr>
              <a:t>CTD:</a:t>
            </a: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 Conditional Transfer Document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-US" sz="1500" u="sng">
                <a:latin typeface="Century Gothic"/>
                <a:ea typeface="Century Gothic"/>
                <a:cs typeface="Century Gothic"/>
                <a:sym typeface="Century Gothic"/>
              </a:rPr>
              <a:t>TO:</a:t>
            </a: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 Transfer Order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-US" sz="1500" u="sng">
                <a:latin typeface="Century Gothic"/>
                <a:ea typeface="Century Gothic"/>
                <a:cs typeface="Century Gothic"/>
                <a:sym typeface="Century Gothic"/>
              </a:rPr>
              <a:t>ATF-10:</a:t>
            </a: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 Required form for National Firearms Act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9"/>
          <p:cNvSpPr/>
          <p:nvPr/>
        </p:nvSpPr>
        <p:spPr>
          <a:xfrm>
            <a:off x="4612775" y="4332000"/>
            <a:ext cx="4467300" cy="1645800"/>
          </a:xfrm>
          <a:prstGeom prst="rect">
            <a:avLst/>
          </a:prstGeom>
          <a:noFill/>
          <a:ln cap="flat" cmpd="sng" w="19050">
            <a:solidFill>
              <a:srgbClr val="0053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latin typeface="Century Gothic"/>
                <a:ea typeface="Century Gothic"/>
                <a:cs typeface="Century Gothic"/>
                <a:sym typeface="Century Gothic"/>
              </a:rPr>
              <a:t>REGULATIONS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-US" sz="1500" u="sng">
                <a:latin typeface="Century Gothic"/>
                <a:ea typeface="Century Gothic"/>
                <a:cs typeface="Century Gothic"/>
                <a:sym typeface="Century Gothic"/>
              </a:rPr>
              <a:t>FMR:</a:t>
            </a: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 Federal Management Regulation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-US" sz="1500" u="sng">
                <a:latin typeface="Century Gothic"/>
                <a:ea typeface="Century Gothic"/>
                <a:cs typeface="Century Gothic"/>
                <a:sym typeface="Century Gothic"/>
              </a:rPr>
              <a:t>CFR:</a:t>
            </a:r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 Code of Federal Regulations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/>
          <p:nvPr>
            <p:ph type="title"/>
          </p:nvPr>
        </p:nvSpPr>
        <p:spPr>
          <a:xfrm>
            <a:off x="-1" y="1938528"/>
            <a:ext cx="9144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Inventory Compliance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/>
          <p:nvPr>
            <p:ph type="title"/>
          </p:nvPr>
        </p:nvSpPr>
        <p:spPr>
          <a:xfrm>
            <a:off x="0" y="11430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Annual Inventory Compliance</a:t>
            </a:r>
            <a:endParaRPr/>
          </a:p>
        </p:txBody>
      </p:sp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0" y="1996525"/>
            <a:ext cx="8991600" cy="35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241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b="1" lang="en-US" sz="2500"/>
              <a:t>Required</a:t>
            </a:r>
            <a:r>
              <a:rPr lang="en-US" sz="2500"/>
              <a:t> in accordance with the CTD terms and conditions. </a:t>
            </a:r>
            <a:endParaRPr sz="2500"/>
          </a:p>
          <a:p>
            <a:pPr indent="-25241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b="1" lang="en-US" sz="2500"/>
              <a:t>R</a:t>
            </a:r>
            <a:r>
              <a:rPr b="1" lang="en-US" sz="2500"/>
              <a:t>eported</a:t>
            </a:r>
            <a:r>
              <a:rPr lang="en-US" sz="2500"/>
              <a:t> in GSAXcess by deadlines </a:t>
            </a:r>
            <a:r>
              <a:rPr lang="en-US" sz="2500"/>
              <a:t>specified.</a:t>
            </a:r>
            <a:endParaRPr sz="2500"/>
          </a:p>
          <a:p>
            <a:pPr indent="-25241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b="1" lang="en-US" sz="2500"/>
              <a:t>Conducted</a:t>
            </a:r>
            <a:r>
              <a:rPr lang="en-US" sz="2500"/>
              <a:t> in three parts/phases.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 </a:t>
            </a:r>
            <a:endParaRPr sz="2500"/>
          </a:p>
        </p:txBody>
      </p:sp>
      <p:sp>
        <p:nvSpPr>
          <p:cNvPr id="97" name="Google Shape;97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8" name="Google Shape;98;p11"/>
          <p:cNvPicPr preferRelativeResize="0"/>
          <p:nvPr/>
        </p:nvPicPr>
        <p:blipFill rotWithShape="1">
          <a:blip r:embed="rId3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1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/>
          <p:nvPr>
            <p:ph type="title"/>
          </p:nvPr>
        </p:nvSpPr>
        <p:spPr>
          <a:xfrm>
            <a:off x="0" y="11430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Annual Inventory Documentation </a:t>
            </a:r>
            <a:r>
              <a:rPr lang="en-US"/>
              <a:t> </a:t>
            </a:r>
            <a:endParaRPr/>
          </a:p>
        </p:txBody>
      </p:sp>
      <p:sp>
        <p:nvSpPr>
          <p:cNvPr id="106" name="Google Shape;106;p12"/>
          <p:cNvSpPr txBox="1"/>
          <p:nvPr>
            <p:ph idx="1" type="body"/>
          </p:nvPr>
        </p:nvSpPr>
        <p:spPr>
          <a:xfrm>
            <a:off x="0" y="1945050"/>
            <a:ext cx="8991600" cy="41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971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b="1" lang="en-US" sz="2300"/>
              <a:t>Inventory Listing: </a:t>
            </a:r>
            <a:r>
              <a:rPr lang="en-US" sz="2300"/>
              <a:t>Downloaded</a:t>
            </a:r>
            <a:r>
              <a:rPr lang="en-US" sz="2300"/>
              <a:t> and Physically inspect all weapons on listing provided in GSAXcess</a:t>
            </a:r>
            <a:endParaRPr sz="2300"/>
          </a:p>
          <a:p>
            <a:pPr indent="-23971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b="1" lang="en-US" sz="2300"/>
              <a:t>Certification</a:t>
            </a:r>
            <a:r>
              <a:rPr b="1" lang="en-US" sz="2300"/>
              <a:t> Letter: </a:t>
            </a:r>
            <a:r>
              <a:rPr lang="en-US" sz="2300"/>
              <a:t>Provided by each LEA using the required template</a:t>
            </a:r>
            <a:endParaRPr sz="2300"/>
          </a:p>
          <a:p>
            <a:pPr indent="-23971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b="1" lang="en-US" sz="2300"/>
              <a:t>Verification Letter:</a:t>
            </a:r>
            <a:r>
              <a:rPr lang="en-US" sz="2300"/>
              <a:t> Provided by each state/territory SASP using the required template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/>
              <a:t> </a:t>
            </a:r>
            <a:endParaRPr sz="2300"/>
          </a:p>
        </p:txBody>
      </p:sp>
      <p:sp>
        <p:nvSpPr>
          <p:cNvPr id="107" name="Google Shape;107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8" name="Google Shape;108;p12"/>
          <p:cNvPicPr preferRelativeResize="0"/>
          <p:nvPr/>
        </p:nvPicPr>
        <p:blipFill rotWithShape="1">
          <a:blip r:embed="rId3">
            <a:alphaModFix/>
          </a:blip>
          <a:srcRect b="20879" l="33983" r="33094" t="21586"/>
          <a:stretch/>
        </p:blipFill>
        <p:spPr>
          <a:xfrm>
            <a:off x="56600" y="83300"/>
            <a:ext cx="679200" cy="6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2"/>
          <p:cNvSpPr txBox="1"/>
          <p:nvPr/>
        </p:nvSpPr>
        <p:spPr>
          <a:xfrm>
            <a:off x="5715000" y="4433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U.S. General Services Administration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GSA Powerpoint template">
  <a:themeElements>
    <a:clrScheme name="CLP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FE"/>
      </a:hlink>
      <a:folHlink>
        <a:srgbClr val="85858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