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notesMasterIdLst>
    <p:notesMasterId r:id="rId19"/>
  </p:notesMasterIdLst>
  <p:handoutMasterIdLst>
    <p:handoutMasterId r:id="rId20"/>
  </p:handoutMasterIdLst>
  <p:sldIdLst>
    <p:sldId id="256" r:id="rId2"/>
    <p:sldId id="258" r:id="rId3"/>
    <p:sldId id="259" r:id="rId4"/>
    <p:sldId id="319" r:id="rId5"/>
    <p:sldId id="320" r:id="rId6"/>
    <p:sldId id="260" r:id="rId7"/>
    <p:sldId id="321" r:id="rId8"/>
    <p:sldId id="262" r:id="rId9"/>
    <p:sldId id="322" r:id="rId10"/>
    <p:sldId id="323" r:id="rId11"/>
    <p:sldId id="261" r:id="rId12"/>
    <p:sldId id="324" r:id="rId13"/>
    <p:sldId id="263" r:id="rId14"/>
    <p:sldId id="264" r:id="rId15"/>
    <p:sldId id="325" r:id="rId16"/>
    <p:sldId id="326" r:id="rId17"/>
    <p:sldId id="318" r:id="rId18"/>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13C88"/>
    <a:srgbClr val="FFFFFF"/>
    <a:srgbClr val="5F93D3"/>
    <a:srgbClr val="4283BE"/>
    <a:srgbClr val="336699"/>
    <a:srgbClr val="FFCC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1" autoAdjust="0"/>
    <p:restoredTop sz="86415" autoAdjust="0"/>
  </p:normalViewPr>
  <p:slideViewPr>
    <p:cSldViewPr>
      <p:cViewPr varScale="1">
        <p:scale>
          <a:sx n="93" d="100"/>
          <a:sy n="93" d="100"/>
        </p:scale>
        <p:origin x="-1434" y="-96"/>
      </p:cViewPr>
      <p:guideLst>
        <p:guide orient="horz" pos="1092"/>
        <p:guide pos="516"/>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794"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38579" cy="464820"/>
          </a:xfrm>
          <a:prstGeom prst="rect">
            <a:avLst/>
          </a:prstGeom>
          <a:noFill/>
          <a:ln w="9525">
            <a:noFill/>
            <a:miter lim="800000"/>
            <a:headEnd/>
            <a:tailEnd/>
          </a:ln>
          <a:effectLst/>
        </p:spPr>
        <p:txBody>
          <a:bodyPr vert="horz" wrap="square" lIns="93023" tIns="46511" rIns="93023" bIns="46511" numCol="1" anchor="t" anchorCtr="0" compatLnSpc="1">
            <a:prstTxWarp prst="textNoShape">
              <a:avLst/>
            </a:prstTxWarp>
          </a:bodyPr>
          <a:lstStyle>
            <a:lvl1pPr defTabSz="929810">
              <a:defRPr sz="1200">
                <a:latin typeface="Times New Roman" pitchFamily="18" charset="0"/>
              </a:defRPr>
            </a:lvl1pPr>
          </a:lstStyle>
          <a:p>
            <a:endParaRPr lang="en-US"/>
          </a:p>
        </p:txBody>
      </p:sp>
      <p:sp>
        <p:nvSpPr>
          <p:cNvPr id="78851" name="Rectangle 3"/>
          <p:cNvSpPr>
            <a:spLocks noGrp="1" noChangeArrowheads="1"/>
          </p:cNvSpPr>
          <p:nvPr>
            <p:ph type="dt" sz="quarter" idx="1"/>
          </p:nvPr>
        </p:nvSpPr>
        <p:spPr bwMode="auto">
          <a:xfrm>
            <a:off x="3971823" y="0"/>
            <a:ext cx="3038578" cy="464820"/>
          </a:xfrm>
          <a:prstGeom prst="rect">
            <a:avLst/>
          </a:prstGeom>
          <a:noFill/>
          <a:ln w="9525">
            <a:noFill/>
            <a:miter lim="800000"/>
            <a:headEnd/>
            <a:tailEnd/>
          </a:ln>
          <a:effectLst/>
        </p:spPr>
        <p:txBody>
          <a:bodyPr vert="horz" wrap="square" lIns="93023" tIns="46511" rIns="93023" bIns="46511" numCol="1" anchor="t" anchorCtr="0" compatLnSpc="1">
            <a:prstTxWarp prst="textNoShape">
              <a:avLst/>
            </a:prstTxWarp>
          </a:bodyPr>
          <a:lstStyle>
            <a:lvl1pPr algn="r" defTabSz="929810">
              <a:defRPr sz="1200">
                <a:latin typeface="Times New Roman" pitchFamily="18" charset="0"/>
              </a:defRPr>
            </a:lvl1pPr>
          </a:lstStyle>
          <a:p>
            <a:endParaRPr lang="en-US"/>
          </a:p>
        </p:txBody>
      </p:sp>
      <p:sp>
        <p:nvSpPr>
          <p:cNvPr id="78852" name="Rectangle 4"/>
          <p:cNvSpPr>
            <a:spLocks noGrp="1" noChangeArrowheads="1"/>
          </p:cNvSpPr>
          <p:nvPr>
            <p:ph type="ftr" sz="quarter" idx="2"/>
          </p:nvPr>
        </p:nvSpPr>
        <p:spPr bwMode="auto">
          <a:xfrm>
            <a:off x="0" y="8831580"/>
            <a:ext cx="3038579" cy="464820"/>
          </a:xfrm>
          <a:prstGeom prst="rect">
            <a:avLst/>
          </a:prstGeom>
          <a:noFill/>
          <a:ln w="9525">
            <a:noFill/>
            <a:miter lim="800000"/>
            <a:headEnd/>
            <a:tailEnd/>
          </a:ln>
          <a:effectLst/>
        </p:spPr>
        <p:txBody>
          <a:bodyPr vert="horz" wrap="square" lIns="93023" tIns="46511" rIns="93023" bIns="46511" numCol="1" anchor="b" anchorCtr="0" compatLnSpc="1">
            <a:prstTxWarp prst="textNoShape">
              <a:avLst/>
            </a:prstTxWarp>
          </a:bodyPr>
          <a:lstStyle>
            <a:lvl1pPr defTabSz="929810">
              <a:defRPr sz="1200">
                <a:latin typeface="Times New Roman" pitchFamily="18" charset="0"/>
              </a:defRPr>
            </a:lvl1pPr>
          </a:lstStyle>
          <a:p>
            <a:endParaRPr lang="en-US"/>
          </a:p>
        </p:txBody>
      </p:sp>
      <p:sp>
        <p:nvSpPr>
          <p:cNvPr id="78853" name="Rectangle 5"/>
          <p:cNvSpPr>
            <a:spLocks noGrp="1" noChangeArrowheads="1"/>
          </p:cNvSpPr>
          <p:nvPr>
            <p:ph type="sldNum" sz="quarter" idx="3"/>
          </p:nvPr>
        </p:nvSpPr>
        <p:spPr bwMode="auto">
          <a:xfrm>
            <a:off x="3971823" y="8831580"/>
            <a:ext cx="3038578" cy="464820"/>
          </a:xfrm>
          <a:prstGeom prst="rect">
            <a:avLst/>
          </a:prstGeom>
          <a:noFill/>
          <a:ln w="9525">
            <a:noFill/>
            <a:miter lim="800000"/>
            <a:headEnd/>
            <a:tailEnd/>
          </a:ln>
          <a:effectLst/>
        </p:spPr>
        <p:txBody>
          <a:bodyPr vert="horz" wrap="square" lIns="93023" tIns="46511" rIns="93023" bIns="46511" numCol="1" anchor="b" anchorCtr="0" compatLnSpc="1">
            <a:prstTxWarp prst="textNoShape">
              <a:avLst/>
            </a:prstTxWarp>
          </a:bodyPr>
          <a:lstStyle>
            <a:lvl1pPr algn="r" defTabSz="929810">
              <a:defRPr sz="1200">
                <a:latin typeface="Times New Roman" pitchFamily="18" charset="0"/>
              </a:defRPr>
            </a:lvl1pPr>
          </a:lstStyle>
          <a:p>
            <a:fld id="{75380004-3411-4FA8-9C9F-E0D706A087F1}" type="slidenum">
              <a:rPr lang="en-US"/>
              <a:pPr/>
              <a:t>‹#›</a:t>
            </a:fld>
            <a:endParaRPr lang="en-US"/>
          </a:p>
        </p:txBody>
      </p:sp>
    </p:spTree>
    <p:extLst>
      <p:ext uri="{BB962C8B-B14F-4D97-AF65-F5344CB8AC3E}">
        <p14:creationId xmlns:p14="http://schemas.microsoft.com/office/powerpoint/2010/main" val="3842528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8579" cy="464820"/>
          </a:xfrm>
          <a:prstGeom prst="rect">
            <a:avLst/>
          </a:prstGeom>
          <a:noFill/>
          <a:ln w="9525">
            <a:noFill/>
            <a:miter lim="800000"/>
            <a:headEnd/>
            <a:tailEnd/>
          </a:ln>
          <a:effectLst/>
        </p:spPr>
        <p:txBody>
          <a:bodyPr vert="horz" wrap="square" lIns="93023" tIns="46511" rIns="93023" bIns="46511" numCol="1" anchor="t" anchorCtr="0" compatLnSpc="1">
            <a:prstTxWarp prst="textNoShape">
              <a:avLst/>
            </a:prstTxWarp>
          </a:bodyPr>
          <a:lstStyle>
            <a:lvl1pPr defTabSz="929810">
              <a:defRPr sz="1200">
                <a:latin typeface="Times" pitchFamily="18" charset="0"/>
              </a:defRPr>
            </a:lvl1pPr>
          </a:lstStyle>
          <a:p>
            <a:endParaRPr lang="en-US"/>
          </a:p>
        </p:txBody>
      </p:sp>
      <p:sp>
        <p:nvSpPr>
          <p:cNvPr id="6147" name="Rectangle 3"/>
          <p:cNvSpPr>
            <a:spLocks noGrp="1" noChangeArrowheads="1"/>
          </p:cNvSpPr>
          <p:nvPr>
            <p:ph type="dt" idx="1"/>
          </p:nvPr>
        </p:nvSpPr>
        <p:spPr bwMode="auto">
          <a:xfrm>
            <a:off x="3971823" y="0"/>
            <a:ext cx="3038578" cy="464820"/>
          </a:xfrm>
          <a:prstGeom prst="rect">
            <a:avLst/>
          </a:prstGeom>
          <a:noFill/>
          <a:ln w="9525">
            <a:noFill/>
            <a:miter lim="800000"/>
            <a:headEnd/>
            <a:tailEnd/>
          </a:ln>
          <a:effectLst/>
        </p:spPr>
        <p:txBody>
          <a:bodyPr vert="horz" wrap="square" lIns="93023" tIns="46511" rIns="93023" bIns="46511" numCol="1" anchor="t" anchorCtr="0" compatLnSpc="1">
            <a:prstTxWarp prst="textNoShape">
              <a:avLst/>
            </a:prstTxWarp>
          </a:bodyPr>
          <a:lstStyle>
            <a:lvl1pPr algn="r" defTabSz="929810">
              <a:defRPr sz="1200">
                <a:latin typeface="Times" pitchFamily="18" charset="0"/>
              </a:defRPr>
            </a:lvl1pPr>
          </a:lstStyle>
          <a:p>
            <a:endParaRPr lang="en-US"/>
          </a:p>
        </p:txBody>
      </p:sp>
      <p:sp>
        <p:nvSpPr>
          <p:cNvPr id="61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34826" y="4415791"/>
            <a:ext cx="5140749" cy="4183380"/>
          </a:xfrm>
          <a:prstGeom prst="rect">
            <a:avLst/>
          </a:prstGeom>
          <a:noFill/>
          <a:ln w="9525">
            <a:noFill/>
            <a:miter lim="800000"/>
            <a:headEnd/>
            <a:tailEnd/>
          </a:ln>
          <a:effectLst/>
        </p:spPr>
        <p:txBody>
          <a:bodyPr vert="horz" wrap="square" lIns="93023" tIns="46511" rIns="93023" bIns="4651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831580"/>
            <a:ext cx="3038579" cy="464820"/>
          </a:xfrm>
          <a:prstGeom prst="rect">
            <a:avLst/>
          </a:prstGeom>
          <a:noFill/>
          <a:ln w="9525">
            <a:noFill/>
            <a:miter lim="800000"/>
            <a:headEnd/>
            <a:tailEnd/>
          </a:ln>
          <a:effectLst/>
        </p:spPr>
        <p:txBody>
          <a:bodyPr vert="horz" wrap="square" lIns="93023" tIns="46511" rIns="93023" bIns="46511" numCol="1" anchor="b" anchorCtr="0" compatLnSpc="1">
            <a:prstTxWarp prst="textNoShape">
              <a:avLst/>
            </a:prstTxWarp>
          </a:bodyPr>
          <a:lstStyle>
            <a:lvl1pPr defTabSz="929810">
              <a:defRPr sz="1200">
                <a:latin typeface="Times" pitchFamily="18" charset="0"/>
              </a:defRPr>
            </a:lvl1pPr>
          </a:lstStyle>
          <a:p>
            <a:endParaRPr lang="en-US"/>
          </a:p>
        </p:txBody>
      </p:sp>
      <p:sp>
        <p:nvSpPr>
          <p:cNvPr id="6151" name="Rectangle 7"/>
          <p:cNvSpPr>
            <a:spLocks noGrp="1" noChangeArrowheads="1"/>
          </p:cNvSpPr>
          <p:nvPr>
            <p:ph type="sldNum" sz="quarter" idx="5"/>
          </p:nvPr>
        </p:nvSpPr>
        <p:spPr bwMode="auto">
          <a:xfrm>
            <a:off x="3971823" y="8831580"/>
            <a:ext cx="3038578" cy="464820"/>
          </a:xfrm>
          <a:prstGeom prst="rect">
            <a:avLst/>
          </a:prstGeom>
          <a:noFill/>
          <a:ln w="9525">
            <a:noFill/>
            <a:miter lim="800000"/>
            <a:headEnd/>
            <a:tailEnd/>
          </a:ln>
          <a:effectLst/>
        </p:spPr>
        <p:txBody>
          <a:bodyPr vert="horz" wrap="square" lIns="93023" tIns="46511" rIns="93023" bIns="46511" numCol="1" anchor="b" anchorCtr="0" compatLnSpc="1">
            <a:prstTxWarp prst="textNoShape">
              <a:avLst/>
            </a:prstTxWarp>
          </a:bodyPr>
          <a:lstStyle>
            <a:lvl1pPr algn="r" defTabSz="929810">
              <a:defRPr sz="1200">
                <a:latin typeface="Times" pitchFamily="18" charset="0"/>
              </a:defRPr>
            </a:lvl1pPr>
          </a:lstStyle>
          <a:p>
            <a:fld id="{BA0E1374-4574-4D8A-8584-918267CBCC12}" type="slidenum">
              <a:rPr lang="en-US"/>
              <a:pPr/>
              <a:t>‹#›</a:t>
            </a:fld>
            <a:endParaRPr lang="en-US"/>
          </a:p>
        </p:txBody>
      </p:sp>
    </p:spTree>
    <p:extLst>
      <p:ext uri="{BB962C8B-B14F-4D97-AF65-F5344CB8AC3E}">
        <p14:creationId xmlns:p14="http://schemas.microsoft.com/office/powerpoint/2010/main" val="31026686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D16DE6-4F8B-4F03-8CBF-53D34814EF9F}" type="slidenum">
              <a:rPr lang="en-US"/>
              <a:pPr/>
              <a:t>1</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E1750E5-E66B-4D8F-AD8A-798CDF05F074}" type="slidenum">
              <a:rPr lang="en-US" smtClean="0">
                <a:latin typeface="Times" charset="0"/>
              </a:rPr>
              <a:pPr/>
              <a:t>10</a:t>
            </a:fld>
            <a:endParaRPr lang="en-US" smtClean="0">
              <a:latin typeface="Times"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dirty="0" smtClean="0">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E1750E5-E66B-4D8F-AD8A-798CDF05F074}" type="slidenum">
              <a:rPr lang="en-US" smtClean="0">
                <a:latin typeface="Times" charset="0"/>
              </a:rPr>
              <a:pPr/>
              <a:t>11</a:t>
            </a:fld>
            <a:endParaRPr lang="en-US" smtClean="0">
              <a:latin typeface="Times"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dirty="0" smtClean="0">
              <a:latin typeface="Time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E1750E5-E66B-4D8F-AD8A-798CDF05F074}" type="slidenum">
              <a:rPr lang="en-US" smtClean="0">
                <a:latin typeface="Times" charset="0"/>
              </a:rPr>
              <a:pPr/>
              <a:t>12</a:t>
            </a:fld>
            <a:endParaRPr lang="en-US" smtClean="0">
              <a:latin typeface="Times"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dirty="0" smtClean="0">
              <a:latin typeface="Time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19711D55-62B3-4B03-9815-2AED8EC69011}" type="slidenum">
              <a:rPr lang="en-US" smtClean="0">
                <a:latin typeface="Times" charset="0"/>
              </a:rPr>
              <a:pPr/>
              <a:t>13</a:t>
            </a:fld>
            <a:endParaRPr lang="en-US" smtClean="0">
              <a:latin typeface="Times"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dirty="0" smtClean="0">
              <a:latin typeface="Time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dirty="0" smtClean="0">
              <a:latin typeface="Times" charset="0"/>
            </a:endParaRPr>
          </a:p>
        </p:txBody>
      </p:sp>
      <p:sp>
        <p:nvSpPr>
          <p:cNvPr id="75780" name="Slide Number Placeholder 3"/>
          <p:cNvSpPr>
            <a:spLocks noGrp="1"/>
          </p:cNvSpPr>
          <p:nvPr>
            <p:ph type="sldNum" sz="quarter" idx="5"/>
          </p:nvPr>
        </p:nvSpPr>
        <p:spPr>
          <a:noFill/>
        </p:spPr>
        <p:txBody>
          <a:bodyPr/>
          <a:lstStyle/>
          <a:p>
            <a:fld id="{374B9A91-AEDB-4091-9518-583999EA1B93}" type="slidenum">
              <a:rPr lang="en-US" smtClean="0">
                <a:latin typeface="Times" charset="0"/>
              </a:rPr>
              <a:pPr/>
              <a:t>14</a:t>
            </a:fld>
            <a:endParaRPr lang="en-US" smtClean="0">
              <a:latin typeface="Time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dirty="0" smtClean="0">
              <a:latin typeface="Times" charset="0"/>
            </a:endParaRPr>
          </a:p>
        </p:txBody>
      </p:sp>
      <p:sp>
        <p:nvSpPr>
          <p:cNvPr id="75780" name="Slide Number Placeholder 3"/>
          <p:cNvSpPr>
            <a:spLocks noGrp="1"/>
          </p:cNvSpPr>
          <p:nvPr>
            <p:ph type="sldNum" sz="quarter" idx="5"/>
          </p:nvPr>
        </p:nvSpPr>
        <p:spPr>
          <a:noFill/>
        </p:spPr>
        <p:txBody>
          <a:bodyPr/>
          <a:lstStyle/>
          <a:p>
            <a:fld id="{374B9A91-AEDB-4091-9518-583999EA1B93}" type="slidenum">
              <a:rPr lang="en-US" smtClean="0">
                <a:latin typeface="Times" charset="0"/>
              </a:rPr>
              <a:pPr/>
              <a:t>15</a:t>
            </a:fld>
            <a:endParaRPr lang="en-US" smtClean="0">
              <a:latin typeface="Time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dirty="0" smtClean="0">
              <a:latin typeface="Times" charset="0"/>
            </a:endParaRPr>
          </a:p>
        </p:txBody>
      </p:sp>
      <p:sp>
        <p:nvSpPr>
          <p:cNvPr id="75780" name="Slide Number Placeholder 3"/>
          <p:cNvSpPr>
            <a:spLocks noGrp="1"/>
          </p:cNvSpPr>
          <p:nvPr>
            <p:ph type="sldNum" sz="quarter" idx="5"/>
          </p:nvPr>
        </p:nvSpPr>
        <p:spPr>
          <a:noFill/>
        </p:spPr>
        <p:txBody>
          <a:bodyPr/>
          <a:lstStyle/>
          <a:p>
            <a:fld id="{374B9A91-AEDB-4091-9518-583999EA1B93}" type="slidenum">
              <a:rPr lang="en-US" smtClean="0">
                <a:latin typeface="Times" charset="0"/>
              </a:rPr>
              <a:pPr/>
              <a:t>16</a:t>
            </a:fld>
            <a:endParaRPr lang="en-US" smtClean="0">
              <a:latin typeface="Time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5D6BA84-5692-45BD-B775-BDF340B251D5}" type="slidenum">
              <a:rPr lang="en-US" smtClean="0">
                <a:latin typeface="Times" charset="0"/>
              </a:rPr>
              <a:pPr/>
              <a:t>17</a:t>
            </a:fld>
            <a:endParaRPr lang="en-US" smtClean="0">
              <a:latin typeface="Times" charset="0"/>
            </a:endParaRPr>
          </a:p>
        </p:txBody>
      </p:sp>
      <p:sp>
        <p:nvSpPr>
          <p:cNvPr id="3" name="Notes Placeholder 2"/>
          <p:cNvSpPr>
            <a:spLocks noGrp="1"/>
          </p:cNvSpPr>
          <p:nvPr>
            <p:ph type="body" idx="1"/>
          </p:nvPr>
        </p:nvSpPr>
        <p:spPr/>
        <p:txBody>
          <a:bodyPr>
            <a:normAutofit/>
          </a:bodyPr>
          <a:lstStyle/>
          <a:p>
            <a:r>
              <a:rPr lang="en-US" dirty="0" smtClean="0"/>
              <a:t>Any questions</a:t>
            </a:r>
            <a:r>
              <a:rPr lang="en-US" baseline="0" dirty="0" smtClean="0"/>
              <a:t> about the sales process?</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060A3F1-7F23-4B93-8E4E-75FF1B633FD2}" type="slidenum">
              <a:rPr lang="en-US" smtClean="0">
                <a:latin typeface="Times" charset="0"/>
              </a:rPr>
              <a:pPr/>
              <a:t>2</a:t>
            </a:fld>
            <a:endParaRPr lang="en-US" smtClean="0">
              <a:latin typeface="Times" charset="0"/>
            </a:endParaRPr>
          </a:p>
        </p:txBody>
      </p:sp>
      <p:sp>
        <p:nvSpPr>
          <p:cNvPr id="69635" name="Rectangle 2"/>
          <p:cNvSpPr>
            <a:spLocks noGrp="1" noRot="1" noChangeAspect="1" noChangeArrowheads="1" noTextEdit="1"/>
          </p:cNvSpPr>
          <p:nvPr>
            <p:ph type="sldImg"/>
          </p:nvPr>
        </p:nvSpPr>
        <p:spPr>
          <a:xfrm>
            <a:off x="1182688" y="698500"/>
            <a:ext cx="4646612" cy="3484563"/>
          </a:xfrm>
          <a:ln/>
        </p:spPr>
      </p:sp>
      <p:sp>
        <p:nvSpPr>
          <p:cNvPr id="69636" name="Rectangle 3"/>
          <p:cNvSpPr>
            <a:spLocks noGrp="1" noChangeArrowheads="1"/>
          </p:cNvSpPr>
          <p:nvPr>
            <p:ph type="body" idx="1"/>
          </p:nvPr>
        </p:nvSpPr>
        <p:spPr>
          <a:xfrm>
            <a:off x="935039" y="4414838"/>
            <a:ext cx="5140325" cy="4183062"/>
          </a:xfrm>
          <a:noFill/>
          <a:ln/>
        </p:spPr>
        <p:txBody>
          <a:bodyPr/>
          <a:lstStyle/>
          <a:p>
            <a:pPr marL="228574" indent="-228574"/>
            <a:r>
              <a:rPr lang="en-US" dirty="0" smtClean="0">
                <a:latin typeface="Times" charset="0"/>
              </a:rPr>
              <a:t>Term Contract are generally awarded for 1 base year period, and up to 4 option</a:t>
            </a:r>
            <a:r>
              <a:rPr lang="en-US" baseline="0" dirty="0" smtClean="0">
                <a:latin typeface="Times" charset="0"/>
              </a:rPr>
              <a:t> period years. The option period are only awarded through the mutually agreed approvals of the federal owning agency and the winning bidder of the originally awarded bid of the contract.   This contract my be terminated anytime after the base year period when deemed to be in the best interest of the Government.</a:t>
            </a:r>
            <a:endParaRPr lang="en-US" dirty="0" smtClean="0">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FA765509-E5C0-4FF9-8637-E7F6D66B72FD}" type="slidenum">
              <a:rPr lang="en-US" smtClean="0">
                <a:latin typeface="Times" charset="0"/>
              </a:rPr>
              <a:pPr/>
              <a:t>3</a:t>
            </a:fld>
            <a:endParaRPr lang="en-US" smtClean="0">
              <a:latin typeface="Times" charset="0"/>
            </a:endParaRPr>
          </a:p>
        </p:txBody>
      </p:sp>
      <p:sp>
        <p:nvSpPr>
          <p:cNvPr id="70659" name="Rectangle 2"/>
          <p:cNvSpPr>
            <a:spLocks noGrp="1" noRot="1" noChangeAspect="1" noChangeArrowheads="1" noTextEdit="1"/>
          </p:cNvSpPr>
          <p:nvPr>
            <p:ph type="sldImg"/>
          </p:nvPr>
        </p:nvSpPr>
        <p:spPr>
          <a:xfrm>
            <a:off x="1182688" y="698500"/>
            <a:ext cx="4646612" cy="3484563"/>
          </a:xfrm>
          <a:ln/>
        </p:spPr>
      </p:sp>
      <p:sp>
        <p:nvSpPr>
          <p:cNvPr id="70660" name="Rectangle 3"/>
          <p:cNvSpPr>
            <a:spLocks noGrp="1" noChangeArrowheads="1"/>
          </p:cNvSpPr>
          <p:nvPr>
            <p:ph type="body" idx="1"/>
          </p:nvPr>
        </p:nvSpPr>
        <p:spPr>
          <a:xfrm>
            <a:off x="935039" y="4416426"/>
            <a:ext cx="5140325" cy="4181475"/>
          </a:xfrm>
          <a:noFill/>
          <a:ln/>
        </p:spPr>
        <p:txBody>
          <a:bodyPr/>
          <a:lstStyle/>
          <a:p>
            <a:pPr eaLnBrk="1" hangingPunct="1"/>
            <a:endParaRPr lang="en-US" dirty="0" smtClean="0">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060A3F1-7F23-4B93-8E4E-75FF1B633FD2}" type="slidenum">
              <a:rPr lang="en-US" smtClean="0">
                <a:latin typeface="Times" charset="0"/>
              </a:rPr>
              <a:pPr/>
              <a:t>4</a:t>
            </a:fld>
            <a:endParaRPr lang="en-US" smtClean="0">
              <a:latin typeface="Times" charset="0"/>
            </a:endParaRPr>
          </a:p>
        </p:txBody>
      </p:sp>
      <p:sp>
        <p:nvSpPr>
          <p:cNvPr id="69635" name="Rectangle 2"/>
          <p:cNvSpPr>
            <a:spLocks noGrp="1" noRot="1" noChangeAspect="1" noChangeArrowheads="1" noTextEdit="1"/>
          </p:cNvSpPr>
          <p:nvPr>
            <p:ph type="sldImg"/>
          </p:nvPr>
        </p:nvSpPr>
        <p:spPr>
          <a:xfrm>
            <a:off x="1182688" y="698500"/>
            <a:ext cx="4646612" cy="3484563"/>
          </a:xfrm>
          <a:ln/>
        </p:spPr>
      </p:sp>
      <p:sp>
        <p:nvSpPr>
          <p:cNvPr id="69636" name="Rectangle 3"/>
          <p:cNvSpPr>
            <a:spLocks noGrp="1" noChangeArrowheads="1"/>
          </p:cNvSpPr>
          <p:nvPr>
            <p:ph type="body" idx="1"/>
          </p:nvPr>
        </p:nvSpPr>
        <p:spPr>
          <a:xfrm>
            <a:off x="935039" y="4414838"/>
            <a:ext cx="5140325" cy="4183062"/>
          </a:xfrm>
          <a:noFill/>
          <a:ln/>
        </p:spPr>
        <p:txBody>
          <a:bodyPr/>
          <a:lstStyle/>
          <a:p>
            <a:pPr marL="228574" indent="-228574"/>
            <a:endParaRPr lang="en-US" dirty="0" smtClean="0">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060A3F1-7F23-4B93-8E4E-75FF1B633FD2}" type="slidenum">
              <a:rPr lang="en-US" smtClean="0">
                <a:latin typeface="Times" charset="0"/>
              </a:rPr>
              <a:pPr/>
              <a:t>5</a:t>
            </a:fld>
            <a:endParaRPr lang="en-US" smtClean="0">
              <a:latin typeface="Times" charset="0"/>
            </a:endParaRPr>
          </a:p>
        </p:txBody>
      </p:sp>
      <p:sp>
        <p:nvSpPr>
          <p:cNvPr id="69635" name="Rectangle 2"/>
          <p:cNvSpPr>
            <a:spLocks noGrp="1" noRot="1" noChangeAspect="1" noChangeArrowheads="1" noTextEdit="1"/>
          </p:cNvSpPr>
          <p:nvPr>
            <p:ph type="sldImg"/>
          </p:nvPr>
        </p:nvSpPr>
        <p:spPr>
          <a:xfrm>
            <a:off x="1182688" y="698500"/>
            <a:ext cx="4646612" cy="3484563"/>
          </a:xfrm>
          <a:ln/>
        </p:spPr>
      </p:sp>
      <p:sp>
        <p:nvSpPr>
          <p:cNvPr id="69636" name="Rectangle 3"/>
          <p:cNvSpPr>
            <a:spLocks noGrp="1" noChangeArrowheads="1"/>
          </p:cNvSpPr>
          <p:nvPr>
            <p:ph type="body" idx="1"/>
          </p:nvPr>
        </p:nvSpPr>
        <p:spPr>
          <a:xfrm>
            <a:off x="935039" y="4414838"/>
            <a:ext cx="5140325" cy="4183062"/>
          </a:xfrm>
          <a:noFill/>
          <a:ln/>
        </p:spPr>
        <p:txBody>
          <a:bodyPr/>
          <a:lstStyle/>
          <a:p>
            <a:pPr marL="228574" indent="-228574"/>
            <a:r>
              <a:rPr lang="en-US" dirty="0" smtClean="0">
                <a:latin typeface="Times" charset="0"/>
              </a:rPr>
              <a:t>Consult your General Counsel or Chief Financial Officer for guidance on use of this</a:t>
            </a:r>
            <a:r>
              <a:rPr lang="en-US" baseline="0" dirty="0" smtClean="0">
                <a:latin typeface="Times" charset="0"/>
              </a:rPr>
              <a:t> authority.</a:t>
            </a:r>
            <a:endParaRPr lang="en-US" dirty="0" smtClean="0">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D6B0E341-7B74-4235-8787-7CCE58D236F4}" type="slidenum">
              <a:rPr lang="en-US" smtClean="0">
                <a:latin typeface="Times" charset="0"/>
              </a:rPr>
              <a:pPr/>
              <a:t>6</a:t>
            </a:fld>
            <a:endParaRPr lang="en-US" smtClean="0">
              <a:latin typeface="Times" charset="0"/>
            </a:endParaRPr>
          </a:p>
        </p:txBody>
      </p:sp>
      <p:sp>
        <p:nvSpPr>
          <p:cNvPr id="71683" name="Rectangle 2"/>
          <p:cNvSpPr>
            <a:spLocks noGrp="1" noRot="1" noChangeAspect="1" noChangeArrowheads="1" noTextEdit="1"/>
          </p:cNvSpPr>
          <p:nvPr>
            <p:ph type="sldImg"/>
          </p:nvPr>
        </p:nvSpPr>
        <p:spPr>
          <a:xfrm>
            <a:off x="1184275" y="696913"/>
            <a:ext cx="4648200" cy="3486150"/>
          </a:xfrm>
          <a:ln/>
        </p:spPr>
      </p:sp>
      <p:sp>
        <p:nvSpPr>
          <p:cNvPr id="71684" name="Rectangle 3"/>
          <p:cNvSpPr>
            <a:spLocks noGrp="1" noChangeArrowheads="1"/>
          </p:cNvSpPr>
          <p:nvPr>
            <p:ph type="body" idx="1"/>
          </p:nvPr>
        </p:nvSpPr>
        <p:spPr>
          <a:xfrm>
            <a:off x="701676" y="4416426"/>
            <a:ext cx="5607050" cy="4183063"/>
          </a:xfrm>
          <a:noFill/>
          <a:ln/>
        </p:spPr>
        <p:txBody>
          <a:bodyPr/>
          <a:lstStyle/>
          <a:p>
            <a:pPr eaLnBrk="1" hangingPunct="1"/>
            <a:endParaRPr lang="en-US" dirty="0" smtClean="0">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E1750E5-E66B-4D8F-AD8A-798CDF05F074}" type="slidenum">
              <a:rPr lang="en-US" smtClean="0">
                <a:latin typeface="Times" charset="0"/>
              </a:rPr>
              <a:pPr/>
              <a:t>7</a:t>
            </a:fld>
            <a:endParaRPr lang="en-US" smtClean="0">
              <a:latin typeface="Times"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dirty="0" smtClean="0">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61678DB9-0483-48DD-8A56-6E450CD39688}" type="slidenum">
              <a:rPr lang="en-US" smtClean="0">
                <a:latin typeface="Times" charset="0"/>
              </a:rPr>
              <a:pPr/>
              <a:t>8</a:t>
            </a:fld>
            <a:endParaRPr lang="en-US" smtClean="0">
              <a:latin typeface="Times"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smtClean="0">
                <a:solidFill>
                  <a:schemeClr val="tx1"/>
                </a:solidFill>
                <a:latin typeface="Times" pitchFamily="18" charset="0"/>
                <a:ea typeface="+mn-ea"/>
                <a:cs typeface="+mn-cs"/>
              </a:rPr>
              <a:t>Sealed bidding (defined in FAR Part 14) is a procurement method used when the best value is expected to result from the selection of the lowest evaluated priced offer. This contracting method solicits, in a document called invitation for bids (IFB), prospective providers for submitting offers, called sealed bids. </a:t>
            </a:r>
          </a:p>
          <a:p>
            <a:pPr eaLnBrk="1" hangingPunct="1"/>
            <a:endParaRPr lang="en-US" dirty="0" smtClean="0">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E1750E5-E66B-4D8F-AD8A-798CDF05F074}" type="slidenum">
              <a:rPr lang="en-US" smtClean="0">
                <a:latin typeface="Times" charset="0"/>
              </a:rPr>
              <a:pPr/>
              <a:t>9</a:t>
            </a:fld>
            <a:endParaRPr lang="en-US" smtClean="0">
              <a:latin typeface="Times"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dirty="0" smtClean="0">
                <a:latin typeface="Times" charset="0"/>
              </a:rPr>
              <a:t>Those responding through GSA Auctions are instructed to email me a request for</a:t>
            </a:r>
            <a:r>
              <a:rPr lang="en-US" baseline="0" dirty="0" smtClean="0">
                <a:latin typeface="Times" charset="0"/>
              </a:rPr>
              <a:t> a copy of the Terms and Conditions and the IFB Bid Sheet.</a:t>
            </a:r>
            <a:endParaRPr lang="en-US" dirty="0" smtClean="0">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8964" name="Picture 68" descr="Flag_more_blue"/>
          <p:cNvPicPr>
            <a:picLocks noChangeAspect="1" noChangeArrowheads="1"/>
          </p:cNvPicPr>
          <p:nvPr userDrawn="1"/>
        </p:nvPicPr>
        <p:blipFill>
          <a:blip r:embed="rId2" cstate="print"/>
          <a:srcRect r="15492"/>
          <a:stretch>
            <a:fillRect/>
          </a:stretch>
        </p:blipFill>
        <p:spPr bwMode="auto">
          <a:xfrm>
            <a:off x="0" y="2722563"/>
            <a:ext cx="9144000" cy="4135437"/>
          </a:xfrm>
          <a:prstGeom prst="rect">
            <a:avLst/>
          </a:prstGeom>
          <a:noFill/>
        </p:spPr>
      </p:pic>
      <p:sp>
        <p:nvSpPr>
          <p:cNvPr id="208949" name="Rectangle 53"/>
          <p:cNvSpPr>
            <a:spLocks noChangeArrowheads="1"/>
          </p:cNvSpPr>
          <p:nvPr userDrawn="1"/>
        </p:nvSpPr>
        <p:spPr bwMode="auto">
          <a:xfrm>
            <a:off x="0" y="2514600"/>
            <a:ext cx="9144000" cy="420688"/>
          </a:xfrm>
          <a:prstGeom prst="rect">
            <a:avLst/>
          </a:prstGeom>
          <a:solidFill>
            <a:srgbClr val="013C88"/>
          </a:solidFill>
          <a:ln w="9525">
            <a:noFill/>
            <a:miter lim="800000"/>
            <a:headEnd/>
            <a:tailEnd/>
          </a:ln>
          <a:effectLst/>
        </p:spPr>
        <p:txBody>
          <a:bodyPr wrap="none" anchor="ctr"/>
          <a:lstStyle/>
          <a:p>
            <a:endParaRPr lang="en-US"/>
          </a:p>
        </p:txBody>
      </p:sp>
      <p:sp>
        <p:nvSpPr>
          <p:cNvPr id="208948" name="Rectangle 52"/>
          <p:cNvSpPr>
            <a:spLocks noChangeArrowheads="1"/>
          </p:cNvSpPr>
          <p:nvPr userDrawn="1"/>
        </p:nvSpPr>
        <p:spPr bwMode="auto">
          <a:xfrm>
            <a:off x="0" y="1708150"/>
            <a:ext cx="9144000" cy="850900"/>
          </a:xfrm>
          <a:prstGeom prst="rect">
            <a:avLst/>
          </a:prstGeom>
          <a:solidFill>
            <a:srgbClr val="A50021"/>
          </a:solidFill>
          <a:ln w="9525">
            <a:noFill/>
            <a:miter lim="800000"/>
            <a:headEnd/>
            <a:tailEnd/>
          </a:ln>
          <a:effectLst/>
        </p:spPr>
        <p:txBody>
          <a:bodyPr wrap="none" anchor="ctr"/>
          <a:lstStyle/>
          <a:p>
            <a:pPr marL="404813"/>
            <a:endParaRPr lang="en-US" sz="3600" dirty="0">
              <a:solidFill>
                <a:schemeClr val="bg1"/>
              </a:solidFill>
              <a:ea typeface="ヒラギノ角ゴ Pro W3" pitchFamily="1" charset="-128"/>
            </a:endParaRPr>
          </a:p>
        </p:txBody>
      </p:sp>
      <p:pic>
        <p:nvPicPr>
          <p:cNvPr id="208950" name="Picture 54"/>
          <p:cNvPicPr>
            <a:picLocks noChangeAspect="1" noChangeArrowheads="1"/>
          </p:cNvPicPr>
          <p:nvPr userDrawn="1"/>
        </p:nvPicPr>
        <p:blipFill>
          <a:blip r:embed="rId3" cstate="print"/>
          <a:srcRect/>
          <a:stretch>
            <a:fillRect/>
          </a:stretch>
        </p:blipFill>
        <p:spPr bwMode="auto">
          <a:xfrm>
            <a:off x="455613" y="455613"/>
            <a:ext cx="850900" cy="854075"/>
          </a:xfrm>
          <a:prstGeom prst="rect">
            <a:avLst/>
          </a:prstGeom>
          <a:noFill/>
        </p:spPr>
      </p:pic>
      <p:sp>
        <p:nvSpPr>
          <p:cNvPr id="208951" name="Text Box 55"/>
          <p:cNvSpPr txBox="1">
            <a:spLocks noChangeArrowheads="1"/>
          </p:cNvSpPr>
          <p:nvPr userDrawn="1"/>
        </p:nvSpPr>
        <p:spPr bwMode="auto">
          <a:xfrm>
            <a:off x="4114800" y="1066800"/>
            <a:ext cx="4445000" cy="304800"/>
          </a:xfrm>
          <a:prstGeom prst="rect">
            <a:avLst/>
          </a:prstGeom>
          <a:noFill/>
          <a:ln w="9525">
            <a:noFill/>
            <a:miter lim="800000"/>
            <a:headEnd/>
            <a:tailEnd/>
          </a:ln>
          <a:effectLst/>
        </p:spPr>
        <p:txBody>
          <a:bodyPr wrap="none" lIns="0" rIns="0"/>
          <a:lstStyle/>
          <a:p>
            <a:pPr algn="r"/>
            <a:r>
              <a:rPr lang="en-US" sz="1400" b="1">
                <a:solidFill>
                  <a:srgbClr val="4C4C4C"/>
                </a:solidFill>
                <a:ea typeface="ヒラギノ角ゴ Pro W3" pitchFamily="1" charset="-128"/>
              </a:rPr>
              <a:t>U.S. General Services Administration</a:t>
            </a:r>
            <a:endParaRPr lang="en-US">
              <a:latin typeface="Franklin Gothic Medium" pitchFamily="34" charset="0"/>
              <a:ea typeface="ヒラギノ角ゴ Pro W3" pitchFamily="1" charset="-128"/>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EB8C612-4645-469C-BF2D-23E7C3B8913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4913" y="1479550"/>
            <a:ext cx="1941512" cy="3962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479550"/>
            <a:ext cx="5676900" cy="3962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2979764-BF6D-4EE4-8BDF-61F0C5A1F0C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dirty="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65C1A7E-BFAA-4BDC-BD37-76E69B7ABFAE}" type="slidenum">
              <a:rPr lang="en-US"/>
              <a:pPr>
                <a:defRPr/>
              </a:pPr>
              <a:t>‹#›</a:t>
            </a:fld>
            <a:endParaRPr lang="en-US" dirty="0"/>
          </a:p>
        </p:txBody>
      </p:sp>
    </p:spTree>
  </p:cSld>
  <p:clrMapOvr>
    <a:masterClrMapping/>
  </p:clrMapOvr>
  <p:transition spd="med">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Tx/>
              <a:defRPr/>
            </a:lvl1pPr>
            <a:lvl2pPr>
              <a:buClrTx/>
              <a:defRPr/>
            </a:lvl2pPr>
            <a:lvl3pPr>
              <a:buClrTx/>
              <a:defRPr/>
            </a:lvl3pPr>
            <a:lvl4pPr>
              <a:buClrTx/>
              <a:defRPr/>
            </a:lvl4pPr>
            <a:lvl5pPr>
              <a:buClrTx/>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34021492-D8A9-4CEE-A327-F99EC7B60D3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FFB4FF86-13BF-4BB8-9742-B75BB5E3072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2393950"/>
            <a:ext cx="3808412"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6425" y="2393950"/>
            <a:ext cx="3808413"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BB4AABE7-0016-4AD7-9A67-CFD93CD4545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84775"/>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4040188"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743200"/>
            <a:ext cx="4040188" cy="3382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828800"/>
            <a:ext cx="4041775"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743200"/>
            <a:ext cx="4041775" cy="3382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5AA23EBD-47E0-4EC6-B53A-6C5818EAA66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46A62689-93E6-4FE8-94FB-CAA0ACCC457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0E081B9-605B-40F4-857E-1A70FD84AE0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707886"/>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19200"/>
            <a:ext cx="5111750" cy="490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057400"/>
            <a:ext cx="3008313" cy="4068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5C7918B-C8A9-483C-B1E7-02B17D9882D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9200"/>
            <a:ext cx="5486400" cy="3508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2A055DB-1A29-4C40-8277-756BD261646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7885" name="Rectangle 13"/>
          <p:cNvSpPr>
            <a:spLocks noGrp="1" noChangeArrowheads="1"/>
          </p:cNvSpPr>
          <p:nvPr>
            <p:ph type="body" idx="1"/>
          </p:nvPr>
        </p:nvSpPr>
        <p:spPr bwMode="auto">
          <a:xfrm>
            <a:off x="455613" y="2393950"/>
            <a:ext cx="7769225" cy="304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7884" name="Rectangle 12"/>
          <p:cNvSpPr>
            <a:spLocks noGrp="1" noChangeArrowheads="1"/>
          </p:cNvSpPr>
          <p:nvPr>
            <p:ph type="title"/>
          </p:nvPr>
        </p:nvSpPr>
        <p:spPr bwMode="auto">
          <a:xfrm>
            <a:off x="457200" y="1479550"/>
            <a:ext cx="7769225" cy="5794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207918" name="Rectangle 4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a:solidFill>
                  <a:srgbClr val="013C88"/>
                </a:solidFill>
                <a:ea typeface="ヒラギノ角ゴ Pro W3" pitchFamily="1" charset="-128"/>
              </a:defRPr>
            </a:lvl1pPr>
          </a:lstStyle>
          <a:p>
            <a:fld id="{F7BAECE9-551C-4657-A7D6-DF034FF3AEC8}" type="slidenum">
              <a:rPr lang="en-US"/>
              <a:pPr/>
              <a:t>‹#›</a:t>
            </a:fld>
            <a:endParaRPr lang="en-US"/>
          </a:p>
        </p:txBody>
      </p:sp>
      <p:sp>
        <p:nvSpPr>
          <p:cNvPr id="207920" name="Rectangle 48"/>
          <p:cNvSpPr>
            <a:spLocks noChangeArrowheads="1"/>
          </p:cNvSpPr>
          <p:nvPr userDrawn="1"/>
        </p:nvSpPr>
        <p:spPr bwMode="auto">
          <a:xfrm>
            <a:off x="0" y="685800"/>
            <a:ext cx="9144000" cy="420688"/>
          </a:xfrm>
          <a:prstGeom prst="rect">
            <a:avLst/>
          </a:prstGeom>
          <a:solidFill>
            <a:srgbClr val="A50021"/>
          </a:solidFill>
          <a:ln w="9525">
            <a:noFill/>
            <a:miter lim="800000"/>
            <a:headEnd/>
            <a:tailEnd/>
          </a:ln>
          <a:effectLst/>
        </p:spPr>
        <p:txBody>
          <a:bodyPr wrap="none" anchor="ctr"/>
          <a:lstStyle/>
          <a:p>
            <a:pPr marL="347663"/>
            <a:endParaRPr lang="en-US" sz="2000" dirty="0">
              <a:latin typeface="Franklin Gothic Medium" pitchFamily="34" charset="0"/>
              <a:ea typeface="ヒラギノ角ゴ Pro W3" pitchFamily="1" charset="-128"/>
            </a:endParaRPr>
          </a:p>
        </p:txBody>
      </p:sp>
      <p:pic>
        <p:nvPicPr>
          <p:cNvPr id="207927" name="Picture 55" descr="1239"/>
          <p:cNvPicPr>
            <a:picLocks noChangeAspect="1" noChangeArrowheads="1"/>
          </p:cNvPicPr>
          <p:nvPr userDrawn="1"/>
        </p:nvPicPr>
        <p:blipFill>
          <a:blip r:embed="rId14" cstate="print"/>
          <a:srcRect t="43367"/>
          <a:stretch>
            <a:fillRect/>
          </a:stretch>
        </p:blipFill>
        <p:spPr bwMode="auto">
          <a:xfrm>
            <a:off x="0" y="0"/>
            <a:ext cx="9144000" cy="704850"/>
          </a:xfrm>
          <a:prstGeom prst="rect">
            <a:avLst/>
          </a:prstGeom>
          <a:noFill/>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hdr="0" ftr="0" dt="0"/>
  <p:txStyles>
    <p:titleStyle>
      <a:lvl1pPr algn="l" rtl="0" eaLnBrk="0" fontAlgn="base" hangingPunct="0">
        <a:spcBef>
          <a:spcPct val="0"/>
        </a:spcBef>
        <a:spcAft>
          <a:spcPct val="0"/>
        </a:spcAft>
        <a:defRPr sz="3200" b="1">
          <a:solidFill>
            <a:srgbClr val="013C88"/>
          </a:solidFill>
          <a:latin typeface="+mj-lt"/>
          <a:ea typeface="+mj-ea"/>
          <a:cs typeface="+mj-cs"/>
        </a:defRPr>
      </a:lvl1pPr>
      <a:lvl2pPr algn="l" rtl="0" eaLnBrk="0" fontAlgn="base" hangingPunct="0">
        <a:spcBef>
          <a:spcPct val="0"/>
        </a:spcBef>
        <a:spcAft>
          <a:spcPct val="0"/>
        </a:spcAft>
        <a:defRPr sz="3200" b="1">
          <a:solidFill>
            <a:srgbClr val="013C88"/>
          </a:solidFill>
          <a:latin typeface="Arial" charset="0"/>
        </a:defRPr>
      </a:lvl2pPr>
      <a:lvl3pPr algn="l" rtl="0" eaLnBrk="0" fontAlgn="base" hangingPunct="0">
        <a:spcBef>
          <a:spcPct val="0"/>
        </a:spcBef>
        <a:spcAft>
          <a:spcPct val="0"/>
        </a:spcAft>
        <a:defRPr sz="3200" b="1">
          <a:solidFill>
            <a:srgbClr val="013C88"/>
          </a:solidFill>
          <a:latin typeface="Arial" charset="0"/>
        </a:defRPr>
      </a:lvl3pPr>
      <a:lvl4pPr algn="l" rtl="0" eaLnBrk="0" fontAlgn="base" hangingPunct="0">
        <a:spcBef>
          <a:spcPct val="0"/>
        </a:spcBef>
        <a:spcAft>
          <a:spcPct val="0"/>
        </a:spcAft>
        <a:defRPr sz="3200" b="1">
          <a:solidFill>
            <a:srgbClr val="013C88"/>
          </a:solidFill>
          <a:latin typeface="Arial" charset="0"/>
        </a:defRPr>
      </a:lvl4pPr>
      <a:lvl5pPr algn="l" rtl="0" eaLnBrk="0" fontAlgn="base" hangingPunct="0">
        <a:spcBef>
          <a:spcPct val="0"/>
        </a:spcBef>
        <a:spcAft>
          <a:spcPct val="0"/>
        </a:spcAft>
        <a:defRPr sz="3200" b="1">
          <a:solidFill>
            <a:srgbClr val="013C88"/>
          </a:solidFill>
          <a:latin typeface="Arial" charset="0"/>
        </a:defRPr>
      </a:lvl5pPr>
      <a:lvl6pPr marL="457200" algn="l" rtl="0" eaLnBrk="0" fontAlgn="base" hangingPunct="0">
        <a:spcBef>
          <a:spcPct val="0"/>
        </a:spcBef>
        <a:spcAft>
          <a:spcPct val="0"/>
        </a:spcAft>
        <a:defRPr sz="3200" b="1">
          <a:solidFill>
            <a:srgbClr val="013C88"/>
          </a:solidFill>
          <a:latin typeface="Arial" charset="0"/>
        </a:defRPr>
      </a:lvl6pPr>
      <a:lvl7pPr marL="914400" algn="l" rtl="0" eaLnBrk="0" fontAlgn="base" hangingPunct="0">
        <a:spcBef>
          <a:spcPct val="0"/>
        </a:spcBef>
        <a:spcAft>
          <a:spcPct val="0"/>
        </a:spcAft>
        <a:defRPr sz="3200" b="1">
          <a:solidFill>
            <a:srgbClr val="013C88"/>
          </a:solidFill>
          <a:latin typeface="Arial" charset="0"/>
        </a:defRPr>
      </a:lvl7pPr>
      <a:lvl8pPr marL="1371600" algn="l" rtl="0" eaLnBrk="0" fontAlgn="base" hangingPunct="0">
        <a:spcBef>
          <a:spcPct val="0"/>
        </a:spcBef>
        <a:spcAft>
          <a:spcPct val="0"/>
        </a:spcAft>
        <a:defRPr sz="3200" b="1">
          <a:solidFill>
            <a:srgbClr val="013C88"/>
          </a:solidFill>
          <a:latin typeface="Arial" charset="0"/>
        </a:defRPr>
      </a:lvl8pPr>
      <a:lvl9pPr marL="1828800" algn="l" rtl="0" eaLnBrk="0" fontAlgn="base" hangingPunct="0">
        <a:spcBef>
          <a:spcPct val="0"/>
        </a:spcBef>
        <a:spcAft>
          <a:spcPct val="0"/>
        </a:spcAft>
        <a:defRPr sz="3200" b="1">
          <a:solidFill>
            <a:srgbClr val="013C88"/>
          </a:solidFill>
          <a:latin typeface="Arial" charset="0"/>
        </a:defRPr>
      </a:lvl9pPr>
    </p:titleStyle>
    <p:bodyStyle>
      <a:lvl1pPr marL="342900" indent="-342900" algn="l" rtl="0" eaLnBrk="0" fontAlgn="base" hangingPunct="0">
        <a:spcBef>
          <a:spcPct val="20000"/>
        </a:spcBef>
        <a:spcAft>
          <a:spcPct val="0"/>
        </a:spcAft>
        <a:buClr>
          <a:schemeClr val="bg1"/>
        </a:buClr>
        <a:buFont typeface="Wingdings" pitchFamily="2" charset="2"/>
        <a:buChar char="Ø"/>
        <a:defRPr sz="2400">
          <a:solidFill>
            <a:srgbClr val="013C88"/>
          </a:solidFill>
          <a:latin typeface="+mn-lt"/>
          <a:ea typeface="+mn-ea"/>
          <a:cs typeface="+mn-cs"/>
        </a:defRPr>
      </a:lvl1pPr>
      <a:lvl2pPr marL="742950" indent="-220663" algn="l" rtl="0" eaLnBrk="0" fontAlgn="base" hangingPunct="0">
        <a:spcBef>
          <a:spcPct val="20000"/>
        </a:spcBef>
        <a:spcAft>
          <a:spcPct val="0"/>
        </a:spcAft>
        <a:buClr>
          <a:schemeClr val="bg1"/>
        </a:buClr>
        <a:buFont typeface="Wingdings" pitchFamily="2" charset="2"/>
        <a:buChar char=""/>
        <a:defRPr sz="2400">
          <a:solidFill>
            <a:srgbClr val="013C88"/>
          </a:solidFill>
          <a:latin typeface="+mn-lt"/>
        </a:defRPr>
      </a:lvl2pPr>
      <a:lvl3pPr marL="1143000" indent="-228600" algn="l" rtl="0" eaLnBrk="0" fontAlgn="base" hangingPunct="0">
        <a:spcBef>
          <a:spcPct val="20000"/>
        </a:spcBef>
        <a:spcAft>
          <a:spcPct val="0"/>
        </a:spcAft>
        <a:buClr>
          <a:schemeClr val="bg1"/>
        </a:buClr>
        <a:buFont typeface="Arial" charset="0"/>
        <a:buChar char="–"/>
        <a:defRPr sz="2400">
          <a:solidFill>
            <a:srgbClr val="013C88"/>
          </a:solidFill>
          <a:latin typeface="+mn-lt"/>
        </a:defRPr>
      </a:lvl3pPr>
      <a:lvl4pPr marL="1600200" indent="-228600" algn="l" rtl="0" eaLnBrk="0" fontAlgn="base" hangingPunct="0">
        <a:spcBef>
          <a:spcPct val="20000"/>
        </a:spcBef>
        <a:spcAft>
          <a:spcPct val="0"/>
        </a:spcAft>
        <a:buClr>
          <a:schemeClr val="bg1"/>
        </a:buClr>
        <a:buFont typeface="Wingdings" pitchFamily="2" charset="2"/>
        <a:buChar char="§"/>
        <a:defRPr sz="2400">
          <a:solidFill>
            <a:srgbClr val="013C88"/>
          </a:solidFill>
          <a:latin typeface="+mn-lt"/>
        </a:defRPr>
      </a:lvl4pPr>
      <a:lvl5pPr marL="20574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5pPr>
      <a:lvl6pPr marL="25146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6pPr>
      <a:lvl7pPr marL="29718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7pPr>
      <a:lvl8pPr marL="34290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8pPr>
      <a:lvl9pPr marL="38862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idx="4294967295"/>
          </p:nvPr>
        </p:nvSpPr>
        <p:spPr>
          <a:xfrm>
            <a:off x="762000" y="3037582"/>
            <a:ext cx="7772400" cy="1077218"/>
          </a:xfrm>
        </p:spPr>
        <p:txBody>
          <a:bodyPr/>
          <a:lstStyle/>
          <a:p>
            <a:pPr algn="ctr"/>
            <a:r>
              <a:rPr lang="en-US" dirty="0" smtClean="0">
                <a:solidFill>
                  <a:schemeClr val="bg1"/>
                </a:solidFill>
              </a:rPr>
              <a:t>Term Contracts</a:t>
            </a:r>
            <a:r>
              <a:rPr lang="en-US" dirty="0" smtClean="0">
                <a:solidFill>
                  <a:schemeClr val="bg1"/>
                </a:solidFill>
                <a:latin typeface="Times New Roman" pitchFamily="18" charset="0"/>
                <a:cs typeface="Times New Roman" pitchFamily="18" charset="0"/>
              </a:rPr>
              <a:t/>
            </a:r>
            <a:br>
              <a:rPr lang="en-US" dirty="0" smtClean="0">
                <a:solidFill>
                  <a:schemeClr val="bg1"/>
                </a:solidFill>
                <a:latin typeface="Times New Roman" pitchFamily="18" charset="0"/>
                <a:cs typeface="Times New Roman" pitchFamily="18" charset="0"/>
              </a:rPr>
            </a:br>
            <a:r>
              <a:rPr lang="en-US" dirty="0" smtClean="0">
                <a:solidFill>
                  <a:schemeClr val="bg1"/>
                </a:solidFill>
                <a:latin typeface="Times New Roman" pitchFamily="18" charset="0"/>
                <a:cs typeface="Times New Roman" pitchFamily="18" charset="0"/>
              </a:rPr>
              <a:t>                                                                                                                            </a:t>
            </a:r>
            <a:endParaRPr lang="en-US" dirty="0"/>
          </a:p>
        </p:txBody>
      </p:sp>
      <p:sp>
        <p:nvSpPr>
          <p:cNvPr id="10" name="Rectangle 25"/>
          <p:cNvSpPr>
            <a:spLocks noChangeArrowheads="1"/>
          </p:cNvSpPr>
          <p:nvPr/>
        </p:nvSpPr>
        <p:spPr bwMode="auto">
          <a:xfrm>
            <a:off x="457200" y="4495800"/>
            <a:ext cx="7827963" cy="1143000"/>
          </a:xfrm>
          <a:prstGeom prst="rect">
            <a:avLst/>
          </a:prstGeom>
          <a:noFill/>
          <a:ln w="9525">
            <a:noFill/>
            <a:miter lim="800000"/>
            <a:headEnd/>
            <a:tailEnd/>
          </a:ln>
          <a:effectLst>
            <a:outerShdw dist="35921" dir="2700000" algn="ctr" rotWithShape="0">
              <a:schemeClr val="tx2"/>
            </a:outerShdw>
          </a:effectLst>
        </p:spPr>
        <p:txBody>
          <a:bodyPr wrap="none" lIns="0" tIns="0" rIns="0" bIns="0"/>
          <a:lstStyle/>
          <a:p>
            <a:r>
              <a:rPr lang="en-US" b="1" dirty="0" err="1" smtClean="0">
                <a:solidFill>
                  <a:srgbClr val="FFFFFF"/>
                </a:solidFill>
              </a:rPr>
              <a:t>Deone</a:t>
            </a:r>
            <a:r>
              <a:rPr lang="en-US" b="1" dirty="0" smtClean="0">
                <a:solidFill>
                  <a:srgbClr val="FFFFFF"/>
                </a:solidFill>
              </a:rPr>
              <a:t> McMillan</a:t>
            </a:r>
          </a:p>
          <a:p>
            <a:r>
              <a:rPr lang="en-US" b="1" dirty="0" smtClean="0">
                <a:solidFill>
                  <a:srgbClr val="FFFFFF"/>
                </a:solidFill>
              </a:rPr>
              <a:t>Sales Contracting Officer</a:t>
            </a:r>
          </a:p>
          <a:p>
            <a:r>
              <a:rPr lang="en-US" b="1" dirty="0" smtClean="0">
                <a:solidFill>
                  <a:srgbClr val="FFFFFF"/>
                </a:solidFill>
              </a:rPr>
              <a:t>Federal Acquisition Services</a:t>
            </a:r>
            <a:endParaRPr lang="en-US" b="1" dirty="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idx="4294967295"/>
          </p:nvPr>
        </p:nvSpPr>
        <p:spPr>
          <a:xfrm>
            <a:off x="381001" y="1143000"/>
            <a:ext cx="3048000" cy="584200"/>
          </a:xfrm>
          <a:noFill/>
        </p:spPr>
        <p:txBody>
          <a:bodyPr/>
          <a:lstStyle/>
          <a:p>
            <a:r>
              <a:rPr lang="en-US" dirty="0" smtClean="0">
                <a:solidFill>
                  <a:srgbClr val="FF0000"/>
                </a:solidFill>
              </a:rPr>
              <a:t>Bid Invitation</a:t>
            </a:r>
            <a:endParaRPr lang="en-US" dirty="0">
              <a:latin typeface="Times New Roman" pitchFamily="18" charset="0"/>
              <a:cs typeface="Times New Roman" pitchFamily="18" charset="0"/>
            </a:endParaRPr>
          </a:p>
        </p:txBody>
      </p:sp>
      <p:sp>
        <p:nvSpPr>
          <p:cNvPr id="12290" name="Slide Number Placeholder 1"/>
          <p:cNvSpPr>
            <a:spLocks noGrp="1"/>
          </p:cNvSpPr>
          <p:nvPr>
            <p:ph type="sldNum" sz="quarter" idx="10"/>
          </p:nvPr>
        </p:nvSpPr>
        <p:spPr>
          <a:noFill/>
        </p:spPr>
        <p:txBody>
          <a:bodyPr/>
          <a:lstStyle/>
          <a:p>
            <a:fld id="{E19053CD-71DB-462C-9CB8-65480A3BCE47}" type="slidenum">
              <a:rPr lang="en-US" smtClean="0">
                <a:latin typeface="Arial" charset="0"/>
              </a:rPr>
              <a:pPr/>
              <a:t>10</a:t>
            </a:fld>
            <a:endParaRPr lang="en-US" dirty="0" smtClean="0">
              <a:latin typeface="Arial" charset="0"/>
            </a:endParaRPr>
          </a:p>
        </p:txBody>
      </p:sp>
      <p:pic>
        <p:nvPicPr>
          <p:cNvPr id="136194" name="Picture 2"/>
          <p:cNvPicPr>
            <a:picLocks noChangeAspect="1" noChangeArrowheads="1"/>
          </p:cNvPicPr>
          <p:nvPr/>
        </p:nvPicPr>
        <p:blipFill>
          <a:blip r:embed="rId3" cstate="print"/>
          <a:srcRect/>
          <a:stretch>
            <a:fillRect/>
          </a:stretch>
        </p:blipFill>
        <p:spPr bwMode="auto">
          <a:xfrm>
            <a:off x="3352800" y="990600"/>
            <a:ext cx="4590765" cy="5562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idx="4294967295"/>
          </p:nvPr>
        </p:nvSpPr>
        <p:spPr>
          <a:xfrm>
            <a:off x="381001" y="1143000"/>
            <a:ext cx="3048000" cy="1077218"/>
          </a:xfrm>
          <a:noFill/>
        </p:spPr>
        <p:txBody>
          <a:bodyPr/>
          <a:lstStyle/>
          <a:p>
            <a:r>
              <a:rPr lang="en-US" dirty="0" smtClean="0">
                <a:solidFill>
                  <a:srgbClr val="FF0000"/>
                </a:solidFill>
              </a:rPr>
              <a:t>Award Notification</a:t>
            </a:r>
            <a:endParaRPr lang="en-US" dirty="0">
              <a:latin typeface="Times New Roman" pitchFamily="18" charset="0"/>
              <a:cs typeface="Times New Roman" pitchFamily="18" charset="0"/>
            </a:endParaRPr>
          </a:p>
        </p:txBody>
      </p:sp>
      <p:sp>
        <p:nvSpPr>
          <p:cNvPr id="12290" name="Slide Number Placeholder 1"/>
          <p:cNvSpPr>
            <a:spLocks noGrp="1"/>
          </p:cNvSpPr>
          <p:nvPr>
            <p:ph type="sldNum" sz="quarter" idx="10"/>
          </p:nvPr>
        </p:nvSpPr>
        <p:spPr>
          <a:noFill/>
        </p:spPr>
        <p:txBody>
          <a:bodyPr/>
          <a:lstStyle/>
          <a:p>
            <a:fld id="{E19053CD-71DB-462C-9CB8-65480A3BCE47}" type="slidenum">
              <a:rPr lang="en-US" smtClean="0">
                <a:latin typeface="Arial" charset="0"/>
              </a:rPr>
              <a:pPr/>
              <a:t>11</a:t>
            </a:fld>
            <a:endParaRPr lang="en-US" dirty="0" smtClean="0">
              <a:latin typeface="Arial" charset="0"/>
            </a:endParaRPr>
          </a:p>
        </p:txBody>
      </p:sp>
      <p:pic>
        <p:nvPicPr>
          <p:cNvPr id="110595" name="Picture 3"/>
          <p:cNvPicPr>
            <a:picLocks noChangeAspect="1" noChangeArrowheads="1"/>
          </p:cNvPicPr>
          <p:nvPr/>
        </p:nvPicPr>
        <p:blipFill>
          <a:blip r:embed="rId3" cstate="print"/>
          <a:srcRect/>
          <a:stretch>
            <a:fillRect/>
          </a:stretch>
        </p:blipFill>
        <p:spPr bwMode="auto">
          <a:xfrm>
            <a:off x="3429000" y="1066800"/>
            <a:ext cx="4572000" cy="55530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idx="4294967295"/>
          </p:nvPr>
        </p:nvSpPr>
        <p:spPr>
          <a:xfrm>
            <a:off x="381001" y="1143000"/>
            <a:ext cx="3048000" cy="584200"/>
          </a:xfrm>
          <a:noFill/>
        </p:spPr>
        <p:txBody>
          <a:bodyPr/>
          <a:lstStyle/>
          <a:p>
            <a:r>
              <a:rPr lang="en-US" dirty="0" smtClean="0">
                <a:solidFill>
                  <a:srgbClr val="FF0000"/>
                </a:solidFill>
              </a:rPr>
              <a:t>Award Letter</a:t>
            </a:r>
            <a:endParaRPr lang="en-US" dirty="0">
              <a:latin typeface="Times New Roman" pitchFamily="18" charset="0"/>
              <a:cs typeface="Times New Roman" pitchFamily="18" charset="0"/>
            </a:endParaRPr>
          </a:p>
        </p:txBody>
      </p:sp>
      <p:sp>
        <p:nvSpPr>
          <p:cNvPr id="12290" name="Slide Number Placeholder 1"/>
          <p:cNvSpPr>
            <a:spLocks noGrp="1"/>
          </p:cNvSpPr>
          <p:nvPr>
            <p:ph type="sldNum" sz="quarter" idx="10"/>
          </p:nvPr>
        </p:nvSpPr>
        <p:spPr>
          <a:noFill/>
        </p:spPr>
        <p:txBody>
          <a:bodyPr/>
          <a:lstStyle/>
          <a:p>
            <a:fld id="{E19053CD-71DB-462C-9CB8-65480A3BCE47}" type="slidenum">
              <a:rPr lang="en-US" smtClean="0">
                <a:latin typeface="Arial" charset="0"/>
              </a:rPr>
              <a:pPr/>
              <a:t>12</a:t>
            </a:fld>
            <a:endParaRPr lang="en-US" dirty="0" smtClean="0">
              <a:latin typeface="Arial" charset="0"/>
            </a:endParaRPr>
          </a:p>
        </p:txBody>
      </p:sp>
      <p:pic>
        <p:nvPicPr>
          <p:cNvPr id="110594" name="Picture 2"/>
          <p:cNvPicPr>
            <a:picLocks noChangeAspect="1" noChangeArrowheads="1"/>
          </p:cNvPicPr>
          <p:nvPr/>
        </p:nvPicPr>
        <p:blipFill>
          <a:blip r:embed="rId3" cstate="print"/>
          <a:srcRect/>
          <a:stretch>
            <a:fillRect/>
          </a:stretch>
        </p:blipFill>
        <p:spPr bwMode="auto">
          <a:xfrm>
            <a:off x="3581400" y="990600"/>
            <a:ext cx="4362450" cy="565978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5"/>
          <p:cNvSpPr>
            <a:spLocks noChangeArrowheads="1"/>
          </p:cNvSpPr>
          <p:nvPr/>
        </p:nvSpPr>
        <p:spPr bwMode="auto">
          <a:xfrm>
            <a:off x="457200" y="1143000"/>
            <a:ext cx="4267200" cy="609600"/>
          </a:xfrm>
          <a:prstGeom prst="rect">
            <a:avLst/>
          </a:prstGeom>
          <a:noFill/>
          <a:ln w="9525">
            <a:noFill/>
            <a:miter lim="800000"/>
            <a:headEnd/>
            <a:tailEnd/>
          </a:ln>
        </p:spPr>
        <p:txBody>
          <a:bodyPr anchor="b"/>
          <a:lstStyle/>
          <a:p>
            <a:endParaRPr lang="en-US" sz="3600" b="1" dirty="0">
              <a:solidFill>
                <a:srgbClr val="FF0000"/>
              </a:solidFill>
              <a:latin typeface="+mj-lt"/>
            </a:endParaRPr>
          </a:p>
        </p:txBody>
      </p:sp>
      <p:sp>
        <p:nvSpPr>
          <p:cNvPr id="5" name="Title 4"/>
          <p:cNvSpPr>
            <a:spLocks noGrp="1"/>
          </p:cNvSpPr>
          <p:nvPr>
            <p:ph type="title"/>
          </p:nvPr>
        </p:nvSpPr>
        <p:spPr>
          <a:xfrm>
            <a:off x="457200" y="1143000"/>
            <a:ext cx="7769225" cy="579438"/>
          </a:xfrm>
        </p:spPr>
        <p:txBody>
          <a:bodyPr/>
          <a:lstStyle/>
          <a:p>
            <a:r>
              <a:rPr lang="en-US" dirty="0" smtClean="0">
                <a:solidFill>
                  <a:srgbClr val="FF0000"/>
                </a:solidFill>
              </a:rPr>
              <a:t>Awarded Bidding Required Documents</a:t>
            </a:r>
            <a:endParaRPr lang="en-US" dirty="0"/>
          </a:p>
        </p:txBody>
      </p:sp>
      <p:sp>
        <p:nvSpPr>
          <p:cNvPr id="14340" name="Rectangle 2"/>
          <p:cNvSpPr>
            <a:spLocks noGrp="1" noChangeArrowheads="1"/>
          </p:cNvSpPr>
          <p:nvPr>
            <p:ph idx="1"/>
          </p:nvPr>
        </p:nvSpPr>
        <p:spPr>
          <a:xfrm>
            <a:off x="457200" y="1828800"/>
            <a:ext cx="7769225" cy="3886200"/>
          </a:xfrm>
        </p:spPr>
        <p:txBody>
          <a:bodyPr>
            <a:noAutofit/>
          </a:bodyPr>
          <a:lstStyle/>
          <a:p>
            <a:pPr>
              <a:lnSpc>
                <a:spcPct val="150000"/>
              </a:lnSpc>
              <a:buClr>
                <a:srgbClr val="013C88"/>
              </a:buClr>
            </a:pPr>
            <a:r>
              <a:rPr lang="en-US" b="1" dirty="0" smtClean="0"/>
              <a:t>Completed GSA Standard Form 114</a:t>
            </a:r>
          </a:p>
          <a:p>
            <a:pPr lvl="1">
              <a:lnSpc>
                <a:spcPct val="150000"/>
              </a:lnSpc>
              <a:buClr>
                <a:srgbClr val="013C88"/>
              </a:buClr>
            </a:pPr>
            <a:r>
              <a:rPr lang="en-US" dirty="0" smtClean="0"/>
              <a:t>Sale of Government Property – Bid and Award</a:t>
            </a:r>
          </a:p>
          <a:p>
            <a:pPr>
              <a:lnSpc>
                <a:spcPct val="150000"/>
              </a:lnSpc>
              <a:buClr>
                <a:srgbClr val="013C88"/>
              </a:buClr>
            </a:pPr>
            <a:r>
              <a:rPr lang="en-US" b="1" dirty="0" smtClean="0"/>
              <a:t>Certificate of Liability Insurance</a:t>
            </a:r>
          </a:p>
          <a:p>
            <a:pPr>
              <a:lnSpc>
                <a:spcPct val="150000"/>
              </a:lnSpc>
              <a:buClr>
                <a:srgbClr val="013C88"/>
              </a:buClr>
            </a:pPr>
            <a:r>
              <a:rPr lang="en-US" b="1" dirty="0" smtClean="0"/>
              <a:t>Performance Bond Payment</a:t>
            </a:r>
          </a:p>
          <a:p>
            <a:pPr lvl="1">
              <a:lnSpc>
                <a:spcPct val="150000"/>
              </a:lnSpc>
              <a:buClr>
                <a:srgbClr val="013C88"/>
              </a:buClr>
            </a:pPr>
            <a:r>
              <a:rPr lang="en-US" dirty="0" smtClean="0"/>
              <a:t>20% of the estimated award value</a:t>
            </a:r>
          </a:p>
        </p:txBody>
      </p:sp>
      <p:sp>
        <p:nvSpPr>
          <p:cNvPr id="14338" name="Slide Number Placeholder 1"/>
          <p:cNvSpPr>
            <a:spLocks noGrp="1"/>
          </p:cNvSpPr>
          <p:nvPr>
            <p:ph type="sldNum" sz="quarter" idx="10"/>
          </p:nvPr>
        </p:nvSpPr>
        <p:spPr>
          <a:noFill/>
        </p:spPr>
        <p:txBody>
          <a:bodyPr/>
          <a:lstStyle/>
          <a:p>
            <a:fld id="{78D0975A-A867-4B67-B029-1781E72F0A7F}" type="slidenum">
              <a:rPr lang="en-US" smtClean="0">
                <a:latin typeface="Arial" charset="0"/>
              </a:rPr>
              <a:pPr/>
              <a:t>13</a:t>
            </a:fld>
            <a:endParaRPr lang="en-US" smtClean="0">
              <a:latin typeface="Arial" charset="0"/>
            </a:endParaRPr>
          </a:p>
        </p:txBody>
      </p:sp>
      <p:pic>
        <p:nvPicPr>
          <p:cNvPr id="6" name="fullSizedImage" descr="Hands Shaking"/>
          <p:cNvPicPr/>
          <p:nvPr/>
        </p:nvPicPr>
        <p:blipFill>
          <a:blip r:embed="rId3" cstate="print"/>
          <a:srcRect/>
          <a:stretch>
            <a:fillRect/>
          </a:stretch>
        </p:blipFill>
        <p:spPr bwMode="auto">
          <a:xfrm>
            <a:off x="5791200" y="3200400"/>
            <a:ext cx="2581275" cy="2333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Grp="1" noChangeArrowheads="1"/>
          </p:cNvSpPr>
          <p:nvPr>
            <p:ph type="title"/>
          </p:nvPr>
        </p:nvSpPr>
        <p:spPr>
          <a:xfrm>
            <a:off x="381000" y="1143000"/>
            <a:ext cx="7315200" cy="1200329"/>
          </a:xfrm>
          <a:noFill/>
        </p:spPr>
        <p:txBody>
          <a:bodyPr/>
          <a:lstStyle/>
          <a:p>
            <a:r>
              <a:rPr lang="en-US" sz="3600" dirty="0" smtClean="0">
                <a:solidFill>
                  <a:srgbClr val="FF0000"/>
                </a:solidFill>
              </a:rPr>
              <a:t>Roles and Responsibilities</a:t>
            </a:r>
          </a:p>
        </p:txBody>
      </p:sp>
      <p:sp>
        <p:nvSpPr>
          <p:cNvPr id="15364" name="Rectangle 3"/>
          <p:cNvSpPr>
            <a:spLocks noGrp="1" noChangeArrowheads="1"/>
          </p:cNvSpPr>
          <p:nvPr>
            <p:ph type="body" idx="1"/>
          </p:nvPr>
        </p:nvSpPr>
        <p:spPr>
          <a:xfrm>
            <a:off x="457200" y="1905000"/>
            <a:ext cx="8153400" cy="4648200"/>
          </a:xfrm>
        </p:spPr>
        <p:txBody>
          <a:bodyPr/>
          <a:lstStyle/>
          <a:p>
            <a:pPr lvl="1">
              <a:lnSpc>
                <a:spcPct val="90000"/>
              </a:lnSpc>
              <a:buClr>
                <a:srgbClr val="013C88"/>
              </a:buClr>
              <a:buFont typeface="Wingdings" pitchFamily="2" charset="2"/>
              <a:buNone/>
            </a:pPr>
            <a:r>
              <a:rPr lang="en-US" sz="3200" b="1" dirty="0" smtClean="0">
                <a:solidFill>
                  <a:srgbClr val="003399"/>
                </a:solidFill>
              </a:rPr>
              <a:t>Owning Agency Shall</a:t>
            </a:r>
          </a:p>
          <a:p>
            <a:pPr lvl="1">
              <a:lnSpc>
                <a:spcPct val="90000"/>
              </a:lnSpc>
              <a:buClr>
                <a:srgbClr val="013C88"/>
              </a:buClr>
              <a:buFont typeface="Wingdings" pitchFamily="2" charset="2"/>
              <a:buNone/>
            </a:pPr>
            <a:endParaRPr lang="en-US" sz="2800" dirty="0" smtClean="0">
              <a:solidFill>
                <a:srgbClr val="003399"/>
              </a:solidFill>
            </a:endParaRPr>
          </a:p>
          <a:p>
            <a:pPr lvl="2">
              <a:buClr>
                <a:srgbClr val="013C88"/>
              </a:buClr>
              <a:buFont typeface="Wingdings" pitchFamily="2" charset="2"/>
              <a:buChar char="Ø"/>
            </a:pPr>
            <a:r>
              <a:rPr lang="en-US" sz="3200" dirty="0" smtClean="0">
                <a:solidFill>
                  <a:srgbClr val="003399"/>
                </a:solidFill>
              </a:rPr>
              <a:t>Identify a key contact and contact info</a:t>
            </a:r>
          </a:p>
          <a:p>
            <a:pPr lvl="2">
              <a:buClr>
                <a:srgbClr val="013C88"/>
              </a:buClr>
              <a:buFont typeface="Wingdings" pitchFamily="2" charset="2"/>
              <a:buChar char="Ø"/>
            </a:pPr>
            <a:r>
              <a:rPr lang="en-US" sz="3200" dirty="0" smtClean="0">
                <a:solidFill>
                  <a:srgbClr val="003399"/>
                </a:solidFill>
              </a:rPr>
              <a:t>Notify GSA of any change requirements </a:t>
            </a:r>
          </a:p>
          <a:p>
            <a:pPr lvl="2">
              <a:buClr>
                <a:srgbClr val="013C88"/>
              </a:buClr>
              <a:buFont typeface="Wingdings" pitchFamily="2" charset="2"/>
              <a:buChar char="Ø"/>
            </a:pPr>
            <a:r>
              <a:rPr lang="en-US" sz="3200" dirty="0" smtClean="0">
                <a:solidFill>
                  <a:srgbClr val="003399"/>
                </a:solidFill>
              </a:rPr>
              <a:t>Approve property to be removed</a:t>
            </a:r>
          </a:p>
          <a:p>
            <a:pPr lvl="2">
              <a:buClr>
                <a:srgbClr val="013C88"/>
              </a:buClr>
              <a:buFont typeface="Wingdings" pitchFamily="2" charset="2"/>
              <a:buChar char="Ø"/>
            </a:pPr>
            <a:r>
              <a:rPr lang="en-US" sz="3200" dirty="0" smtClean="0">
                <a:solidFill>
                  <a:srgbClr val="003399"/>
                </a:solidFill>
              </a:rPr>
              <a:t>Provide witness for all removals</a:t>
            </a:r>
          </a:p>
          <a:p>
            <a:pPr lvl="2">
              <a:buClr>
                <a:srgbClr val="013C88"/>
              </a:buClr>
              <a:buFont typeface="Wingdings" pitchFamily="2" charset="2"/>
              <a:buChar char="Ø"/>
            </a:pPr>
            <a:r>
              <a:rPr lang="en-US" sz="3200" dirty="0" smtClean="0">
                <a:solidFill>
                  <a:srgbClr val="003399"/>
                </a:solidFill>
              </a:rPr>
              <a:t>Verify quantities removed with GSA</a:t>
            </a:r>
          </a:p>
          <a:p>
            <a:pPr lvl="2">
              <a:lnSpc>
                <a:spcPct val="90000"/>
              </a:lnSpc>
              <a:buClr>
                <a:srgbClr val="013C88"/>
              </a:buClr>
              <a:buNone/>
            </a:pPr>
            <a:endParaRPr lang="en-US" sz="3200" dirty="0" smtClean="0">
              <a:solidFill>
                <a:srgbClr val="003399"/>
              </a:solidFill>
            </a:endParaRPr>
          </a:p>
        </p:txBody>
      </p:sp>
      <p:sp>
        <p:nvSpPr>
          <p:cNvPr id="15362" name="Slide Number Placeholder 3"/>
          <p:cNvSpPr>
            <a:spLocks noGrp="1"/>
          </p:cNvSpPr>
          <p:nvPr>
            <p:ph type="sldNum" sz="quarter" idx="10"/>
          </p:nvPr>
        </p:nvSpPr>
        <p:spPr>
          <a:noFill/>
        </p:spPr>
        <p:txBody>
          <a:bodyPr/>
          <a:lstStyle/>
          <a:p>
            <a:fld id="{6B1FF1FF-7D8E-4E79-BE7F-1385F93B682C}" type="slidenum">
              <a:rPr lang="en-US" smtClean="0">
                <a:latin typeface="Arial" charset="0"/>
              </a:rPr>
              <a:pPr/>
              <a:t>14</a:t>
            </a:fld>
            <a:endParaRPr lang="en-US" smtClean="0">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Grp="1" noChangeArrowheads="1"/>
          </p:cNvSpPr>
          <p:nvPr>
            <p:ph type="title"/>
          </p:nvPr>
        </p:nvSpPr>
        <p:spPr>
          <a:xfrm>
            <a:off x="381000" y="1143000"/>
            <a:ext cx="7315200" cy="1200329"/>
          </a:xfrm>
          <a:noFill/>
        </p:spPr>
        <p:txBody>
          <a:bodyPr/>
          <a:lstStyle/>
          <a:p>
            <a:r>
              <a:rPr lang="en-US" sz="3600" dirty="0" smtClean="0">
                <a:solidFill>
                  <a:srgbClr val="FF0000"/>
                </a:solidFill>
              </a:rPr>
              <a:t>Roles and Responsibilities</a:t>
            </a:r>
          </a:p>
        </p:txBody>
      </p:sp>
      <p:sp>
        <p:nvSpPr>
          <p:cNvPr id="15364" name="Rectangle 3"/>
          <p:cNvSpPr>
            <a:spLocks noGrp="1" noChangeArrowheads="1"/>
          </p:cNvSpPr>
          <p:nvPr>
            <p:ph type="body" idx="1"/>
          </p:nvPr>
        </p:nvSpPr>
        <p:spPr>
          <a:xfrm>
            <a:off x="457200" y="1905000"/>
            <a:ext cx="8153400" cy="4648200"/>
          </a:xfrm>
        </p:spPr>
        <p:txBody>
          <a:bodyPr/>
          <a:lstStyle/>
          <a:p>
            <a:pPr lvl="1">
              <a:lnSpc>
                <a:spcPct val="90000"/>
              </a:lnSpc>
              <a:buClr>
                <a:srgbClr val="013C88"/>
              </a:buClr>
              <a:buFont typeface="Wingdings" pitchFamily="2" charset="2"/>
              <a:buNone/>
            </a:pPr>
            <a:r>
              <a:rPr lang="en-US" sz="3200" b="1" dirty="0" smtClean="0">
                <a:solidFill>
                  <a:srgbClr val="003399"/>
                </a:solidFill>
              </a:rPr>
              <a:t>Winning Bidder Shall</a:t>
            </a:r>
          </a:p>
          <a:p>
            <a:pPr lvl="1">
              <a:lnSpc>
                <a:spcPct val="90000"/>
              </a:lnSpc>
              <a:buClr>
                <a:srgbClr val="013C88"/>
              </a:buClr>
              <a:buFont typeface="Wingdings" pitchFamily="2" charset="2"/>
              <a:buNone/>
            </a:pPr>
            <a:endParaRPr lang="en-US" sz="2800" dirty="0" smtClean="0">
              <a:solidFill>
                <a:srgbClr val="003399"/>
              </a:solidFill>
            </a:endParaRPr>
          </a:p>
          <a:p>
            <a:pPr lvl="2">
              <a:buClr>
                <a:srgbClr val="013C88"/>
              </a:buClr>
              <a:buFont typeface="Wingdings" pitchFamily="2" charset="2"/>
              <a:buChar char="Ø"/>
            </a:pPr>
            <a:r>
              <a:rPr lang="en-US" sz="3200" dirty="0" smtClean="0">
                <a:solidFill>
                  <a:srgbClr val="003399"/>
                </a:solidFill>
              </a:rPr>
              <a:t>Identify a key contact and contact info</a:t>
            </a:r>
          </a:p>
          <a:p>
            <a:pPr lvl="2">
              <a:buClr>
                <a:srgbClr val="013C88"/>
              </a:buClr>
              <a:buFont typeface="Wingdings" pitchFamily="2" charset="2"/>
              <a:buChar char="Ø"/>
            </a:pPr>
            <a:r>
              <a:rPr lang="en-US" sz="3200" dirty="0" smtClean="0">
                <a:solidFill>
                  <a:srgbClr val="003399"/>
                </a:solidFill>
              </a:rPr>
              <a:t>Notify GSA of any change requirements </a:t>
            </a:r>
          </a:p>
          <a:p>
            <a:pPr lvl="2">
              <a:buClr>
                <a:srgbClr val="013C88"/>
              </a:buClr>
              <a:buFont typeface="Wingdings" pitchFamily="2" charset="2"/>
              <a:buChar char="Ø"/>
            </a:pPr>
            <a:r>
              <a:rPr lang="en-US" sz="3200" dirty="0" smtClean="0">
                <a:solidFill>
                  <a:srgbClr val="003399"/>
                </a:solidFill>
              </a:rPr>
              <a:t>Read and understand the Contract</a:t>
            </a:r>
          </a:p>
          <a:p>
            <a:pPr lvl="2">
              <a:buClr>
                <a:srgbClr val="013C88"/>
              </a:buClr>
              <a:buFont typeface="Wingdings" pitchFamily="2" charset="2"/>
              <a:buChar char="Ø"/>
            </a:pPr>
            <a:r>
              <a:rPr lang="en-US" sz="3200" dirty="0" smtClean="0">
                <a:solidFill>
                  <a:srgbClr val="003399"/>
                </a:solidFill>
              </a:rPr>
              <a:t>Provide removal tickets for all removals</a:t>
            </a:r>
          </a:p>
          <a:p>
            <a:pPr lvl="2">
              <a:buClr>
                <a:srgbClr val="013C88"/>
              </a:buClr>
              <a:buFont typeface="Wingdings" pitchFamily="2" charset="2"/>
              <a:buChar char="Ø"/>
            </a:pPr>
            <a:r>
              <a:rPr lang="en-US" sz="3200" dirty="0" smtClean="0">
                <a:solidFill>
                  <a:srgbClr val="003399"/>
                </a:solidFill>
              </a:rPr>
              <a:t>Verify quantities removed with GSA</a:t>
            </a:r>
          </a:p>
          <a:p>
            <a:pPr lvl="2">
              <a:lnSpc>
                <a:spcPct val="90000"/>
              </a:lnSpc>
              <a:buClr>
                <a:srgbClr val="013C88"/>
              </a:buClr>
              <a:buNone/>
            </a:pPr>
            <a:endParaRPr lang="en-US" sz="3200" dirty="0" smtClean="0">
              <a:solidFill>
                <a:srgbClr val="003399"/>
              </a:solidFill>
            </a:endParaRPr>
          </a:p>
        </p:txBody>
      </p:sp>
      <p:sp>
        <p:nvSpPr>
          <p:cNvPr id="15362" name="Slide Number Placeholder 3"/>
          <p:cNvSpPr>
            <a:spLocks noGrp="1"/>
          </p:cNvSpPr>
          <p:nvPr>
            <p:ph type="sldNum" sz="quarter" idx="10"/>
          </p:nvPr>
        </p:nvSpPr>
        <p:spPr>
          <a:noFill/>
        </p:spPr>
        <p:txBody>
          <a:bodyPr/>
          <a:lstStyle/>
          <a:p>
            <a:fld id="{6B1FF1FF-7D8E-4E79-BE7F-1385F93B682C}" type="slidenum">
              <a:rPr lang="en-US" smtClean="0">
                <a:latin typeface="Arial" charset="0"/>
              </a:rPr>
              <a:pPr/>
              <a:t>15</a:t>
            </a:fld>
            <a:endParaRPr lang="en-US" smtClean="0">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Grp="1" noChangeArrowheads="1"/>
          </p:cNvSpPr>
          <p:nvPr>
            <p:ph type="title"/>
          </p:nvPr>
        </p:nvSpPr>
        <p:spPr>
          <a:xfrm>
            <a:off x="381000" y="1143000"/>
            <a:ext cx="7315200" cy="1200329"/>
          </a:xfrm>
          <a:noFill/>
        </p:spPr>
        <p:txBody>
          <a:bodyPr/>
          <a:lstStyle/>
          <a:p>
            <a:r>
              <a:rPr lang="en-US" sz="3600" dirty="0" smtClean="0">
                <a:solidFill>
                  <a:srgbClr val="FF0000"/>
                </a:solidFill>
              </a:rPr>
              <a:t>Roles and Responsibilities</a:t>
            </a:r>
          </a:p>
        </p:txBody>
      </p:sp>
      <p:sp>
        <p:nvSpPr>
          <p:cNvPr id="15364" name="Rectangle 3"/>
          <p:cNvSpPr>
            <a:spLocks noGrp="1" noChangeArrowheads="1"/>
          </p:cNvSpPr>
          <p:nvPr>
            <p:ph type="body" idx="1"/>
          </p:nvPr>
        </p:nvSpPr>
        <p:spPr>
          <a:xfrm>
            <a:off x="457200" y="1905000"/>
            <a:ext cx="8153400" cy="4648200"/>
          </a:xfrm>
        </p:spPr>
        <p:txBody>
          <a:bodyPr/>
          <a:lstStyle/>
          <a:p>
            <a:pPr lvl="1">
              <a:lnSpc>
                <a:spcPct val="90000"/>
              </a:lnSpc>
              <a:buClr>
                <a:srgbClr val="013C88"/>
              </a:buClr>
              <a:buFont typeface="Wingdings" pitchFamily="2" charset="2"/>
              <a:buNone/>
            </a:pPr>
            <a:r>
              <a:rPr lang="en-US" sz="3200" b="1" dirty="0" smtClean="0">
                <a:solidFill>
                  <a:srgbClr val="003399"/>
                </a:solidFill>
              </a:rPr>
              <a:t>GSA Contracting Officer Shall</a:t>
            </a:r>
          </a:p>
          <a:p>
            <a:pPr lvl="1">
              <a:lnSpc>
                <a:spcPct val="90000"/>
              </a:lnSpc>
              <a:buClr>
                <a:srgbClr val="013C88"/>
              </a:buClr>
              <a:buFont typeface="Wingdings" pitchFamily="2" charset="2"/>
              <a:buNone/>
            </a:pPr>
            <a:endParaRPr lang="en-US" sz="2800" dirty="0" smtClean="0">
              <a:solidFill>
                <a:srgbClr val="003399"/>
              </a:solidFill>
            </a:endParaRPr>
          </a:p>
          <a:p>
            <a:pPr lvl="2">
              <a:buClr>
                <a:srgbClr val="013C88"/>
              </a:buClr>
              <a:buFont typeface="Wingdings" pitchFamily="2" charset="2"/>
              <a:buChar char="Ø"/>
            </a:pPr>
            <a:r>
              <a:rPr lang="en-US" sz="3200" dirty="0" smtClean="0">
                <a:solidFill>
                  <a:srgbClr val="003399"/>
                </a:solidFill>
              </a:rPr>
              <a:t>Advise key contacts as needed</a:t>
            </a:r>
          </a:p>
          <a:p>
            <a:pPr lvl="2">
              <a:buClr>
                <a:srgbClr val="013C88"/>
              </a:buClr>
              <a:buFont typeface="Wingdings" pitchFamily="2" charset="2"/>
              <a:buChar char="Ø"/>
            </a:pPr>
            <a:r>
              <a:rPr lang="en-US" sz="3200" dirty="0" smtClean="0">
                <a:solidFill>
                  <a:srgbClr val="003399"/>
                </a:solidFill>
              </a:rPr>
              <a:t>Notification of any change requirements </a:t>
            </a:r>
          </a:p>
          <a:p>
            <a:pPr lvl="2">
              <a:buClr>
                <a:srgbClr val="013C88"/>
              </a:buClr>
              <a:buFont typeface="Wingdings" pitchFamily="2" charset="2"/>
              <a:buChar char="Ø"/>
            </a:pPr>
            <a:r>
              <a:rPr lang="en-US" sz="3200" dirty="0" smtClean="0">
                <a:solidFill>
                  <a:srgbClr val="003399"/>
                </a:solidFill>
              </a:rPr>
              <a:t>Manage the Term Contract</a:t>
            </a:r>
          </a:p>
          <a:p>
            <a:pPr lvl="2">
              <a:buClr>
                <a:srgbClr val="013C88"/>
              </a:buClr>
              <a:buFont typeface="Wingdings" pitchFamily="2" charset="2"/>
              <a:buChar char="Ø"/>
            </a:pPr>
            <a:r>
              <a:rPr lang="en-US" sz="3200" dirty="0" smtClean="0">
                <a:solidFill>
                  <a:srgbClr val="003399"/>
                </a:solidFill>
              </a:rPr>
              <a:t>Collect removal tickets for all removals</a:t>
            </a:r>
          </a:p>
          <a:p>
            <a:pPr lvl="2">
              <a:buClr>
                <a:srgbClr val="013C88"/>
              </a:buClr>
              <a:buFont typeface="Wingdings" pitchFamily="2" charset="2"/>
              <a:buChar char="Ø"/>
            </a:pPr>
            <a:r>
              <a:rPr lang="en-US" sz="3200" dirty="0" smtClean="0">
                <a:solidFill>
                  <a:srgbClr val="003399"/>
                </a:solidFill>
              </a:rPr>
              <a:t>Submit Invoices for payments</a:t>
            </a:r>
          </a:p>
          <a:p>
            <a:pPr lvl="2">
              <a:lnSpc>
                <a:spcPct val="90000"/>
              </a:lnSpc>
              <a:buClr>
                <a:srgbClr val="013C88"/>
              </a:buClr>
              <a:buNone/>
            </a:pPr>
            <a:endParaRPr lang="en-US" sz="3200" dirty="0" smtClean="0">
              <a:solidFill>
                <a:srgbClr val="003399"/>
              </a:solidFill>
            </a:endParaRPr>
          </a:p>
        </p:txBody>
      </p:sp>
      <p:sp>
        <p:nvSpPr>
          <p:cNvPr id="15362" name="Slide Number Placeholder 3"/>
          <p:cNvSpPr>
            <a:spLocks noGrp="1"/>
          </p:cNvSpPr>
          <p:nvPr>
            <p:ph type="sldNum" sz="quarter" idx="10"/>
          </p:nvPr>
        </p:nvSpPr>
        <p:spPr>
          <a:noFill/>
        </p:spPr>
        <p:txBody>
          <a:bodyPr/>
          <a:lstStyle/>
          <a:p>
            <a:fld id="{6B1FF1FF-7D8E-4E79-BE7F-1385F93B682C}" type="slidenum">
              <a:rPr lang="en-US" smtClean="0">
                <a:latin typeface="Arial" charset="0"/>
              </a:rPr>
              <a:pPr/>
              <a:t>16</a:t>
            </a:fld>
            <a:endParaRPr lang="en-US" smtClean="0">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914400" y="1324356"/>
          <a:ext cx="7543800" cy="5381244"/>
        </p:xfrm>
        <a:graphic>
          <a:graphicData uri="http://schemas.openxmlformats.org/presentationml/2006/ole">
            <mc:AlternateContent xmlns:mc="http://schemas.openxmlformats.org/markup-compatibility/2006">
              <mc:Choice xmlns:v="urn:schemas-microsoft-com:vml" Requires="v">
                <p:oleObj spid="_x0000_s4100" name="Clip" r:id="rId4" imgW="5714286" imgH="4076190" progId="">
                  <p:embed/>
                </p:oleObj>
              </mc:Choice>
              <mc:Fallback>
                <p:oleObj name="Clip" r:id="rId4" imgW="5714286" imgH="407619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324356"/>
                        <a:ext cx="7543800" cy="53812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itle 3"/>
          <p:cNvSpPr>
            <a:spLocks noGrp="1"/>
          </p:cNvSpPr>
          <p:nvPr>
            <p:ph type="title"/>
          </p:nvPr>
        </p:nvSpPr>
        <p:spPr>
          <a:xfrm>
            <a:off x="457200" y="1479550"/>
            <a:ext cx="7769225" cy="1015663"/>
          </a:xfrm>
        </p:spPr>
        <p:txBody>
          <a:bodyPr/>
          <a:lstStyle/>
          <a:p>
            <a:pPr algn="ctr"/>
            <a:r>
              <a:rPr lang="en-US" sz="6000" dirty="0" smtClean="0">
                <a:solidFill>
                  <a:srgbClr val="FF0000"/>
                </a:solidFill>
              </a:rPr>
              <a:t>Questions</a:t>
            </a:r>
            <a:endParaRPr lang="en-US" sz="60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1143000"/>
            <a:ext cx="7769225" cy="1077218"/>
          </a:xfrm>
        </p:spPr>
        <p:txBody>
          <a:bodyPr/>
          <a:lstStyle/>
          <a:p>
            <a:pPr lvl="1"/>
            <a:r>
              <a:rPr lang="en-US" dirty="0" smtClean="0">
                <a:solidFill>
                  <a:srgbClr val="FF0000"/>
                </a:solidFill>
                <a:latin typeface="+mj-lt"/>
              </a:rPr>
              <a:t>What is a Term Contract?</a:t>
            </a:r>
            <a:r>
              <a:rPr lang="en-US" dirty="0" smtClean="0">
                <a:solidFill>
                  <a:srgbClr val="FF0000"/>
                </a:solidFill>
              </a:rPr>
              <a:t/>
            </a:r>
            <a:br>
              <a:rPr lang="en-US" dirty="0" smtClean="0">
                <a:solidFill>
                  <a:srgbClr val="FF0000"/>
                </a:solidFill>
              </a:rPr>
            </a:br>
            <a:endParaRPr lang="en-US" dirty="0">
              <a:latin typeface="Times New Roman" pitchFamily="18" charset="0"/>
              <a:cs typeface="Times New Roman" pitchFamily="18" charset="0"/>
            </a:endParaRPr>
          </a:p>
        </p:txBody>
      </p:sp>
      <p:sp>
        <p:nvSpPr>
          <p:cNvPr id="9218" name="Content Placeholder 5"/>
          <p:cNvSpPr>
            <a:spLocks noGrp="1"/>
          </p:cNvSpPr>
          <p:nvPr>
            <p:ph idx="1"/>
          </p:nvPr>
        </p:nvSpPr>
        <p:spPr>
          <a:xfrm>
            <a:off x="304800" y="2057400"/>
            <a:ext cx="8382000" cy="3886200"/>
          </a:xfrm>
        </p:spPr>
        <p:txBody>
          <a:bodyPr>
            <a:normAutofit/>
          </a:bodyPr>
          <a:lstStyle/>
          <a:p>
            <a:pPr lvl="1">
              <a:buClr>
                <a:srgbClr val="013C88"/>
              </a:buClr>
              <a:buFont typeface="Wingdings" pitchFamily="2" charset="2"/>
              <a:buChar char="Ø"/>
              <a:defRPr/>
            </a:pPr>
            <a:r>
              <a:rPr lang="en-US" sz="2800" b="1" dirty="0" smtClean="0"/>
              <a:t>Term Contract</a:t>
            </a:r>
          </a:p>
          <a:p>
            <a:pPr lvl="2">
              <a:buClr>
                <a:srgbClr val="013C88"/>
              </a:buClr>
              <a:buFont typeface="Arial" pitchFamily="34" charset="0"/>
              <a:buChar char="•"/>
              <a:defRPr/>
            </a:pPr>
            <a:r>
              <a:rPr lang="en-US" dirty="0" smtClean="0"/>
              <a:t>A method of sale using a sealed bid</a:t>
            </a:r>
          </a:p>
          <a:p>
            <a:pPr lvl="2">
              <a:buClr>
                <a:srgbClr val="013C88"/>
              </a:buClr>
              <a:buFont typeface="Arial" pitchFamily="34" charset="0"/>
              <a:buChar char="•"/>
              <a:defRPr/>
            </a:pPr>
            <a:r>
              <a:rPr lang="en-US" dirty="0" smtClean="0"/>
              <a:t>Term contracts are created for the sale of federally owned scrap metal</a:t>
            </a:r>
          </a:p>
          <a:p>
            <a:pPr lvl="2">
              <a:buFont typeface="Arial" pitchFamily="34" charset="0"/>
              <a:buChar char="•"/>
            </a:pPr>
            <a:r>
              <a:rPr lang="en-US" dirty="0" smtClean="0"/>
              <a:t>Property is usually sold as condition code S (scrap)</a:t>
            </a:r>
          </a:p>
          <a:p>
            <a:pPr lvl="2">
              <a:buFont typeface="Arial" pitchFamily="34" charset="0"/>
              <a:buChar char="•"/>
            </a:pPr>
            <a:r>
              <a:rPr lang="en-US" dirty="0" smtClean="0"/>
              <a:t>Property may include electronics, iron &amp; steel, aluminum or copper</a:t>
            </a:r>
          </a:p>
          <a:p>
            <a:pPr lvl="2">
              <a:buClr>
                <a:srgbClr val="013C88"/>
              </a:buClr>
              <a:buFont typeface="Arial" pitchFamily="34" charset="0"/>
              <a:buChar char="•"/>
              <a:defRPr/>
            </a:pPr>
            <a:endParaRPr lang="en-US"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381000" y="1219200"/>
            <a:ext cx="7769225" cy="584775"/>
          </a:xfrm>
        </p:spPr>
        <p:txBody>
          <a:bodyPr/>
          <a:lstStyle/>
          <a:p>
            <a:r>
              <a:rPr lang="en-US" dirty="0" smtClean="0">
                <a:solidFill>
                  <a:srgbClr val="FF0000"/>
                </a:solidFill>
              </a:rPr>
              <a:t>Benefits of Term Contracts</a:t>
            </a:r>
            <a:endParaRPr lang="en-US" dirty="0">
              <a:solidFill>
                <a:srgbClr val="FF0000"/>
              </a:solidFill>
            </a:endParaRPr>
          </a:p>
        </p:txBody>
      </p:sp>
      <p:sp>
        <p:nvSpPr>
          <p:cNvPr id="7" name="Rectangle 3"/>
          <p:cNvSpPr>
            <a:spLocks noGrp="1" noChangeArrowheads="1"/>
          </p:cNvSpPr>
          <p:nvPr>
            <p:ph idx="1"/>
          </p:nvPr>
        </p:nvSpPr>
        <p:spPr>
          <a:xfrm>
            <a:off x="455613" y="1981200"/>
            <a:ext cx="7924800" cy="4038600"/>
          </a:xfrm>
          <a:noFill/>
        </p:spPr>
        <p:txBody>
          <a:bodyPr/>
          <a:lstStyle/>
          <a:p>
            <a:pPr marL="228600" lvl="1" indent="279400">
              <a:buClr>
                <a:srgbClr val="003399"/>
              </a:buClr>
              <a:buFont typeface="Wingdings" pitchFamily="2" charset="2"/>
              <a:buChar char="Ø"/>
              <a:defRPr/>
            </a:pPr>
            <a:r>
              <a:rPr lang="en-US" sz="2800" dirty="0" smtClean="0"/>
              <a:t>Another disposal option for federal agencies.</a:t>
            </a:r>
          </a:p>
          <a:p>
            <a:pPr marL="236538" lvl="1" indent="0">
              <a:buClr>
                <a:srgbClr val="003399"/>
              </a:buClr>
              <a:buFont typeface="Wingdings" pitchFamily="2" charset="2"/>
              <a:buChar char="Ø"/>
              <a:defRPr/>
            </a:pPr>
            <a:r>
              <a:rPr lang="en-US" sz="2800" dirty="0" smtClean="0"/>
              <a:t>Agencies don’t have to report property monthly.</a:t>
            </a:r>
          </a:p>
          <a:p>
            <a:pPr marL="236538" lvl="1" indent="0">
              <a:buClr>
                <a:srgbClr val="003399"/>
              </a:buClr>
              <a:buFont typeface="Wingdings" pitchFamily="2" charset="2"/>
              <a:buChar char="Ø"/>
              <a:defRPr/>
            </a:pPr>
            <a:r>
              <a:rPr lang="en-US" sz="2800" dirty="0" smtClean="0"/>
              <a:t>Recycling program credit to your agency.</a:t>
            </a:r>
          </a:p>
          <a:p>
            <a:pPr marL="457200" lvl="1">
              <a:buClr>
                <a:srgbClr val="003399"/>
              </a:buClr>
              <a:buFont typeface="Wingdings" pitchFamily="2" charset="2"/>
              <a:buChar char="Ø"/>
              <a:defRPr/>
            </a:pPr>
            <a:r>
              <a:rPr lang="en-US" sz="2800" dirty="0" smtClean="0"/>
              <a:t>Optimizes return to the US Government.</a:t>
            </a:r>
          </a:p>
        </p:txBody>
      </p:sp>
      <p:pic>
        <p:nvPicPr>
          <p:cNvPr id="114690" name="Picture 2"/>
          <p:cNvPicPr>
            <a:picLocks noChangeAspect="1" noChangeArrowheads="1"/>
          </p:cNvPicPr>
          <p:nvPr/>
        </p:nvPicPr>
        <p:blipFill>
          <a:blip r:embed="rId3" cstate="print"/>
          <a:srcRect/>
          <a:stretch>
            <a:fillRect/>
          </a:stretch>
        </p:blipFill>
        <p:spPr bwMode="auto">
          <a:xfrm>
            <a:off x="2209800" y="4191000"/>
            <a:ext cx="4635456" cy="236721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1143000"/>
            <a:ext cx="7769225" cy="1569660"/>
          </a:xfrm>
        </p:spPr>
        <p:txBody>
          <a:bodyPr/>
          <a:lstStyle/>
          <a:p>
            <a:pPr lvl="1"/>
            <a:r>
              <a:rPr lang="en-US" dirty="0" smtClean="0">
                <a:solidFill>
                  <a:srgbClr val="FF0000"/>
                </a:solidFill>
                <a:latin typeface="+mj-lt"/>
              </a:rPr>
              <a:t>Regulations that govern the sale through Term Contracts</a:t>
            </a:r>
            <a:r>
              <a:rPr lang="en-US" dirty="0" smtClean="0">
                <a:solidFill>
                  <a:srgbClr val="FF0000"/>
                </a:solidFill>
              </a:rPr>
              <a:t/>
            </a:r>
            <a:br>
              <a:rPr lang="en-US" dirty="0" smtClean="0">
                <a:solidFill>
                  <a:srgbClr val="FF0000"/>
                </a:solidFill>
              </a:rPr>
            </a:br>
            <a:endParaRPr lang="en-US" dirty="0">
              <a:latin typeface="Times New Roman" pitchFamily="18" charset="0"/>
              <a:cs typeface="Times New Roman" pitchFamily="18" charset="0"/>
            </a:endParaRPr>
          </a:p>
        </p:txBody>
      </p:sp>
      <p:sp>
        <p:nvSpPr>
          <p:cNvPr id="9218" name="Content Placeholder 5"/>
          <p:cNvSpPr>
            <a:spLocks noGrp="1"/>
          </p:cNvSpPr>
          <p:nvPr>
            <p:ph idx="1"/>
          </p:nvPr>
        </p:nvSpPr>
        <p:spPr>
          <a:xfrm>
            <a:off x="304800" y="2286000"/>
            <a:ext cx="8077200" cy="3962400"/>
          </a:xfrm>
        </p:spPr>
        <p:txBody>
          <a:bodyPr>
            <a:normAutofit/>
          </a:bodyPr>
          <a:lstStyle/>
          <a:p>
            <a:pPr lvl="1">
              <a:buClr>
                <a:srgbClr val="013C88"/>
              </a:buClr>
              <a:buFont typeface="Wingdings" pitchFamily="2" charset="2"/>
              <a:buChar char="Ø"/>
              <a:defRPr/>
            </a:pPr>
            <a:r>
              <a:rPr lang="en-US" sz="2800" b="1" dirty="0" smtClean="0"/>
              <a:t>Surplus Property</a:t>
            </a:r>
          </a:p>
          <a:p>
            <a:pPr lvl="2">
              <a:buClr>
                <a:srgbClr val="013C88"/>
              </a:buClr>
              <a:buFont typeface="Arial" pitchFamily="34" charset="0"/>
              <a:buChar char="•"/>
              <a:defRPr/>
            </a:pPr>
            <a:r>
              <a:rPr lang="en-US" sz="2800" dirty="0" smtClean="0"/>
              <a:t>FMR Part 102-38 - Sale of Personal Property</a:t>
            </a:r>
          </a:p>
          <a:p>
            <a:pPr lvl="1">
              <a:buClr>
                <a:srgbClr val="013C88"/>
              </a:buClr>
              <a:buNone/>
              <a:defRPr/>
            </a:pPr>
            <a:endParaRPr lang="en-US" sz="2800" dirty="0" smtClean="0"/>
          </a:p>
          <a:p>
            <a:pPr lvl="1">
              <a:buClr>
                <a:srgbClr val="013C88"/>
              </a:buClr>
              <a:buFont typeface="Wingdings" pitchFamily="2" charset="2"/>
              <a:buChar char="Ø"/>
              <a:defRPr/>
            </a:pPr>
            <a:r>
              <a:rPr lang="en-US" sz="2800" b="1" dirty="0" smtClean="0"/>
              <a:t>Term Contract Sales Proceeds</a:t>
            </a:r>
          </a:p>
          <a:p>
            <a:pPr lvl="2">
              <a:buClr>
                <a:srgbClr val="013C88"/>
              </a:buClr>
              <a:buFont typeface="Arial" pitchFamily="34" charset="0"/>
              <a:buChar char="•"/>
              <a:defRPr/>
            </a:pPr>
            <a:r>
              <a:rPr lang="en-US" sz="2800" dirty="0" smtClean="0"/>
              <a:t>FMR Part 102-38.295 – Holding agency may retain the balance of proceeds from the  sales of its agency’s personal property when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1143000"/>
            <a:ext cx="7769225" cy="1569660"/>
          </a:xfrm>
        </p:spPr>
        <p:txBody>
          <a:bodyPr/>
          <a:lstStyle/>
          <a:p>
            <a:pPr lvl="1"/>
            <a:r>
              <a:rPr lang="en-US" dirty="0" smtClean="0">
                <a:solidFill>
                  <a:srgbClr val="FF0000"/>
                </a:solidFill>
                <a:latin typeface="+mj-lt"/>
              </a:rPr>
              <a:t>Regulations that govern the sale through Term Contracts</a:t>
            </a:r>
            <a:r>
              <a:rPr lang="en-US" dirty="0" smtClean="0">
                <a:solidFill>
                  <a:srgbClr val="FF0000"/>
                </a:solidFill>
              </a:rPr>
              <a:t/>
            </a:r>
            <a:br>
              <a:rPr lang="en-US" dirty="0" smtClean="0">
                <a:solidFill>
                  <a:srgbClr val="FF0000"/>
                </a:solidFill>
              </a:rPr>
            </a:br>
            <a:endParaRPr lang="en-US" dirty="0">
              <a:latin typeface="Times New Roman" pitchFamily="18" charset="0"/>
              <a:cs typeface="Times New Roman" pitchFamily="18" charset="0"/>
            </a:endParaRPr>
          </a:p>
        </p:txBody>
      </p:sp>
      <p:sp>
        <p:nvSpPr>
          <p:cNvPr id="9218" name="Content Placeholder 5"/>
          <p:cNvSpPr>
            <a:spLocks noGrp="1"/>
          </p:cNvSpPr>
          <p:nvPr>
            <p:ph idx="1"/>
          </p:nvPr>
        </p:nvSpPr>
        <p:spPr>
          <a:xfrm>
            <a:off x="304800" y="2286000"/>
            <a:ext cx="7772400" cy="3962400"/>
          </a:xfrm>
        </p:spPr>
        <p:txBody>
          <a:bodyPr>
            <a:normAutofit/>
          </a:bodyPr>
          <a:lstStyle/>
          <a:p>
            <a:pPr lvl="1">
              <a:buClr>
                <a:srgbClr val="013C88"/>
              </a:buClr>
              <a:buFont typeface="Wingdings" pitchFamily="2" charset="2"/>
              <a:buChar char="Ø"/>
              <a:defRPr/>
            </a:pPr>
            <a:r>
              <a:rPr lang="en-US" sz="2800" b="1" dirty="0" smtClean="0"/>
              <a:t>Term Contract Sales Proceeds </a:t>
            </a:r>
            <a:r>
              <a:rPr lang="en-US" sz="2000" b="1" dirty="0" smtClean="0"/>
              <a:t>(continued)</a:t>
            </a:r>
          </a:p>
          <a:p>
            <a:pPr lvl="2">
              <a:buClr>
                <a:srgbClr val="013C88"/>
              </a:buClr>
              <a:buFont typeface="Arial" pitchFamily="34" charset="0"/>
              <a:buChar char="•"/>
              <a:defRPr/>
            </a:pPr>
            <a:r>
              <a:rPr lang="en-US" sz="2800" dirty="0" smtClean="0"/>
              <a:t>If the property sold was related to waste prevention and recycling programs, under the authority of Section 607 of Public Law 107-67.</a:t>
            </a:r>
          </a:p>
        </p:txBody>
      </p:sp>
      <p:pic>
        <p:nvPicPr>
          <p:cNvPr id="9220" name="Picture 4" descr="Icon of a &quot;Sale&quot; sign holding money"/>
          <p:cNvPicPr>
            <a:picLocks noChangeAspect="1" noChangeArrowheads="1"/>
          </p:cNvPicPr>
          <p:nvPr/>
        </p:nvPicPr>
        <p:blipFill>
          <a:blip r:embed="rId3" cstate="print"/>
          <a:srcRect/>
          <a:stretch>
            <a:fillRect/>
          </a:stretch>
        </p:blipFill>
        <p:spPr bwMode="auto">
          <a:xfrm>
            <a:off x="6934200" y="4114800"/>
            <a:ext cx="1460500" cy="20558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3" cstate="print">
            <a:lum bright="70000" contrast="-70000"/>
          </a:blip>
          <a:srcRect/>
          <a:stretch>
            <a:fillRect/>
          </a:stretch>
        </p:blipFill>
        <p:spPr bwMode="auto">
          <a:xfrm rot="900000">
            <a:off x="7010400" y="1371600"/>
            <a:ext cx="1676400" cy="1888450"/>
          </a:xfrm>
          <a:prstGeom prst="rect">
            <a:avLst/>
          </a:prstGeom>
          <a:noFill/>
          <a:ln w="9525">
            <a:noFill/>
            <a:miter lim="800000"/>
            <a:headEnd/>
            <a:tailEnd/>
          </a:ln>
        </p:spPr>
      </p:pic>
      <p:sp>
        <p:nvSpPr>
          <p:cNvPr id="5" name="Rectangle 2"/>
          <p:cNvSpPr>
            <a:spLocks noGrp="1" noChangeArrowheads="1"/>
          </p:cNvSpPr>
          <p:nvPr>
            <p:ph type="title"/>
          </p:nvPr>
        </p:nvSpPr>
        <p:spPr>
          <a:xfrm>
            <a:off x="455613" y="1479550"/>
            <a:ext cx="7924800" cy="584775"/>
          </a:xfrm>
          <a:noFill/>
        </p:spPr>
        <p:txBody>
          <a:bodyPr/>
          <a:lstStyle/>
          <a:p>
            <a:r>
              <a:rPr lang="en-US" dirty="0" smtClean="0">
                <a:solidFill>
                  <a:srgbClr val="FF0000"/>
                </a:solidFill>
              </a:rPr>
              <a:t>What’s Next</a:t>
            </a:r>
            <a:endParaRPr lang="en-US" dirty="0">
              <a:latin typeface="Times New Roman" pitchFamily="18" charset="0"/>
              <a:cs typeface="Times New Roman" pitchFamily="18" charset="0"/>
            </a:endParaRPr>
          </a:p>
        </p:txBody>
      </p:sp>
      <p:sp>
        <p:nvSpPr>
          <p:cNvPr id="12292" name="Rectangle 2"/>
          <p:cNvSpPr>
            <a:spLocks noGrp="1" noChangeArrowheads="1"/>
          </p:cNvSpPr>
          <p:nvPr>
            <p:ph type="body" idx="1"/>
          </p:nvPr>
        </p:nvSpPr>
        <p:spPr>
          <a:xfrm>
            <a:off x="381000" y="2133600"/>
            <a:ext cx="8153400" cy="4495800"/>
          </a:xfrm>
        </p:spPr>
        <p:txBody>
          <a:bodyPr/>
          <a:lstStyle/>
          <a:p>
            <a:pPr lvl="1">
              <a:buClr>
                <a:srgbClr val="003399"/>
              </a:buClr>
              <a:buNone/>
              <a:defRPr/>
            </a:pPr>
            <a:endParaRPr lang="en-US" sz="2000" dirty="0" smtClean="0"/>
          </a:p>
          <a:p>
            <a:pPr lvl="1">
              <a:buClr>
                <a:srgbClr val="003399"/>
              </a:buClr>
              <a:buFont typeface="Wingdings" pitchFamily="2" charset="2"/>
              <a:buChar char="Ø"/>
              <a:defRPr/>
            </a:pPr>
            <a:r>
              <a:rPr lang="en-US" sz="3200" dirty="0" smtClean="0"/>
              <a:t>Create the Term Contract Sales:</a:t>
            </a:r>
          </a:p>
          <a:p>
            <a:pPr lvl="1">
              <a:buClr>
                <a:srgbClr val="003399"/>
              </a:buClr>
              <a:buNone/>
              <a:defRPr/>
            </a:pPr>
            <a:endParaRPr lang="en-US" sz="1400" dirty="0" smtClean="0"/>
          </a:p>
          <a:p>
            <a:pPr marL="1371600" lvl="2" indent="-457200">
              <a:buClr>
                <a:srgbClr val="003399"/>
              </a:buClr>
              <a:buFont typeface="Arial" pitchFamily="34" charset="0"/>
              <a:buChar char="•"/>
              <a:defRPr/>
            </a:pPr>
            <a:r>
              <a:rPr lang="en-US" sz="3200" dirty="0" smtClean="0"/>
              <a:t>Draft the requirements through a Terms and Conditions contract agreement</a:t>
            </a:r>
          </a:p>
          <a:p>
            <a:pPr lvl="2">
              <a:buClr>
                <a:srgbClr val="003399"/>
              </a:buClr>
              <a:buFont typeface="Arial" pitchFamily="34" charset="0"/>
              <a:buChar char="•"/>
              <a:defRPr/>
            </a:pPr>
            <a:endParaRPr lang="en-US" sz="1600" dirty="0" smtClean="0"/>
          </a:p>
          <a:p>
            <a:pPr lvl="2">
              <a:buClr>
                <a:srgbClr val="003399"/>
              </a:buClr>
              <a:buFont typeface="Arial" pitchFamily="34" charset="0"/>
              <a:buChar char="•"/>
              <a:defRPr/>
            </a:pPr>
            <a:r>
              <a:rPr lang="en-US" sz="3200" dirty="0" smtClean="0"/>
              <a:t> Prepare an Invitation For Bid (IFB) form</a:t>
            </a:r>
          </a:p>
          <a:p>
            <a:pPr lvl="1">
              <a:buClr>
                <a:srgbClr val="003399"/>
              </a:buClr>
              <a:buFont typeface="Wingdings" pitchFamily="2" charset="2"/>
              <a:buChar char="Ø"/>
              <a:defRPr/>
            </a:pPr>
            <a:endParaRPr lang="en-US" sz="3200" dirty="0" smtClean="0"/>
          </a:p>
        </p:txBody>
      </p:sp>
      <p:sp>
        <p:nvSpPr>
          <p:cNvPr id="11266" name="Slide Number Placeholder 3"/>
          <p:cNvSpPr>
            <a:spLocks noGrp="1"/>
          </p:cNvSpPr>
          <p:nvPr>
            <p:ph type="sldNum" sz="quarter" idx="10"/>
          </p:nvPr>
        </p:nvSpPr>
        <p:spPr>
          <a:noFill/>
        </p:spPr>
        <p:txBody>
          <a:bodyPr/>
          <a:lstStyle/>
          <a:p>
            <a:fld id="{DD194B40-6E17-4B0B-B226-F2C767634D34}" type="slidenum">
              <a:rPr lang="en-US" smtClean="0">
                <a:latin typeface="Arial" charset="0"/>
              </a:rPr>
              <a:pPr/>
              <a:t>6</a:t>
            </a:fld>
            <a:endParaRPr lang="en-US" smtClean="0">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0"/>
          </p:nvPr>
        </p:nvSpPr>
        <p:spPr>
          <a:noFill/>
        </p:spPr>
        <p:txBody>
          <a:bodyPr/>
          <a:lstStyle/>
          <a:p>
            <a:fld id="{E19053CD-71DB-462C-9CB8-65480A3BCE47}" type="slidenum">
              <a:rPr lang="en-US" smtClean="0">
                <a:latin typeface="Arial" charset="0"/>
              </a:rPr>
              <a:pPr/>
              <a:t>7</a:t>
            </a:fld>
            <a:endParaRPr lang="en-US" dirty="0" smtClean="0">
              <a:latin typeface="Arial" charset="0"/>
            </a:endParaRPr>
          </a:p>
        </p:txBody>
      </p:sp>
      <p:pic>
        <p:nvPicPr>
          <p:cNvPr id="134147" name="Picture 3"/>
          <p:cNvPicPr>
            <a:picLocks noChangeAspect="1" noChangeArrowheads="1"/>
          </p:cNvPicPr>
          <p:nvPr/>
        </p:nvPicPr>
        <p:blipFill>
          <a:blip r:embed="rId3" cstate="print"/>
          <a:srcRect/>
          <a:stretch>
            <a:fillRect/>
          </a:stretch>
        </p:blipFill>
        <p:spPr bwMode="auto">
          <a:xfrm>
            <a:off x="707231" y="1219200"/>
            <a:ext cx="7729538" cy="4940915"/>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1714500" y="2133600"/>
            <a:ext cx="5715000" cy="646331"/>
          </a:xfrm>
          <a:prstGeom prst="rect">
            <a:avLst/>
          </a:prstGeom>
          <a:noFill/>
        </p:spPr>
        <p:txBody>
          <a:bodyPr wrap="square" rtlCol="0">
            <a:spAutoFit/>
          </a:bodyPr>
          <a:lstStyle/>
          <a:p>
            <a:pPr algn="ctr"/>
            <a:r>
              <a:rPr lang="en-US" sz="3600" b="1" dirty="0" smtClean="0">
                <a:solidFill>
                  <a:srgbClr val="FF0000"/>
                </a:solidFill>
              </a:rPr>
              <a:t>Solicitation Documents</a:t>
            </a:r>
            <a:endParaRPr lang="en-US" sz="3600" b="1" dirty="0">
              <a:solidFill>
                <a:srgbClr val="FF0000"/>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143000"/>
            <a:ext cx="7769225" cy="579438"/>
          </a:xfrm>
        </p:spPr>
        <p:txBody>
          <a:bodyPr/>
          <a:lstStyle/>
          <a:p>
            <a:r>
              <a:rPr lang="en-US" dirty="0" smtClean="0">
                <a:solidFill>
                  <a:srgbClr val="FF0000"/>
                </a:solidFill>
              </a:rPr>
              <a:t>Sealed Bid Requirements</a:t>
            </a:r>
            <a:endParaRPr lang="en-US" dirty="0">
              <a:solidFill>
                <a:srgbClr val="FF0000"/>
              </a:solidFill>
            </a:endParaRPr>
          </a:p>
        </p:txBody>
      </p:sp>
      <p:sp>
        <p:nvSpPr>
          <p:cNvPr id="13316" name="Rectangle 2"/>
          <p:cNvSpPr>
            <a:spLocks noGrp="1" noChangeArrowheads="1"/>
          </p:cNvSpPr>
          <p:nvPr>
            <p:ph idx="1"/>
          </p:nvPr>
        </p:nvSpPr>
        <p:spPr>
          <a:xfrm>
            <a:off x="457200" y="2133600"/>
            <a:ext cx="7769225" cy="3733800"/>
          </a:xfrm>
        </p:spPr>
        <p:txBody>
          <a:bodyPr/>
          <a:lstStyle/>
          <a:p>
            <a:pPr>
              <a:lnSpc>
                <a:spcPct val="150000"/>
              </a:lnSpc>
            </a:pPr>
            <a:r>
              <a:rPr lang="en-US" dirty="0" smtClean="0"/>
              <a:t>IFB to include a copy of the specifications for the particular proposed purchase</a:t>
            </a:r>
          </a:p>
          <a:p>
            <a:pPr>
              <a:lnSpc>
                <a:spcPct val="150000"/>
              </a:lnSpc>
            </a:pPr>
            <a:r>
              <a:rPr lang="en-US" dirty="0" smtClean="0"/>
              <a:t>Instructions for preparation of bids</a:t>
            </a:r>
          </a:p>
          <a:p>
            <a:pPr>
              <a:lnSpc>
                <a:spcPct val="150000"/>
              </a:lnSpc>
            </a:pPr>
            <a:r>
              <a:rPr lang="en-US" dirty="0" smtClean="0"/>
              <a:t>The conditions of purchase</a:t>
            </a:r>
          </a:p>
          <a:p>
            <a:pPr>
              <a:lnSpc>
                <a:spcPct val="150000"/>
              </a:lnSpc>
            </a:pPr>
            <a:r>
              <a:rPr lang="en-US" dirty="0" smtClean="0"/>
              <a:t>Delivery and payment schedule</a:t>
            </a:r>
          </a:p>
          <a:p>
            <a:pPr>
              <a:lnSpc>
                <a:spcPct val="150000"/>
              </a:lnSpc>
            </a:pPr>
            <a:r>
              <a:rPr lang="en-US" dirty="0" smtClean="0"/>
              <a:t>The IFB also designates the date and time of bid opening</a:t>
            </a:r>
            <a:endParaRPr lang="en-US" sz="2000" dirty="0" smtClean="0"/>
          </a:p>
          <a:p>
            <a:pPr lvl="1">
              <a:lnSpc>
                <a:spcPct val="90000"/>
              </a:lnSpc>
              <a:buClr>
                <a:srgbClr val="013C88"/>
              </a:buClr>
              <a:buFont typeface="Arial" pitchFamily="34" charset="0"/>
              <a:buChar char="•"/>
            </a:pPr>
            <a:endParaRPr lang="en-US" dirty="0" smtClean="0"/>
          </a:p>
        </p:txBody>
      </p:sp>
      <p:sp>
        <p:nvSpPr>
          <p:cNvPr id="13314" name="Slide Number Placeholder 1"/>
          <p:cNvSpPr>
            <a:spLocks noGrp="1"/>
          </p:cNvSpPr>
          <p:nvPr>
            <p:ph type="sldNum" sz="quarter" idx="10"/>
          </p:nvPr>
        </p:nvSpPr>
        <p:spPr>
          <a:noFill/>
        </p:spPr>
        <p:txBody>
          <a:bodyPr/>
          <a:lstStyle/>
          <a:p>
            <a:fld id="{5AF3DFB2-CCD5-423C-831D-F0E1923D83AE}" type="slidenum">
              <a:rPr lang="en-US" smtClean="0">
                <a:latin typeface="Arial" charset="0"/>
              </a:rPr>
              <a:pPr/>
              <a:t>8</a:t>
            </a:fld>
            <a:endParaRPr lang="en-US" dirty="0" smtClean="0">
              <a:latin typeface="Arial"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idx="4294967295"/>
          </p:nvPr>
        </p:nvSpPr>
        <p:spPr>
          <a:xfrm>
            <a:off x="381000" y="1143000"/>
            <a:ext cx="5333999" cy="1077218"/>
          </a:xfrm>
          <a:noFill/>
        </p:spPr>
        <p:txBody>
          <a:bodyPr/>
          <a:lstStyle/>
          <a:p>
            <a:r>
              <a:rPr lang="en-US" dirty="0" smtClean="0">
                <a:solidFill>
                  <a:srgbClr val="FF0000"/>
                </a:solidFill>
              </a:rPr>
              <a:t>Advertising the Sale</a:t>
            </a:r>
            <a:endParaRPr lang="en-US" dirty="0">
              <a:latin typeface="Times New Roman" pitchFamily="18" charset="0"/>
              <a:cs typeface="Times New Roman" pitchFamily="18" charset="0"/>
            </a:endParaRPr>
          </a:p>
        </p:txBody>
      </p:sp>
      <p:sp>
        <p:nvSpPr>
          <p:cNvPr id="12290" name="Slide Number Placeholder 1"/>
          <p:cNvSpPr>
            <a:spLocks noGrp="1"/>
          </p:cNvSpPr>
          <p:nvPr>
            <p:ph type="sldNum" sz="quarter" idx="10"/>
          </p:nvPr>
        </p:nvSpPr>
        <p:spPr>
          <a:noFill/>
        </p:spPr>
        <p:txBody>
          <a:bodyPr/>
          <a:lstStyle/>
          <a:p>
            <a:fld id="{E19053CD-71DB-462C-9CB8-65480A3BCE47}" type="slidenum">
              <a:rPr lang="en-US" smtClean="0">
                <a:latin typeface="Arial" charset="0"/>
              </a:rPr>
              <a:pPr/>
              <a:t>9</a:t>
            </a:fld>
            <a:endParaRPr lang="en-US" dirty="0" smtClean="0">
              <a:latin typeface="Arial" charset="0"/>
            </a:endParaRPr>
          </a:p>
        </p:txBody>
      </p:sp>
      <p:pic>
        <p:nvPicPr>
          <p:cNvPr id="135170" name="Picture 2"/>
          <p:cNvPicPr>
            <a:picLocks noChangeAspect="1" noChangeArrowheads="1"/>
          </p:cNvPicPr>
          <p:nvPr/>
        </p:nvPicPr>
        <p:blipFill>
          <a:blip r:embed="rId3" cstate="print"/>
          <a:srcRect/>
          <a:stretch>
            <a:fillRect/>
          </a:stretch>
        </p:blipFill>
        <p:spPr bwMode="auto">
          <a:xfrm>
            <a:off x="228600" y="1752600"/>
            <a:ext cx="4928819" cy="4029075"/>
          </a:xfrm>
          <a:prstGeom prst="rect">
            <a:avLst/>
          </a:prstGeom>
          <a:ln>
            <a:noFill/>
          </a:ln>
          <a:effectLst>
            <a:outerShdw blurRad="292100" dist="139700" dir="2700000" algn="tl" rotWithShape="0">
              <a:srgbClr val="333333">
                <a:alpha val="65000"/>
              </a:srgbClr>
            </a:outerShdw>
          </a:effectLst>
        </p:spPr>
      </p:pic>
      <p:pic>
        <p:nvPicPr>
          <p:cNvPr id="135171" name="Picture 3"/>
          <p:cNvPicPr>
            <a:picLocks noChangeAspect="1" noChangeArrowheads="1"/>
          </p:cNvPicPr>
          <p:nvPr/>
        </p:nvPicPr>
        <p:blipFill>
          <a:blip r:embed="rId4" cstate="print"/>
          <a:srcRect/>
          <a:stretch>
            <a:fillRect/>
          </a:stretch>
        </p:blipFill>
        <p:spPr bwMode="auto">
          <a:xfrm>
            <a:off x="3886200" y="2362200"/>
            <a:ext cx="4993862" cy="388620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5257800" y="1219200"/>
            <a:ext cx="3733800" cy="523220"/>
          </a:xfrm>
          <a:prstGeom prst="rect">
            <a:avLst/>
          </a:prstGeom>
          <a:noFill/>
        </p:spPr>
        <p:txBody>
          <a:bodyPr wrap="square" rtlCol="0">
            <a:spAutoFit/>
          </a:bodyPr>
          <a:lstStyle/>
          <a:p>
            <a:r>
              <a:rPr lang="en-US" sz="1400" b="1" dirty="0" smtClean="0"/>
              <a:t>FAR Subpart 14.2—Solicitation of Bids</a:t>
            </a:r>
          </a:p>
          <a:p>
            <a:r>
              <a:rPr lang="en-US" sz="1400" b="1" dirty="0" smtClean="0"/>
              <a:t>14.203 Methods of soliciting bids.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GSA Powerpoint template">
  <a:themeElements>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imes New Rom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A Powerpoin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SA Powerpoin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A Powerpoin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A Powerpoin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A Powerpoin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SA Powerpoin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5363</TotalTime>
  <Words>604</Words>
  <Application>Microsoft Office PowerPoint</Application>
  <PresentationFormat>On-screen Show (4:3)</PresentationFormat>
  <Paragraphs>108</Paragraphs>
  <Slides>17</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GSA Powerpoint template</vt:lpstr>
      <vt:lpstr>Clip</vt:lpstr>
      <vt:lpstr>Term Contracts                                                                                                                             </vt:lpstr>
      <vt:lpstr>What is a Term Contract? </vt:lpstr>
      <vt:lpstr>Benefits of Term Contracts</vt:lpstr>
      <vt:lpstr>Regulations that govern the sale through Term Contracts </vt:lpstr>
      <vt:lpstr>Regulations that govern the sale through Term Contracts </vt:lpstr>
      <vt:lpstr>What’s Next</vt:lpstr>
      <vt:lpstr>PowerPoint Presentation</vt:lpstr>
      <vt:lpstr>Sealed Bid Requirements</vt:lpstr>
      <vt:lpstr>Advertising the Sale</vt:lpstr>
      <vt:lpstr>Bid Invitation</vt:lpstr>
      <vt:lpstr>Award Notification</vt:lpstr>
      <vt:lpstr>Award Letter</vt:lpstr>
      <vt:lpstr>Awarded Bidding Required Documents</vt:lpstr>
      <vt:lpstr>Roles and Responsibilities</vt:lpstr>
      <vt:lpstr>Roles and Responsibilities</vt:lpstr>
      <vt:lpstr>Roles and Responsibilities</vt:lpstr>
      <vt:lpstr>Questions</vt:lpstr>
    </vt:vector>
  </TitlesOfParts>
  <Company>GSA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Andy Black</dc:creator>
  <cp:lastModifiedBy>BrentCCrawley</cp:lastModifiedBy>
  <cp:revision>401</cp:revision>
  <cp:lastPrinted>2000-10-09T13:28:30Z</cp:lastPrinted>
  <dcterms:created xsi:type="dcterms:W3CDTF">2000-04-20T12:10:32Z</dcterms:created>
  <dcterms:modified xsi:type="dcterms:W3CDTF">2015-10-30T15:05:16Z</dcterms:modified>
</cp:coreProperties>
</file>