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7"/>
  </p:notesMasterIdLst>
  <p:handoutMasterIdLst>
    <p:handoutMasterId r:id="rId8"/>
  </p:handoutMasterIdLst>
  <p:sldIdLst>
    <p:sldId id="256" r:id="rId2"/>
    <p:sldId id="264" r:id="rId3"/>
    <p:sldId id="265" r:id="rId4"/>
    <p:sldId id="266" r:id="rId5"/>
    <p:sldId id="309" r:id="rId6"/>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13C88"/>
    <a:srgbClr val="336699"/>
    <a:srgbClr val="FFFFFF"/>
    <a:srgbClr val="5F93D3"/>
    <a:srgbClr val="4283BE"/>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1" autoAdjust="0"/>
    <p:restoredTop sz="86415" autoAdjust="0"/>
  </p:normalViewPr>
  <p:slideViewPr>
    <p:cSldViewPr>
      <p:cViewPr varScale="1">
        <p:scale>
          <a:sx n="81" d="100"/>
          <a:sy n="81" d="100"/>
        </p:scale>
        <p:origin x="-1642" y="-77"/>
      </p:cViewPr>
      <p:guideLst>
        <p:guide orient="horz" pos="1092"/>
        <p:guide pos="516"/>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New Roman" pitchFamily="18" charset="0"/>
              </a:defRPr>
            </a:lvl1pPr>
          </a:lstStyle>
          <a:p>
            <a:fld id="{75380004-3411-4FA8-9C9F-E0D706A087F1}" type="slidenum">
              <a:rPr lang="en-US"/>
              <a:pPr/>
              <a:t>‹#›</a:t>
            </a:fld>
            <a:endParaRPr lang="en-US"/>
          </a:p>
        </p:txBody>
      </p:sp>
    </p:spTree>
    <p:extLst>
      <p:ext uri="{BB962C8B-B14F-4D97-AF65-F5344CB8AC3E}">
        <p14:creationId xmlns:p14="http://schemas.microsoft.com/office/powerpoint/2010/main" val="3876832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pitchFamily="18" charset="0"/>
              </a:defRPr>
            </a:lvl1pPr>
          </a:lstStyle>
          <a:p>
            <a:fld id="{BA0E1374-4574-4D8A-8584-918267CBCC12}" type="slidenum">
              <a:rPr lang="en-US"/>
              <a:pPr/>
              <a:t>‹#›</a:t>
            </a:fld>
            <a:endParaRPr lang="en-US"/>
          </a:p>
        </p:txBody>
      </p:sp>
    </p:spTree>
    <p:extLst>
      <p:ext uri="{BB962C8B-B14F-4D97-AF65-F5344CB8AC3E}">
        <p14:creationId xmlns:p14="http://schemas.microsoft.com/office/powerpoint/2010/main" val="26363304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Disposal of Specialized Categories </a:t>
            </a:r>
            <a:r>
              <a:rPr lang="en-US" smtClean="0"/>
              <a:t>of Property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agency</a:t>
            </a:r>
            <a:r>
              <a:rPr lang="en-US" baseline="0" dirty="0" smtClean="0"/>
              <a:t> may keep gifts only if it has gift retention authority, otherwise the foreign gift becomes normal property and loses it’s identity as a gift.  Report to GSA on SF120.</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Employees</a:t>
            </a:r>
            <a:r>
              <a:rPr lang="en-US" baseline="0" dirty="0" smtClean="0"/>
              <a:t> may keep Foreign gifts only if it has minimal value, or a decoration  for outstanding or unusually meritorious performance.  Otherwise, gift becomes property of U.S. Government and is reported to GSA.   Note that employees must report all gifts to their agency within 60 days.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other Federal agency wants the gift,</a:t>
            </a:r>
            <a:r>
              <a:rPr lang="en-US" baseline="0" dirty="0" smtClean="0"/>
              <a:t> the employee may buy the gift for it’s appraised value.</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28B506-D5C7-4766-A205-24EAE6B088E1}" type="slidenum">
              <a:rPr lang="en-US" smtClean="0"/>
              <a:pPr/>
              <a:t>5</a:t>
            </a:fld>
            <a:endParaRPr lang="en-US" smtClean="0"/>
          </a:p>
        </p:txBody>
      </p:sp>
      <p:sp>
        <p:nvSpPr>
          <p:cNvPr id="76803" name="Rectangle 2"/>
          <p:cNvSpPr>
            <a:spLocks noGrp="1" noRot="1" noChangeAspect="1" noChangeArrowheads="1" noTextEdit="1"/>
          </p:cNvSpPr>
          <p:nvPr>
            <p:ph type="sldImg"/>
          </p:nvPr>
        </p:nvSpPr>
        <p:spPr>
          <a:xfrm>
            <a:off x="1185863" y="700088"/>
            <a:ext cx="4668837" cy="3502025"/>
          </a:xfrm>
          <a:ln/>
        </p:spPr>
      </p:sp>
      <p:sp>
        <p:nvSpPr>
          <p:cNvPr id="76804"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Questions </a:t>
            </a:r>
            <a:r>
              <a:rPr lang="en-US" smtClean="0"/>
              <a:t>and Answers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2393950"/>
            <a:ext cx="3808412"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
          <p:cNvSpPr>
            <a:spLocks noGrp="1" noChangeArrowheads="1"/>
          </p:cNvSpPr>
          <p:nvPr>
            <p:ph type="sldNum" sz="quarter" idx="10"/>
          </p:nvPr>
        </p:nvSpPr>
        <p:spPr>
          <a:ln/>
        </p:spPr>
        <p:txBody>
          <a:bodyPr/>
          <a:lstStyle>
            <a:lvl1pPr>
              <a:defRPr/>
            </a:lvl1pPr>
          </a:lstStyle>
          <a:p>
            <a:pPr>
              <a:defRPr/>
            </a:pPr>
            <a:fld id="{C3BE3765-C7F6-4C08-90DB-FB6451C0C1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533401" y="4495800"/>
            <a:ext cx="4419599" cy="11430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spcBef>
                <a:spcPct val="150000"/>
              </a:spcBef>
            </a:pPr>
            <a:r>
              <a:rPr lang="en-US" b="1" dirty="0" smtClean="0">
                <a:solidFill>
                  <a:schemeClr val="bg1"/>
                </a:solidFill>
                <a:latin typeface="Times New Roman" pitchFamily="18" charset="0"/>
                <a:cs typeface="Times New Roman" pitchFamily="18" charset="0"/>
              </a:rPr>
              <a:t>Juan </a:t>
            </a:r>
            <a:r>
              <a:rPr lang="en-US" b="1" dirty="0" err="1" smtClean="0">
                <a:solidFill>
                  <a:schemeClr val="bg1"/>
                </a:solidFill>
                <a:latin typeface="Times New Roman" pitchFamily="18" charset="0"/>
                <a:cs typeface="Times New Roman" pitchFamily="18" charset="0"/>
              </a:rPr>
              <a:t>Mclemore</a:t>
            </a:r>
            <a:r>
              <a:rPr lang="en-US" b="1" smtClean="0">
                <a:solidFill>
                  <a:schemeClr val="bg1"/>
                </a:solidFill>
                <a:latin typeface="Times New Roman" pitchFamily="18" charset="0"/>
                <a:cs typeface="Times New Roman" pitchFamily="18" charset="0"/>
              </a:rPr>
              <a:t> - Area </a:t>
            </a:r>
            <a:r>
              <a:rPr lang="en-US" b="1" dirty="0" smtClean="0">
                <a:solidFill>
                  <a:schemeClr val="bg1"/>
                </a:solidFill>
                <a:latin typeface="Times New Roman" pitchFamily="18" charset="0"/>
                <a:cs typeface="Times New Roman" pitchFamily="18" charset="0"/>
              </a:rPr>
              <a:t>Property Officer (APO)</a:t>
            </a:r>
            <a:br>
              <a:rPr lang="en-US" b="1" dirty="0" smtClean="0">
                <a:solidFill>
                  <a:schemeClr val="bg1"/>
                </a:solidFill>
                <a:latin typeface="Times New Roman" pitchFamily="18" charset="0"/>
                <a:cs typeface="Times New Roman" pitchFamily="18" charset="0"/>
              </a:rPr>
            </a:br>
            <a:r>
              <a:rPr lang="en-US" b="1" dirty="0" smtClean="0">
                <a:solidFill>
                  <a:schemeClr val="bg1"/>
                </a:solidFill>
                <a:latin typeface="Times New Roman" pitchFamily="18" charset="0"/>
                <a:cs typeface="Times New Roman" pitchFamily="18" charset="0"/>
              </a:rPr>
              <a:t>Personal Property Management (PPM</a:t>
            </a:r>
            <a:r>
              <a:rPr lang="en-US" b="1" dirty="0" smtClean="0">
                <a:solidFill>
                  <a:schemeClr val="bg1"/>
                </a:solidFill>
                <a:latin typeface="Times New Roman" pitchFamily="18" charset="0"/>
                <a:cs typeface="Times New Roman" pitchFamily="18" charset="0"/>
              </a:rPr>
              <a:t>)</a:t>
            </a:r>
            <a:r>
              <a:rPr lang="en-US" b="1" dirty="0" smtClean="0">
                <a:solidFill>
                  <a:schemeClr val="bg1"/>
                </a:solidFill>
                <a:latin typeface="Times New Roman" pitchFamily="18" charset="0"/>
                <a:cs typeface="Times New Roman" pitchFamily="18" charset="0"/>
              </a:rPr>
              <a:t/>
            </a:r>
            <a:br>
              <a:rPr lang="en-US" b="1" dirty="0" smtClean="0">
                <a:solidFill>
                  <a:schemeClr val="bg1"/>
                </a:solidFill>
                <a:latin typeface="Times New Roman" pitchFamily="18" charset="0"/>
                <a:cs typeface="Times New Roman" pitchFamily="18" charset="0"/>
              </a:rPr>
            </a:br>
            <a:r>
              <a:rPr lang="en-US" b="1" dirty="0" smtClean="0">
                <a:solidFill>
                  <a:schemeClr val="bg1"/>
                </a:solidFill>
                <a:latin typeface="Times New Roman" pitchFamily="18" charset="0"/>
                <a:cs typeface="Times New Roman" pitchFamily="18" charset="0"/>
              </a:rPr>
              <a:t>General Services Administration</a:t>
            </a:r>
          </a:p>
        </p:txBody>
      </p:sp>
      <p:sp>
        <p:nvSpPr>
          <p:cNvPr id="5" name="Title 4"/>
          <p:cNvSpPr>
            <a:spLocks noGrp="1"/>
          </p:cNvSpPr>
          <p:nvPr>
            <p:ph type="ctrTitle" idx="4294967295"/>
          </p:nvPr>
        </p:nvSpPr>
        <p:spPr>
          <a:xfrm>
            <a:off x="457200" y="3048000"/>
            <a:ext cx="8153400" cy="492443"/>
          </a:xfrm>
          <a:noFill/>
          <a:ln w="9525">
            <a:noFill/>
            <a:miter lim="800000"/>
            <a:headEnd/>
            <a:tailEnd/>
          </a:ln>
          <a:effectLst>
            <a:outerShdw dist="35921" dir="2700000" algn="ctr" rotWithShape="0">
              <a:schemeClr val="tx2"/>
            </a:outerShdw>
          </a:effectLst>
        </p:spPr>
        <p:txBody>
          <a:bodyPr lIns="0" tIns="0" rIns="0" bIns="0"/>
          <a:lstStyle/>
          <a:p>
            <a:pPr algn="ctr">
              <a:spcBef>
                <a:spcPct val="150000"/>
              </a:spcBef>
            </a:pPr>
            <a:r>
              <a:rPr lang="en-US" kern="1200" dirty="0" smtClean="0">
                <a:solidFill>
                  <a:schemeClr val="bg1"/>
                </a:solidFill>
                <a:latin typeface="Times New Roman" pitchFamily="18" charset="0"/>
                <a:ea typeface="+mn-ea"/>
                <a:cs typeface="Times New Roman" pitchFamily="18" charset="0"/>
              </a:rPr>
              <a:t>Foreign Gifts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0"/>
          </p:nvPr>
        </p:nvSpPr>
        <p:spPr>
          <a:noFill/>
        </p:spPr>
        <p:txBody>
          <a:bodyPr/>
          <a:lstStyle/>
          <a:p>
            <a:fld id="{16DA3BF4-E451-4592-A269-89437DE82D21}" type="slidenum">
              <a:rPr lang="en-US" smtClean="0"/>
              <a:pPr/>
              <a:t>2</a:t>
            </a:fld>
            <a:endParaRPr lang="en-US" smtClean="0"/>
          </a:p>
        </p:txBody>
      </p:sp>
      <p:sp>
        <p:nvSpPr>
          <p:cNvPr id="44035" name="Rectangle 2"/>
          <p:cNvSpPr>
            <a:spLocks noGrp="1" noChangeArrowheads="1"/>
          </p:cNvSpPr>
          <p:nvPr>
            <p:ph type="title"/>
          </p:nvPr>
        </p:nvSpPr>
        <p:spPr>
          <a:xfrm>
            <a:off x="381000" y="1295400"/>
            <a:ext cx="7769225" cy="584200"/>
          </a:xfrm>
        </p:spPr>
        <p:txBody>
          <a:bodyPr/>
          <a:lstStyle/>
          <a:p>
            <a:r>
              <a:rPr lang="en-US" sz="3200" dirty="0" smtClean="0">
                <a:solidFill>
                  <a:srgbClr val="003399"/>
                </a:solidFill>
              </a:rPr>
              <a:t>Can my Agency Keep Gifts?</a:t>
            </a:r>
          </a:p>
        </p:txBody>
      </p:sp>
      <p:sp>
        <p:nvSpPr>
          <p:cNvPr id="44036" name="Rectangle 3"/>
          <p:cNvSpPr>
            <a:spLocks noGrp="1" noChangeArrowheads="1"/>
          </p:cNvSpPr>
          <p:nvPr>
            <p:ph type="body" sz="half" idx="1"/>
          </p:nvPr>
        </p:nvSpPr>
        <p:spPr>
          <a:xfrm>
            <a:off x="533400" y="2133600"/>
            <a:ext cx="7621588" cy="3702050"/>
          </a:xfrm>
        </p:spPr>
        <p:txBody>
          <a:bodyPr/>
          <a:lstStyle/>
          <a:p>
            <a:pPr>
              <a:buClr>
                <a:srgbClr val="013C88"/>
              </a:buClr>
            </a:pPr>
            <a:r>
              <a:rPr lang="en-US" b="1" dirty="0" smtClean="0">
                <a:solidFill>
                  <a:srgbClr val="003399"/>
                </a:solidFill>
              </a:rPr>
              <a:t>Yes</a:t>
            </a:r>
            <a:r>
              <a:rPr lang="en-US" dirty="0" smtClean="0">
                <a:solidFill>
                  <a:srgbClr val="003399"/>
                </a:solidFill>
              </a:rPr>
              <a:t>, if your agency has gift retention authority.  Gift becomes normal property – looses its identity as a gift.</a:t>
            </a:r>
          </a:p>
          <a:p>
            <a:pPr>
              <a:buFont typeface="Wingdings" pitchFamily="2" charset="2"/>
              <a:buNone/>
            </a:pPr>
            <a:endParaRPr lang="en-US" sz="1800" dirty="0" smtClean="0">
              <a:solidFill>
                <a:srgbClr val="003399"/>
              </a:solidFill>
            </a:endParaRPr>
          </a:p>
          <a:p>
            <a:pPr>
              <a:buClr>
                <a:srgbClr val="013C88"/>
              </a:buClr>
            </a:pPr>
            <a:r>
              <a:rPr lang="en-US" dirty="0" smtClean="0">
                <a:solidFill>
                  <a:srgbClr val="003399"/>
                </a:solidFill>
              </a:rPr>
              <a:t>Otherwise, </a:t>
            </a:r>
            <a:r>
              <a:rPr lang="en-US" b="1" dirty="0" smtClean="0">
                <a:solidFill>
                  <a:srgbClr val="003399"/>
                </a:solidFill>
              </a:rPr>
              <a:t>report to GSA on SF 120</a:t>
            </a:r>
            <a:r>
              <a:rPr lang="en-US" dirty="0" smtClean="0">
                <a:solidFill>
                  <a:srgbClr val="003399"/>
                </a:solidFill>
              </a:rPr>
              <a:t>.</a:t>
            </a:r>
          </a:p>
          <a:p>
            <a:endParaRPr lang="en-US" sz="1800" dirty="0" smtClean="0">
              <a:solidFill>
                <a:srgbClr val="003399"/>
              </a:solidFill>
            </a:endParaRPr>
          </a:p>
          <a:p>
            <a:pPr>
              <a:buClr>
                <a:srgbClr val="013C88"/>
              </a:buClr>
            </a:pPr>
            <a:r>
              <a:rPr lang="en-US" dirty="0" smtClean="0">
                <a:solidFill>
                  <a:srgbClr val="003399"/>
                </a:solidFill>
              </a:rPr>
              <a:t>If no authority to keep, but agency wants gift, note on 120 your interest and submit SF 122 to GSA.</a:t>
            </a:r>
          </a:p>
        </p:txBody>
      </p:sp>
      <p:sp>
        <p:nvSpPr>
          <p:cNvPr id="44037" name="Text Box 5"/>
          <p:cNvSpPr txBox="1">
            <a:spLocks noChangeArrowheads="1"/>
          </p:cNvSpPr>
          <p:nvPr/>
        </p:nvSpPr>
        <p:spPr bwMode="auto">
          <a:xfrm>
            <a:off x="1905000" y="5334000"/>
            <a:ext cx="4572000" cy="523875"/>
          </a:xfrm>
          <a:prstGeom prst="rect">
            <a:avLst/>
          </a:prstGeom>
          <a:solidFill>
            <a:schemeClr val="accent2">
              <a:lumMod val="20000"/>
              <a:lumOff val="80000"/>
            </a:schemeClr>
          </a:solidFill>
          <a:ln w="9525">
            <a:noFill/>
            <a:miter lim="800000"/>
            <a:headEnd/>
            <a:tailEnd/>
          </a:ln>
        </p:spPr>
        <p:txBody>
          <a:bodyPr>
            <a:spAutoFit/>
          </a:bodyPr>
          <a:lstStyle/>
          <a:p>
            <a:pPr>
              <a:spcBef>
                <a:spcPct val="50000"/>
              </a:spcBef>
            </a:pPr>
            <a:r>
              <a:rPr lang="en-US" sz="2800" b="1" dirty="0">
                <a:solidFill>
                  <a:srgbClr val="003399"/>
                </a:solidFill>
                <a:latin typeface="+mj-lt"/>
              </a:rPr>
              <a:t>FMR 102-36.405 thru 420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0"/>
          </p:nvPr>
        </p:nvSpPr>
        <p:spPr>
          <a:noFill/>
        </p:spPr>
        <p:txBody>
          <a:bodyPr/>
          <a:lstStyle/>
          <a:p>
            <a:fld id="{62B85D24-8F6F-4895-BB6C-0CC5EC954388}" type="slidenum">
              <a:rPr lang="en-US" smtClean="0"/>
              <a:pPr/>
              <a:t>3</a:t>
            </a:fld>
            <a:endParaRPr lang="en-US" smtClean="0"/>
          </a:p>
        </p:txBody>
      </p:sp>
      <p:sp>
        <p:nvSpPr>
          <p:cNvPr id="45059" name="Rectangle 2"/>
          <p:cNvSpPr>
            <a:spLocks noGrp="1" noChangeArrowheads="1"/>
          </p:cNvSpPr>
          <p:nvPr>
            <p:ph type="title"/>
          </p:nvPr>
        </p:nvSpPr>
        <p:spPr>
          <a:xfrm>
            <a:off x="304800" y="1219200"/>
            <a:ext cx="8382000" cy="1077913"/>
          </a:xfrm>
        </p:spPr>
        <p:txBody>
          <a:bodyPr/>
          <a:lstStyle/>
          <a:p>
            <a:r>
              <a:rPr lang="en-US" sz="3200" dirty="0" smtClean="0">
                <a:solidFill>
                  <a:srgbClr val="003399"/>
                </a:solidFill>
              </a:rPr>
              <a:t>Can Employees Keep Foreign Gifts and Decorations?</a:t>
            </a:r>
          </a:p>
        </p:txBody>
      </p:sp>
      <p:sp>
        <p:nvSpPr>
          <p:cNvPr id="45060" name="Rectangle 3"/>
          <p:cNvSpPr>
            <a:spLocks noGrp="1" noChangeArrowheads="1"/>
          </p:cNvSpPr>
          <p:nvPr>
            <p:ph type="body" sz="half" idx="1"/>
          </p:nvPr>
        </p:nvSpPr>
        <p:spPr>
          <a:xfrm>
            <a:off x="381000" y="2362200"/>
            <a:ext cx="7848600" cy="4114800"/>
          </a:xfrm>
        </p:spPr>
        <p:txBody>
          <a:bodyPr/>
          <a:lstStyle/>
          <a:p>
            <a:pPr>
              <a:lnSpc>
                <a:spcPct val="90000"/>
              </a:lnSpc>
              <a:buClr>
                <a:srgbClr val="013C88"/>
              </a:buClr>
            </a:pPr>
            <a:r>
              <a:rPr lang="en-US" b="1" dirty="0" smtClean="0"/>
              <a:t>Yes</a:t>
            </a:r>
            <a:r>
              <a:rPr lang="en-US" dirty="0" smtClean="0"/>
              <a:t>, with employing agency approval if:</a:t>
            </a:r>
          </a:p>
          <a:p>
            <a:pPr lvl="1">
              <a:lnSpc>
                <a:spcPct val="90000"/>
              </a:lnSpc>
              <a:buClr>
                <a:srgbClr val="013C88"/>
              </a:buClr>
              <a:buFont typeface="Arial" pitchFamily="34" charset="0"/>
              <a:buChar char="•"/>
            </a:pPr>
            <a:r>
              <a:rPr lang="en-US" dirty="0" smtClean="0"/>
              <a:t>Gift has minimal value</a:t>
            </a:r>
          </a:p>
          <a:p>
            <a:pPr>
              <a:lnSpc>
                <a:spcPct val="90000"/>
              </a:lnSpc>
              <a:buFont typeface="Wingdings" pitchFamily="2" charset="2"/>
              <a:buNone/>
            </a:pPr>
            <a:r>
              <a:rPr lang="en-US" dirty="0" smtClean="0"/>
              <a:t>	     ($305 or less – but subject to change);</a:t>
            </a:r>
          </a:p>
          <a:p>
            <a:pPr lvl="1">
              <a:lnSpc>
                <a:spcPct val="90000"/>
              </a:lnSpc>
              <a:buClr>
                <a:srgbClr val="013C88"/>
              </a:buClr>
              <a:buFont typeface="Arial" pitchFamily="34" charset="0"/>
              <a:buChar char="•"/>
            </a:pPr>
            <a:r>
              <a:rPr lang="en-US" dirty="0" smtClean="0"/>
              <a:t>Decorations for outstanding or</a:t>
            </a:r>
          </a:p>
          <a:p>
            <a:pPr>
              <a:lnSpc>
                <a:spcPct val="90000"/>
              </a:lnSpc>
              <a:buFont typeface="Wingdings" pitchFamily="2" charset="2"/>
              <a:buNone/>
            </a:pPr>
            <a:r>
              <a:rPr lang="en-US" dirty="0" smtClean="0"/>
              <a:t>	      unusually meritorious performance.</a:t>
            </a:r>
          </a:p>
          <a:p>
            <a:pPr>
              <a:lnSpc>
                <a:spcPct val="90000"/>
              </a:lnSpc>
              <a:buFont typeface="Wingdings" pitchFamily="2" charset="2"/>
              <a:buNone/>
            </a:pPr>
            <a:endParaRPr lang="en-US" sz="1200" dirty="0" smtClean="0"/>
          </a:p>
          <a:p>
            <a:pPr>
              <a:lnSpc>
                <a:spcPct val="90000"/>
              </a:lnSpc>
              <a:buClr>
                <a:srgbClr val="013C88"/>
              </a:buClr>
            </a:pPr>
            <a:r>
              <a:rPr lang="en-US" dirty="0" smtClean="0"/>
              <a:t> If employing agency disapproves, gift becomes property of  </a:t>
            </a:r>
          </a:p>
          <a:p>
            <a:pPr>
              <a:lnSpc>
                <a:spcPct val="90000"/>
              </a:lnSpc>
              <a:buClr>
                <a:srgbClr val="013C88"/>
              </a:buClr>
              <a:buNone/>
            </a:pPr>
            <a:r>
              <a:rPr lang="en-US" dirty="0" smtClean="0"/>
              <a:t>	 the U.S. Government and is reported as excess to GSA.</a:t>
            </a:r>
          </a:p>
          <a:p>
            <a:pPr>
              <a:lnSpc>
                <a:spcPct val="90000"/>
              </a:lnSpc>
              <a:buFont typeface="Wingdings" pitchFamily="2" charset="2"/>
              <a:buNone/>
            </a:pPr>
            <a:endParaRPr lang="en-US" sz="1200" dirty="0" smtClean="0"/>
          </a:p>
          <a:p>
            <a:pPr>
              <a:lnSpc>
                <a:spcPct val="90000"/>
              </a:lnSpc>
              <a:buClr>
                <a:srgbClr val="013C88"/>
              </a:buClr>
            </a:pPr>
            <a:r>
              <a:rPr lang="en-US" dirty="0" smtClean="0"/>
              <a:t> Employees must report all gifts to agency within 60 days</a:t>
            </a:r>
            <a:r>
              <a:rPr lang="en-US" sz="1800" dirty="0" smtClean="0"/>
              <a:t>.</a:t>
            </a:r>
          </a:p>
        </p:txBody>
      </p:sp>
      <p:pic>
        <p:nvPicPr>
          <p:cNvPr id="45061" name="Picture 4" descr="mens rolex watch"/>
          <p:cNvPicPr>
            <a:picLocks noGrp="1" noChangeAspect="1" noChangeArrowheads="1"/>
          </p:cNvPicPr>
          <p:nvPr>
            <p:ph sz="half" idx="2"/>
          </p:nvPr>
        </p:nvPicPr>
        <p:blipFill>
          <a:blip r:embed="rId3" cstate="print"/>
          <a:srcRect/>
          <a:stretch>
            <a:fillRect/>
          </a:stretch>
        </p:blipFill>
        <p:spPr>
          <a:xfrm>
            <a:off x="6096000" y="2209800"/>
            <a:ext cx="2849366" cy="1981200"/>
          </a:xfrm>
          <a:noFill/>
        </p:spPr>
      </p:pic>
      <p:sp>
        <p:nvSpPr>
          <p:cNvPr id="45062" name="Text Box 5"/>
          <p:cNvSpPr txBox="1">
            <a:spLocks noChangeArrowheads="1"/>
          </p:cNvSpPr>
          <p:nvPr/>
        </p:nvSpPr>
        <p:spPr bwMode="auto">
          <a:xfrm>
            <a:off x="3048000" y="6172200"/>
            <a:ext cx="2209800" cy="461665"/>
          </a:xfrm>
          <a:prstGeom prst="rect">
            <a:avLst/>
          </a:prstGeom>
          <a:solidFill>
            <a:schemeClr val="accent2">
              <a:lumMod val="20000"/>
              <a:lumOff val="80000"/>
            </a:schemeClr>
          </a:solidFill>
          <a:ln w="9525">
            <a:noFill/>
            <a:miter lim="800000"/>
            <a:headEnd/>
            <a:tailEnd/>
          </a:ln>
        </p:spPr>
        <p:txBody>
          <a:bodyPr wrap="square">
            <a:spAutoFit/>
          </a:bodyPr>
          <a:lstStyle/>
          <a:p>
            <a:pPr>
              <a:spcBef>
                <a:spcPct val="50000"/>
              </a:spcBef>
            </a:pPr>
            <a:r>
              <a:rPr lang="en-US" b="1" dirty="0">
                <a:solidFill>
                  <a:srgbClr val="003399"/>
                </a:solidFill>
              </a:rPr>
              <a:t>FMR 102-42</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45FB44E9-AA75-4BD7-AA7B-A36304AC11FF}" type="slidenum">
              <a:rPr lang="en-US" smtClean="0"/>
              <a:pPr/>
              <a:t>4</a:t>
            </a:fld>
            <a:endParaRPr lang="en-US" smtClean="0"/>
          </a:p>
        </p:txBody>
      </p:sp>
      <p:sp>
        <p:nvSpPr>
          <p:cNvPr id="46083" name="Rectangle 2"/>
          <p:cNvSpPr>
            <a:spLocks noGrp="1" noChangeArrowheads="1"/>
          </p:cNvSpPr>
          <p:nvPr>
            <p:ph type="title"/>
          </p:nvPr>
        </p:nvSpPr>
        <p:spPr>
          <a:xfrm>
            <a:off x="457200" y="1295400"/>
            <a:ext cx="8534400" cy="1570038"/>
          </a:xfrm>
        </p:spPr>
        <p:txBody>
          <a:bodyPr/>
          <a:lstStyle/>
          <a:p>
            <a:r>
              <a:rPr lang="en-US" sz="3200" dirty="0" smtClean="0"/>
              <a:t>What if Employee Wants to Keep a Gift Disapproved by Agency, or, above Minimal Value?</a:t>
            </a:r>
          </a:p>
        </p:txBody>
      </p:sp>
      <p:sp>
        <p:nvSpPr>
          <p:cNvPr id="46084" name="Rectangle 3"/>
          <p:cNvSpPr>
            <a:spLocks noGrp="1" noChangeArrowheads="1"/>
          </p:cNvSpPr>
          <p:nvPr>
            <p:ph type="body" idx="1"/>
          </p:nvPr>
        </p:nvSpPr>
        <p:spPr>
          <a:xfrm>
            <a:off x="609600" y="3124200"/>
            <a:ext cx="7772400" cy="3200400"/>
          </a:xfrm>
        </p:spPr>
        <p:txBody>
          <a:bodyPr/>
          <a:lstStyle/>
          <a:p>
            <a:r>
              <a:rPr lang="en-US" dirty="0" smtClean="0"/>
              <a:t>If the Agency does not keep the gift for official purposes, Gift is reported to GSA.</a:t>
            </a:r>
          </a:p>
          <a:p>
            <a:r>
              <a:rPr lang="en-US" dirty="0" smtClean="0"/>
              <a:t>GSA will offer Gift to other Federal Agencies</a:t>
            </a:r>
          </a:p>
          <a:p>
            <a:r>
              <a:rPr lang="en-US" b="1" dirty="0" smtClean="0">
                <a:solidFill>
                  <a:srgbClr val="003399"/>
                </a:solidFill>
              </a:rPr>
              <a:t>If no Federal Agency wants the gift, the employee can buy the gift for the appraised value.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438400"/>
            <a:ext cx="2438400" cy="1938992"/>
          </a:xfrm>
        </p:spPr>
        <p:txBody>
          <a:bodyPr/>
          <a:lstStyle/>
          <a:p>
            <a:pPr algn="ctr" eaLnBrk="1" hangingPunct="1"/>
            <a:r>
              <a:rPr lang="en-US" sz="4000" dirty="0" smtClean="0">
                <a:latin typeface="Times New Roman" pitchFamily="18" charset="0"/>
                <a:cs typeface="Times New Roman" pitchFamily="18" charset="0"/>
              </a:rPr>
              <a:t>Questions &amp; Answers</a:t>
            </a:r>
            <a:endParaRPr lang="en-US" sz="4000" dirty="0"/>
          </a:p>
        </p:txBody>
      </p:sp>
      <p:sp>
        <p:nvSpPr>
          <p:cNvPr id="40962" name="Slide Number Placeholder 3"/>
          <p:cNvSpPr>
            <a:spLocks noGrp="1"/>
          </p:cNvSpPr>
          <p:nvPr>
            <p:ph type="sldNum" sz="quarter" idx="10"/>
          </p:nvPr>
        </p:nvSpPr>
        <p:spPr>
          <a:noFill/>
        </p:spPr>
        <p:txBody>
          <a:bodyPr/>
          <a:lstStyle/>
          <a:p>
            <a:fld id="{CD3BED99-07E5-4861-B355-897171B1499C}" type="slidenum">
              <a:rPr lang="en-US" smtClean="0">
                <a:latin typeface="Arial" charset="0"/>
              </a:rPr>
              <a:pPr/>
              <a:t>5</a:t>
            </a:fld>
            <a:endParaRPr lang="en-US" smtClean="0">
              <a:latin typeface="Arial" charset="0"/>
            </a:endParaRPr>
          </a:p>
        </p:txBody>
      </p:sp>
      <p:pic>
        <p:nvPicPr>
          <p:cNvPr id="7" name="Picture 3" descr="Presenter asking questions_hands raised"/>
          <p:cNvPicPr>
            <a:picLocks noGrp="1" noChangeAspect="1" noChangeArrowheads="1"/>
          </p:cNvPicPr>
          <p:nvPr>
            <p:ph idx="1"/>
          </p:nvPr>
        </p:nvPicPr>
        <p:blipFill>
          <a:blip r:embed="rId3" cstate="print"/>
          <a:srcRect/>
          <a:stretch>
            <a:fillRect/>
          </a:stretch>
        </p:blipFill>
        <p:spPr bwMode="auto">
          <a:xfrm>
            <a:off x="4343400" y="1905000"/>
            <a:ext cx="3405947" cy="4069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3392</TotalTime>
  <Words>286</Words>
  <Application>Microsoft Office PowerPoint</Application>
  <PresentationFormat>On-screen Show (4:3)</PresentationFormat>
  <Paragraphs>40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GSA Powerpoint template</vt:lpstr>
      <vt:lpstr>Foreign Gifts</vt:lpstr>
      <vt:lpstr>Can my Agency Keep Gifts?</vt:lpstr>
      <vt:lpstr>Can Employees Keep Foreign Gifts and Decorations?</vt:lpstr>
      <vt:lpstr>What if Employee Wants to Keep a Gift Disapproved by Agency, or, above Minimal Value?</vt:lpstr>
      <vt:lpstr>Questions &amp; Answers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BrentCCrawley</cp:lastModifiedBy>
  <cp:revision>214</cp:revision>
  <cp:lastPrinted>2000-10-09T13:28:30Z</cp:lastPrinted>
  <dcterms:created xsi:type="dcterms:W3CDTF">2000-04-20T12:10:32Z</dcterms:created>
  <dcterms:modified xsi:type="dcterms:W3CDTF">2017-05-25T20:57:33Z</dcterms:modified>
</cp:coreProperties>
</file>