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2" saveSubsetFonts="1" autoCompressPictures="0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64" r:id="rId3"/>
    <p:sldId id="265" r:id="rId4"/>
    <p:sldId id="266" r:id="rId5"/>
    <p:sldId id="267" r:id="rId6"/>
    <p:sldId id="268" r:id="rId7"/>
    <p:sldId id="269" r:id="rId8"/>
    <p:sldId id="270" r:id="rId9"/>
    <p:sldId id="271" r:id="rId10"/>
    <p:sldId id="272" r:id="rId11"/>
    <p:sldId id="273" r:id="rId12"/>
    <p:sldId id="260" r:id="rId13"/>
    <p:sldId id="276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58335"/>
    <a:srgbClr val="254E8E"/>
    <a:srgbClr val="F26822"/>
    <a:srgbClr val="5A5B5C"/>
    <a:srgbClr val="897865"/>
    <a:srgbClr val="6A6C69"/>
    <a:srgbClr val="E9840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047" autoAdjust="0"/>
    <p:restoredTop sz="95948" autoAdjust="0"/>
  </p:normalViewPr>
  <p:slideViewPr>
    <p:cSldViewPr snapToGrid="0" snapToObjects="1">
      <p:cViewPr varScale="1">
        <p:scale>
          <a:sx n="82" d="100"/>
          <a:sy n="82" d="100"/>
        </p:scale>
        <p:origin x="-1133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554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79D0A4-7D98-1C48-B9FA-6DCCA070DEA6}" type="datetimeFigureOut">
              <a:rPr lang="en-US" smtClean="0"/>
              <a:pPr/>
              <a:t>4/12/2017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75CF02-2566-FA41-A327-CD098FDF944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940772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58212F-8AB0-924A-BD20-A658A2FDD92E}" type="datetimeFigureOut">
              <a:rPr lang="en-US" smtClean="0"/>
              <a:pPr/>
              <a:t>4/12/2017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EA3627-39FC-9349-8526-678BE1F5EA5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20143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AA39C7-0CEA-450A-A059-56887BEF1FE3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05741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jpe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ivision-bar-title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524376" y="2517775"/>
            <a:ext cx="3810000" cy="76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4487868" y="2151063"/>
            <a:ext cx="389890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>
                <a:solidFill>
                  <a:srgbClr val="5A5B5C"/>
                </a:solidFill>
                <a:latin typeface="Helvetica"/>
                <a:cs typeface="Helvetica"/>
              </a:rPr>
              <a:t>Surplus Property</a:t>
            </a:r>
          </a:p>
        </p:txBody>
      </p:sp>
      <p:pic>
        <p:nvPicPr>
          <p:cNvPr id="12" name="Picture 11" descr="logo.jp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60375" y="231775"/>
            <a:ext cx="1468437" cy="1437845"/>
          </a:xfrm>
          <a:prstGeom prst="rect">
            <a:avLst/>
          </a:prstGeom>
        </p:spPr>
      </p:pic>
      <p:pic>
        <p:nvPicPr>
          <p:cNvPr id="15" name="Picture 14" descr="division-bar-footer.jpg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6800789"/>
            <a:ext cx="9151938" cy="69911"/>
          </a:xfrm>
          <a:prstGeom prst="rect">
            <a:avLst/>
          </a:prstGeom>
        </p:spPr>
      </p:pic>
      <p:sp>
        <p:nvSpPr>
          <p:cNvPr id="18" name="Text Placeholder 17"/>
          <p:cNvSpPr>
            <a:spLocks noGrp="1"/>
          </p:cNvSpPr>
          <p:nvPr>
            <p:ph type="body" sz="quarter" idx="10" hasCustomPrompt="1"/>
          </p:nvPr>
        </p:nvSpPr>
        <p:spPr>
          <a:xfrm>
            <a:off x="4416425" y="3162300"/>
            <a:ext cx="3995738" cy="406400"/>
          </a:xfrm>
        </p:spPr>
        <p:txBody>
          <a:bodyPr anchor="t"/>
          <a:lstStyle>
            <a:lvl1pPr algn="r">
              <a:buNone/>
              <a:defRPr sz="1400"/>
            </a:lvl1pPr>
          </a:lstStyle>
          <a:p>
            <a:pPr lvl="0"/>
            <a:r>
              <a:rPr lang="en-US" sz="1800" dirty="0">
                <a:solidFill>
                  <a:srgbClr val="897865"/>
                </a:solidFill>
                <a:latin typeface="Helvetica"/>
                <a:cs typeface="Helvetica"/>
              </a:rPr>
              <a:t>May 18, 2039</a:t>
            </a:r>
            <a:endParaRPr lang="en-US" dirty="0"/>
          </a:p>
        </p:txBody>
      </p:sp>
      <p:sp>
        <p:nvSpPr>
          <p:cNvPr id="19" name="Title 18"/>
          <p:cNvSpPr>
            <a:spLocks noGrp="1"/>
          </p:cNvSpPr>
          <p:nvPr>
            <p:ph type="title" hasCustomPrompt="1"/>
          </p:nvPr>
        </p:nvSpPr>
        <p:spPr>
          <a:xfrm>
            <a:off x="457200" y="2593975"/>
            <a:ext cx="7954963" cy="542925"/>
          </a:xfrm>
        </p:spPr>
        <p:txBody>
          <a:bodyPr anchor="t"/>
          <a:lstStyle>
            <a:lvl1pPr algn="r">
              <a:defRPr/>
            </a:lvl1pPr>
          </a:lstStyle>
          <a:p>
            <a:r>
              <a:rPr lang="en-US" sz="3000" dirty="0">
                <a:solidFill>
                  <a:srgbClr val="897865"/>
                </a:solidFill>
                <a:latin typeface="Helvetica"/>
                <a:cs typeface="Helvetica"/>
              </a:rPr>
              <a:t>Title of Presentation</a:t>
            </a:r>
            <a:r>
              <a:rPr lang="en-US" sz="1800" dirty="0">
                <a:solidFill>
                  <a:srgbClr val="897865"/>
                </a:solidFill>
                <a:latin typeface="Helvetica"/>
                <a:cs typeface="Helvetica"/>
              </a:rPr>
              <a:t/>
            </a:r>
            <a:br>
              <a:rPr lang="en-US" sz="1800" dirty="0">
                <a:solidFill>
                  <a:srgbClr val="897865"/>
                </a:solidFill>
                <a:latin typeface="Helvetica"/>
                <a:cs typeface="Helvetica"/>
              </a:rPr>
            </a:b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0D9E1-B009-CF48-BFB4-356F1C217690}" type="datetime1">
              <a:rPr lang="en-US" smtClean="0"/>
              <a:pPr/>
              <a:t>4/12/2017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" name="Picture 7" descr="division-bar-footer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51938" cy="69911"/>
          </a:xfrm>
          <a:prstGeom prst="rect">
            <a:avLst/>
          </a:prstGeom>
        </p:spPr>
      </p:pic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366000" y="6356350"/>
            <a:ext cx="1320800" cy="365125"/>
          </a:xfrm>
          <a:prstGeom prst="rect">
            <a:avLst/>
          </a:prstGeom>
        </p:spPr>
        <p:txBody>
          <a:bodyPr/>
          <a:lstStyle>
            <a:lvl1pPr algn="ctr">
              <a:defRPr sz="1400" b="0" i="0">
                <a:latin typeface="Helvetica"/>
                <a:cs typeface="Helvetica"/>
              </a:defRPr>
            </a:lvl1pPr>
          </a:lstStyle>
          <a:p>
            <a:fld id="{CCE7EACD-A346-A34B-BBAF-EF458C812BA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 userDrawn="1"/>
        </p:nvSpPr>
        <p:spPr>
          <a:xfrm>
            <a:off x="7366000" y="6794500"/>
            <a:ext cx="1320800" cy="63500"/>
          </a:xfrm>
          <a:prstGeom prst="rect">
            <a:avLst/>
          </a:prstGeom>
          <a:solidFill>
            <a:srgbClr val="258335"/>
          </a:solidFill>
          <a:ln>
            <a:solidFill>
              <a:srgbClr val="258335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3124200" y="1600200"/>
            <a:ext cx="5562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CFDCE-CC24-8E46-A532-92E84362A3A5}" type="datetime1">
              <a:rPr lang="en-US" smtClean="0"/>
              <a:pPr/>
              <a:t>4/12/2017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7EACD-A346-A34B-BBAF-EF458C812BA9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9" name="Picture 8" descr="division-bar-footer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51938" cy="69911"/>
          </a:xfrm>
          <a:prstGeom prst="rect">
            <a:avLst/>
          </a:prstGeom>
        </p:spPr>
      </p:pic>
      <p:sp>
        <p:nvSpPr>
          <p:cNvPr id="11" name="Picture Placeholder 10"/>
          <p:cNvSpPr>
            <a:spLocks noGrp="1"/>
          </p:cNvSpPr>
          <p:nvPr>
            <p:ph type="pic" sz="quarter" idx="13"/>
          </p:nvPr>
        </p:nvSpPr>
        <p:spPr>
          <a:xfrm>
            <a:off x="457200" y="1600200"/>
            <a:ext cx="2476500" cy="2057400"/>
          </a:xfrm>
        </p:spPr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 userDrawn="1"/>
        </p:nvSpPr>
        <p:spPr>
          <a:xfrm>
            <a:off x="7366000" y="6794500"/>
            <a:ext cx="1320800" cy="63500"/>
          </a:xfrm>
          <a:prstGeom prst="rect">
            <a:avLst/>
          </a:prstGeom>
          <a:solidFill>
            <a:srgbClr val="258335"/>
          </a:solidFill>
          <a:ln>
            <a:solidFill>
              <a:srgbClr val="258335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CDD92-D305-C24E-AF8F-1A419E0109B6}" type="datetime1">
              <a:rPr lang="en-US" smtClean="0"/>
              <a:pPr/>
              <a:t>4/12/2017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366000" y="6356350"/>
            <a:ext cx="1320800" cy="365125"/>
          </a:xfrm>
          <a:prstGeom prst="rect">
            <a:avLst/>
          </a:prstGeom>
        </p:spPr>
        <p:txBody>
          <a:bodyPr/>
          <a:lstStyle>
            <a:lvl1pPr algn="ctr">
              <a:defRPr sz="1400" b="0" i="0">
                <a:latin typeface="Helvetica"/>
                <a:cs typeface="Helvetica"/>
              </a:defRPr>
            </a:lvl1pPr>
          </a:lstStyle>
          <a:p>
            <a:fld id="{CCE7EACD-A346-A34B-BBAF-EF458C812BA9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1" name="Picture 10" descr="division-bar-footer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51938" cy="69911"/>
          </a:xfrm>
          <a:prstGeom prst="rect">
            <a:avLst/>
          </a:prstGeom>
        </p:spPr>
      </p:pic>
      <p:sp>
        <p:nvSpPr>
          <p:cNvPr id="14" name="Rectangle 13"/>
          <p:cNvSpPr/>
          <p:nvPr userDrawn="1"/>
        </p:nvSpPr>
        <p:spPr>
          <a:xfrm>
            <a:off x="7366000" y="6794500"/>
            <a:ext cx="1320800" cy="63500"/>
          </a:xfrm>
          <a:prstGeom prst="rect">
            <a:avLst/>
          </a:prstGeom>
          <a:solidFill>
            <a:srgbClr val="258335"/>
          </a:solidFill>
          <a:ln>
            <a:solidFill>
              <a:srgbClr val="258335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peach-bg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759200" y="2298700"/>
            <a:ext cx="5384800" cy="45593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9CC49-98D9-4049-B5D4-BB71C03BD8EA}" type="datetime1">
              <a:rPr lang="en-US" smtClean="0"/>
              <a:pPr/>
              <a:t>4/12/2017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366000" y="6356350"/>
            <a:ext cx="1320800" cy="365125"/>
          </a:xfrm>
          <a:prstGeom prst="rect">
            <a:avLst/>
          </a:prstGeom>
        </p:spPr>
        <p:txBody>
          <a:bodyPr/>
          <a:lstStyle>
            <a:lvl1pPr algn="ctr">
              <a:defRPr sz="1400" b="0" i="0">
                <a:latin typeface="Helvetica"/>
                <a:cs typeface="Helvetica"/>
              </a:defRPr>
            </a:lvl1pPr>
          </a:lstStyle>
          <a:p>
            <a:fld id="{CCE7EACD-A346-A34B-BBAF-EF458C812BA9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3" name="Picture 12" descr="division-bar-footer.jp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51938" cy="69911"/>
          </a:xfrm>
          <a:prstGeom prst="rect">
            <a:avLst/>
          </a:prstGeom>
        </p:spPr>
      </p:pic>
      <p:sp>
        <p:nvSpPr>
          <p:cNvPr id="17" name="Rectangle 16"/>
          <p:cNvSpPr/>
          <p:nvPr userDrawn="1"/>
        </p:nvSpPr>
        <p:spPr>
          <a:xfrm>
            <a:off x="7366000" y="6794500"/>
            <a:ext cx="1320800" cy="63500"/>
          </a:xfrm>
          <a:prstGeom prst="rect">
            <a:avLst/>
          </a:prstGeom>
          <a:solidFill>
            <a:srgbClr val="258335"/>
          </a:solidFill>
          <a:ln>
            <a:solidFill>
              <a:srgbClr val="258335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ea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258335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 hasCustomPrompt="1"/>
          </p:nvPr>
        </p:nvSpPr>
        <p:spPr>
          <a:xfrm>
            <a:off x="457200" y="2768600"/>
            <a:ext cx="8229600" cy="8001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Title of Break Page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1" hasCustomPrompt="1"/>
          </p:nvPr>
        </p:nvSpPr>
        <p:spPr>
          <a:xfrm>
            <a:off x="457200" y="3568700"/>
            <a:ext cx="8229600" cy="431800"/>
          </a:xfrm>
        </p:spPr>
        <p:txBody>
          <a:bodyPr>
            <a:noAutofit/>
          </a:bodyPr>
          <a:lstStyle>
            <a:lvl1pPr algn="ctr">
              <a:buNone/>
              <a:defRPr sz="1800" baseline="0">
                <a:solidFill>
                  <a:srgbClr val="FFFFFF"/>
                </a:solidFill>
              </a:defRPr>
            </a:lvl1pPr>
            <a:lvl2pPr>
              <a:defRPr sz="1800">
                <a:solidFill>
                  <a:srgbClr val="FFFFFF"/>
                </a:solidFill>
              </a:defRPr>
            </a:lvl2pPr>
            <a:lvl3pPr>
              <a:defRPr sz="1800">
                <a:solidFill>
                  <a:srgbClr val="FFFFFF"/>
                </a:solidFill>
              </a:defRPr>
            </a:lvl3pPr>
            <a:lvl4pPr>
              <a:defRPr sz="1800">
                <a:solidFill>
                  <a:srgbClr val="FFFFFF"/>
                </a:solidFill>
              </a:defRPr>
            </a:lvl4pPr>
            <a:lvl5pPr>
              <a:defRPr sz="18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Sub-title / Information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>
            <a:normAutofit/>
          </a:bodyPr>
          <a:lstStyle>
            <a:lvl1pPr algn="l">
              <a:defRPr sz="1800" b="1" i="0">
                <a:latin typeface="Helvetica"/>
                <a:cs typeface="Helvetica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E2D81-443A-124E-AD70-C66F6DEB0ACD}" type="datetime1">
              <a:rPr lang="en-US" smtClean="0"/>
              <a:pPr/>
              <a:t>4/12/2017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366000" y="6356350"/>
            <a:ext cx="1320800" cy="365125"/>
          </a:xfrm>
          <a:prstGeom prst="rect">
            <a:avLst/>
          </a:prstGeom>
        </p:spPr>
        <p:txBody>
          <a:bodyPr/>
          <a:lstStyle>
            <a:lvl1pPr algn="ctr">
              <a:defRPr sz="1400" b="0" i="0">
                <a:latin typeface="Helvetica"/>
                <a:cs typeface="Helvetica"/>
              </a:defRPr>
            </a:lvl1pPr>
          </a:lstStyle>
          <a:p>
            <a:fld id="{CCE7EACD-A346-A34B-BBAF-EF458C812BA9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" name="Picture 9" descr="division-bar-footer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51938" cy="69911"/>
          </a:xfrm>
          <a:prstGeom prst="rect">
            <a:avLst/>
          </a:prstGeom>
        </p:spPr>
      </p:pic>
      <p:sp>
        <p:nvSpPr>
          <p:cNvPr id="13" name="Rectangle 12"/>
          <p:cNvSpPr/>
          <p:nvPr userDrawn="1"/>
        </p:nvSpPr>
        <p:spPr>
          <a:xfrm>
            <a:off x="7366000" y="6794500"/>
            <a:ext cx="1320800" cy="63500"/>
          </a:xfrm>
          <a:prstGeom prst="rect">
            <a:avLst/>
          </a:prstGeom>
          <a:solidFill>
            <a:srgbClr val="258335"/>
          </a:solidFill>
          <a:ln>
            <a:solidFill>
              <a:srgbClr val="258335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>
            <a:normAutofit/>
          </a:bodyPr>
          <a:lstStyle>
            <a:lvl1pPr algn="l">
              <a:defRPr sz="1800" b="1" i="0">
                <a:latin typeface="Helvetica"/>
                <a:cs typeface="Helvetica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4CEC9-DB01-D448-AA1D-30C285DBF2CE}" type="datetime1">
              <a:rPr lang="en-US" smtClean="0"/>
              <a:pPr/>
              <a:t>4/12/2017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366000" y="6356350"/>
            <a:ext cx="1320800" cy="365125"/>
          </a:xfrm>
          <a:prstGeom prst="rect">
            <a:avLst/>
          </a:prstGeom>
        </p:spPr>
        <p:txBody>
          <a:bodyPr/>
          <a:lstStyle>
            <a:lvl1pPr algn="ctr">
              <a:defRPr sz="1400" b="0" i="0">
                <a:latin typeface="Helvetica"/>
                <a:cs typeface="Helvetica"/>
              </a:defRPr>
            </a:lvl1pPr>
          </a:lstStyle>
          <a:p>
            <a:fld id="{CCE7EACD-A346-A34B-BBAF-EF458C812BA9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9" name="Picture 8" descr="division-bar-footer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51938" cy="69911"/>
          </a:xfrm>
          <a:prstGeom prst="rect">
            <a:avLst/>
          </a:prstGeom>
        </p:spPr>
      </p:pic>
      <p:sp>
        <p:nvSpPr>
          <p:cNvPr id="13" name="Rectangle 12"/>
          <p:cNvSpPr/>
          <p:nvPr userDrawn="1"/>
        </p:nvSpPr>
        <p:spPr>
          <a:xfrm>
            <a:off x="7366000" y="6794500"/>
            <a:ext cx="1320800" cy="63500"/>
          </a:xfrm>
          <a:prstGeom prst="rect">
            <a:avLst/>
          </a:prstGeom>
          <a:solidFill>
            <a:srgbClr val="258335"/>
          </a:solidFill>
          <a:ln>
            <a:solidFill>
              <a:srgbClr val="258335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logo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60375" y="2403475"/>
            <a:ext cx="1468437" cy="1437845"/>
          </a:xfrm>
          <a:prstGeom prst="rect">
            <a:avLst/>
          </a:prstGeom>
        </p:spPr>
      </p:pic>
      <p:pic>
        <p:nvPicPr>
          <p:cNvPr id="11" name="Picture 10" descr="end-bar.jp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947767" y="3048223"/>
            <a:ext cx="6439090" cy="75754"/>
          </a:xfrm>
          <a:prstGeom prst="rect">
            <a:avLst/>
          </a:prstGeom>
        </p:spPr>
      </p:pic>
      <p:sp>
        <p:nvSpPr>
          <p:cNvPr id="14" name="TextBox 13"/>
          <p:cNvSpPr txBox="1"/>
          <p:nvPr userDrawn="1"/>
        </p:nvSpPr>
        <p:spPr>
          <a:xfrm>
            <a:off x="1928812" y="2649340"/>
            <a:ext cx="389890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400" dirty="0">
                <a:solidFill>
                  <a:srgbClr val="5A5B5C"/>
                </a:solidFill>
                <a:latin typeface="Helvetica"/>
                <a:cs typeface="Helvetica"/>
              </a:rPr>
              <a:t>Surplus Property</a:t>
            </a:r>
          </a:p>
        </p:txBody>
      </p:sp>
      <p:sp>
        <p:nvSpPr>
          <p:cNvPr id="15" name="Title 14"/>
          <p:cNvSpPr>
            <a:spLocks noGrp="1"/>
          </p:cNvSpPr>
          <p:nvPr>
            <p:ph type="title" hasCustomPrompt="1"/>
          </p:nvPr>
        </p:nvSpPr>
        <p:spPr>
          <a:xfrm>
            <a:off x="1928812" y="3269820"/>
            <a:ext cx="6477000" cy="52748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dirty="0"/>
              <a:t>1.800.555.555</a:t>
            </a:r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3" hasCustomPrompt="1"/>
          </p:nvPr>
        </p:nvSpPr>
        <p:spPr>
          <a:xfrm>
            <a:off x="1801813" y="3797300"/>
            <a:ext cx="3024187" cy="520700"/>
          </a:xfrm>
        </p:spPr>
        <p:txBody>
          <a:bodyPr/>
          <a:lstStyle>
            <a:lvl1pPr>
              <a:buNone/>
              <a:defRPr/>
            </a:lvl1pPr>
          </a:lstStyle>
          <a:p>
            <a:pPr lvl="0"/>
            <a:r>
              <a:rPr lang="en-US" dirty="0" err="1"/>
              <a:t>www.doas.ga.gov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peach-bg.jpg"/>
          <p:cNvPicPr>
            <a:picLocks noChangeAspect="1"/>
          </p:cNvPicPr>
          <p:nvPr userDrawn="1"/>
        </p:nvPicPr>
        <p:blipFill>
          <a:blip r:embed="rId11"/>
          <a:stretch>
            <a:fillRect/>
          </a:stretch>
        </p:blipFill>
        <p:spPr>
          <a:xfrm>
            <a:off x="3759200" y="2298700"/>
            <a:ext cx="5384800" cy="45593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8CFDCE-CC24-8E46-A532-92E84362A3A5}" type="datetime1">
              <a:rPr lang="en-US" smtClean="0"/>
              <a:pPr/>
              <a:t>4/12/2017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7366000" y="6356350"/>
            <a:ext cx="1320800" cy="365125"/>
          </a:xfrm>
          <a:prstGeom prst="rect">
            <a:avLst/>
          </a:prstGeom>
        </p:spPr>
        <p:txBody>
          <a:bodyPr/>
          <a:lstStyle>
            <a:lvl1pPr algn="ctr">
              <a:defRPr sz="1400" b="0" i="0">
                <a:solidFill>
                  <a:srgbClr val="897865"/>
                </a:solidFill>
                <a:latin typeface="Helvetica"/>
                <a:cs typeface="Helvetica"/>
              </a:defRPr>
            </a:lvl1pPr>
          </a:lstStyle>
          <a:p>
            <a:fld id="{CCE7EACD-A346-A34B-BBAF-EF458C812BA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8" r:id="rId3"/>
    <p:sldLayoutId id="2147483652" r:id="rId4"/>
    <p:sldLayoutId id="2147483653" r:id="rId5"/>
    <p:sldLayoutId id="2147483655" r:id="rId6"/>
    <p:sldLayoutId id="2147483656" r:id="rId7"/>
    <p:sldLayoutId id="2147483657" r:id="rId8"/>
    <p:sldLayoutId id="2147483659" r:id="rId9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3000" b="0" i="0" kern="1200">
          <a:solidFill>
            <a:srgbClr val="897865"/>
          </a:solidFill>
          <a:latin typeface="Helvetica"/>
          <a:ea typeface="+mj-ea"/>
          <a:cs typeface="Helvetica"/>
        </a:defRPr>
      </a:lvl1pPr>
    </p:titleStyle>
    <p:bodyStyle>
      <a:lvl1pPr marL="342900" indent="-182880" algn="l" defTabSz="457200" rtl="0" eaLnBrk="1" latinLnBrk="0" hangingPunct="1">
        <a:spcBef>
          <a:spcPts val="600"/>
        </a:spcBef>
        <a:spcAft>
          <a:spcPts val="0"/>
        </a:spcAft>
        <a:buClr>
          <a:srgbClr val="258335"/>
        </a:buClr>
        <a:buSzPct val="115000"/>
        <a:buFont typeface="Wingdings" charset="2"/>
        <a:buChar char="§"/>
        <a:defRPr sz="1400" b="0" i="0" kern="1200">
          <a:solidFill>
            <a:srgbClr val="897865"/>
          </a:solidFill>
          <a:latin typeface="Helvetica"/>
          <a:ea typeface="+mn-ea"/>
          <a:cs typeface="Helvetica"/>
        </a:defRPr>
      </a:lvl1pPr>
      <a:lvl2pPr marL="742950" indent="-182880" algn="l" defTabSz="457200" rtl="0" eaLnBrk="1" latinLnBrk="0" hangingPunct="1">
        <a:spcBef>
          <a:spcPts val="600"/>
        </a:spcBef>
        <a:spcAft>
          <a:spcPts val="0"/>
        </a:spcAft>
        <a:buClr>
          <a:srgbClr val="6A6C69"/>
        </a:buClr>
        <a:buSzPct val="115000"/>
        <a:buFont typeface="Lucida Grande"/>
        <a:buChar char="-"/>
        <a:defRPr sz="1400" b="0" i="0" kern="1200">
          <a:solidFill>
            <a:srgbClr val="897865"/>
          </a:solidFill>
          <a:latin typeface="Helvetica"/>
          <a:ea typeface="+mn-ea"/>
          <a:cs typeface="Helvetica"/>
        </a:defRPr>
      </a:lvl2pPr>
      <a:lvl3pPr marL="1143000" indent="-182880" algn="l" defTabSz="457200" rtl="0" eaLnBrk="1" latinLnBrk="0" hangingPunct="1">
        <a:spcBef>
          <a:spcPts val="600"/>
        </a:spcBef>
        <a:spcAft>
          <a:spcPts val="0"/>
        </a:spcAft>
        <a:buClr>
          <a:srgbClr val="6A6C69"/>
        </a:buClr>
        <a:buSzPct val="115000"/>
        <a:buFont typeface="Lucida Grande"/>
        <a:buChar char="-"/>
        <a:defRPr sz="1400" b="0" i="0" kern="1200">
          <a:solidFill>
            <a:srgbClr val="897865"/>
          </a:solidFill>
          <a:latin typeface="Helvetica"/>
          <a:ea typeface="+mn-ea"/>
          <a:cs typeface="Helvetica"/>
        </a:defRPr>
      </a:lvl3pPr>
      <a:lvl4pPr marL="1600200" indent="-182880" algn="l" defTabSz="457200" rtl="0" eaLnBrk="1" latinLnBrk="0" hangingPunct="1">
        <a:spcBef>
          <a:spcPts val="600"/>
        </a:spcBef>
        <a:spcAft>
          <a:spcPts val="0"/>
        </a:spcAft>
        <a:buClr>
          <a:srgbClr val="6A6C69"/>
        </a:buClr>
        <a:buSzPct val="115000"/>
        <a:buFont typeface="Lucida Grande"/>
        <a:buChar char="-"/>
        <a:defRPr sz="1400" b="0" i="0" kern="1200">
          <a:solidFill>
            <a:srgbClr val="897865"/>
          </a:solidFill>
          <a:latin typeface="Helvetica"/>
          <a:ea typeface="+mn-ea"/>
          <a:cs typeface="Helvetica"/>
        </a:defRPr>
      </a:lvl4pPr>
      <a:lvl5pPr marL="2057400" indent="-182880" algn="l" defTabSz="457200" rtl="0" eaLnBrk="1" latinLnBrk="0" hangingPunct="1">
        <a:spcBef>
          <a:spcPts val="600"/>
        </a:spcBef>
        <a:spcAft>
          <a:spcPts val="0"/>
        </a:spcAft>
        <a:buClr>
          <a:srgbClr val="6A6C69"/>
        </a:buClr>
        <a:buSzPct val="115000"/>
        <a:buFont typeface="Lucida Grande"/>
        <a:buChar char="-"/>
        <a:defRPr sz="1400" b="0" i="0" kern="1200">
          <a:solidFill>
            <a:srgbClr val="897865"/>
          </a:solidFill>
          <a:latin typeface="Helvetica"/>
          <a:ea typeface="+mn-ea"/>
          <a:cs typeface="Helvetic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gsaxcess.gov/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saxcess.gov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hyperlink" Target="http://www.surplusproperty.doas.ga.gov/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gif"/><Relationship Id="rId5" Type="http://schemas.openxmlformats.org/officeDocument/2006/relationships/hyperlink" Target="http://www.publicsurplus.com/sms/browse/home" TargetMode="External"/><Relationship Id="rId4" Type="http://schemas.openxmlformats.org/officeDocument/2006/relationships/image" Target="../media/image18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Lisa.moghazy@doas.ga.gov" TargetMode="External"/><Relationship Id="rId2" Type="http://schemas.openxmlformats.org/officeDocument/2006/relationships/hyperlink" Target="http://www.doas.ga.gov/" TargetMode="External"/><Relationship Id="rId1" Type="http://schemas.openxmlformats.org/officeDocument/2006/relationships/slideLayout" Target="../slideLayouts/slideLayout9.xml"/><Relationship Id="rId4" Type="http://schemas.openxmlformats.org/officeDocument/2006/relationships/hyperlink" Target="mailto:tashika.wells@doas.ga.gov" TargetMode="Externa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gsaxcess.gov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1.jpeg"/><Relationship Id="rId5" Type="http://schemas.openxmlformats.org/officeDocument/2006/relationships/hyperlink" Target="http://www.sba.gov/content/8a-business-development" TargetMode="External"/><Relationship Id="rId4" Type="http://schemas.openxmlformats.org/officeDocument/2006/relationships/image" Target="../media/image10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://www.fema.gov/" TargetMode="External"/><Relationship Id="rId3" Type="http://schemas.openxmlformats.org/officeDocument/2006/relationships/image" Target="../media/image14.jpeg"/><Relationship Id="rId7" Type="http://schemas.openxmlformats.org/officeDocument/2006/relationships/image" Target="../media/image11.jpeg"/><Relationship Id="rId2" Type="http://schemas.openxmlformats.org/officeDocument/2006/relationships/hyperlink" Target="http://gsaxcess.gov/NASAWel.ht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sba.gov/content/8a-business-development" TargetMode="External"/><Relationship Id="rId11" Type="http://schemas.openxmlformats.org/officeDocument/2006/relationships/image" Target="../media/image6.jpeg"/><Relationship Id="rId5" Type="http://schemas.openxmlformats.org/officeDocument/2006/relationships/image" Target="../media/image15.jpeg"/><Relationship Id="rId10" Type="http://schemas.openxmlformats.org/officeDocument/2006/relationships/hyperlink" Target="http://gsaxcess.gov/" TargetMode="External"/><Relationship Id="rId4" Type="http://schemas.openxmlformats.org/officeDocument/2006/relationships/hyperlink" Target="http://www.nasasp.org/" TargetMode="External"/><Relationship Id="rId9" Type="http://schemas.openxmlformats.org/officeDocument/2006/relationships/image" Target="../media/image1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June 10, 2014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Federal Surplus Property  Donation Program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130425" y="4659131"/>
            <a:ext cx="4572000" cy="9787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  <a:defRPr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Georgia State Agency for Surplus Property</a:t>
            </a:r>
          </a:p>
          <a:p>
            <a:pPr algn="ctr">
              <a:lnSpc>
                <a:spcPct val="80000"/>
              </a:lnSpc>
              <a:defRPr/>
            </a:pP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ctr">
              <a:lnSpc>
                <a:spcPct val="80000"/>
              </a:lnSpc>
              <a:defRPr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Georgia Department of Administrative Services</a:t>
            </a:r>
          </a:p>
          <a:p>
            <a:pPr algn="ctr">
              <a:lnSpc>
                <a:spcPct val="80000"/>
              </a:lnSpc>
              <a:defRPr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Surplus Division</a:t>
            </a:r>
          </a:p>
        </p:txBody>
      </p:sp>
      <p:pic>
        <p:nvPicPr>
          <p:cNvPr id="5" name="Picture 4" descr="gsaLogo.jpg">
            <a:hlinkClick r:id="rId2"/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52346" y="4464161"/>
            <a:ext cx="1149350" cy="11493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7231" y="4464161"/>
            <a:ext cx="1371600" cy="138686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8938"/>
            <a:ext cx="8229600" cy="525462"/>
          </a:xfrm>
        </p:spPr>
        <p:txBody>
          <a:bodyPr>
            <a:noAutofit/>
          </a:bodyPr>
          <a:lstStyle/>
          <a:p>
            <a:pPr eaLnBrk="1" hangingPunct="1"/>
            <a:r>
              <a:rPr lang="en-US" sz="3600" dirty="0"/>
              <a:t>Georgia SASP</a:t>
            </a:r>
          </a:p>
        </p:txBody>
      </p:sp>
      <p:sp>
        <p:nvSpPr>
          <p:cNvPr id="10244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19100" y="1676400"/>
            <a:ext cx="8420100" cy="4648200"/>
          </a:xfrm>
        </p:spPr>
        <p:txBody>
          <a:bodyPr>
            <a:noAutofit/>
          </a:bodyPr>
          <a:lstStyle/>
          <a:p>
            <a:pPr eaLnBrk="1" hangingPunct="1"/>
            <a:r>
              <a:rPr lang="en-US" sz="2600" dirty="0"/>
              <a:t>GA Department of Administrative Services</a:t>
            </a:r>
          </a:p>
          <a:p>
            <a:pPr lvl="1" eaLnBrk="1" hangingPunct="1"/>
            <a:r>
              <a:rPr lang="en-US" sz="2600" dirty="0"/>
              <a:t>Surplus Division</a:t>
            </a:r>
          </a:p>
          <a:p>
            <a:pPr eaLnBrk="1" hangingPunct="1"/>
            <a:r>
              <a:rPr lang="en-US" sz="2600" dirty="0"/>
              <a:t>Federal surplus managed through Direct Donations</a:t>
            </a:r>
          </a:p>
          <a:p>
            <a:pPr lvl="1" eaLnBrk="1" hangingPunct="1"/>
            <a:r>
              <a:rPr lang="en-US" sz="2600" dirty="0"/>
              <a:t>Supports &amp; encourage donee screening on </a:t>
            </a:r>
            <a:r>
              <a:rPr lang="en-US" sz="2600" dirty="0">
                <a:hlinkClick r:id="rId2"/>
              </a:rPr>
              <a:t>GSAxcess.gov</a:t>
            </a:r>
          </a:p>
          <a:p>
            <a:pPr lvl="1" eaLnBrk="1" hangingPunct="1"/>
            <a:r>
              <a:rPr lang="en-US" sz="2600" dirty="0"/>
              <a:t>Accepts property from all federal sources</a:t>
            </a:r>
          </a:p>
          <a:p>
            <a:pPr lvl="1" eaLnBrk="1" hangingPunct="1"/>
            <a:r>
              <a:rPr lang="en-US" sz="2600" dirty="0"/>
              <a:t>Send weekly email notification of item availability to donees</a:t>
            </a:r>
          </a:p>
          <a:p>
            <a:pPr lvl="1" eaLnBrk="1" hangingPunct="1"/>
            <a:r>
              <a:rPr lang="en-US" sz="2600" dirty="0"/>
              <a:t>Coordinate pick-up </a:t>
            </a:r>
          </a:p>
          <a:p>
            <a:pPr eaLnBrk="1" hangingPunct="1"/>
            <a:endParaRPr lang="en-US" sz="2600" dirty="0"/>
          </a:p>
          <a:p>
            <a:pPr lvl="1" eaLnBrk="1" hangingPunct="1"/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37109020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GA State Surplus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48170" y="1676400"/>
            <a:ext cx="8289430" cy="37338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2800" dirty="0"/>
              <a:t>Redistribute state property to state and local governments and eligible nonprofit agencies</a:t>
            </a:r>
          </a:p>
          <a:p>
            <a:pPr eaLnBrk="1" hangingPunct="1"/>
            <a:r>
              <a:rPr lang="en-US" sz="2800" dirty="0"/>
              <a:t>Sell state property to the public</a:t>
            </a:r>
          </a:p>
          <a:p>
            <a:pPr lvl="1" eaLnBrk="1" hangingPunct="1"/>
            <a:r>
              <a:rPr lang="en-US" sz="2800" dirty="0"/>
              <a:t>On-line e-Bay, GovDeals, Public Surplus</a:t>
            </a:r>
          </a:p>
          <a:p>
            <a:pPr lvl="1" eaLnBrk="1" hangingPunct="1"/>
            <a:r>
              <a:rPr lang="en-US" sz="2800" dirty="0"/>
              <a:t>Accept PayPal</a:t>
            </a:r>
          </a:p>
          <a:p>
            <a:pPr eaLnBrk="1" hangingPunct="1"/>
            <a:r>
              <a:rPr lang="en-US" sz="2800" dirty="0"/>
              <a:t>Visit our web site: </a:t>
            </a:r>
            <a:r>
              <a:rPr lang="en-US" sz="2800" dirty="0">
                <a:hlinkClick r:id="rId2"/>
              </a:rPr>
              <a:t>www.surplusproperty.doas.ga.gov</a:t>
            </a:r>
            <a:endParaRPr lang="en-US" sz="2800" dirty="0"/>
          </a:p>
        </p:txBody>
      </p:sp>
      <p:pic>
        <p:nvPicPr>
          <p:cNvPr id="11269" name="Picture 7" descr="logoEbay_x45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21446" y="5695949"/>
            <a:ext cx="1047750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0" name="Picture 8" descr="GovDealsLogo_New2.pn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806440" y="5562600"/>
            <a:ext cx="2857500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4" name="Picture 10" descr="Public Surplus Logo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48170" y="5658801"/>
            <a:ext cx="2428875" cy="504826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</p:pic>
    </p:spTree>
    <p:extLst>
      <p:ext uri="{BB962C8B-B14F-4D97-AF65-F5344CB8AC3E}">
        <p14:creationId xmlns:p14="http://schemas.microsoft.com/office/powerpoint/2010/main" val="12204961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404.657.8544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5078586" y="3409520"/>
            <a:ext cx="3024187" cy="520700"/>
          </a:xfrm>
        </p:spPr>
        <p:txBody>
          <a:bodyPr/>
          <a:lstStyle/>
          <a:p>
            <a:r>
              <a:rPr lang="en-US" dirty="0">
                <a:hlinkClick r:id="rId2"/>
              </a:rPr>
              <a:t>www.DOAS.ga.gov</a:t>
            </a:r>
            <a:endParaRPr lang="en-US" dirty="0"/>
          </a:p>
          <a:p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2524557" y="320842"/>
            <a:ext cx="5881255" cy="1892969"/>
          </a:xfrm>
          <a:prstGeom prst="rect">
            <a:avLst/>
          </a:prstGeom>
        </p:spPr>
        <p:txBody>
          <a:bodyPr/>
          <a:lstStyle>
            <a:lvl1pPr marL="342900" indent="-182880" algn="l" defTabSz="457200" rtl="0" eaLnBrk="1" latinLnBrk="0" hangingPunct="1">
              <a:spcBef>
                <a:spcPts val="600"/>
              </a:spcBef>
              <a:spcAft>
                <a:spcPts val="0"/>
              </a:spcAft>
              <a:buClr>
                <a:srgbClr val="258335"/>
              </a:buClr>
              <a:buSzPct val="115000"/>
              <a:buFont typeface="Wingdings" charset="2"/>
              <a:buChar char="§"/>
              <a:defRPr sz="1400" b="0" i="0" kern="1200">
                <a:solidFill>
                  <a:srgbClr val="897865"/>
                </a:solidFill>
                <a:latin typeface="Helvetica"/>
                <a:ea typeface="+mn-ea"/>
                <a:cs typeface="Helvetica"/>
              </a:defRPr>
            </a:lvl1pPr>
            <a:lvl2pPr marL="742950" indent="-182880" algn="l" defTabSz="457200" rtl="0" eaLnBrk="1" latinLnBrk="0" hangingPunct="1">
              <a:spcBef>
                <a:spcPts val="600"/>
              </a:spcBef>
              <a:spcAft>
                <a:spcPts val="0"/>
              </a:spcAft>
              <a:buClr>
                <a:srgbClr val="6A6C69"/>
              </a:buClr>
              <a:buSzPct val="115000"/>
              <a:buFont typeface="Lucida Grande"/>
              <a:buChar char="-"/>
              <a:defRPr sz="1400" b="0" i="0" kern="1200">
                <a:solidFill>
                  <a:srgbClr val="897865"/>
                </a:solidFill>
                <a:latin typeface="Helvetica"/>
                <a:ea typeface="+mn-ea"/>
                <a:cs typeface="Helvetica"/>
              </a:defRPr>
            </a:lvl2pPr>
            <a:lvl3pPr marL="1143000" indent="-182880" algn="l" defTabSz="457200" rtl="0" eaLnBrk="1" latinLnBrk="0" hangingPunct="1">
              <a:spcBef>
                <a:spcPts val="600"/>
              </a:spcBef>
              <a:spcAft>
                <a:spcPts val="0"/>
              </a:spcAft>
              <a:buClr>
                <a:srgbClr val="6A6C69"/>
              </a:buClr>
              <a:buSzPct val="115000"/>
              <a:buFont typeface="Lucida Grande"/>
              <a:buChar char="-"/>
              <a:defRPr sz="1400" b="0" i="0" kern="1200">
                <a:solidFill>
                  <a:srgbClr val="897865"/>
                </a:solidFill>
                <a:latin typeface="Helvetica"/>
                <a:ea typeface="+mn-ea"/>
                <a:cs typeface="Helvetica"/>
              </a:defRPr>
            </a:lvl3pPr>
            <a:lvl4pPr marL="1600200" indent="-182880" algn="l" defTabSz="457200" rtl="0" eaLnBrk="1" latinLnBrk="0" hangingPunct="1">
              <a:spcBef>
                <a:spcPts val="600"/>
              </a:spcBef>
              <a:spcAft>
                <a:spcPts val="0"/>
              </a:spcAft>
              <a:buClr>
                <a:srgbClr val="6A6C69"/>
              </a:buClr>
              <a:buSzPct val="115000"/>
              <a:buFont typeface="Lucida Grande"/>
              <a:buChar char="-"/>
              <a:defRPr sz="1400" b="0" i="0" kern="1200">
                <a:solidFill>
                  <a:srgbClr val="897865"/>
                </a:solidFill>
                <a:latin typeface="Helvetica"/>
                <a:ea typeface="+mn-ea"/>
                <a:cs typeface="Helvetica"/>
              </a:defRPr>
            </a:lvl4pPr>
            <a:lvl5pPr marL="2057400" indent="-182880" algn="l" defTabSz="457200" rtl="0" eaLnBrk="1" latinLnBrk="0" hangingPunct="1">
              <a:spcBef>
                <a:spcPts val="600"/>
              </a:spcBef>
              <a:spcAft>
                <a:spcPts val="0"/>
              </a:spcAft>
              <a:buClr>
                <a:srgbClr val="6A6C69"/>
              </a:buClr>
              <a:buSzPct val="115000"/>
              <a:buFont typeface="Lucida Grande"/>
              <a:buChar char="-"/>
              <a:defRPr sz="1400" b="0" i="0" kern="1200">
                <a:solidFill>
                  <a:srgbClr val="897865"/>
                </a:solidFill>
                <a:latin typeface="Helvetica"/>
                <a:ea typeface="+mn-ea"/>
                <a:cs typeface="Helvetica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buFont typeface="Wingdings" charset="2"/>
              <a:buNone/>
            </a:pPr>
            <a:r>
              <a:rPr lang="en-US" sz="1800" dirty="0"/>
              <a:t>GA Department of Administrative Services</a:t>
            </a:r>
          </a:p>
          <a:p>
            <a:pPr algn="r">
              <a:buFont typeface="Wingdings" charset="2"/>
              <a:buNone/>
            </a:pPr>
            <a:r>
              <a:rPr lang="en-US" sz="1800" dirty="0"/>
              <a:t>Surplus Division</a:t>
            </a:r>
          </a:p>
          <a:p>
            <a:pPr algn="r">
              <a:buFont typeface="Wingdings" charset="2"/>
              <a:buNone/>
            </a:pPr>
            <a:r>
              <a:rPr lang="en-US" sz="1800" dirty="0"/>
              <a:t>200 Piedmont Ave. SE</a:t>
            </a:r>
          </a:p>
          <a:p>
            <a:pPr algn="r">
              <a:buFont typeface="Wingdings" charset="2"/>
              <a:buNone/>
            </a:pPr>
            <a:r>
              <a:rPr lang="en-US" sz="1800" dirty="0"/>
              <a:t>Suite 1802 West Tower</a:t>
            </a:r>
          </a:p>
          <a:p>
            <a:pPr algn="r">
              <a:buFont typeface="Wingdings" charset="2"/>
              <a:buNone/>
            </a:pPr>
            <a:r>
              <a:rPr lang="en-US" sz="1800" dirty="0"/>
              <a:t>Atlanta, GA 30334-9010</a:t>
            </a:r>
          </a:p>
          <a:p>
            <a:pPr>
              <a:buFont typeface="Wingdings" charset="2"/>
              <a:buNone/>
            </a:pPr>
            <a:endParaRPr lang="en-US" sz="1100" dirty="0"/>
          </a:p>
        </p:txBody>
      </p:sp>
      <p:sp>
        <p:nvSpPr>
          <p:cNvPr id="5" name="TextBox 4"/>
          <p:cNvSpPr txBox="1"/>
          <p:nvPr/>
        </p:nvSpPr>
        <p:spPr>
          <a:xfrm>
            <a:off x="551378" y="4402970"/>
            <a:ext cx="394635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0" dirty="0">
                <a:solidFill>
                  <a:schemeClr val="bg1">
                    <a:lumMod val="50000"/>
                  </a:schemeClr>
                </a:solidFill>
              </a:rPr>
              <a:t>Lisa Moghazy</a:t>
            </a:r>
          </a:p>
          <a:p>
            <a:pPr algn="l"/>
            <a:r>
              <a:rPr lang="en-US" sz="1800" b="0" dirty="0">
                <a:solidFill>
                  <a:schemeClr val="bg1">
                    <a:lumMod val="50000"/>
                  </a:schemeClr>
                </a:solidFill>
              </a:rPr>
              <a:t>Web Merchandise Specialist – Federal</a:t>
            </a:r>
          </a:p>
          <a:p>
            <a:pPr algn="l"/>
            <a:r>
              <a:rPr lang="en-US" sz="1800" b="0" dirty="0">
                <a:solidFill>
                  <a:schemeClr val="bg1">
                    <a:lumMod val="50000"/>
                  </a:schemeClr>
                </a:solidFill>
              </a:rPr>
              <a:t>P: 470-819-2890</a:t>
            </a:r>
          </a:p>
          <a:p>
            <a:pPr algn="l"/>
            <a:r>
              <a:rPr lang="en-US" dirty="0">
                <a:solidFill>
                  <a:schemeClr val="bg1">
                    <a:lumMod val="50000"/>
                  </a:schemeClr>
                </a:solidFill>
                <a:hlinkClick r:id="rId3"/>
              </a:rPr>
              <a:t>l</a:t>
            </a:r>
            <a:r>
              <a:rPr lang="en-US" sz="1800" b="0" dirty="0">
                <a:solidFill>
                  <a:schemeClr val="bg1">
                    <a:lumMod val="50000"/>
                  </a:schemeClr>
                </a:solidFill>
                <a:hlinkClick r:id="rId3"/>
              </a:rPr>
              <a:t>isa.moghazy@doas.ga.gov</a:t>
            </a:r>
            <a:r>
              <a:rPr lang="en-US" sz="1800" b="0" dirty="0">
                <a:solidFill>
                  <a:schemeClr val="bg1">
                    <a:lumMod val="50000"/>
                  </a:schemeClr>
                </a:solidFill>
              </a:rPr>
              <a:t> </a:t>
            </a:r>
          </a:p>
          <a:p>
            <a:pPr algn="l"/>
            <a:endParaRPr lang="en-US" sz="1800" b="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078586" y="4430888"/>
            <a:ext cx="3712488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Tashika Cullins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Web Merchandise Specialist – Federal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P: 404-463-5459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  <a:hlinkClick r:id="rId4"/>
              </a:rPr>
              <a:t>tashika.wells@doas.ga.gov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Questions &amp; Answers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7EACD-A346-A34B-BBAF-EF458C812BA9}" type="slidenum">
              <a:rPr lang="en-US" smtClean="0"/>
              <a:pPr/>
              <a:t>14</a:t>
            </a:fld>
            <a:endParaRPr lang="en-US"/>
          </a:p>
        </p:txBody>
      </p:sp>
      <p:pic>
        <p:nvPicPr>
          <p:cNvPr id="6" name="Picture 4" descr="C:\Documents and Settings\sekin\Local Settings\Temporary Internet Files\Content.IE5\8HF9ES4R\MC900441428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74313" y="1840675"/>
            <a:ext cx="3657143" cy="365714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1508215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dirty="0"/>
              <a:t>Donation Program History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09600" y="1828800"/>
            <a:ext cx="7759700" cy="4114800"/>
          </a:xfrm>
        </p:spPr>
        <p:txBody>
          <a:bodyPr/>
          <a:lstStyle/>
          <a:p>
            <a:pPr eaLnBrk="1" hangingPunct="1"/>
            <a:r>
              <a:rPr lang="en-US" sz="2800" dirty="0"/>
              <a:t>End of WWI, President Wilson Executive order </a:t>
            </a:r>
          </a:p>
          <a:p>
            <a:pPr eaLnBrk="1" hangingPunct="1"/>
            <a:r>
              <a:rPr lang="en-US" sz="2800" dirty="0"/>
              <a:t>1919: Congress established legislation to dispose of surplus property</a:t>
            </a:r>
          </a:p>
          <a:p>
            <a:pPr eaLnBrk="1" hangingPunct="1"/>
            <a:r>
              <a:rPr lang="en-US" sz="2800" b="1" dirty="0"/>
              <a:t>1949</a:t>
            </a:r>
            <a:r>
              <a:rPr lang="en-US" sz="2800" dirty="0"/>
              <a:t>: (amended through 1996), surplus program administered under Department of Health Education and Welfare</a:t>
            </a:r>
          </a:p>
          <a:p>
            <a:pPr eaLnBrk="1" hangingPunct="1"/>
            <a:r>
              <a:rPr lang="en-US" sz="2800" dirty="0"/>
              <a:t>1977: transferred to GSA</a:t>
            </a:r>
          </a:p>
        </p:txBody>
      </p:sp>
      <p:pic>
        <p:nvPicPr>
          <p:cNvPr id="1026" name="Picture 2" descr="C:\Users\sekin\AppData\Local\Microsoft\Windows\Temporary Internet Files\Content.IE5\UVH20JNX\MP900408864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4724400"/>
            <a:ext cx="1600200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1336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Federal Property Disposal Cycle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600200"/>
            <a:ext cx="8503920" cy="4498848"/>
          </a:xfrm>
        </p:spPr>
        <p:txBody>
          <a:bodyPr>
            <a:normAutofit lnSpcReduction="10000"/>
          </a:bodyPr>
          <a:lstStyle/>
          <a:p>
            <a:r>
              <a:rPr lang="en-US" sz="3200" dirty="0"/>
              <a:t>Conduct internal screening</a:t>
            </a:r>
          </a:p>
          <a:p>
            <a:r>
              <a:rPr lang="en-US" sz="3200" dirty="0"/>
              <a:t>Consider direct transfer</a:t>
            </a:r>
          </a:p>
          <a:p>
            <a:r>
              <a:rPr lang="en-US" sz="3200" dirty="0"/>
              <a:t>Report excess to GSA through </a:t>
            </a:r>
            <a:r>
              <a:rPr lang="en-US" sz="3200" u="sng" dirty="0">
                <a:solidFill>
                  <a:srgbClr val="0070C0"/>
                </a:solidFill>
              </a:rPr>
              <a:t>GSAXcess.gov</a:t>
            </a:r>
          </a:p>
          <a:p>
            <a:r>
              <a:rPr lang="en-US" sz="3200" dirty="0"/>
              <a:t>Conduct 21-day screening</a:t>
            </a:r>
          </a:p>
          <a:p>
            <a:pPr lvl="1"/>
            <a:r>
              <a:rPr lang="en-US" sz="2800" dirty="0"/>
              <a:t>Offer to state (SASP), local agencies and nonprofits organizations</a:t>
            </a:r>
          </a:p>
          <a:p>
            <a:r>
              <a:rPr lang="en-US" sz="3200" dirty="0"/>
              <a:t>Sell to the public, </a:t>
            </a:r>
            <a:r>
              <a:rPr lang="en-US" sz="3200" u="sng" dirty="0">
                <a:solidFill>
                  <a:srgbClr val="0070C0"/>
                </a:solidFill>
              </a:rPr>
              <a:t>GovSales.gov</a:t>
            </a:r>
          </a:p>
          <a:p>
            <a:r>
              <a:rPr lang="en-US" sz="3200" dirty="0"/>
              <a:t>Abandon, destroy, recycle</a:t>
            </a:r>
          </a:p>
        </p:txBody>
      </p:sp>
      <p:pic>
        <p:nvPicPr>
          <p:cNvPr id="4" name="Picture 3" descr="gsaLogo.jpg">
            <a:hlinkClick r:id="rId2"/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391400" y="4800600"/>
            <a:ext cx="1149350" cy="11493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34972594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228600" y="1676400"/>
            <a:ext cx="8686800" cy="4572000"/>
          </a:xfrm>
        </p:spPr>
        <p:txBody>
          <a:bodyPr>
            <a:no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2400" dirty="0"/>
              <a:t>State Agency for Surplus Property (SASP) partnership with GSA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/>
              <a:t>Goal is to distribute federal property to local communities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/>
              <a:t>Currently 56 SASPs</a:t>
            </a:r>
          </a:p>
          <a:p>
            <a:pPr marL="800100" lvl="3" indent="-342900">
              <a:lnSpc>
                <a:spcPct val="90000"/>
              </a:lnSpc>
              <a:buClr>
                <a:srgbClr val="258335"/>
              </a:buClr>
              <a:buSzPct val="85000"/>
              <a:buFont typeface="Wingdings" panose="05000000000000000000" pitchFamily="2" charset="2"/>
              <a:buChar char="§"/>
            </a:pPr>
            <a:r>
              <a:rPr lang="en-US" sz="2400" dirty="0"/>
              <a:t>Funded through service charges on donated property</a:t>
            </a:r>
          </a:p>
          <a:p>
            <a:pPr marL="1074420" lvl="4" indent="-342900">
              <a:lnSpc>
                <a:spcPct val="90000"/>
              </a:lnSpc>
              <a:buClr>
                <a:srgbClr val="258335"/>
              </a:buClr>
              <a:buSzPct val="85000"/>
              <a:buFont typeface="Wingdings" panose="05000000000000000000" pitchFamily="2" charset="2"/>
              <a:buChar char="§"/>
            </a:pPr>
            <a:r>
              <a:rPr lang="en-US" sz="2400" dirty="0"/>
              <a:t>Donation “with a service charge,” not a sale.</a:t>
            </a:r>
          </a:p>
          <a:p>
            <a:pPr marL="1074420" lvl="4" indent="-342900">
              <a:lnSpc>
                <a:spcPct val="90000"/>
              </a:lnSpc>
              <a:buClr>
                <a:srgbClr val="258335"/>
              </a:buClr>
              <a:buSzPct val="85000"/>
              <a:buFont typeface="Wingdings" panose="05000000000000000000" pitchFamily="2" charset="2"/>
              <a:buChar char="§"/>
            </a:pPr>
            <a:r>
              <a:rPr lang="en-US" sz="2400" dirty="0"/>
              <a:t>Conditional title transfer</a:t>
            </a:r>
          </a:p>
          <a:p>
            <a:pPr marL="1074420" lvl="4" indent="-342900">
              <a:lnSpc>
                <a:spcPct val="90000"/>
              </a:lnSpc>
              <a:buClr>
                <a:srgbClr val="258335"/>
              </a:buClr>
              <a:buSzPct val="85000"/>
              <a:buFont typeface="Wingdings" panose="05000000000000000000" pitchFamily="2" charset="2"/>
              <a:buChar char="§"/>
            </a:pPr>
            <a:r>
              <a:rPr lang="en-US" sz="2400" dirty="0"/>
              <a:t>Restrictions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/>
              <a:t>May manage both federal and state programs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May operate through warehouse or direct donations</a:t>
            </a: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30200"/>
            <a:ext cx="7962900" cy="762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3600" dirty="0"/>
              <a:t>State Agency for Surplus Property (SASP)</a:t>
            </a:r>
          </a:p>
        </p:txBody>
      </p:sp>
    </p:spTree>
    <p:extLst>
      <p:ext uri="{BB962C8B-B14F-4D97-AF65-F5344CB8AC3E}">
        <p14:creationId xmlns:p14="http://schemas.microsoft.com/office/powerpoint/2010/main" val="458074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861300" cy="762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3600" dirty="0"/>
              <a:t>State Agency for Surplus Property (SASP)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533400" y="1676400"/>
            <a:ext cx="8229599" cy="4736274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2400" dirty="0"/>
              <a:t>SASP Responsibilities: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Not an entitlement program, must meet eligibility criteria</a:t>
            </a:r>
          </a:p>
          <a:p>
            <a:pPr lvl="2">
              <a:lnSpc>
                <a:spcPct val="90000"/>
              </a:lnSpc>
            </a:pPr>
            <a:r>
              <a:rPr lang="en-US" sz="1800" dirty="0"/>
              <a:t>Establishes and maintains donee eligibility according to GSA regulations</a:t>
            </a:r>
          </a:p>
          <a:p>
            <a:pPr lvl="1" eaLnBrk="1" hangingPunct="1"/>
            <a:r>
              <a:rPr lang="en-US" sz="2000" dirty="0"/>
              <a:t>System wide screening through GSAXcess and live screening </a:t>
            </a:r>
          </a:p>
          <a:p>
            <a:pPr lvl="1" eaLnBrk="1" hangingPunct="1"/>
            <a:r>
              <a:rPr lang="en-US" sz="2000" dirty="0"/>
              <a:t>Provide asset transportation, storage</a:t>
            </a:r>
          </a:p>
          <a:p>
            <a:pPr lvl="1" eaLnBrk="1" hangingPunct="1"/>
            <a:r>
              <a:rPr lang="en-US" sz="2000" dirty="0"/>
              <a:t>Conduct utilization and compliance reviews and maintains records</a:t>
            </a:r>
          </a:p>
          <a:p>
            <a:pPr eaLnBrk="1" hangingPunct="1"/>
            <a:r>
              <a:rPr lang="en-US" sz="2400" dirty="0"/>
              <a:t>Each SASP has Plan of Operation</a:t>
            </a:r>
          </a:p>
          <a:p>
            <a:pPr lvl="1" eaLnBrk="1" hangingPunct="1"/>
            <a:r>
              <a:rPr lang="en-US" sz="2000" dirty="0"/>
              <a:t>Details all program specifics</a:t>
            </a:r>
          </a:p>
          <a:p>
            <a:pPr lvl="2" eaLnBrk="1" hangingPunct="1"/>
            <a:r>
              <a:rPr lang="en-US" sz="2000" dirty="0"/>
              <a:t>What percentage can be charged</a:t>
            </a:r>
          </a:p>
          <a:p>
            <a:pPr lvl="2" eaLnBrk="1" hangingPunct="1"/>
            <a:r>
              <a:rPr lang="en-US" sz="2000" dirty="0"/>
              <a:t>Facility descriptions</a:t>
            </a:r>
          </a:p>
          <a:p>
            <a:pPr lvl="2" eaLnBrk="1" hangingPunct="1"/>
            <a:r>
              <a:rPr lang="en-US" sz="2000" dirty="0"/>
              <a:t>Who in agency is responsible for what</a:t>
            </a:r>
          </a:p>
        </p:txBody>
      </p:sp>
    </p:spTree>
    <p:extLst>
      <p:ext uri="{BB962C8B-B14F-4D97-AF65-F5344CB8AC3E}">
        <p14:creationId xmlns:p14="http://schemas.microsoft.com/office/powerpoint/2010/main" val="30915575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dirty="0"/>
              <a:t>Eligible Participants: Public Organizations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381000" y="1709344"/>
            <a:ext cx="4044950" cy="4114800"/>
          </a:xfrm>
        </p:spPr>
        <p:txBody>
          <a:bodyPr/>
          <a:lstStyle/>
          <a:p>
            <a:pPr eaLnBrk="1" hangingPunct="1"/>
            <a:r>
              <a:rPr lang="en-US" sz="2000" dirty="0"/>
              <a:t>Public Agencies</a:t>
            </a:r>
          </a:p>
          <a:p>
            <a:pPr lvl="1" eaLnBrk="1" hangingPunct="1"/>
            <a:r>
              <a:rPr lang="en-US" sz="2000" dirty="0"/>
              <a:t>Conservation</a:t>
            </a:r>
          </a:p>
          <a:p>
            <a:pPr lvl="1" eaLnBrk="1" hangingPunct="1"/>
            <a:r>
              <a:rPr lang="en-US" sz="2000" dirty="0"/>
              <a:t>Economic Development</a:t>
            </a:r>
          </a:p>
          <a:p>
            <a:pPr lvl="1" eaLnBrk="1" hangingPunct="1"/>
            <a:r>
              <a:rPr lang="en-US" sz="2000" dirty="0"/>
              <a:t>Education</a:t>
            </a:r>
          </a:p>
          <a:p>
            <a:pPr lvl="1" eaLnBrk="1" hangingPunct="1"/>
            <a:r>
              <a:rPr lang="en-US" sz="2000" dirty="0"/>
              <a:t>Parks &amp; Recreation</a:t>
            </a:r>
          </a:p>
          <a:p>
            <a:pPr lvl="1" eaLnBrk="1" hangingPunct="1"/>
            <a:r>
              <a:rPr lang="en-US" sz="2000" dirty="0"/>
              <a:t>Public Health</a:t>
            </a:r>
          </a:p>
          <a:p>
            <a:pPr lvl="1" eaLnBrk="1" hangingPunct="1"/>
            <a:r>
              <a:rPr lang="en-US" sz="2000" dirty="0"/>
              <a:t>Public Safety</a:t>
            </a:r>
          </a:p>
          <a:p>
            <a:pPr lvl="1" eaLnBrk="1" hangingPunct="1"/>
            <a:r>
              <a:rPr lang="en-US" sz="2000" dirty="0"/>
              <a:t>Two or more of the above</a:t>
            </a:r>
          </a:p>
          <a:p>
            <a:pPr lvl="1" eaLnBrk="1" hangingPunct="1"/>
            <a:r>
              <a:rPr lang="en-US" sz="2000" dirty="0"/>
              <a:t>Other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4572000" y="1828800"/>
            <a:ext cx="42672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000" dirty="0"/>
              <a:t>Service Education Activities (SEA)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/>
              <a:t>DOD eligibility &amp; property</a:t>
            </a:r>
          </a:p>
          <a:p>
            <a:pPr lvl="1" eaLnBrk="1" hangingPunct="1">
              <a:lnSpc>
                <a:spcPct val="90000"/>
              </a:lnSpc>
            </a:pPr>
            <a:endParaRPr lang="en-US" sz="2000" dirty="0"/>
          </a:p>
          <a:p>
            <a:pPr eaLnBrk="1" hangingPunct="1">
              <a:lnSpc>
                <a:spcPct val="90000"/>
              </a:lnSpc>
            </a:pPr>
            <a:r>
              <a:rPr lang="en-US" sz="2000" dirty="0"/>
              <a:t>Small Business Administration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/>
              <a:t>SBA determines eligibility &amp; property</a:t>
            </a:r>
          </a:p>
          <a:p>
            <a:pPr lvl="1" eaLnBrk="1" hangingPunct="1">
              <a:lnSpc>
                <a:spcPct val="90000"/>
              </a:lnSpc>
            </a:pPr>
            <a:endParaRPr lang="en-US" sz="2100" dirty="0"/>
          </a:p>
        </p:txBody>
      </p:sp>
      <p:pic>
        <p:nvPicPr>
          <p:cNvPr id="1026" name="Picture 2" descr="C:\Users\sekin\AppData\Local\Microsoft\Windows\Temporary Internet Files\Content.IE5\LMCRLR88\MP900400644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3737" y="4659043"/>
            <a:ext cx="1371600" cy="17149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sekin\AppData\Local\Microsoft\Windows\Temporary Internet Files\Content.IE5\VXEI60GC\MP900442415[1]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6460" y="4932302"/>
            <a:ext cx="1905000" cy="12662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8" descr="sbaimagemap.jpg">
            <a:hlinkClick r:id="rId5"/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7391400" y="4932302"/>
            <a:ext cx="1012614" cy="11684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15079233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3200" dirty="0"/>
              <a:t>Eligible Participants: Nonprofit Organizations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404338" y="1676400"/>
            <a:ext cx="3968750" cy="41148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2000" dirty="0"/>
              <a:t>Education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/>
              <a:t>Schools, colleges, universities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/>
              <a:t>Schools for mentally disabled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/>
              <a:t>Schools for physically disabled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/>
              <a:t>Museums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/>
              <a:t>Libraries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/>
              <a:t>Education radio &amp; TV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/>
              <a:t>Child care centers</a:t>
            </a:r>
          </a:p>
          <a:p>
            <a:pPr lvl="1" eaLnBrk="1" hangingPunct="1">
              <a:lnSpc>
                <a:spcPct val="90000"/>
              </a:lnSpc>
              <a:buFont typeface="Arial" charset="0"/>
              <a:buNone/>
            </a:pPr>
            <a:endParaRPr lang="en-US" sz="2100" dirty="0"/>
          </a:p>
        </p:txBody>
      </p:sp>
      <p:sp>
        <p:nvSpPr>
          <p:cNvPr id="8196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4648200" y="1600200"/>
            <a:ext cx="4260850" cy="41148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2000" dirty="0"/>
              <a:t>Public Health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100" dirty="0"/>
              <a:t>Medical institutions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100" dirty="0"/>
              <a:t>Hospitals, health centers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100" dirty="0"/>
              <a:t>Clinics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100" dirty="0"/>
              <a:t>Drug &amp; alcohol treatment centers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dirty="0"/>
              <a:t>Assistance providers to impoverished families &amp; individuals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dirty="0"/>
              <a:t>Programs for older individuals (Older American Act, ’65)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dirty="0"/>
              <a:t>Veterans Service Organizations approved by the VA</a:t>
            </a:r>
          </a:p>
          <a:p>
            <a:pPr lvl="1" eaLnBrk="1" hangingPunct="1">
              <a:lnSpc>
                <a:spcPct val="90000"/>
              </a:lnSpc>
            </a:pPr>
            <a:endParaRPr lang="en-US" sz="2100" dirty="0"/>
          </a:p>
        </p:txBody>
      </p:sp>
    </p:spTree>
    <p:extLst>
      <p:ext uri="{BB962C8B-B14F-4D97-AF65-F5344CB8AC3E}">
        <p14:creationId xmlns:p14="http://schemas.microsoft.com/office/powerpoint/2010/main" val="32193633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/>
              <a:t>SASP Process</a:t>
            </a:r>
            <a:endParaRPr lang="en-US" sz="2400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75014" y="1727199"/>
            <a:ext cx="6008914" cy="4614224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US" sz="2200" dirty="0"/>
              <a:t>Screening (Live or Online)</a:t>
            </a:r>
          </a:p>
          <a:p>
            <a:pPr eaLnBrk="1" hangingPunct="1"/>
            <a:r>
              <a:rPr lang="en-US" sz="2200" dirty="0"/>
              <a:t>Request allocation through GSAXcess</a:t>
            </a:r>
          </a:p>
          <a:p>
            <a:pPr lvl="1" eaLnBrk="1" hangingPunct="1"/>
            <a:r>
              <a:rPr lang="en-US" sz="2100" dirty="0"/>
              <a:t>GSA allocation process has many factors</a:t>
            </a:r>
          </a:p>
          <a:p>
            <a:pPr lvl="2" eaLnBrk="1" hangingPunct="1"/>
            <a:r>
              <a:rPr lang="en-US" sz="2000" dirty="0"/>
              <a:t>Goal is fair and equitable redistribution</a:t>
            </a:r>
          </a:p>
          <a:p>
            <a:pPr eaLnBrk="1" hangingPunct="1"/>
            <a:r>
              <a:rPr lang="en-US" sz="2200" dirty="0"/>
              <a:t>Conduct utilization/compliance reviews</a:t>
            </a:r>
          </a:p>
          <a:p>
            <a:pPr lvl="1" eaLnBrk="1" hangingPunct="1"/>
            <a:r>
              <a:rPr lang="en-US" sz="2100" dirty="0"/>
              <a:t>Restrictions based on item </a:t>
            </a:r>
          </a:p>
          <a:p>
            <a:pPr eaLnBrk="1" hangingPunct="1"/>
            <a:r>
              <a:rPr lang="en-US" sz="2200" dirty="0"/>
              <a:t>Property not redistributed (warehouse) must be retained for 12 months</a:t>
            </a:r>
          </a:p>
          <a:p>
            <a:pPr lvl="1" eaLnBrk="1" hangingPunct="1"/>
            <a:r>
              <a:rPr lang="en-US" sz="2100" dirty="0"/>
              <a:t>This property must then:</a:t>
            </a:r>
          </a:p>
          <a:p>
            <a:pPr lvl="2" eaLnBrk="1" hangingPunct="1"/>
            <a:r>
              <a:rPr lang="en-US" sz="2100" dirty="0"/>
              <a:t>Be made available to other SASP's</a:t>
            </a:r>
          </a:p>
          <a:p>
            <a:pPr lvl="2" eaLnBrk="1" hangingPunct="1"/>
            <a:r>
              <a:rPr lang="en-US" sz="2100" dirty="0"/>
              <a:t>If not transferred, must be sold through</a:t>
            </a:r>
            <a:br>
              <a:rPr lang="en-US" sz="2100" dirty="0"/>
            </a:br>
            <a:r>
              <a:rPr lang="en-US" sz="2100" dirty="0"/>
              <a:t>GSA auction (Live or Online)</a:t>
            </a:r>
          </a:p>
          <a:p>
            <a:pPr lvl="1" eaLnBrk="1" hangingPunct="1">
              <a:buFont typeface="Arial" charset="0"/>
              <a:buNone/>
            </a:pPr>
            <a:endParaRPr lang="en-US" sz="2200" dirty="0"/>
          </a:p>
        </p:txBody>
      </p:sp>
      <p:pic>
        <p:nvPicPr>
          <p:cNvPr id="6" name="Picture 5" descr="woman on comput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662736" y="2297437"/>
            <a:ext cx="1947863" cy="158019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7839" y="4648200"/>
            <a:ext cx="2762250" cy="638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4768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nasaLOGO.jpg">
            <a:hlinkClick r:id="rId2"/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752542" y="4890686"/>
            <a:ext cx="1352550" cy="109076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28601"/>
            <a:ext cx="8686800" cy="838199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800" dirty="0"/>
              <a:t>National Association of </a:t>
            </a:r>
            <a:br>
              <a:rPr lang="en-US" sz="2800" dirty="0"/>
            </a:br>
            <a:r>
              <a:rPr lang="en-US" sz="2800" dirty="0"/>
              <a:t>State Agencies for Surplus Property NASASP</a:t>
            </a:r>
          </a:p>
        </p:txBody>
      </p:sp>
      <p:sp>
        <p:nvSpPr>
          <p:cNvPr id="12292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836553" y="1696584"/>
            <a:ext cx="6926447" cy="3013705"/>
          </a:xfrm>
        </p:spPr>
        <p:txBody>
          <a:bodyPr>
            <a:normAutofit/>
          </a:bodyPr>
          <a:lstStyle/>
          <a:p>
            <a:pPr eaLnBrk="1" hangingPunct="1"/>
            <a:r>
              <a:rPr lang="en-US" sz="2400" dirty="0"/>
              <a:t>SASP’s “trade association”</a:t>
            </a:r>
          </a:p>
          <a:p>
            <a:pPr>
              <a:lnSpc>
                <a:spcPct val="90000"/>
              </a:lnSpc>
              <a:spcBef>
                <a:spcPts val="700"/>
              </a:spcBef>
              <a:tabLst>
                <a:tab pos="0" algn="l"/>
                <a:tab pos="339725" algn="l"/>
                <a:tab pos="909638" algn="l"/>
                <a:tab pos="1824038" algn="l"/>
                <a:tab pos="2738438" algn="l"/>
                <a:tab pos="3652838" algn="l"/>
                <a:tab pos="4567238" algn="l"/>
                <a:tab pos="5481638" algn="l"/>
                <a:tab pos="6396038" algn="l"/>
                <a:tab pos="7310438" algn="l"/>
                <a:tab pos="8224838" algn="l"/>
                <a:tab pos="9139238" algn="l"/>
                <a:tab pos="10053638" algn="l"/>
                <a:tab pos="10058400" algn="l"/>
                <a:tab pos="10515600" algn="l"/>
              </a:tabLst>
            </a:pPr>
            <a:r>
              <a:rPr lang="en-US" sz="2400" dirty="0"/>
              <a:t>“Pro Bono Publico” –NASASP motto literally means “for the public good.”</a:t>
            </a:r>
          </a:p>
          <a:p>
            <a:pPr eaLnBrk="1" hangingPunct="1"/>
            <a:r>
              <a:rPr lang="en-US" sz="2400" dirty="0"/>
              <a:t>Goal promote the donation program</a:t>
            </a:r>
          </a:p>
          <a:p>
            <a:pPr eaLnBrk="1" hangingPunct="1"/>
            <a:r>
              <a:rPr lang="en-US" sz="2400" dirty="0"/>
              <a:t>Works with federal partners to improve disposal process</a:t>
            </a:r>
          </a:p>
          <a:p>
            <a:pPr eaLnBrk="1" hangingPunct="1"/>
            <a:r>
              <a:rPr lang="en-US" sz="2400" dirty="0"/>
              <a:t>Overseas property program </a:t>
            </a:r>
            <a:r>
              <a:rPr lang="en-US" sz="2400" dirty="0">
                <a:hlinkClick r:id="rId4"/>
              </a:rPr>
              <a:t>www.nasasp.org</a:t>
            </a:r>
            <a:endParaRPr lang="en-US" sz="2400" dirty="0"/>
          </a:p>
          <a:p>
            <a:pPr eaLnBrk="1" hangingPunct="1"/>
            <a:endParaRPr lang="en-US" dirty="0"/>
          </a:p>
          <a:p>
            <a:pPr eaLnBrk="1" hangingPunct="1">
              <a:buFontTx/>
              <a:buNone/>
            </a:pPr>
            <a:endParaRPr lang="en-US" sz="2800" dirty="0"/>
          </a:p>
          <a:p>
            <a:pPr eaLnBrk="1" hangingPunct="1">
              <a:buFontTx/>
              <a:buNone/>
            </a:pPr>
            <a:endParaRPr lang="en-US" sz="2800" dirty="0"/>
          </a:p>
          <a:p>
            <a:pPr eaLnBrk="1" hangingPunct="1">
              <a:buFontTx/>
              <a:buNone/>
            </a:pPr>
            <a:endParaRPr lang="en-US" sz="2800" dirty="0"/>
          </a:p>
        </p:txBody>
      </p:sp>
      <p:pic>
        <p:nvPicPr>
          <p:cNvPr id="7" name="Picture 6" descr="NASASP.jpg">
            <a:hlinkClick r:id="rId4"/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65137" y="1922462"/>
            <a:ext cx="1152525" cy="105727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8" name="Picture 7" descr="sbaimagemap.jpg">
            <a:hlinkClick r:id="rId6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2997505" y="4967680"/>
            <a:ext cx="1012614" cy="11684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9" name="Picture 8" descr="femaLOGO.jpg">
            <a:hlinkClick r:id="rId8"/>
          </p:cNvPr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4831200" y="4927105"/>
            <a:ext cx="1174750" cy="11747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0" name="Picture 9" descr="gsaLogo.jpg">
            <a:hlinkClick r:id="rId10"/>
          </p:cNvPr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743486" y="4964381"/>
            <a:ext cx="1149350" cy="11493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2297" name="TextBox 11"/>
          <p:cNvSpPr txBox="1">
            <a:spLocks noChangeArrowheads="1"/>
          </p:cNvSpPr>
          <p:nvPr/>
        </p:nvSpPr>
        <p:spPr bwMode="auto">
          <a:xfrm>
            <a:off x="480620" y="4433290"/>
            <a:ext cx="184694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/>
            <a:r>
              <a:rPr lang="en-US" sz="1200" dirty="0">
                <a:solidFill>
                  <a:srgbClr val="796D6B"/>
                </a:solidFill>
                <a:latin typeface="+mn-lt"/>
              </a:rPr>
              <a:t>NASASP</a:t>
            </a:r>
            <a:r>
              <a:rPr lang="en-US" sz="1200" dirty="0">
                <a:solidFill>
                  <a:schemeClr val="tx1"/>
                </a:solidFill>
              </a:rPr>
              <a:t> </a:t>
            </a:r>
            <a:r>
              <a:rPr lang="en-US" sz="1200" dirty="0">
                <a:solidFill>
                  <a:srgbClr val="796D6B"/>
                </a:solidFill>
                <a:latin typeface="+mn-lt"/>
              </a:rPr>
              <a:t>PARTNERS:</a:t>
            </a:r>
          </a:p>
        </p:txBody>
      </p:sp>
    </p:spTree>
    <p:extLst>
      <p:ext uri="{BB962C8B-B14F-4D97-AF65-F5344CB8AC3E}">
        <p14:creationId xmlns:p14="http://schemas.microsoft.com/office/powerpoint/2010/main" val="33358506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617</TotalTime>
  <Words>587</Words>
  <Application>Microsoft Office PowerPoint</Application>
  <PresentationFormat>On-screen Show (4:3)</PresentationFormat>
  <Paragraphs>125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Federal Surplus Property  Donation Program</vt:lpstr>
      <vt:lpstr>Donation Program History</vt:lpstr>
      <vt:lpstr>Federal Property Disposal Cycle </vt:lpstr>
      <vt:lpstr>State Agency for Surplus Property (SASP)</vt:lpstr>
      <vt:lpstr>State Agency for Surplus Property (SASP)</vt:lpstr>
      <vt:lpstr>Eligible Participants: Public Organizations</vt:lpstr>
      <vt:lpstr>Eligible Participants: Nonprofit Organizations</vt:lpstr>
      <vt:lpstr>SASP Process</vt:lpstr>
      <vt:lpstr>National Association of  State Agencies for Surplus Property NASASP</vt:lpstr>
      <vt:lpstr>Georgia SASP</vt:lpstr>
      <vt:lpstr>GA State Surplus</vt:lpstr>
      <vt:lpstr>404.657.8544</vt:lpstr>
      <vt:lpstr>Questions &amp; Answers</vt:lpstr>
    </vt:vector>
  </TitlesOfParts>
  <Company>What's Up Interactive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Preston Kent</dc:creator>
  <cp:lastModifiedBy>BrentCCrawley</cp:lastModifiedBy>
  <cp:revision>27</cp:revision>
  <dcterms:created xsi:type="dcterms:W3CDTF">2014-05-15T14:17:49Z</dcterms:created>
  <dcterms:modified xsi:type="dcterms:W3CDTF">2017-04-12T17:36:30Z</dcterms:modified>
</cp:coreProperties>
</file>