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63" r:id="rId1"/>
  </p:sldMasterIdLst>
  <p:notesMasterIdLst>
    <p:notesMasterId r:id="rId19"/>
  </p:notesMasterIdLst>
  <p:handoutMasterIdLst>
    <p:handoutMasterId r:id="rId20"/>
  </p:handoutMasterIdLst>
  <p:sldIdLst>
    <p:sldId id="256" r:id="rId2"/>
    <p:sldId id="303" r:id="rId3"/>
    <p:sldId id="301" r:id="rId4"/>
    <p:sldId id="310" r:id="rId5"/>
    <p:sldId id="304" r:id="rId6"/>
    <p:sldId id="312" r:id="rId7"/>
    <p:sldId id="313" r:id="rId8"/>
    <p:sldId id="314" r:id="rId9"/>
    <p:sldId id="315" r:id="rId10"/>
    <p:sldId id="311" r:id="rId11"/>
    <p:sldId id="317" r:id="rId12"/>
    <p:sldId id="305" r:id="rId13"/>
    <p:sldId id="306" r:id="rId14"/>
    <p:sldId id="316" r:id="rId15"/>
    <p:sldId id="307" r:id="rId16"/>
    <p:sldId id="308" r:id="rId17"/>
    <p:sldId id="318" r:id="rId1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F665C85-B870-4D66-91AD-3934C28B21A1}">
          <p14:sldIdLst>
            <p14:sldId id="256"/>
            <p14:sldId id="303"/>
            <p14:sldId id="301"/>
            <p14:sldId id="310"/>
            <p14:sldId id="304"/>
            <p14:sldId id="312"/>
            <p14:sldId id="313"/>
            <p14:sldId id="314"/>
            <p14:sldId id="315"/>
            <p14:sldId id="311"/>
            <p14:sldId id="317"/>
            <p14:sldId id="305"/>
            <p14:sldId id="306"/>
            <p14:sldId id="316"/>
            <p14:sldId id="307"/>
            <p14:sldId id="308"/>
            <p14:sldId id="31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4283BE"/>
    <a:srgbClr val="990033"/>
    <a:srgbClr val="990000"/>
    <a:srgbClr val="FFFFFF"/>
    <a:srgbClr val="5F93D3"/>
    <a:srgbClr val="CCE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528" autoAdjust="0"/>
    <p:restoredTop sz="99502" autoAdjust="0"/>
  </p:normalViewPr>
  <p:slideViewPr>
    <p:cSldViewPr>
      <p:cViewPr>
        <p:scale>
          <a:sx n="70" d="100"/>
          <a:sy n="70" d="100"/>
        </p:scale>
        <p:origin x="-1090" y="-398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57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823" y="1"/>
            <a:ext cx="303857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898"/>
            <a:ext cx="3038578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823" y="8831898"/>
            <a:ext cx="303857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40D941A-0D37-42CC-8434-0279AAFD3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572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38578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823" y="1"/>
            <a:ext cx="3038577" cy="46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826" y="4415157"/>
            <a:ext cx="5140749" cy="4183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898"/>
            <a:ext cx="3038578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823" y="8831898"/>
            <a:ext cx="3038577" cy="464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3" tIns="46586" rIns="93173" bIns="46586" numCol="1" anchor="b" anchorCtr="0" compatLnSpc="1">
            <a:prstTxWarp prst="textNoShape">
              <a:avLst/>
            </a:prstTxWarp>
          </a:bodyPr>
          <a:lstStyle>
            <a:lvl1pPr algn="r" defTabSz="931211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07F0D6D8-52A3-4A9A-AA4E-607CC7812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49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4FFF3-021B-4B7E-A1A5-9C5FBC65B97A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pPr>
              <a:defRPr/>
            </a:pPr>
            <a:fld id="{7B9641DE-9EC4-432B-BDB0-2006D6B96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90EC1-3F93-4C47-AB2D-BA54F34BBC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88591A-EF9C-4BB7-BD4D-851DCF79D0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1" descr="USGSA-11197_FAS_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5975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>
              <a:defRPr/>
            </a:pPr>
            <a:r>
              <a:rPr lang="en-US" sz="360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</a:p>
        </p:txBody>
      </p:sp>
      <p:sp>
        <p:nvSpPr>
          <p:cNvPr id="4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0539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pPr>
              <a:defRPr/>
            </a:pPr>
            <a:fld id="{215D5A90-2632-4062-9B18-19C92E6AC9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49F96-D8A7-4B35-AB38-BF900DC3F6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8027C3-84F0-482A-B5C9-9ED3184145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6EED-D83E-40FD-9E8F-5F459C706EA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9D7B0-DB5D-4BD1-A080-FF896D53AA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83286-EA03-41CC-987F-2D5C66B25F0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2FEFB1E-7012-440C-B839-4D173AA83B2B}" type="datetimeFigureOut">
              <a:rPr lang="en-US" smtClean="0"/>
              <a:t>5/29/2018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B9641DE-9EC4-432B-BDB0-2006D6B963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32"/>
          <p:cNvSpPr>
            <a:spLocks noChangeArrowheads="1"/>
          </p:cNvSpPr>
          <p:nvPr userDrawn="1"/>
        </p:nvSpPr>
        <p:spPr bwMode="auto">
          <a:xfrm>
            <a:off x="0" y="838200"/>
            <a:ext cx="9144000" cy="525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Times" pitchFamily="18" charset="0"/>
            </a:endParaRPr>
          </a:p>
        </p:txBody>
      </p:sp>
      <p:sp>
        <p:nvSpPr>
          <p:cNvPr id="12" name="Text Box 25"/>
          <p:cNvSpPr txBox="1">
            <a:spLocks noChangeArrowheads="1"/>
          </p:cNvSpPr>
          <p:nvPr userDrawn="1"/>
        </p:nvSpPr>
        <p:spPr bwMode="auto">
          <a:xfrm>
            <a:off x="0" y="6019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latin typeface="Times" pitchFamily="18" charset="0"/>
            </a:endParaRPr>
          </a:p>
        </p:txBody>
      </p:sp>
      <p:pic>
        <p:nvPicPr>
          <p:cNvPr id="15" name="Picture 47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48"/>
          <p:cNvSpPr>
            <a:spLocks noChangeArrowheads="1"/>
          </p:cNvSpPr>
          <p:nvPr userDrawn="1"/>
        </p:nvSpPr>
        <p:spPr bwMode="auto">
          <a:xfrm>
            <a:off x="0" y="1708150"/>
            <a:ext cx="9144000" cy="420688"/>
          </a:xfrm>
          <a:prstGeom prst="rect">
            <a:avLst/>
          </a:prstGeom>
          <a:solidFill>
            <a:srgbClr val="9900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>
              <a:defRPr/>
            </a:pPr>
            <a:r>
              <a:rPr lang="en-US" sz="200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  <a:endParaRPr lang="en-US" sz="2000">
              <a:latin typeface="Franklin Gothic Medium" pitchFamily="34" charset="0"/>
              <a:ea typeface="ヒラギノ角ゴ Pro W3" pitchFamily="1" charset="-128"/>
            </a:endParaRPr>
          </a:p>
        </p:txBody>
      </p:sp>
      <p:sp>
        <p:nvSpPr>
          <p:cNvPr id="17" name="Text Box 49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>
              <a:defRPr/>
            </a:pP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457200" y="6096000"/>
            <a:ext cx="78279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 anchor="b"/>
          <a:lstStyle/>
          <a:p>
            <a:pPr>
              <a:spcBef>
                <a:spcPct val="150000"/>
              </a:spcBef>
              <a:defRPr/>
            </a:pPr>
            <a:endParaRPr lang="en-US" sz="2000">
              <a:solidFill>
                <a:srgbClr val="F5F5F5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2438" y="2971800"/>
            <a:ext cx="7769225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  <a:defRPr sz="2400">
                <a:solidFill>
                  <a:srgbClr val="005390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"/>
              <a:defRPr sz="2400">
                <a:solidFill>
                  <a:srgbClr val="0053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400">
                <a:solidFill>
                  <a:srgbClr val="0053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>
                <a:solidFill>
                  <a:srgbClr val="0053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endParaRPr lang="en-US" kern="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013" y="3124200"/>
            <a:ext cx="7769225" cy="3581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Ø"/>
              <a:defRPr sz="2400">
                <a:solidFill>
                  <a:srgbClr val="005390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"/>
              <a:defRPr sz="2400">
                <a:solidFill>
                  <a:srgbClr val="00539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Arial" pitchFamily="34" charset="0"/>
              <a:buChar char="–"/>
              <a:defRPr sz="2400">
                <a:solidFill>
                  <a:srgbClr val="00539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§"/>
              <a:defRPr sz="2400">
                <a:solidFill>
                  <a:srgbClr val="00539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90033"/>
              </a:buClr>
              <a:buFont typeface="Wingdings" pitchFamily="2" charset="2"/>
              <a:buChar char="ú"/>
              <a:defRPr sz="2400">
                <a:solidFill>
                  <a:srgbClr val="005390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en-US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U&amp;D Program, Legislative History, Statutes, Organizations, &amp; Functions</a:t>
            </a:r>
          </a:p>
          <a:p>
            <a:pPr marL="0" indent="0" algn="r">
              <a:buNone/>
            </a:pPr>
            <a:endParaRPr lang="en-US" sz="32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600" b="1" i="1" kern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Tran, CPPA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Office of Government-wide Policy (OGP)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Creates &amp; revises regulations for the procurement, management, &amp; disposal of property for all executive agencies.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Federal Acquisition Service (FAS)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Manages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operations including nation-wide property management disposal system.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060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GSA Zonal &amp; Field Offices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training.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Reviews &amp; screens available excess/surplus for agency needs.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Expedites disposal process with online, onsite,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virtual screening.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Allocates/approves transfers &amp; donations.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State Agencies for Surplus Property (SASP) oversight.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Conducts sale of surplus &amp; exchange/sale property.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Provides expert customer field support.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675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Structure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86840"/>
            <a:ext cx="8229600" cy="493776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Central Office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Plans, directs, and coordinates U&amp;D and sale of personal property.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Maintains national database for consolidating excess &amp; surplus personal property.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Zones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Mid-Atlantic Zone (Philadelphia, PA)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Southeast-Great Lakes Zone (Atlanta, GA)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Southwest-Central Zone (FT Worth, TX)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Pacific Rim Zone (San Francisco, CA)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Capital Zone (Washington, DC)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024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5" descr="blue_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2373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Users &amp; Screeners Association-Federal Excess Personal Property (USA-FEPP)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Independent, non-profit consortium of federal agencies, contractors, project grantees, universities,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others.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Acknowledge the prime directive to use excess personal property as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source of supply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share expertise, alert members to program changes, promote use of excess, develop professionalism,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provide a unified voice concerning federal personal property management.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00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Association of State Agencies for Surplus Property (NASASP)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Purpose: To partner with GSA and save taxpayer dollars by extending the useful life of surplus to public agencies, non-profit organizations in health, education, low income, &amp; homeless, veterans organizations, SEAs, and small businesses.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7555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Property Management Association (NPMA)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Largest association for asset property management professionals in the world (60 local chapters).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Non-profit, membership association for professionals whom are responsible for effective &amp; efficient management of equipment, materials,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other moveable and durable assets for their organization.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945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Before the exam…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2133600"/>
            <a:ext cx="596265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643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D6EED-D83E-40FD-9E8F-5F459C706E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Legislature History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Responsibilities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Organizational Structure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Stakeholders 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30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Legislative History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Constitution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Forces of Evolution</a:t>
            </a:r>
          </a:p>
        </p:txBody>
      </p:sp>
    </p:spTree>
    <p:extLst>
      <p:ext uri="{BB962C8B-B14F-4D97-AF65-F5344CB8AC3E}">
        <p14:creationId xmlns:p14="http://schemas.microsoft.com/office/powerpoint/2010/main" val="318743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Constitution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Article IV</a:t>
            </a:r>
            <a:endParaRPr lang="en-US" dirty="0" smtClean="0"/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Vested in Congress the authority to acquire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dispose of property on behalf of the U.S.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assed legislation establishing policies to serve the interests of taxpayers.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Congress remains the ultimate arbitrator in determining the public’s best interest in federal property disposition.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029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Forces of Evolution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27783-2284-4B6A-8064-6944B1C2A11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World Wars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Program Fragmentation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Presidents &amp; Congress</a:t>
            </a:r>
          </a:p>
        </p:txBody>
      </p:sp>
    </p:spTree>
    <p:extLst>
      <p:ext uri="{BB962C8B-B14F-4D97-AF65-F5344CB8AC3E}">
        <p14:creationId xmlns:p14="http://schemas.microsoft.com/office/powerpoint/2010/main" val="155731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Forces of Evolution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EO 3019 (1918)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Directed war surplus materials, supplies, &amp; equipment be transferred to federal agencies.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Administered by SEC of Treasury.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 66-91 (1919)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Authorized SEC of War to sell surplus machine tools at 15% of cost to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institutions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 70-254 (1928)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Allowed aeronautical equipment be given to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museums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for display.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 71-249 (1930)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Authorized the SEC of Navy to provide property “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cost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”.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716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Forces of Evolution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 78-457 aka Surplus Property Act of 1944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Temporary statute to address massive WWII surplus.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Enabled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 entities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manage disposal process: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Reconstruction Finance Corp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Surplus Property Administration 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 Assets Corp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War Assets Administration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Security Administration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Allowed donation of property to educational, public health,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government, &amp; non-profit institutions at </a:t>
            </a: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or no cost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 public benefit.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156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GSA, Office of Government-wide Policy (OGP)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Acquisition Regulations (FAR)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Property Management Regulations (FPMR)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Management Regulations (FMR)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61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85AD9-DA0E-4A54-AE14-3E1F8B04BE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FMR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Utilization (102-36)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Donation (102-37)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Sales (102-38)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Exchange/Sale (102-39)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Special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Handling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Requirements (102-40)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Seized, Forfeited, Voluntarily Abandoned, &amp; Unclaimed (102-41)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Foreign Gifts &amp; Decorations (102-42)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57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8200</TotalTime>
  <Words>684</Words>
  <Application>Microsoft Office PowerPoint</Application>
  <PresentationFormat>On-screen Show (4:3)</PresentationFormat>
  <Paragraphs>137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Origin</vt:lpstr>
      <vt:lpstr>PowerPoint Presentation</vt:lpstr>
      <vt:lpstr>Agenda</vt:lpstr>
      <vt:lpstr>Legislative History</vt:lpstr>
      <vt:lpstr>Constitution</vt:lpstr>
      <vt:lpstr>Forces of Evolution</vt:lpstr>
      <vt:lpstr>Forces of Evolution</vt:lpstr>
      <vt:lpstr>Forces of Evolution</vt:lpstr>
      <vt:lpstr>Regulations</vt:lpstr>
      <vt:lpstr>Regulations</vt:lpstr>
      <vt:lpstr>Responsibilities</vt:lpstr>
      <vt:lpstr>Responsibilities</vt:lpstr>
      <vt:lpstr>Organizational Structure</vt:lpstr>
      <vt:lpstr>PowerPoint Presentation</vt:lpstr>
      <vt:lpstr>Stakeholders</vt:lpstr>
      <vt:lpstr>Stakeholders</vt:lpstr>
      <vt:lpstr>Stakeholders</vt:lpstr>
      <vt:lpstr>Before the exam…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BrentCCrawley</cp:lastModifiedBy>
  <cp:revision>451</cp:revision>
  <cp:lastPrinted>2000-10-09T13:28:30Z</cp:lastPrinted>
  <dcterms:created xsi:type="dcterms:W3CDTF">2000-04-20T12:10:32Z</dcterms:created>
  <dcterms:modified xsi:type="dcterms:W3CDTF">2018-05-29T13:17:34Z</dcterms:modified>
</cp:coreProperties>
</file>