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35800" cy="9334500"/>
  <p:embeddedFontLst>
    <p:embeddedFont>
      <p:font typeface="Source Sans Pro" panose="020B0604020202020204" charset="0"/>
      <p:regular r:id="rId19"/>
      <p:bold r:id="rId20"/>
      <p:italic r:id="rId21"/>
      <p:boldItalic r:id="rId22"/>
    </p:embeddedFont>
    <p:embeddedFont>
      <p:font typeface="Times" panose="020206030504050203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092">
          <p15:clr>
            <a:srgbClr val="000000"/>
          </p15:clr>
        </p15:guide>
        <p15:guide id="2" pos="516">
          <p15:clr>
            <a:srgbClr val="000000"/>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940">
          <p15:clr>
            <a:srgbClr val="000000"/>
          </p15:clr>
        </p15:guide>
        <p15:guide id="2" pos="2216">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13" y="-72"/>
      </p:cViewPr>
      <p:guideLst>
        <p:guide orient="horz" pos="1092"/>
        <p:guide pos="51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9588" cy="4667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86213" y="0"/>
            <a:ext cx="3049587" cy="4667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938213" y="4433888"/>
            <a:ext cx="5159375" cy="4200525"/>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67775"/>
            <a:ext cx="3049588" cy="4667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6581685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938213" y="4433888"/>
            <a:ext cx="5159375" cy="420052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Shape 145"/>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For unclaimed property, you must generally retain the property for 30 days from the date it is found.  If no claim is filed by previous owner, title is vestedin the U.S. government.</a:t>
            </a:r>
            <a:endParaRPr sz="1200" b="0" i="0" u="none" strike="noStrike" cap="none">
              <a:solidFill>
                <a:schemeClr val="dk1"/>
              </a:solidFill>
              <a:latin typeface="Times"/>
              <a:ea typeface="Times"/>
              <a:cs typeface="Times"/>
              <a:sym typeface="Times"/>
            </a:endParaRPr>
          </a:p>
        </p:txBody>
      </p:sp>
      <p:sp>
        <p:nvSpPr>
          <p:cNvPr id="146" name="Shape 146"/>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10</a:t>
            </a:fld>
            <a:endParaRPr sz="1200">
              <a:solidFill>
                <a:schemeClr val="dk1"/>
              </a:solidFill>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Shape 155"/>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 Your agency may retain unclaimed property for official use after 30 days and no claim is filed by former owner.  If not retained, Agency must decide if abandonment/destruction should be done immediately (not required to wait 30 days).  Otherwise, property should be reported to GSA.</a:t>
            </a:r>
            <a:endParaRPr/>
          </a:p>
          <a:p>
            <a:pPr marL="0" marR="0" lvl="0" indent="0" algn="l" rtl="0">
              <a:spcBef>
                <a:spcPts val="360"/>
              </a:spcBef>
              <a:spcAft>
                <a:spcPts val="0"/>
              </a:spcAft>
              <a:buNone/>
            </a:pPr>
            <a:endParaRPr sz="1200" b="0" i="0" u="none" strike="noStrike" cap="none">
              <a:solidFill>
                <a:schemeClr val="dk1"/>
              </a:solidFill>
              <a:latin typeface="Times"/>
              <a:ea typeface="Times"/>
              <a:cs typeface="Times"/>
              <a:sym typeface="Times"/>
            </a:endParaRPr>
          </a:p>
        </p:txBody>
      </p:sp>
      <p:sp>
        <p:nvSpPr>
          <p:cNvPr id="156" name="Shape 156"/>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11</a:t>
            </a:fld>
            <a:endParaRPr sz="1200">
              <a:solidFill>
                <a:schemeClr val="dk1"/>
              </a:solidFill>
              <a:latin typeface="Times"/>
              <a:ea typeface="Times"/>
              <a:cs typeface="Times"/>
              <a:sym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Shape 163"/>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If unclaimed property is retained for official use, records must be retained for 3 years.  Funds from the disposal of unclaimed property must be deposited in a special account for this 3 year period to cover any future valid claim.  When property is no longer required for agency use, it must be reported to GSA as excess.</a:t>
            </a:r>
            <a:endParaRPr sz="1200" b="0" i="0" u="none" strike="noStrike" cap="none">
              <a:solidFill>
                <a:schemeClr val="dk1"/>
              </a:solidFill>
              <a:latin typeface="Times"/>
              <a:ea typeface="Times"/>
              <a:cs typeface="Times"/>
              <a:sym typeface="Times"/>
            </a:endParaRPr>
          </a:p>
        </p:txBody>
      </p:sp>
      <p:sp>
        <p:nvSpPr>
          <p:cNvPr id="164" name="Shape 164"/>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12</a:t>
            </a:fld>
            <a:endParaRPr sz="1200">
              <a:solidFill>
                <a:schemeClr val="dk1"/>
              </a:solidFill>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Shape 171"/>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Should the former owner file a claim for the property, reimbursement must not exceed sales proceeds less the government’s cost of care and handling.  If the property was abandoned/destroyed, retained for official use or transferred to another agency, the reimbursement to the former owner must not exceed estimated resale value at time of vesting, less cost of care and handling.</a:t>
            </a:r>
            <a:endParaRPr sz="1200" b="0" i="0" u="none" strike="noStrike" cap="none">
              <a:solidFill>
                <a:schemeClr val="dk1"/>
              </a:solidFill>
              <a:latin typeface="Times"/>
              <a:ea typeface="Times"/>
              <a:cs typeface="Times"/>
              <a:sym typeface="Times"/>
            </a:endParaRPr>
          </a:p>
        </p:txBody>
      </p:sp>
      <p:sp>
        <p:nvSpPr>
          <p:cNvPr id="172" name="Shape 172"/>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13</a:t>
            </a:fld>
            <a:endParaRPr sz="1200">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Shape 179"/>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Unclaimed property may only be transferred to a Federal agency after 30 days of the date of finding the property and no claim being filed by the former owner.  The acquiring agency must pay the Fair Market Value to the holding  agency and proceeds must be deposited in a special account for a 3 year period pending a claim from the former owner.  After 3 years, the money must be deposited in the U.S. Treasury.</a:t>
            </a:r>
            <a:endParaRPr/>
          </a:p>
        </p:txBody>
      </p:sp>
      <p:sp>
        <p:nvSpPr>
          <p:cNvPr id="180" name="Shape 180"/>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14</a:t>
            </a:fld>
            <a:endParaRPr sz="1200">
              <a:solidFill>
                <a:schemeClr val="dk1"/>
              </a:solidFill>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7" name="Shape 187"/>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Unclaimed personal property may not be donated to the States because a fair market value reimbursement is required.</a:t>
            </a:r>
            <a:endParaRPr sz="1200" b="0" i="0" u="none" strike="noStrike" cap="none">
              <a:solidFill>
                <a:schemeClr val="dk1"/>
              </a:solidFill>
              <a:latin typeface="Times"/>
              <a:ea typeface="Times"/>
              <a:cs typeface="Times"/>
              <a:sym typeface="Times"/>
            </a:endParaRPr>
          </a:p>
        </p:txBody>
      </p:sp>
      <p:sp>
        <p:nvSpPr>
          <p:cNvPr id="188" name="Shape 188"/>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15</a:t>
            </a:fld>
            <a:endParaRPr sz="1200">
              <a:solidFill>
                <a:schemeClr val="dk1"/>
              </a:solidFill>
              <a:latin typeface="Times"/>
              <a:ea typeface="Times"/>
              <a:cs typeface="Times"/>
              <a:sym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16</a:t>
            </a:fld>
            <a:endParaRPr sz="1200">
              <a:solidFill>
                <a:schemeClr val="dk1"/>
              </a:solidFill>
              <a:latin typeface="Times"/>
              <a:ea typeface="Times"/>
              <a:cs typeface="Times"/>
              <a:sym typeface="Times"/>
            </a:endParaRPr>
          </a:p>
        </p:txBody>
      </p:sp>
      <p:sp>
        <p:nvSpPr>
          <p:cNvPr id="196" name="Shape 196"/>
          <p:cNvSpPr>
            <a:spLocks noGrp="1" noRot="1" noChangeAspect="1"/>
          </p:cNvSpPr>
          <p:nvPr>
            <p:ph type="sldImg" idx="2"/>
          </p:nvPr>
        </p:nvSpPr>
        <p:spPr>
          <a:xfrm>
            <a:off x="1185863" y="700088"/>
            <a:ext cx="4668837" cy="35020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938107" y="4434009"/>
            <a:ext cx="5159587" cy="4199960"/>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Questions and Answers</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 name="Shape 78"/>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Definitions for Seized, Forfeited, Unclaimed  and Voluntarily Abandoned personal property.</a:t>
            </a:r>
            <a:endParaRPr/>
          </a:p>
          <a:p>
            <a:pPr marL="0" marR="0" lvl="0" indent="0" algn="l" rtl="0">
              <a:spcBef>
                <a:spcPts val="360"/>
              </a:spcBef>
              <a:spcAft>
                <a:spcPts val="0"/>
              </a:spcAft>
              <a:buNone/>
            </a:pPr>
            <a:r>
              <a:rPr lang="en-US" sz="1200" b="0" i="0" u="none" strike="noStrike" cap="none">
                <a:solidFill>
                  <a:schemeClr val="dk1"/>
                </a:solidFill>
                <a:latin typeface="Times"/>
                <a:ea typeface="Times"/>
                <a:cs typeface="Times"/>
                <a:sym typeface="Times"/>
              </a:rPr>
              <a:t>Seized -confiscated usually by law enforcement – Ex. US Marshalls, US Marshalls has to store in exact condition it was in when seized. </a:t>
            </a:r>
            <a:endParaRPr/>
          </a:p>
          <a:p>
            <a:pPr marL="0" marR="0" lvl="0" indent="0" algn="l" rtl="0">
              <a:spcBef>
                <a:spcPts val="360"/>
              </a:spcBef>
              <a:spcAft>
                <a:spcPts val="0"/>
              </a:spcAft>
              <a:buNone/>
            </a:pPr>
            <a:r>
              <a:rPr lang="en-US" sz="1200" b="0" i="0" u="none" strike="noStrike" cap="none">
                <a:solidFill>
                  <a:schemeClr val="dk1"/>
                </a:solidFill>
                <a:latin typeface="Times"/>
                <a:ea typeface="Times"/>
                <a:cs typeface="Times"/>
                <a:sym typeface="Times"/>
              </a:rPr>
              <a:t>Forfeited – It court gives to GSATitle passes with court order.</a:t>
            </a:r>
            <a:endParaRPr/>
          </a:p>
          <a:p>
            <a:pPr marL="0" marR="0" lvl="0" indent="0" algn="l" rtl="0">
              <a:spcBef>
                <a:spcPts val="360"/>
              </a:spcBef>
              <a:spcAft>
                <a:spcPts val="0"/>
              </a:spcAft>
              <a:buNone/>
            </a:pPr>
            <a:r>
              <a:rPr lang="en-US" sz="1200" b="0" i="0" u="none" strike="noStrike" cap="none">
                <a:solidFill>
                  <a:schemeClr val="dk1"/>
                </a:solidFill>
                <a:latin typeface="Times"/>
                <a:ea typeface="Times"/>
                <a:cs typeface="Times"/>
                <a:sym typeface="Times"/>
              </a:rPr>
              <a:t>Unclaimed – Lost &amp; Found</a:t>
            </a:r>
            <a:endParaRPr/>
          </a:p>
          <a:p>
            <a:pPr marL="0" marR="0" lvl="0" indent="0" algn="l" rtl="0">
              <a:spcBef>
                <a:spcPts val="360"/>
              </a:spcBef>
              <a:spcAft>
                <a:spcPts val="0"/>
              </a:spcAft>
              <a:buNone/>
            </a:pPr>
            <a:r>
              <a:rPr lang="en-US" sz="1200" b="0" i="0" u="none" strike="noStrike" cap="none">
                <a:solidFill>
                  <a:schemeClr val="dk1"/>
                </a:solidFill>
                <a:latin typeface="Times"/>
                <a:ea typeface="Times"/>
                <a:cs typeface="Times"/>
                <a:sym typeface="Times"/>
              </a:rPr>
              <a:t>Voluntarily Abandoned – Ex: TSA, leave knife etc. and then catch flight.  TSA will contact SASP and provide to them.  Can make determination to Abandon &amp; Destroy.  If abandon marijuana, gets turned over to Food &amp; Drug Administration.  </a:t>
            </a:r>
            <a:endParaRPr sz="1200" b="0" i="0" u="none" strike="noStrike" cap="none">
              <a:solidFill>
                <a:schemeClr val="dk1"/>
              </a:solidFill>
              <a:latin typeface="Times"/>
              <a:ea typeface="Times"/>
              <a:cs typeface="Times"/>
              <a:sym typeface="Times"/>
            </a:endParaRPr>
          </a:p>
        </p:txBody>
      </p:sp>
      <p:sp>
        <p:nvSpPr>
          <p:cNvPr id="79" name="Shape 79"/>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a:t>
            </a:fld>
            <a:endParaRPr sz="1200">
              <a:solidFill>
                <a:schemeClr val="dk1"/>
              </a:solidFill>
              <a:latin typeface="Times"/>
              <a:ea typeface="Times"/>
              <a:cs typeface="Times"/>
              <a:sym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Shape 86"/>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The holding agency is responsible for retaining custody of property, reporting property not retained for official use, and for the care and handling of the property.</a:t>
            </a:r>
            <a:endParaRPr sz="1200" b="0" i="0" u="none" strike="noStrike" cap="none">
              <a:solidFill>
                <a:schemeClr val="dk1"/>
              </a:solidFill>
              <a:latin typeface="Times"/>
              <a:ea typeface="Times"/>
              <a:cs typeface="Times"/>
              <a:sym typeface="Times"/>
            </a:endParaRPr>
          </a:p>
        </p:txBody>
      </p:sp>
      <p:sp>
        <p:nvSpPr>
          <p:cNvPr id="87" name="Shape 87"/>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a:t>
            </a:fld>
            <a:endParaRPr sz="1200">
              <a:solidFill>
                <a:schemeClr val="dk1"/>
              </a:solidFill>
              <a:latin typeface="Times"/>
              <a:ea typeface="Times"/>
              <a:cs typeface="Times"/>
              <a:sym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Shape 94"/>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Seized property cannot be placed into official use until title is vested in the U.S. government.</a:t>
            </a:r>
            <a:endParaRPr sz="1200" b="0" i="0" u="none" strike="noStrike" cap="none">
              <a:solidFill>
                <a:schemeClr val="dk1"/>
              </a:solidFill>
              <a:latin typeface="Times"/>
              <a:ea typeface="Times"/>
              <a:cs typeface="Times"/>
              <a:sym typeface="Times"/>
            </a:endParaRPr>
          </a:p>
        </p:txBody>
      </p:sp>
      <p:sp>
        <p:nvSpPr>
          <p:cNvPr id="95" name="Shape 95"/>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4</a:t>
            </a:fld>
            <a:endParaRPr sz="1200">
              <a:solidFill>
                <a:schemeClr val="dk1"/>
              </a:solidFill>
              <a:latin typeface="Times"/>
              <a:ea typeface="Times"/>
              <a:cs typeface="Times"/>
              <a:sym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Shape 103"/>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Forfeited property may be retained for official use unless required by law or court decree to be sold.</a:t>
            </a:r>
            <a:endParaRPr sz="1200" b="0" i="0" u="none" strike="noStrike" cap="none">
              <a:solidFill>
                <a:schemeClr val="dk1"/>
              </a:solidFill>
              <a:latin typeface="Times"/>
              <a:ea typeface="Times"/>
              <a:cs typeface="Times"/>
              <a:sym typeface="Times"/>
            </a:endParaRPr>
          </a:p>
        </p:txBody>
      </p:sp>
      <p:sp>
        <p:nvSpPr>
          <p:cNvPr id="104" name="Shape 104"/>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5</a:t>
            </a:fld>
            <a:endParaRPr sz="1200">
              <a:solidFill>
                <a:schemeClr val="dk1"/>
              </a:solidFill>
              <a:latin typeface="Times"/>
              <a:ea typeface="Times"/>
              <a:cs typeface="Times"/>
              <a:sym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Shape 112"/>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Forfeited property retained for official use loses its identity as forfeited property and must be reported to GSA when declared excess just like any other Federal excess personal property.</a:t>
            </a:r>
            <a:endParaRPr sz="1200" b="0" i="0" u="none" strike="noStrike" cap="none">
              <a:solidFill>
                <a:schemeClr val="dk1"/>
              </a:solidFill>
              <a:latin typeface="Times"/>
              <a:ea typeface="Times"/>
              <a:cs typeface="Times"/>
              <a:sym typeface="Times"/>
            </a:endParaRPr>
          </a:p>
        </p:txBody>
      </p:sp>
      <p:sp>
        <p:nvSpPr>
          <p:cNvPr id="113" name="Shape 113"/>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6</a:t>
            </a:fld>
            <a:endParaRPr sz="1200">
              <a:solidFill>
                <a:schemeClr val="dk1"/>
              </a:solidFill>
              <a:latin typeface="Times"/>
              <a:ea typeface="Times"/>
              <a:cs typeface="Times"/>
              <a:sym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Shape 120"/>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Voluntary Abandoned property may be retained for official use.  However, if not retained for official use, property should be reported to GSA just like any other Federal excess personal property.  If property has no commercial value, the property may be disposed of in accordance with the abandonment/destruction authority (FMR 102-36.305 – 330).</a:t>
            </a:r>
            <a:endParaRPr sz="1200" b="0" i="0" u="none" strike="noStrike" cap="none">
              <a:solidFill>
                <a:schemeClr val="dk1"/>
              </a:solidFill>
              <a:latin typeface="Times"/>
              <a:ea typeface="Times"/>
              <a:cs typeface="Times"/>
              <a:sym typeface="Times"/>
            </a:endParaRPr>
          </a:p>
        </p:txBody>
      </p:sp>
      <p:sp>
        <p:nvSpPr>
          <p:cNvPr id="121" name="Shape 121"/>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7</a:t>
            </a:fld>
            <a:endParaRPr sz="1200">
              <a:solidFill>
                <a:schemeClr val="dk1"/>
              </a:solidFill>
              <a:latin typeface="Times"/>
              <a:ea typeface="Times"/>
              <a:cs typeface="Times"/>
              <a:sym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Shape 128"/>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Clr>
                <a:schemeClr val="dk1"/>
              </a:buClr>
              <a:buSzPts val="1200"/>
              <a:buFont typeface="Times"/>
              <a:buNone/>
            </a:pPr>
            <a:r>
              <a:rPr lang="en-US" sz="1200" b="0" i="0" u="none" strike="noStrike" cap="none">
                <a:solidFill>
                  <a:schemeClr val="dk1"/>
                </a:solidFill>
                <a:latin typeface="Times"/>
                <a:ea typeface="Times"/>
                <a:cs typeface="Times"/>
                <a:sym typeface="Times"/>
              </a:rPr>
              <a:t>When retained for official use or transferred to another agency, Voluntarily abandoned property loses its identity as such and becomes normal personal property.</a:t>
            </a:r>
            <a:endParaRPr/>
          </a:p>
          <a:p>
            <a:pPr marL="0" marR="0" lvl="0" indent="0" algn="l" rtl="0">
              <a:spcBef>
                <a:spcPts val="360"/>
              </a:spcBef>
              <a:spcAft>
                <a:spcPts val="0"/>
              </a:spcAft>
              <a:buNone/>
            </a:pPr>
            <a:endParaRPr sz="1200" b="0" i="0" u="none" strike="noStrike" cap="none">
              <a:solidFill>
                <a:schemeClr val="dk1"/>
              </a:solidFill>
              <a:latin typeface="Times"/>
              <a:ea typeface="Times"/>
              <a:cs typeface="Times"/>
              <a:sym typeface="Times"/>
            </a:endParaRPr>
          </a:p>
        </p:txBody>
      </p:sp>
      <p:sp>
        <p:nvSpPr>
          <p:cNvPr id="129" name="Shape 129"/>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8</a:t>
            </a:fld>
            <a:endParaRPr sz="1200">
              <a:solidFill>
                <a:schemeClr val="dk1"/>
              </a:solidFill>
              <a:latin typeface="Times"/>
              <a:ea typeface="Times"/>
              <a:cs typeface="Times"/>
              <a:sym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84275" y="700088"/>
            <a:ext cx="4667250" cy="3500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Shape 137"/>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Your Agency may not retain the proceeds from the sale of voluntarily abandoned property.  Proceeds must be deposited in the U.S. Treasury  unless your Agency has specific statutory authority to do otherwise.</a:t>
            </a:r>
            <a:endParaRPr/>
          </a:p>
          <a:p>
            <a:pPr marL="0" marR="0" lvl="0" indent="0" algn="l" rtl="0">
              <a:spcBef>
                <a:spcPts val="360"/>
              </a:spcBef>
              <a:spcAft>
                <a:spcPts val="0"/>
              </a:spcAft>
              <a:buNone/>
            </a:pPr>
            <a:endParaRPr sz="1200" b="0" i="0" u="none" strike="noStrike" cap="none">
              <a:solidFill>
                <a:schemeClr val="dk1"/>
              </a:solidFill>
              <a:latin typeface="Times"/>
              <a:ea typeface="Times"/>
              <a:cs typeface="Times"/>
              <a:sym typeface="Times"/>
            </a:endParaRPr>
          </a:p>
        </p:txBody>
      </p:sp>
      <p:sp>
        <p:nvSpPr>
          <p:cNvPr id="138" name="Shape 138"/>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9</a:t>
            </a:fld>
            <a:endParaRPr sz="1200">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pic>
        <p:nvPicPr>
          <p:cNvPr id="16" name="Shape 16" descr="Flag_more_blue"/>
          <p:cNvPicPr preferRelativeResize="0"/>
          <p:nvPr/>
        </p:nvPicPr>
        <p:blipFill rotWithShape="1">
          <a:blip r:embed="rId2">
            <a:alphaModFix/>
          </a:blip>
          <a:srcRect r="15492"/>
          <a:stretch/>
        </p:blipFill>
        <p:spPr>
          <a:xfrm>
            <a:off x="0" y="2722563"/>
            <a:ext cx="9144000" cy="4135437"/>
          </a:xfrm>
          <a:prstGeom prst="rect">
            <a:avLst/>
          </a:prstGeom>
          <a:noFill/>
          <a:ln>
            <a:noFill/>
          </a:ln>
        </p:spPr>
      </p:pic>
      <p:sp>
        <p:nvSpPr>
          <p:cNvPr id="17" name="Shape 17"/>
          <p:cNvSpPr/>
          <p:nvPr/>
        </p:nvSpPr>
        <p:spPr>
          <a:xfrm>
            <a:off x="0" y="2514600"/>
            <a:ext cx="9144000" cy="420688"/>
          </a:xfrm>
          <a:prstGeom prst="rect">
            <a:avLst/>
          </a:prstGeom>
          <a:solidFill>
            <a:srgbClr val="013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8" name="Shape 18"/>
          <p:cNvSpPr/>
          <p:nvPr/>
        </p:nvSpPr>
        <p:spPr>
          <a:xfrm>
            <a:off x="0" y="1708150"/>
            <a:ext cx="9144000" cy="850900"/>
          </a:xfrm>
          <a:prstGeom prst="rect">
            <a:avLst/>
          </a:prstGeom>
          <a:solidFill>
            <a:srgbClr val="A50021"/>
          </a:solidFill>
          <a:ln>
            <a:noFill/>
          </a:ln>
        </p:spPr>
        <p:txBody>
          <a:bodyPr spcFirstLastPara="1" wrap="square" lIns="91425" tIns="45700" rIns="91425" bIns="45700" anchor="ctr" anchorCtr="0">
            <a:noAutofit/>
          </a:bodyPr>
          <a:lstStyle/>
          <a:p>
            <a:pPr marL="404813" marR="0" lvl="0" indent="0" algn="l" rtl="0">
              <a:spcBef>
                <a:spcPts val="0"/>
              </a:spcBef>
              <a:spcAft>
                <a:spcPts val="0"/>
              </a:spcAft>
              <a:buNone/>
            </a:pPr>
            <a:endParaRPr sz="3600">
              <a:solidFill>
                <a:schemeClr val="lt1"/>
              </a:solidFill>
              <a:latin typeface="Arial"/>
              <a:ea typeface="Arial"/>
              <a:cs typeface="Arial"/>
              <a:sym typeface="Arial"/>
            </a:endParaRPr>
          </a:p>
        </p:txBody>
      </p:sp>
      <p:pic>
        <p:nvPicPr>
          <p:cNvPr id="19" name="Shape 19"/>
          <p:cNvPicPr preferRelativeResize="0"/>
          <p:nvPr/>
        </p:nvPicPr>
        <p:blipFill rotWithShape="1">
          <a:blip r:embed="rId3">
            <a:alphaModFix/>
          </a:blip>
          <a:srcRect/>
          <a:stretch/>
        </p:blipFill>
        <p:spPr>
          <a:xfrm>
            <a:off x="455613" y="455613"/>
            <a:ext cx="850900" cy="854075"/>
          </a:xfrm>
          <a:prstGeom prst="rect">
            <a:avLst/>
          </a:prstGeom>
          <a:noFill/>
          <a:ln>
            <a:noFill/>
          </a:ln>
        </p:spPr>
      </p:pic>
      <p:sp>
        <p:nvSpPr>
          <p:cNvPr id="20" name="Shape 20"/>
          <p:cNvSpPr txBox="1"/>
          <p:nvPr/>
        </p:nvSpPr>
        <p:spPr>
          <a:xfrm>
            <a:off x="4114800" y="1066800"/>
            <a:ext cx="4445000" cy="304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en-US" sz="1400" b="1">
                <a:solidFill>
                  <a:srgbClr val="4C4C4C"/>
                </a:solidFill>
                <a:latin typeface="Arial"/>
                <a:ea typeface="Arial"/>
                <a:cs typeface="Arial"/>
                <a:sym typeface="Arial"/>
              </a:rPr>
              <a:t>U.S. General Services Administration</a:t>
            </a:r>
            <a:endParaRPr sz="24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58" name="Shape 58"/>
          <p:cNvSpPr>
            <a:spLocks noGrp="1"/>
          </p:cNvSpPr>
          <p:nvPr>
            <p:ph type="pic" idx="2"/>
          </p:nvPr>
        </p:nvSpPr>
        <p:spPr>
          <a:xfrm>
            <a:off x="1792288" y="1219200"/>
            <a:ext cx="5486400" cy="3508374"/>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lt1"/>
              </a:buClr>
              <a:buSzPts val="3200"/>
              <a:buFont typeface="Noto Sans Symbols"/>
              <a:buNone/>
              <a:defRPr sz="3200" b="0" i="0" u="none" strike="noStrike" cap="none">
                <a:solidFill>
                  <a:srgbClr val="013C88"/>
                </a:solidFill>
                <a:latin typeface="Times New Roman"/>
                <a:ea typeface="Times New Roman"/>
                <a:cs typeface="Times New Roman"/>
                <a:sym typeface="Times New Roman"/>
              </a:defRPr>
            </a:lvl1pPr>
            <a:lvl2pPr marR="0" lvl="1" algn="l" rtl="0">
              <a:spcBef>
                <a:spcPts val="560"/>
              </a:spcBef>
              <a:spcAft>
                <a:spcPts val="0"/>
              </a:spcAft>
              <a:buClr>
                <a:schemeClr val="lt1"/>
              </a:buClr>
              <a:buSzPts val="2800"/>
              <a:buFont typeface="Noto Sans Symbols"/>
              <a:buNone/>
              <a:defRPr sz="2800" b="0" i="0" u="none" strike="noStrike" cap="none">
                <a:solidFill>
                  <a:srgbClr val="013C88"/>
                </a:solidFill>
                <a:latin typeface="Times New Roman"/>
                <a:ea typeface="Times New Roman"/>
                <a:cs typeface="Times New Roman"/>
                <a:sym typeface="Times New Roman"/>
              </a:defRPr>
            </a:lvl2pPr>
            <a:lvl3pPr marR="0" lvl="2" algn="l" rtl="0">
              <a:spcBef>
                <a:spcPts val="480"/>
              </a:spcBef>
              <a:spcAft>
                <a:spcPts val="0"/>
              </a:spcAft>
              <a:buClr>
                <a:schemeClr val="lt1"/>
              </a:buClr>
              <a:buSzPts val="2400"/>
              <a:buFont typeface="Arial"/>
              <a:buNone/>
              <a:defRPr sz="2400" b="0" i="0" u="none" strike="noStrike" cap="none">
                <a:solidFill>
                  <a:srgbClr val="013C88"/>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59" name="Shape 59"/>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lt1"/>
              </a:buClr>
              <a:buSzPts val="1200"/>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lt1"/>
              </a:buClr>
              <a:buSzPts val="1000"/>
              <a:buFont typeface="Arial"/>
              <a:buNone/>
              <a:defRPr sz="1000" b="0"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60" name="Shape 6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63" name="Shape 63"/>
          <p:cNvSpPr txBox="1">
            <a:spLocks noGrp="1"/>
          </p:cNvSpPr>
          <p:nvPr>
            <p:ph type="body" idx="1"/>
          </p:nvPr>
        </p:nvSpPr>
        <p:spPr>
          <a:xfrm rot="5400000">
            <a:off x="2816226" y="33337"/>
            <a:ext cx="3048000" cy="7769225"/>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64" name="Shape 6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rot="5400000">
            <a:off x="5274469" y="2489994"/>
            <a:ext cx="3962400" cy="1941512"/>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67" name="Shape 67"/>
          <p:cNvSpPr txBox="1">
            <a:spLocks noGrp="1"/>
          </p:cNvSpPr>
          <p:nvPr>
            <p:ph type="body" idx="1"/>
          </p:nvPr>
        </p:nvSpPr>
        <p:spPr>
          <a:xfrm rot="5400000">
            <a:off x="1312863" y="622300"/>
            <a:ext cx="3962400" cy="56769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68" name="Shape 6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5613" y="2393950"/>
            <a:ext cx="7769225" cy="3048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013C88"/>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rgbClr val="013C88"/>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rgbClr val="013C88"/>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spcBef>
                <a:spcPts val="480"/>
              </a:spcBef>
              <a:spcAft>
                <a:spcPts val="0"/>
              </a:spcAft>
              <a:buClr>
                <a:srgbClr val="013C88"/>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spcBef>
                <a:spcPts val="480"/>
              </a:spcBef>
              <a:spcAft>
                <a:spcPts val="0"/>
              </a:spcAft>
              <a:buClr>
                <a:srgbClr val="013C88"/>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24" name="Shape 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1479550"/>
            <a:ext cx="7769225" cy="5492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27" name="Shape 27"/>
          <p:cNvSpPr txBox="1">
            <a:spLocks noGrp="1"/>
          </p:cNvSpPr>
          <p:nvPr>
            <p:ph type="body" idx="1"/>
          </p:nvPr>
        </p:nvSpPr>
        <p:spPr>
          <a:xfrm>
            <a:off x="455613" y="2393950"/>
            <a:ext cx="3808412" cy="3048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28" name="Shape 28"/>
          <p:cNvSpPr txBox="1">
            <a:spLocks noGrp="1"/>
          </p:cNvSpPr>
          <p:nvPr>
            <p:ph type="body" idx="2"/>
          </p:nvPr>
        </p:nvSpPr>
        <p:spPr>
          <a:xfrm>
            <a:off x="4416425" y="2393950"/>
            <a:ext cx="3808413" cy="3048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29" name="Shape 2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32" name="Shape 3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lt1"/>
              </a:buClr>
              <a:buSzPts val="1800"/>
              <a:buFont typeface="Noto Sans Symbols"/>
              <a:buNone/>
              <a:defRPr sz="1800" b="0"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lt1"/>
              </a:buClr>
              <a:buSzPts val="1600"/>
              <a:buFont typeface="Arial"/>
              <a:buNone/>
              <a:defRPr sz="1600" b="0"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9pPr>
          </a:lstStyle>
          <a:p>
            <a:endParaRPr/>
          </a:p>
        </p:txBody>
      </p:sp>
      <p:sp>
        <p:nvSpPr>
          <p:cNvPr id="33" name="Shape 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36" name="Shape 36"/>
          <p:cNvSpPr txBox="1">
            <a:spLocks noGrp="1"/>
          </p:cNvSpPr>
          <p:nvPr>
            <p:ph type="body" idx="1"/>
          </p:nvPr>
        </p:nvSpPr>
        <p:spPr>
          <a:xfrm>
            <a:off x="455613" y="2393950"/>
            <a:ext cx="3808412" cy="30480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Noto Sans Symbols"/>
              <a:buChar char="➢"/>
              <a:defRPr sz="28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rgbClr val="013C88"/>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9pPr>
          </a:lstStyle>
          <a:p>
            <a:endParaRPr/>
          </a:p>
        </p:txBody>
      </p:sp>
      <p:sp>
        <p:nvSpPr>
          <p:cNvPr id="37" name="Shape 37"/>
          <p:cNvSpPr txBox="1">
            <a:spLocks noGrp="1"/>
          </p:cNvSpPr>
          <p:nvPr>
            <p:ph type="body" idx="2"/>
          </p:nvPr>
        </p:nvSpPr>
        <p:spPr>
          <a:xfrm>
            <a:off x="4416425" y="2393950"/>
            <a:ext cx="3808413" cy="30480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Noto Sans Symbols"/>
              <a:buChar char="➢"/>
              <a:defRPr sz="28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rgbClr val="013C88"/>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lt1"/>
              </a:buClr>
              <a:buSzPts val="1800"/>
              <a:buFont typeface="Noto Sans Symbols"/>
              <a:buChar char="▫"/>
              <a:defRPr sz="1800" b="0" i="0" u="none" strike="noStrike" cap="none">
                <a:solidFill>
                  <a:srgbClr val="013C88"/>
                </a:solidFill>
                <a:latin typeface="Times New Roman"/>
                <a:ea typeface="Times New Roman"/>
                <a:cs typeface="Times New Roman"/>
                <a:sym typeface="Times New Roman"/>
              </a:defRPr>
            </a:lvl9pPr>
          </a:lstStyle>
          <a:p>
            <a:endParaRPr/>
          </a:p>
        </p:txBody>
      </p:sp>
      <p:sp>
        <p:nvSpPr>
          <p:cNvPr id="38" name="Shape 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1143000"/>
            <a:ext cx="8229600" cy="5847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41" name="Shape 41"/>
          <p:cNvSpPr txBox="1">
            <a:spLocks noGrp="1"/>
          </p:cNvSpPr>
          <p:nvPr>
            <p:ph type="body" idx="1"/>
          </p:nvPr>
        </p:nvSpPr>
        <p:spPr>
          <a:xfrm>
            <a:off x="457200" y="1828800"/>
            <a:ext cx="4040188" cy="8382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lt1"/>
              </a:buClr>
              <a:buSzPts val="2000"/>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lt1"/>
              </a:buClr>
              <a:buSzPts val="1800"/>
              <a:buFont typeface="Arial"/>
              <a:buNone/>
              <a:defRPr sz="1800" b="1"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42" name="Shape 42"/>
          <p:cNvSpPr txBox="1">
            <a:spLocks noGrp="1"/>
          </p:cNvSpPr>
          <p:nvPr>
            <p:ph type="body" idx="2"/>
          </p:nvPr>
        </p:nvSpPr>
        <p:spPr>
          <a:xfrm>
            <a:off x="457200" y="2743200"/>
            <a:ext cx="4040188" cy="3382962"/>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rgbClr val="013C88"/>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3"/>
          </p:nvPr>
        </p:nvSpPr>
        <p:spPr>
          <a:xfrm>
            <a:off x="4648200" y="1828800"/>
            <a:ext cx="4041775" cy="8382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lt1"/>
              </a:buClr>
              <a:buSzPts val="2000"/>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lt1"/>
              </a:buClr>
              <a:buSzPts val="1800"/>
              <a:buFont typeface="Arial"/>
              <a:buNone/>
              <a:defRPr sz="1800" b="1"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44" name="Shape 44"/>
          <p:cNvSpPr txBox="1">
            <a:spLocks noGrp="1"/>
          </p:cNvSpPr>
          <p:nvPr>
            <p:ph type="body" idx="4"/>
          </p:nvPr>
        </p:nvSpPr>
        <p:spPr>
          <a:xfrm>
            <a:off x="4645025" y="2743200"/>
            <a:ext cx="4041775" cy="3382962"/>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rgbClr val="013C88"/>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45" name="Shape 4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219200"/>
            <a:ext cx="3008313" cy="70788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53" name="Shape 53"/>
          <p:cNvSpPr txBox="1">
            <a:spLocks noGrp="1"/>
          </p:cNvSpPr>
          <p:nvPr>
            <p:ph type="body" idx="1"/>
          </p:nvPr>
        </p:nvSpPr>
        <p:spPr>
          <a:xfrm>
            <a:off x="3575050" y="1219200"/>
            <a:ext cx="5111750" cy="4906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rgbClr val="013C88"/>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2"/>
          </p:nvPr>
        </p:nvSpPr>
        <p:spPr>
          <a:xfrm>
            <a:off x="457200" y="2057400"/>
            <a:ext cx="3008313" cy="40687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lt1"/>
              </a:buClr>
              <a:buSzPts val="1200"/>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lt1"/>
              </a:buClr>
              <a:buSzPts val="1000"/>
              <a:buFont typeface="Arial"/>
              <a:buNone/>
              <a:defRPr sz="1000" b="0"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55" name="Shape 5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455613" y="2393950"/>
            <a:ext cx="7769225" cy="3048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11" name="Shape 11"/>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i="0" u="none" strike="noStrike" cap="none">
                <a:solidFill>
                  <a:srgbClr val="013C88"/>
                </a:solidFill>
                <a:latin typeface="Arial"/>
                <a:ea typeface="Arial"/>
                <a:cs typeface="Arial"/>
                <a:sym typeface="Arial"/>
              </a:defRPr>
            </a:lvl1pPr>
            <a:lvl2pPr marL="0" marR="0" lvl="1" indent="0" algn="r" rtl="0">
              <a:spcBef>
                <a:spcPts val="0"/>
              </a:spcBef>
              <a:spcAft>
                <a:spcPts val="0"/>
              </a:spcAft>
              <a:buNone/>
              <a:defRPr sz="1400" b="1" i="0" u="none" strike="noStrike" cap="none">
                <a:solidFill>
                  <a:srgbClr val="013C88"/>
                </a:solidFill>
                <a:latin typeface="Arial"/>
                <a:ea typeface="Arial"/>
                <a:cs typeface="Arial"/>
                <a:sym typeface="Arial"/>
              </a:defRPr>
            </a:lvl2pPr>
            <a:lvl3pPr marL="0" marR="0" lvl="2" indent="0" algn="r" rtl="0">
              <a:spcBef>
                <a:spcPts val="0"/>
              </a:spcBef>
              <a:spcAft>
                <a:spcPts val="0"/>
              </a:spcAft>
              <a:buNone/>
              <a:defRPr sz="1400" b="1" i="0" u="none" strike="noStrike" cap="none">
                <a:solidFill>
                  <a:srgbClr val="013C88"/>
                </a:solidFill>
                <a:latin typeface="Arial"/>
                <a:ea typeface="Arial"/>
                <a:cs typeface="Arial"/>
                <a:sym typeface="Arial"/>
              </a:defRPr>
            </a:lvl3pPr>
            <a:lvl4pPr marL="0" marR="0" lvl="3" indent="0" algn="r" rtl="0">
              <a:spcBef>
                <a:spcPts val="0"/>
              </a:spcBef>
              <a:spcAft>
                <a:spcPts val="0"/>
              </a:spcAft>
              <a:buNone/>
              <a:defRPr sz="1400" b="1" i="0" u="none" strike="noStrike" cap="none">
                <a:solidFill>
                  <a:srgbClr val="013C88"/>
                </a:solidFill>
                <a:latin typeface="Arial"/>
                <a:ea typeface="Arial"/>
                <a:cs typeface="Arial"/>
                <a:sym typeface="Arial"/>
              </a:defRPr>
            </a:lvl4pPr>
            <a:lvl5pPr marL="0" marR="0" lvl="4" indent="0" algn="r" rtl="0">
              <a:spcBef>
                <a:spcPts val="0"/>
              </a:spcBef>
              <a:spcAft>
                <a:spcPts val="0"/>
              </a:spcAft>
              <a:buNone/>
              <a:defRPr sz="1400" b="1" i="0" u="none" strike="noStrike" cap="none">
                <a:solidFill>
                  <a:srgbClr val="013C88"/>
                </a:solidFill>
                <a:latin typeface="Arial"/>
                <a:ea typeface="Arial"/>
                <a:cs typeface="Arial"/>
                <a:sym typeface="Arial"/>
              </a:defRPr>
            </a:lvl5pPr>
            <a:lvl6pPr marL="0" marR="0" lvl="5" indent="0" algn="r" rtl="0">
              <a:spcBef>
                <a:spcPts val="0"/>
              </a:spcBef>
              <a:spcAft>
                <a:spcPts val="0"/>
              </a:spcAft>
              <a:buNone/>
              <a:defRPr sz="1400" b="1" i="0" u="none" strike="noStrike" cap="none">
                <a:solidFill>
                  <a:srgbClr val="013C88"/>
                </a:solidFill>
                <a:latin typeface="Arial"/>
                <a:ea typeface="Arial"/>
                <a:cs typeface="Arial"/>
                <a:sym typeface="Arial"/>
              </a:defRPr>
            </a:lvl6pPr>
            <a:lvl7pPr marL="0" marR="0" lvl="6" indent="0" algn="r" rtl="0">
              <a:spcBef>
                <a:spcPts val="0"/>
              </a:spcBef>
              <a:spcAft>
                <a:spcPts val="0"/>
              </a:spcAft>
              <a:buNone/>
              <a:defRPr sz="1400" b="1" i="0" u="none" strike="noStrike" cap="none">
                <a:solidFill>
                  <a:srgbClr val="013C88"/>
                </a:solidFill>
                <a:latin typeface="Arial"/>
                <a:ea typeface="Arial"/>
                <a:cs typeface="Arial"/>
                <a:sym typeface="Arial"/>
              </a:defRPr>
            </a:lvl7pPr>
            <a:lvl8pPr marL="0" marR="0" lvl="7" indent="0" algn="r" rtl="0">
              <a:spcBef>
                <a:spcPts val="0"/>
              </a:spcBef>
              <a:spcAft>
                <a:spcPts val="0"/>
              </a:spcAft>
              <a:buNone/>
              <a:defRPr sz="1400" b="1" i="0" u="none" strike="noStrike" cap="none">
                <a:solidFill>
                  <a:srgbClr val="013C88"/>
                </a:solidFill>
                <a:latin typeface="Arial"/>
                <a:ea typeface="Arial"/>
                <a:cs typeface="Arial"/>
                <a:sym typeface="Arial"/>
              </a:defRPr>
            </a:lvl8pPr>
            <a:lvl9pPr marL="0" marR="0" lvl="8" indent="0" algn="r" rtl="0">
              <a:spcBef>
                <a:spcPts val="0"/>
              </a:spcBef>
              <a:spcAft>
                <a:spcPts val="0"/>
              </a:spcAft>
              <a:buNone/>
              <a:defRPr sz="1400" b="1" i="0" u="none" strike="noStrike" cap="none">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3" name="Shape 13"/>
          <p:cNvSpPr/>
          <p:nvPr/>
        </p:nvSpPr>
        <p:spPr>
          <a:xfrm>
            <a:off x="0" y="685800"/>
            <a:ext cx="9144000" cy="420688"/>
          </a:xfrm>
          <a:prstGeom prst="rect">
            <a:avLst/>
          </a:prstGeom>
          <a:solidFill>
            <a:srgbClr val="A50021"/>
          </a:solidFill>
          <a:ln>
            <a:noFill/>
          </a:ln>
        </p:spPr>
        <p:txBody>
          <a:bodyPr spcFirstLastPara="1" wrap="square" lIns="91425" tIns="45700" rIns="91425" bIns="45700" anchor="ctr" anchorCtr="0">
            <a:noAutofit/>
          </a:bodyPr>
          <a:lstStyle/>
          <a:p>
            <a:pPr marL="347663" marR="0" lvl="0" indent="0" algn="l" rtl="0">
              <a:spcBef>
                <a:spcPts val="0"/>
              </a:spcBef>
              <a:spcAft>
                <a:spcPts val="0"/>
              </a:spcAft>
              <a:buNone/>
            </a:pPr>
            <a:endParaRPr sz="2000" b="0" i="0" u="none" strike="noStrike" cap="none">
              <a:solidFill>
                <a:schemeClr val="dk1"/>
              </a:solidFill>
              <a:latin typeface="Source Sans Pro"/>
              <a:ea typeface="Source Sans Pro"/>
              <a:cs typeface="Source Sans Pro"/>
              <a:sym typeface="Source Sans Pro"/>
            </a:endParaRPr>
          </a:p>
        </p:txBody>
      </p:sp>
      <p:pic>
        <p:nvPicPr>
          <p:cNvPr id="14" name="Shape 14" descr="1239"/>
          <p:cNvPicPr preferRelativeResize="0"/>
          <p:nvPr/>
        </p:nvPicPr>
        <p:blipFill rotWithShape="1">
          <a:blip r:embed="rId14">
            <a:alphaModFix/>
          </a:blip>
          <a:srcRect t="43367"/>
          <a:stretch/>
        </p:blipFill>
        <p:spPr>
          <a:xfrm>
            <a:off x="0" y="0"/>
            <a:ext cx="9144000" cy="7048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ctrTitle" idx="4294967295"/>
          </p:nvPr>
        </p:nvSpPr>
        <p:spPr>
          <a:xfrm>
            <a:off x="457200" y="3048000"/>
            <a:ext cx="8305800" cy="88024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Disposition of Seized, Forfeited, Voluntarily Abandoned, and Unclaimed Personal Property</a:t>
            </a:r>
            <a:endParaRPr/>
          </a:p>
        </p:txBody>
      </p:sp>
      <p:sp>
        <p:nvSpPr>
          <p:cNvPr id="74" name="Shape 74"/>
          <p:cNvSpPr txBox="1">
            <a:spLocks noGrp="1"/>
          </p:cNvSpPr>
          <p:nvPr>
            <p:ph type="subTitle" idx="4294967295"/>
          </p:nvPr>
        </p:nvSpPr>
        <p:spPr>
          <a:xfrm>
            <a:off x="457200" y="4357900"/>
            <a:ext cx="6400800" cy="16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200"/>
              <a:buFont typeface="Noto Sans Symbols"/>
              <a:buNone/>
            </a:pPr>
            <a:r>
              <a:rPr lang="en-US" sz="3200" b="1" i="0" u="none" strike="noStrike" cap="none">
                <a:solidFill>
                  <a:schemeClr val="lt1"/>
                </a:solidFill>
                <a:latin typeface="Times New Roman"/>
                <a:ea typeface="Times New Roman"/>
                <a:cs typeface="Times New Roman"/>
                <a:sym typeface="Times New Roman"/>
              </a:rPr>
              <a:t>FMR 102-41</a:t>
            </a:r>
            <a:endParaRPr/>
          </a:p>
        </p:txBody>
      </p:sp>
      <p:sp>
        <p:nvSpPr>
          <p:cNvPr id="75" name="Shape 75"/>
          <p:cNvSpPr txBox="1"/>
          <p:nvPr/>
        </p:nvSpPr>
        <p:spPr>
          <a:xfrm>
            <a:off x="415025" y="5385600"/>
            <a:ext cx="5869800" cy="105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lt1"/>
              </a:buClr>
              <a:buSzPts val="600"/>
              <a:buFont typeface="Times New Roman"/>
              <a:buNone/>
            </a:pPr>
            <a:r>
              <a:rPr lang="en-US" sz="2400" b="1">
                <a:solidFill>
                  <a:schemeClr val="lt1"/>
                </a:solidFill>
                <a:latin typeface="Times New Roman"/>
                <a:ea typeface="Times New Roman"/>
                <a:cs typeface="Times New Roman"/>
                <a:sym typeface="Times New Roman"/>
              </a:rPr>
              <a:t>Kenya Crosson</a:t>
            </a:r>
            <a:br>
              <a:rPr lang="en-US" sz="2400" b="1">
                <a:solidFill>
                  <a:schemeClr val="lt1"/>
                </a:solidFill>
                <a:latin typeface="Times New Roman"/>
                <a:ea typeface="Times New Roman"/>
                <a:cs typeface="Times New Roman"/>
                <a:sym typeface="Times New Roman"/>
              </a:rPr>
            </a:br>
            <a:r>
              <a:rPr lang="en-US" sz="2400" b="1">
                <a:solidFill>
                  <a:schemeClr val="lt1"/>
                </a:solidFill>
                <a:latin typeface="Times New Roman"/>
                <a:ea typeface="Times New Roman"/>
                <a:cs typeface="Times New Roman"/>
                <a:sym typeface="Times New Roman"/>
              </a:rPr>
              <a:t>Senior Property Disposal Specialist</a:t>
            </a:r>
            <a:endParaRPr sz="2400" b="1">
              <a:solidFill>
                <a:schemeClr val="lt1"/>
              </a:solidFill>
              <a:latin typeface="Times New Roman"/>
              <a:ea typeface="Times New Roman"/>
              <a:cs typeface="Times New Roman"/>
              <a:sym typeface="Times New Roman"/>
            </a:endParaRPr>
          </a:p>
          <a:p>
            <a:pPr marL="0" lvl="0" indent="0" rtl="0">
              <a:spcBef>
                <a:spcPts val="0"/>
              </a:spcBef>
              <a:spcAft>
                <a:spcPts val="0"/>
              </a:spcAft>
              <a:buClr>
                <a:schemeClr val="lt1"/>
              </a:buClr>
              <a:buSzPts val="600"/>
              <a:buFont typeface="Times New Roman"/>
              <a:buNone/>
            </a:pPr>
            <a:r>
              <a:rPr lang="en-US" sz="2400" b="1">
                <a:solidFill>
                  <a:schemeClr val="lt1"/>
                </a:solidFill>
                <a:latin typeface="Times New Roman"/>
                <a:ea typeface="Times New Roman"/>
                <a:cs typeface="Times New Roman"/>
                <a:sym typeface="Times New Roman"/>
              </a:rPr>
              <a:t>Personal  Property  Management</a:t>
            </a:r>
            <a:endParaRPr>
              <a:solidFill>
                <a:schemeClr val="dk1"/>
              </a:solidFill>
            </a:endParaRPr>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10</a:t>
            </a:fld>
            <a:endParaRPr sz="1400" b="1">
              <a:solidFill>
                <a:srgbClr val="013C88"/>
              </a:solidFill>
              <a:latin typeface="Arial"/>
              <a:ea typeface="Arial"/>
              <a:cs typeface="Arial"/>
              <a:sym typeface="Arial"/>
            </a:endParaRPr>
          </a:p>
        </p:txBody>
      </p:sp>
      <p:sp>
        <p:nvSpPr>
          <p:cNvPr id="149" name="Shape 149"/>
          <p:cNvSpPr txBox="1">
            <a:spLocks noGrp="1"/>
          </p:cNvSpPr>
          <p:nvPr>
            <p:ph type="title"/>
          </p:nvPr>
        </p:nvSpPr>
        <p:spPr>
          <a:xfrm>
            <a:off x="457200" y="1447800"/>
            <a:ext cx="776922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UNCLAIMED PERSONAL PROPERTY</a:t>
            </a:r>
            <a:endParaRPr/>
          </a:p>
        </p:txBody>
      </p:sp>
      <p:sp>
        <p:nvSpPr>
          <p:cNvPr id="150" name="Shape 150"/>
          <p:cNvSpPr txBox="1">
            <a:spLocks noGrp="1"/>
          </p:cNvSpPr>
          <p:nvPr>
            <p:ph type="body" idx="1"/>
          </p:nvPr>
        </p:nvSpPr>
        <p:spPr>
          <a:xfrm>
            <a:off x="457200" y="2362200"/>
            <a:ext cx="5640388" cy="3352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Generally, you must retain the property for 30 days from the date it is found.</a:t>
            </a:r>
            <a:endParaRPr/>
          </a:p>
          <a:p>
            <a:pPr marL="342900" marR="0" lvl="0" indent="-165100" algn="l" rtl="0">
              <a:lnSpc>
                <a:spcPct val="80000"/>
              </a:lnSpc>
              <a:spcBef>
                <a:spcPts val="560"/>
              </a:spcBef>
              <a:spcAft>
                <a:spcPts val="0"/>
              </a:spcAft>
              <a:buClr>
                <a:schemeClr val="lt1"/>
              </a:buClr>
              <a:buSzPts val="2800"/>
              <a:buFont typeface="Noto Sans Symbols"/>
              <a:buNone/>
            </a:pPr>
            <a:endParaRPr sz="2800" b="0" i="0" u="none" strike="noStrike" cap="none">
              <a:solidFill>
                <a:srgbClr val="013C88"/>
              </a:solidFill>
              <a:latin typeface="Times New Roman"/>
              <a:ea typeface="Times New Roman"/>
              <a:cs typeface="Times New Roman"/>
              <a:sym typeface="Times New Roman"/>
            </a:endParaRPr>
          </a:p>
          <a:p>
            <a:pPr marL="342900" marR="0" lvl="0" indent="-342900" algn="l" rtl="0">
              <a:lnSpc>
                <a:spcPct val="80000"/>
              </a:lnSpc>
              <a:spcBef>
                <a:spcPts val="56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Unless the previous owner files a claim, title then vests in the U.S. Government.</a:t>
            </a:r>
            <a:endParaRPr/>
          </a:p>
        </p:txBody>
      </p:sp>
      <p:pic>
        <p:nvPicPr>
          <p:cNvPr id="151" name="Shape 151"/>
          <p:cNvPicPr preferRelativeResize="0"/>
          <p:nvPr/>
        </p:nvPicPr>
        <p:blipFill rotWithShape="1">
          <a:blip r:embed="rId3">
            <a:alphaModFix/>
          </a:blip>
          <a:srcRect/>
          <a:stretch/>
        </p:blipFill>
        <p:spPr>
          <a:xfrm>
            <a:off x="5789590" y="3429000"/>
            <a:ext cx="3278356" cy="2743200"/>
          </a:xfrm>
          <a:prstGeom prst="rect">
            <a:avLst/>
          </a:prstGeom>
          <a:noFill/>
          <a:ln>
            <a:noFill/>
          </a:ln>
        </p:spPr>
      </p:pic>
      <p:sp>
        <p:nvSpPr>
          <p:cNvPr id="152" name="Shape 152"/>
          <p:cNvSpPr txBox="1">
            <a:spLocks noGrp="1"/>
          </p:cNvSpPr>
          <p:nvPr>
            <p:ph type="body" idx="2"/>
          </p:nvPr>
        </p:nvSpPr>
        <p:spPr>
          <a:xfrm>
            <a:off x="4416425" y="2393950"/>
            <a:ext cx="3808413" cy="30480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lt1"/>
              </a:buClr>
              <a:buSzPts val="2400"/>
              <a:buFont typeface="Noto Sans Symbols"/>
              <a:buNone/>
            </a:pPr>
            <a:endParaRPr sz="2400" b="0" i="0" u="none" strike="noStrike" cap="none">
              <a:solidFill>
                <a:srgbClr val="013C88"/>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11</a:t>
            </a:fld>
            <a:endParaRPr sz="1400" b="1">
              <a:solidFill>
                <a:srgbClr val="013C88"/>
              </a:solidFill>
              <a:latin typeface="Arial"/>
              <a:ea typeface="Arial"/>
              <a:cs typeface="Arial"/>
              <a:sym typeface="Arial"/>
            </a:endParaRPr>
          </a:p>
        </p:txBody>
      </p:sp>
      <p:sp>
        <p:nvSpPr>
          <p:cNvPr id="159" name="Shape 159"/>
          <p:cNvSpPr txBox="1">
            <a:spLocks noGrp="1"/>
          </p:cNvSpPr>
          <p:nvPr>
            <p:ph type="title"/>
          </p:nvPr>
        </p:nvSpPr>
        <p:spPr>
          <a:xfrm>
            <a:off x="457200" y="1447800"/>
            <a:ext cx="776922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WHAT ARE MY AGENCY’S CHOICES?</a:t>
            </a:r>
            <a:endParaRPr/>
          </a:p>
        </p:txBody>
      </p:sp>
      <p:sp>
        <p:nvSpPr>
          <p:cNvPr id="160" name="Shape 160"/>
          <p:cNvSpPr txBox="1">
            <a:spLocks noGrp="1"/>
          </p:cNvSpPr>
          <p:nvPr>
            <p:ph type="body" idx="1"/>
          </p:nvPr>
        </p:nvSpPr>
        <p:spPr>
          <a:xfrm>
            <a:off x="533400" y="2286000"/>
            <a:ext cx="7616825" cy="3854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May retain for official use after 30 days and no claim by former owner.</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56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If not retained, Agency must decide if abandonment/destruction should be done immediately (not required to wait 30 days).</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56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Otherwise, property should be reported to GSA.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12</a:t>
            </a:fld>
            <a:endParaRPr sz="1400" b="1">
              <a:solidFill>
                <a:srgbClr val="013C88"/>
              </a:solidFill>
              <a:latin typeface="Arial"/>
              <a:ea typeface="Arial"/>
              <a:cs typeface="Arial"/>
              <a:sym typeface="Arial"/>
            </a:endParaRPr>
          </a:p>
        </p:txBody>
      </p:sp>
      <p:sp>
        <p:nvSpPr>
          <p:cNvPr id="167" name="Shape 167"/>
          <p:cNvSpPr txBox="1">
            <a:spLocks noGrp="1"/>
          </p:cNvSpPr>
          <p:nvPr>
            <p:ph type="title"/>
          </p:nvPr>
        </p:nvSpPr>
        <p:spPr>
          <a:xfrm>
            <a:off x="533400" y="1295400"/>
            <a:ext cx="7693025" cy="1077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WHAT IF AGENCY RETAINS THE PROPERTY FOR OFFICIAL USE?</a:t>
            </a:r>
            <a:endParaRPr/>
          </a:p>
        </p:txBody>
      </p:sp>
      <p:sp>
        <p:nvSpPr>
          <p:cNvPr id="168" name="Shape 168"/>
          <p:cNvSpPr txBox="1">
            <a:spLocks noGrp="1"/>
          </p:cNvSpPr>
          <p:nvPr>
            <p:ph type="body" idx="1"/>
          </p:nvPr>
        </p:nvSpPr>
        <p:spPr>
          <a:xfrm>
            <a:off x="533400" y="2514600"/>
            <a:ext cx="7769225" cy="3962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Records must be retained for 3 years on property retained for official use.</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Funds from the disposal of the property must be deposited in a special account for this 3 year period to cover any future valid claim.</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When the property is no longer required, report it as excess to GSA.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13</a:t>
            </a:fld>
            <a:endParaRPr sz="1400" b="1">
              <a:solidFill>
                <a:srgbClr val="013C88"/>
              </a:solidFill>
              <a:latin typeface="Arial"/>
              <a:ea typeface="Arial"/>
              <a:cs typeface="Arial"/>
              <a:sym typeface="Arial"/>
            </a:endParaRPr>
          </a:p>
        </p:txBody>
      </p:sp>
      <p:sp>
        <p:nvSpPr>
          <p:cNvPr id="175" name="Shape 175"/>
          <p:cNvSpPr txBox="1">
            <a:spLocks noGrp="1"/>
          </p:cNvSpPr>
          <p:nvPr>
            <p:ph type="title"/>
          </p:nvPr>
        </p:nvSpPr>
        <p:spPr>
          <a:xfrm>
            <a:off x="457200" y="1295400"/>
            <a:ext cx="792480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WHAT IF THE FORMER OWNER FILES A CLAIM FOR THE PROPERTY?</a:t>
            </a:r>
            <a:endParaRPr/>
          </a:p>
        </p:txBody>
      </p:sp>
      <p:sp>
        <p:nvSpPr>
          <p:cNvPr id="176" name="Shape 176"/>
          <p:cNvSpPr txBox="1">
            <a:spLocks noGrp="1"/>
          </p:cNvSpPr>
          <p:nvPr>
            <p:ph type="body" idx="1"/>
          </p:nvPr>
        </p:nvSpPr>
        <p:spPr>
          <a:xfrm>
            <a:off x="533400" y="2590800"/>
            <a:ext cx="7769225" cy="4038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the property was sold, reimbursement must not exceed sales proceeds less government’s cost of care and handling.</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the property is abandoned/destroyed, retained for official use, or, transferred, former owner’s reimbursement must not exceed estimated resale value at time of vesting, less cost of care and handling.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14</a:t>
            </a:fld>
            <a:endParaRPr sz="1400" b="1">
              <a:solidFill>
                <a:srgbClr val="013C88"/>
              </a:solidFill>
              <a:latin typeface="Arial"/>
              <a:ea typeface="Arial"/>
              <a:cs typeface="Arial"/>
              <a:sym typeface="Arial"/>
            </a:endParaRPr>
          </a:p>
        </p:txBody>
      </p:sp>
      <p:sp>
        <p:nvSpPr>
          <p:cNvPr id="183" name="Shape 183"/>
          <p:cNvSpPr txBox="1">
            <a:spLocks noGrp="1"/>
          </p:cNvSpPr>
          <p:nvPr>
            <p:ph type="title"/>
          </p:nvPr>
        </p:nvSpPr>
        <p:spPr>
          <a:xfrm>
            <a:off x="381000" y="1295400"/>
            <a:ext cx="822960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WHAT IF PROPERTY IS TRANSFERRED TO A FEDERAL AGENCY?</a:t>
            </a:r>
            <a:endParaRPr/>
          </a:p>
        </p:txBody>
      </p:sp>
      <p:sp>
        <p:nvSpPr>
          <p:cNvPr id="184" name="Shape 184"/>
          <p:cNvSpPr txBox="1">
            <a:spLocks noGrp="1"/>
          </p:cNvSpPr>
          <p:nvPr>
            <p:ph type="body" idx="1"/>
          </p:nvPr>
        </p:nvSpPr>
        <p:spPr>
          <a:xfrm>
            <a:off x="457200" y="2590800"/>
            <a:ext cx="8382000" cy="3429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May only be done after 30 days of date of finding the property and no claim being filed by former owner.</a:t>
            </a:r>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Acquiring Agency must pay fair market value to Holding Agency.</a:t>
            </a:r>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Proceeds must be deposited in a special account for a 3 year period pending a claim from the former owner.</a:t>
            </a:r>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After 3 years, money is deposited in the U.S. Treasury.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15</a:t>
            </a:fld>
            <a:endParaRPr sz="1400" b="1">
              <a:solidFill>
                <a:srgbClr val="013C88"/>
              </a:solidFill>
              <a:latin typeface="Arial"/>
              <a:ea typeface="Arial"/>
              <a:cs typeface="Arial"/>
              <a:sym typeface="Arial"/>
            </a:endParaRPr>
          </a:p>
        </p:txBody>
      </p:sp>
      <p:sp>
        <p:nvSpPr>
          <p:cNvPr id="191" name="Shape 191"/>
          <p:cNvSpPr txBox="1">
            <a:spLocks noGrp="1"/>
          </p:cNvSpPr>
          <p:nvPr>
            <p:ph type="title"/>
          </p:nvPr>
        </p:nvSpPr>
        <p:spPr>
          <a:xfrm>
            <a:off x="381000" y="1371600"/>
            <a:ext cx="8382000" cy="15700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CAN UNCLAIMED PERSONAL PROPERTY BE DONATED TO THE STATES?</a:t>
            </a:r>
            <a:endParaRPr/>
          </a:p>
        </p:txBody>
      </p:sp>
      <p:sp>
        <p:nvSpPr>
          <p:cNvPr id="192" name="Shape 192"/>
          <p:cNvSpPr txBox="1">
            <a:spLocks noGrp="1"/>
          </p:cNvSpPr>
          <p:nvPr>
            <p:ph type="body" idx="1"/>
          </p:nvPr>
        </p:nvSpPr>
        <p:spPr>
          <a:xfrm>
            <a:off x="457200" y="2743200"/>
            <a:ext cx="4649787" cy="24066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No</a:t>
            </a:r>
            <a:r>
              <a:rPr lang="en-US" sz="2400" b="0" i="0" u="none" strike="noStrike" cap="none">
                <a:solidFill>
                  <a:srgbClr val="013C88"/>
                </a:solidFill>
                <a:latin typeface="Times New Roman"/>
                <a:ea typeface="Times New Roman"/>
                <a:cs typeface="Times New Roman"/>
                <a:sym typeface="Times New Roman"/>
              </a:rPr>
              <a:t>, this property cannot be donated to the States because a fair market value  reimbursement is required.</a:t>
            </a:r>
            <a:endParaRPr/>
          </a:p>
        </p:txBody>
      </p:sp>
      <p:pic>
        <p:nvPicPr>
          <p:cNvPr id="193" name="Shape 193" descr="j0250290"/>
          <p:cNvPicPr preferRelativeResize="0">
            <a:picLocks noGrp="1"/>
          </p:cNvPicPr>
          <p:nvPr>
            <p:ph type="body" idx="2"/>
          </p:nvPr>
        </p:nvPicPr>
        <p:blipFill rotWithShape="1">
          <a:blip r:embed="rId3">
            <a:alphaModFix/>
          </a:blip>
          <a:srcRect/>
          <a:stretch/>
        </p:blipFill>
        <p:spPr>
          <a:xfrm>
            <a:off x="5029200" y="2743200"/>
            <a:ext cx="3352800" cy="327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16</a:t>
            </a:fld>
            <a:endParaRPr sz="1400" b="1">
              <a:solidFill>
                <a:srgbClr val="013C88"/>
              </a:solidFill>
              <a:latin typeface="Arial"/>
              <a:ea typeface="Arial"/>
              <a:cs typeface="Arial"/>
              <a:sym typeface="Arial"/>
            </a:endParaRPr>
          </a:p>
        </p:txBody>
      </p:sp>
      <p:pic>
        <p:nvPicPr>
          <p:cNvPr id="200" name="Shape 200" descr="Presenter asking questions_hands raised"/>
          <p:cNvPicPr preferRelativeResize="0"/>
          <p:nvPr/>
        </p:nvPicPr>
        <p:blipFill rotWithShape="1">
          <a:blip r:embed="rId3">
            <a:alphaModFix/>
          </a:blip>
          <a:srcRect/>
          <a:stretch/>
        </p:blipFill>
        <p:spPr>
          <a:xfrm>
            <a:off x="4343400" y="1905000"/>
            <a:ext cx="3505200" cy="4038600"/>
          </a:xfrm>
          <a:prstGeom prst="rect">
            <a:avLst/>
          </a:prstGeom>
          <a:noFill/>
          <a:ln>
            <a:noFill/>
          </a:ln>
        </p:spPr>
      </p:pic>
      <p:sp>
        <p:nvSpPr>
          <p:cNvPr id="201" name="Shape 201"/>
          <p:cNvSpPr txBox="1">
            <a:spLocks noGrp="1"/>
          </p:cNvSpPr>
          <p:nvPr>
            <p:ph type="title"/>
          </p:nvPr>
        </p:nvSpPr>
        <p:spPr>
          <a:xfrm>
            <a:off x="990600" y="3048000"/>
            <a:ext cx="2057400" cy="152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Question &amp; Answers</a:t>
            </a:r>
            <a:endParaRPr sz="3200" b="1" i="0" u="none" strike="noStrike" cap="none">
              <a:solidFill>
                <a:srgbClr val="013C88"/>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2</a:t>
            </a:fld>
            <a:endParaRPr sz="1400" b="1">
              <a:solidFill>
                <a:srgbClr val="013C88"/>
              </a:solidFill>
              <a:latin typeface="Arial"/>
              <a:ea typeface="Arial"/>
              <a:cs typeface="Arial"/>
              <a:sym typeface="Arial"/>
            </a:endParaRPr>
          </a:p>
        </p:txBody>
      </p:sp>
      <p:sp>
        <p:nvSpPr>
          <p:cNvPr id="82" name="Shape 82"/>
          <p:cNvSpPr txBox="1">
            <a:spLocks noGrp="1"/>
          </p:cNvSpPr>
          <p:nvPr>
            <p:ph type="title"/>
          </p:nvPr>
        </p:nvSpPr>
        <p:spPr>
          <a:xfrm>
            <a:off x="533400" y="1295400"/>
            <a:ext cx="7848600"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DEFINITIONS</a:t>
            </a:r>
            <a:endParaRPr/>
          </a:p>
        </p:txBody>
      </p:sp>
      <p:sp>
        <p:nvSpPr>
          <p:cNvPr id="83" name="Shape 83"/>
          <p:cNvSpPr txBox="1">
            <a:spLocks noGrp="1"/>
          </p:cNvSpPr>
          <p:nvPr>
            <p:ph type="body" idx="1"/>
          </p:nvPr>
        </p:nvSpPr>
        <p:spPr>
          <a:xfrm>
            <a:off x="533400" y="2057400"/>
            <a:ext cx="7924800" cy="44640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Seized</a:t>
            </a:r>
            <a:r>
              <a:rPr lang="en-US" sz="2400" b="0" i="0" u="none" strike="noStrike" cap="none">
                <a:solidFill>
                  <a:srgbClr val="013C88"/>
                </a:solidFill>
                <a:latin typeface="Times New Roman"/>
                <a:ea typeface="Times New Roman"/>
                <a:cs typeface="Times New Roman"/>
                <a:sym typeface="Times New Roman"/>
              </a:rPr>
              <a:t> – Confiscated property agency is responsible for until final ownership is determined.</a:t>
            </a:r>
            <a:endParaRPr/>
          </a:p>
          <a:p>
            <a:pPr marL="342900" marR="0" lvl="0" indent="-342900" algn="l" rtl="0">
              <a:spcBef>
                <a:spcPts val="48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Forfeited</a:t>
            </a:r>
            <a:r>
              <a:rPr lang="en-US" sz="2400" b="0" i="0" u="none" strike="noStrike" cap="none">
                <a:solidFill>
                  <a:srgbClr val="013C88"/>
                </a:solidFill>
                <a:latin typeface="Times New Roman"/>
                <a:ea typeface="Times New Roman"/>
                <a:cs typeface="Times New Roman"/>
                <a:sym typeface="Times New Roman"/>
              </a:rPr>
              <a:t> – Acquired through summary process or court order.</a:t>
            </a:r>
            <a:endParaRPr/>
          </a:p>
          <a:p>
            <a:pPr marL="342900" marR="0" lvl="0" indent="-342900" algn="l" rtl="0">
              <a:spcBef>
                <a:spcPts val="48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Unclaimed</a:t>
            </a:r>
            <a:r>
              <a:rPr lang="en-US" sz="2400" b="0" i="0" u="none" strike="noStrike" cap="none">
                <a:solidFill>
                  <a:srgbClr val="013C88"/>
                </a:solidFill>
                <a:latin typeface="Times New Roman"/>
                <a:ea typeface="Times New Roman"/>
                <a:cs typeface="Times New Roman"/>
                <a:sym typeface="Times New Roman"/>
              </a:rPr>
              <a:t> – Unknowingly abandoned and found on government premises (i.e. lost and found).</a:t>
            </a:r>
            <a:endParaRPr/>
          </a:p>
          <a:p>
            <a:pPr marL="342900" marR="0" lvl="0" indent="-342900" algn="l" rtl="0">
              <a:spcBef>
                <a:spcPts val="480"/>
              </a:spcBef>
              <a:spcAft>
                <a:spcPts val="0"/>
              </a:spcAft>
              <a:buClr>
                <a:srgbClr val="013C88"/>
              </a:buClr>
              <a:buSzPts val="2400"/>
              <a:buFont typeface="Noto Sans Symbols"/>
              <a:buChar char="➢"/>
            </a:pPr>
            <a:r>
              <a:rPr lang="en-US" sz="2400" b="1" i="0" u="none" strike="noStrike" cap="none">
                <a:solidFill>
                  <a:srgbClr val="013C88"/>
                </a:solidFill>
                <a:latin typeface="Times New Roman"/>
                <a:ea typeface="Times New Roman"/>
                <a:cs typeface="Times New Roman"/>
                <a:sym typeface="Times New Roman"/>
              </a:rPr>
              <a:t>Voluntarily Abandoned </a:t>
            </a:r>
            <a:r>
              <a:rPr lang="en-US" sz="2400" b="0" i="0" u="none" strike="noStrike" cap="none">
                <a:solidFill>
                  <a:srgbClr val="013C88"/>
                </a:solidFill>
                <a:latin typeface="Times New Roman"/>
                <a:ea typeface="Times New Roman"/>
                <a:cs typeface="Times New Roman"/>
                <a:sym typeface="Times New Roman"/>
              </a:rPr>
              <a:t>– Abandoned so that title immediately vests in the government.  Must be clear written or circumstantial evidence that the property was intentionally and voluntarily abandoned.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3</a:t>
            </a:fld>
            <a:endParaRPr sz="1400" b="1">
              <a:solidFill>
                <a:srgbClr val="013C88"/>
              </a:solidFill>
              <a:latin typeface="Arial"/>
              <a:ea typeface="Arial"/>
              <a:cs typeface="Arial"/>
              <a:sym typeface="Arial"/>
            </a:endParaRPr>
          </a:p>
        </p:txBody>
      </p:sp>
      <p:sp>
        <p:nvSpPr>
          <p:cNvPr id="90" name="Shape 90"/>
          <p:cNvSpPr txBox="1">
            <a:spLocks noGrp="1"/>
          </p:cNvSpPr>
          <p:nvPr>
            <p:ph type="title"/>
          </p:nvPr>
        </p:nvSpPr>
        <p:spPr>
          <a:xfrm>
            <a:off x="457200" y="1295400"/>
            <a:ext cx="8153400"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WHAT ARE YOUR AGENCY’S RESPONSIBILITIES FOR THESE TYPES OF PROPERTY?</a:t>
            </a:r>
            <a:endParaRPr sz="3200" b="1" i="0" u="none" strike="noStrike" cap="none">
              <a:solidFill>
                <a:srgbClr val="013C88"/>
              </a:solidFill>
              <a:latin typeface="Times New Roman"/>
              <a:ea typeface="Times New Roman"/>
              <a:cs typeface="Times New Roman"/>
              <a:sym typeface="Times New Roman"/>
            </a:endParaRPr>
          </a:p>
        </p:txBody>
      </p:sp>
      <p:sp>
        <p:nvSpPr>
          <p:cNvPr id="91" name="Shape 91"/>
          <p:cNvSpPr txBox="1">
            <a:spLocks noGrp="1"/>
          </p:cNvSpPr>
          <p:nvPr>
            <p:ph type="body" idx="1"/>
          </p:nvPr>
        </p:nvSpPr>
        <p:spPr>
          <a:xfrm>
            <a:off x="533400" y="30480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Normally, you retain custody.</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You are responsible for reporting to GSA the property not being retained for official use.</a:t>
            </a:r>
            <a:endParaRPr/>
          </a:p>
          <a:p>
            <a:pPr marL="742950" marR="0" lvl="1" indent="-220662"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There are some exceptions to what is reported to GSA.  Special statutes and authorities apply to some commodities.  See FMR 102-41.35</a:t>
            </a:r>
            <a:endParaRPr sz="24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Also, you are responsible for the care and handling of the property.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4</a:t>
            </a:fld>
            <a:endParaRPr sz="1400" b="1">
              <a:solidFill>
                <a:srgbClr val="013C88"/>
              </a:solidFill>
              <a:latin typeface="Arial"/>
              <a:ea typeface="Arial"/>
              <a:cs typeface="Arial"/>
              <a:sym typeface="Arial"/>
            </a:endParaRPr>
          </a:p>
        </p:txBody>
      </p:sp>
      <p:sp>
        <p:nvSpPr>
          <p:cNvPr id="98" name="Shape 98"/>
          <p:cNvSpPr txBox="1">
            <a:spLocks noGrp="1"/>
          </p:cNvSpPr>
          <p:nvPr>
            <p:ph type="title"/>
          </p:nvPr>
        </p:nvSpPr>
        <p:spPr>
          <a:xfrm>
            <a:off x="457200" y="1371600"/>
            <a:ext cx="776922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SEIZED PROPERTY</a:t>
            </a:r>
            <a:endParaRPr/>
          </a:p>
        </p:txBody>
      </p:sp>
      <p:sp>
        <p:nvSpPr>
          <p:cNvPr id="99" name="Shape 99"/>
          <p:cNvSpPr txBox="1">
            <a:spLocks noGrp="1"/>
          </p:cNvSpPr>
          <p:nvPr>
            <p:ph type="body" idx="1"/>
          </p:nvPr>
        </p:nvSpPr>
        <p:spPr>
          <a:xfrm>
            <a:off x="457200" y="2209800"/>
            <a:ext cx="8001000" cy="304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  Cannot be placed into official use until title is vested in the U.S. Government.</a:t>
            </a:r>
            <a:endParaRPr/>
          </a:p>
        </p:txBody>
      </p:sp>
      <p:pic>
        <p:nvPicPr>
          <p:cNvPr id="100" name="Shape 100"/>
          <p:cNvPicPr preferRelativeResize="0"/>
          <p:nvPr/>
        </p:nvPicPr>
        <p:blipFill rotWithShape="1">
          <a:blip r:embed="rId3">
            <a:alphaModFix/>
          </a:blip>
          <a:srcRect/>
          <a:stretch/>
        </p:blipFill>
        <p:spPr>
          <a:xfrm>
            <a:off x="1600200" y="3352800"/>
            <a:ext cx="5638800" cy="335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5</a:t>
            </a:fld>
            <a:endParaRPr sz="1400" b="1">
              <a:solidFill>
                <a:srgbClr val="013C88"/>
              </a:solidFill>
              <a:latin typeface="Arial"/>
              <a:ea typeface="Arial"/>
              <a:cs typeface="Arial"/>
              <a:sym typeface="Arial"/>
            </a:endParaRPr>
          </a:p>
        </p:txBody>
      </p:sp>
      <p:sp>
        <p:nvSpPr>
          <p:cNvPr id="107" name="Shape 107"/>
          <p:cNvSpPr txBox="1">
            <a:spLocks noGrp="1"/>
          </p:cNvSpPr>
          <p:nvPr>
            <p:ph type="title"/>
          </p:nvPr>
        </p:nvSpPr>
        <p:spPr>
          <a:xfrm>
            <a:off x="533400" y="1371600"/>
            <a:ext cx="769302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FORFEITED PROPERTY</a:t>
            </a:r>
            <a:endParaRPr/>
          </a:p>
        </p:txBody>
      </p:sp>
      <p:sp>
        <p:nvSpPr>
          <p:cNvPr id="108" name="Shape 108"/>
          <p:cNvSpPr txBox="1">
            <a:spLocks noGrp="1"/>
          </p:cNvSpPr>
          <p:nvPr>
            <p:ph type="body" idx="1"/>
          </p:nvPr>
        </p:nvSpPr>
        <p:spPr>
          <a:xfrm>
            <a:off x="533400" y="2133600"/>
            <a:ext cx="7467600" cy="106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  May be retained for official use – unless required by </a:t>
            </a:r>
            <a:endParaRPr/>
          </a:p>
          <a:p>
            <a:pPr marL="342900" marR="0" lvl="0" indent="-342900" algn="l" rtl="0">
              <a:spcBef>
                <a:spcPts val="480"/>
              </a:spcBef>
              <a:spcAft>
                <a:spcPts val="0"/>
              </a:spcAft>
              <a:buClr>
                <a:srgbClr val="4283BE"/>
              </a:buClr>
              <a:buSzPts val="2400"/>
              <a:buFont typeface="Noto Sans Symbols"/>
              <a:buNone/>
            </a:pPr>
            <a:r>
              <a:rPr lang="en-US" sz="2400" b="0" i="0" u="none" strike="noStrike" cap="none">
                <a:solidFill>
                  <a:srgbClr val="013C88"/>
                </a:solidFill>
                <a:latin typeface="Times New Roman"/>
                <a:ea typeface="Times New Roman"/>
                <a:cs typeface="Times New Roman"/>
                <a:sym typeface="Times New Roman"/>
              </a:rPr>
              <a:t>	  law to be sold.</a:t>
            </a:r>
            <a:endParaRPr/>
          </a:p>
        </p:txBody>
      </p:sp>
      <p:pic>
        <p:nvPicPr>
          <p:cNvPr id="109" name="Shape 109"/>
          <p:cNvPicPr preferRelativeResize="0"/>
          <p:nvPr/>
        </p:nvPicPr>
        <p:blipFill rotWithShape="1">
          <a:blip r:embed="rId3">
            <a:alphaModFix/>
          </a:blip>
          <a:srcRect/>
          <a:stretch/>
        </p:blipFill>
        <p:spPr>
          <a:xfrm>
            <a:off x="1371600" y="3276600"/>
            <a:ext cx="6232358" cy="3200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6</a:t>
            </a:fld>
            <a:endParaRPr sz="1400" b="1">
              <a:solidFill>
                <a:srgbClr val="013C88"/>
              </a:solidFill>
              <a:latin typeface="Arial"/>
              <a:ea typeface="Arial"/>
              <a:cs typeface="Arial"/>
              <a:sym typeface="Arial"/>
            </a:endParaRPr>
          </a:p>
        </p:txBody>
      </p:sp>
      <p:sp>
        <p:nvSpPr>
          <p:cNvPr id="116" name="Shape 116"/>
          <p:cNvSpPr txBox="1">
            <a:spLocks noGrp="1"/>
          </p:cNvSpPr>
          <p:nvPr>
            <p:ph type="title"/>
          </p:nvPr>
        </p:nvSpPr>
        <p:spPr>
          <a:xfrm>
            <a:off x="533400" y="1371600"/>
            <a:ext cx="7693025" cy="1077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FORFEITED PROPERTY RETAINED FOR OFFICIAL USE</a:t>
            </a:r>
            <a:endParaRPr/>
          </a:p>
        </p:txBody>
      </p:sp>
      <p:sp>
        <p:nvSpPr>
          <p:cNvPr id="117" name="Shape 117"/>
          <p:cNvSpPr txBox="1">
            <a:spLocks noGrp="1"/>
          </p:cNvSpPr>
          <p:nvPr>
            <p:ph type="body" idx="1"/>
          </p:nvPr>
        </p:nvSpPr>
        <p:spPr>
          <a:xfrm>
            <a:off x="609601" y="2743200"/>
            <a:ext cx="7543800" cy="1752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Loses its identity as forfeited property.</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When no longer needed, reported to GSA for disposal like any other Federal excess personal property.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7</a:t>
            </a:fld>
            <a:endParaRPr sz="1400" b="1">
              <a:solidFill>
                <a:srgbClr val="013C88"/>
              </a:solidFill>
              <a:latin typeface="Arial"/>
              <a:ea typeface="Arial"/>
              <a:cs typeface="Arial"/>
              <a:sym typeface="Arial"/>
            </a:endParaRPr>
          </a:p>
        </p:txBody>
      </p:sp>
      <p:sp>
        <p:nvSpPr>
          <p:cNvPr id="124" name="Shape 124"/>
          <p:cNvSpPr txBox="1">
            <a:spLocks noGrp="1"/>
          </p:cNvSpPr>
          <p:nvPr>
            <p:ph type="title"/>
          </p:nvPr>
        </p:nvSpPr>
        <p:spPr>
          <a:xfrm>
            <a:off x="381000" y="1371600"/>
            <a:ext cx="83820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VOLUNTARILY ABANDONED PROPERTY</a:t>
            </a:r>
            <a:endParaRPr/>
          </a:p>
        </p:txBody>
      </p:sp>
      <p:sp>
        <p:nvSpPr>
          <p:cNvPr id="125" name="Shape 125"/>
          <p:cNvSpPr txBox="1">
            <a:spLocks noGrp="1"/>
          </p:cNvSpPr>
          <p:nvPr>
            <p:ph type="body" idx="1"/>
          </p:nvPr>
        </p:nvSpPr>
        <p:spPr>
          <a:xfrm>
            <a:off x="457200" y="2209800"/>
            <a:ext cx="8458200" cy="411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your agency needs the property, it may be retained for official use.</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not retained, should the property be abandoned/destroyed (FMR 102-36.305 – 330)?</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48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If not abandoned/destroyed, report the property to GSA – annotating the report as voluntarily abandoned property.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8</a:t>
            </a:fld>
            <a:endParaRPr sz="1400" b="1">
              <a:solidFill>
                <a:srgbClr val="013C88"/>
              </a:solidFill>
              <a:latin typeface="Arial"/>
              <a:ea typeface="Arial"/>
              <a:cs typeface="Arial"/>
              <a:sym typeface="Arial"/>
            </a:endParaRPr>
          </a:p>
        </p:txBody>
      </p:sp>
      <p:sp>
        <p:nvSpPr>
          <p:cNvPr id="132" name="Shape 132"/>
          <p:cNvSpPr txBox="1">
            <a:spLocks noGrp="1"/>
          </p:cNvSpPr>
          <p:nvPr>
            <p:ph type="title"/>
          </p:nvPr>
        </p:nvSpPr>
        <p:spPr>
          <a:xfrm>
            <a:off x="457200" y="1371600"/>
            <a:ext cx="8001000"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RETAINED FOR OFFICIAL USE, OR TRANSFERRED TO ANOTHER AGENCY</a:t>
            </a:r>
            <a:endParaRPr/>
          </a:p>
        </p:txBody>
      </p:sp>
      <p:sp>
        <p:nvSpPr>
          <p:cNvPr id="133" name="Shape 133"/>
          <p:cNvSpPr txBox="1">
            <a:spLocks noGrp="1"/>
          </p:cNvSpPr>
          <p:nvPr>
            <p:ph type="body" idx="1"/>
          </p:nvPr>
        </p:nvSpPr>
        <p:spPr>
          <a:xfrm>
            <a:off x="533401" y="2743200"/>
            <a:ext cx="4724400" cy="1676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400"/>
              <a:buFont typeface="Noto Sans Symbols"/>
              <a:buChar char="➢"/>
            </a:pPr>
            <a:r>
              <a:rPr lang="en-US" sz="2400" b="0" i="0" u="none" strike="noStrike" cap="none">
                <a:solidFill>
                  <a:srgbClr val="013C88"/>
                </a:solidFill>
                <a:latin typeface="Times New Roman"/>
                <a:ea typeface="Times New Roman"/>
                <a:cs typeface="Times New Roman"/>
                <a:sym typeface="Times New Roman"/>
              </a:rPr>
              <a:t>Voluntarily abandoned property loses its identity as such and becomes normal personal property.</a:t>
            </a:r>
            <a:endParaRPr/>
          </a:p>
        </p:txBody>
      </p:sp>
      <p:pic>
        <p:nvPicPr>
          <p:cNvPr id="134" name="Shape 134"/>
          <p:cNvPicPr preferRelativeResize="0"/>
          <p:nvPr/>
        </p:nvPicPr>
        <p:blipFill rotWithShape="1">
          <a:blip r:embed="rId3">
            <a:alphaModFix/>
          </a:blip>
          <a:srcRect/>
          <a:stretch/>
        </p:blipFill>
        <p:spPr>
          <a:xfrm>
            <a:off x="5105400" y="3429000"/>
            <a:ext cx="3652837" cy="304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b="1">
                <a:solidFill>
                  <a:srgbClr val="013C88"/>
                </a:solidFill>
                <a:latin typeface="Arial"/>
                <a:ea typeface="Arial"/>
                <a:cs typeface="Arial"/>
                <a:sym typeface="Arial"/>
              </a:rPr>
              <a:t>9</a:t>
            </a:fld>
            <a:endParaRPr sz="1400" b="1">
              <a:solidFill>
                <a:srgbClr val="013C88"/>
              </a:solidFill>
              <a:latin typeface="Arial"/>
              <a:ea typeface="Arial"/>
              <a:cs typeface="Arial"/>
              <a:sym typeface="Arial"/>
            </a:endParaRPr>
          </a:p>
        </p:txBody>
      </p:sp>
      <p:sp>
        <p:nvSpPr>
          <p:cNvPr id="141" name="Shape 141"/>
          <p:cNvSpPr txBox="1">
            <a:spLocks noGrp="1"/>
          </p:cNvSpPr>
          <p:nvPr>
            <p:ph type="title"/>
          </p:nvPr>
        </p:nvSpPr>
        <p:spPr>
          <a:xfrm>
            <a:off x="457200" y="1371600"/>
            <a:ext cx="8001000" cy="1077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rgbClr val="013C88"/>
                </a:solidFill>
                <a:latin typeface="Times New Roman"/>
                <a:ea typeface="Times New Roman"/>
                <a:cs typeface="Times New Roman"/>
                <a:sym typeface="Times New Roman"/>
              </a:rPr>
              <a:t>SALE OF VOLUNTARILY ABANDONED PROPERTY</a:t>
            </a:r>
            <a:endParaRPr/>
          </a:p>
        </p:txBody>
      </p:sp>
      <p:sp>
        <p:nvSpPr>
          <p:cNvPr id="142" name="Shape 142"/>
          <p:cNvSpPr txBox="1">
            <a:spLocks noGrp="1"/>
          </p:cNvSpPr>
          <p:nvPr>
            <p:ph type="body" idx="1"/>
          </p:nvPr>
        </p:nvSpPr>
        <p:spPr>
          <a:xfrm>
            <a:off x="533400" y="2667000"/>
            <a:ext cx="7769225" cy="304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Your Agency may not retain the proceeds from the sale.</a:t>
            </a:r>
            <a:endParaRPr/>
          </a:p>
          <a:p>
            <a:pPr marL="342900" marR="0" lvl="0" indent="-342900" algn="l" rtl="0">
              <a:spcBef>
                <a:spcPts val="240"/>
              </a:spcBef>
              <a:spcAft>
                <a:spcPts val="0"/>
              </a:spcAft>
              <a:buClr>
                <a:srgbClr val="013C88"/>
              </a:buClr>
              <a:buSzPts val="1200"/>
              <a:buFont typeface="Noto Sans Symbols"/>
              <a:buNone/>
            </a:pPr>
            <a:endParaRPr sz="1200" b="0" i="0" u="none" strike="noStrike" cap="none">
              <a:solidFill>
                <a:srgbClr val="013C88"/>
              </a:solidFill>
              <a:latin typeface="Times New Roman"/>
              <a:ea typeface="Times New Roman"/>
              <a:cs typeface="Times New Roman"/>
              <a:sym typeface="Times New Roman"/>
            </a:endParaRPr>
          </a:p>
          <a:p>
            <a:pPr marL="342900" marR="0" lvl="0" indent="-342900" algn="l" rtl="0">
              <a:spcBef>
                <a:spcPts val="560"/>
              </a:spcBef>
              <a:spcAft>
                <a:spcPts val="0"/>
              </a:spcAft>
              <a:buClr>
                <a:srgbClr val="013C88"/>
              </a:buClr>
              <a:buSzPts val="2800"/>
              <a:buFont typeface="Noto Sans Symbols"/>
              <a:buChar char="➢"/>
            </a:pPr>
            <a:r>
              <a:rPr lang="en-US" sz="2800" b="0" i="0" u="none" strike="noStrike" cap="none">
                <a:solidFill>
                  <a:srgbClr val="013C88"/>
                </a:solidFill>
                <a:latin typeface="Times New Roman"/>
                <a:ea typeface="Times New Roman"/>
                <a:cs typeface="Times New Roman"/>
                <a:sym typeface="Times New Roman"/>
              </a:rPr>
              <a:t>Proceeds must be deposited in the U.S. Treasury unless your Agency has specific statutory authority to do otherwise.</a:t>
            </a:r>
            <a:endParaRPr/>
          </a:p>
        </p:txBody>
      </p:sp>
    </p:spTree>
  </p:cSld>
  <p:clrMapOvr>
    <a:masterClrMapping/>
  </p:clrMapOvr>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On-screen Show (4:3)</PresentationFormat>
  <Paragraphs>114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Source Sans Pro</vt:lpstr>
      <vt:lpstr>Times New Roman</vt:lpstr>
      <vt:lpstr>Noto Sans Symbols</vt:lpstr>
      <vt:lpstr>Times</vt:lpstr>
      <vt:lpstr>GSA Powerpoint template</vt:lpstr>
      <vt:lpstr>Disposition of Seized, Forfeited, Voluntarily Abandoned, and Unclaimed Personal Property</vt:lpstr>
      <vt:lpstr>DEFINITIONS</vt:lpstr>
      <vt:lpstr>WHAT ARE YOUR AGENCY’S RESPONSIBILITIES FOR THESE TYPES OF PROPERTY?</vt:lpstr>
      <vt:lpstr>SEIZED PROPERTY</vt:lpstr>
      <vt:lpstr>FORFEITED PROPERTY</vt:lpstr>
      <vt:lpstr>FORFEITED PROPERTY RETAINED FOR OFFICIAL USE</vt:lpstr>
      <vt:lpstr>VOLUNTARILY ABANDONED PROPERTY</vt:lpstr>
      <vt:lpstr>RETAINED FOR OFFICIAL USE, OR TRANSFERRED TO ANOTHER AGENCY</vt:lpstr>
      <vt:lpstr>SALE OF VOLUNTARILY ABANDONED PROPERTY</vt:lpstr>
      <vt:lpstr>UNCLAIMED PERSONAL PROPERTY</vt:lpstr>
      <vt:lpstr>WHAT ARE MY AGENCY’S CHOICES?</vt:lpstr>
      <vt:lpstr>WHAT IF AGENCY RETAINS THE PROPERTY FOR OFFICIAL USE?</vt:lpstr>
      <vt:lpstr>WHAT IF THE FORMER OWNER FILES A CLAIM FOR THE PROPERTY?</vt:lpstr>
      <vt:lpstr>WHAT IF PROPERTY IS TRANSFERRED TO A FEDERAL AGENCY?</vt:lpstr>
      <vt:lpstr>CAN UNCLAIMED PERSONAL PROPERTY BE DONATED TO THE STATES?</vt:lpstr>
      <vt:lpstr>Question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of Seized, Forfeited, Voluntarily Abandoned, and Unclaimed Personal Property</dc:title>
  <dc:creator>BrentCCrawley</dc:creator>
  <cp:lastModifiedBy>BrentCCrawley</cp:lastModifiedBy>
  <cp:revision>1</cp:revision>
  <dcterms:modified xsi:type="dcterms:W3CDTF">2018-05-23T19:39:06Z</dcterms:modified>
</cp:coreProperties>
</file>