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2"/>
  </p:notesMasterIdLst>
  <p:sldIdLst>
    <p:sldId id="256" r:id="rId2"/>
    <p:sldId id="299" r:id="rId3"/>
    <p:sldId id="298" r:id="rId4"/>
    <p:sldId id="302" r:id="rId5"/>
    <p:sldId id="301" r:id="rId6"/>
    <p:sldId id="300" r:id="rId7"/>
    <p:sldId id="303" r:id="rId8"/>
    <p:sldId id="304" r:id="rId9"/>
    <p:sldId id="305" r:id="rId10"/>
    <p:sldId id="306" r:id="rId11"/>
    <p:sldId id="307" r:id="rId12"/>
    <p:sldId id="310" r:id="rId13"/>
    <p:sldId id="311" r:id="rId14"/>
    <p:sldId id="312" r:id="rId15"/>
    <p:sldId id="313" r:id="rId16"/>
    <p:sldId id="314" r:id="rId17"/>
    <p:sldId id="315" r:id="rId18"/>
    <p:sldId id="316" r:id="rId19"/>
    <p:sldId id="317" r:id="rId20"/>
    <p:sldId id="318" r:id="rId21"/>
  </p:sldIdLst>
  <p:sldSz cx="9144000" cy="6858000" type="screen4x3"/>
  <p:notesSz cx="7010400" cy="9296400"/>
  <p:embeddedFontLst>
    <p:embeddedFont>
      <p:font typeface="Times" panose="02020603050405020304" pitchFamily="18" charset="0"/>
      <p:regular r:id="rId23"/>
      <p:bold r:id="rId24"/>
      <p:italic r:id="rId25"/>
      <p:boldItalic r:id="rId26"/>
    </p:embeddedFont>
    <p:embeddedFont>
      <p:font typeface="Source Sans Pro"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092">
          <p15:clr>
            <a:srgbClr val="000000"/>
          </p15:clr>
        </p15:guide>
        <p15:guide id="2" pos="516">
          <p15:clr>
            <a:srgbClr val="000000"/>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749" y="91"/>
      </p:cViewPr>
      <p:guideLst>
        <p:guide orient="horz" pos="1092"/>
        <p:guide pos="516"/>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8579" cy="4648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971823" y="0"/>
            <a:ext cx="3038578" cy="464820"/>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934826" y="4415791"/>
            <a:ext cx="5140749" cy="418338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1pPr>
            <a:lvl2pPr marL="914400" marR="0" lvl="1"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2pPr>
            <a:lvl3pPr marL="1371600" marR="0" lvl="2"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3pPr>
            <a:lvl4pPr marL="1828800" marR="0" lvl="3"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4pPr>
            <a:lvl5pPr marL="2286000" marR="0" lvl="4" indent="-228600" algn="l" rtl="0">
              <a:spcBef>
                <a:spcPts val="360"/>
              </a:spcBef>
              <a:spcAft>
                <a:spcPts val="0"/>
              </a:spcAft>
              <a:buSzPts val="1400"/>
              <a:buNone/>
              <a:defRPr sz="1200" b="0" i="0" u="none" strike="noStrike" cap="none">
                <a:solidFill>
                  <a:schemeClr val="dk1"/>
                </a:solidFill>
                <a:latin typeface="Times"/>
                <a:ea typeface="Times"/>
                <a:cs typeface="Times"/>
                <a:sym typeface="Time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31580"/>
            <a:ext cx="3038579" cy="46482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Times"/>
                <a:ea typeface="Times"/>
                <a:cs typeface="Times"/>
                <a:sym typeface="Times"/>
              </a:defRPr>
            </a:lvl1pPr>
            <a:lvl2pPr marR="0" lvl="1" algn="l" rtl="0">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Times"/>
                <a:ea typeface="Times"/>
                <a:cs typeface="Times"/>
                <a:sym typeface="Times"/>
              </a:rPr>
              <a:t>‹#›</a:t>
            </a:fld>
            <a:endParaRPr sz="12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3937885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10</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11</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Prequalification – Letter of Intent and “want list” from </a:t>
            </a:r>
            <a:r>
              <a:rPr lang="en-US" sz="1200" b="0" i="0" u="none" strike="noStrike" cap="none" dirty="0" err="1" smtClean="0">
                <a:solidFill>
                  <a:schemeClr val="dk1"/>
                </a:solidFill>
                <a:latin typeface="Times"/>
                <a:ea typeface="Times"/>
                <a:cs typeface="Times"/>
                <a:sym typeface="Times"/>
              </a:rPr>
              <a:t>donee</a:t>
            </a:r>
            <a:r>
              <a:rPr lang="en-US" sz="1200" b="0" i="0" u="none" strike="noStrike" cap="none" dirty="0" smtClean="0">
                <a:solidFill>
                  <a:schemeClr val="dk1"/>
                </a:solidFill>
                <a:latin typeface="Times"/>
                <a:ea typeface="Times"/>
                <a:cs typeface="Times"/>
                <a:sym typeface="Times"/>
              </a:rPr>
              <a:t> (official letterhead, signed by authorizing official)</a:t>
            </a:r>
            <a:endParaRPr lang="en-US" dirty="0" smtClean="0"/>
          </a:p>
          <a:p>
            <a:pPr marL="0" marR="0" lvl="0" indent="0" algn="l" rtl="0">
              <a:spcBef>
                <a:spcPts val="360"/>
              </a:spcBef>
              <a:spcAft>
                <a:spcPts val="0"/>
              </a:spcAft>
              <a:buNone/>
            </a:pPr>
            <a:r>
              <a:rPr lang="en-US" sz="1200" b="0" i="0" u="none" strike="noStrike" cap="none" dirty="0" smtClean="0">
                <a:solidFill>
                  <a:schemeClr val="dk1"/>
                </a:solidFill>
                <a:latin typeface="Times"/>
                <a:ea typeface="Times"/>
                <a:cs typeface="Times"/>
                <a:sym typeface="Times"/>
              </a:rPr>
              <a:t>Title to firearms remains with federal government </a:t>
            </a:r>
            <a:endParaRPr lang="en-US" dirty="0" smtClean="0"/>
          </a:p>
          <a:p>
            <a:pPr marL="0" marR="0" lvl="0" indent="0" algn="l" rtl="0">
              <a:spcBef>
                <a:spcPts val="360"/>
              </a:spcBef>
              <a:spcAft>
                <a:spcPts val="0"/>
              </a:spcAft>
              <a:buNone/>
            </a:pPr>
            <a:r>
              <a:rPr lang="en-US" sz="1200" b="0" i="0" u="none" strike="noStrike" cap="none" dirty="0" smtClean="0">
                <a:solidFill>
                  <a:schemeClr val="dk1"/>
                </a:solidFill>
                <a:latin typeface="Times"/>
                <a:ea typeface="Times"/>
                <a:cs typeface="Times"/>
                <a:sym typeface="Times"/>
              </a:rPr>
              <a:t>Special terms (Firearms Conditional Transfer document-signed and notarized by SASP and </a:t>
            </a:r>
            <a:r>
              <a:rPr lang="en-US" sz="1200" b="0" i="0" u="none" strike="noStrike" cap="none" dirty="0" err="1" smtClean="0">
                <a:solidFill>
                  <a:schemeClr val="dk1"/>
                </a:solidFill>
                <a:latin typeface="Times"/>
                <a:ea typeface="Times"/>
                <a:cs typeface="Times"/>
                <a:sym typeface="Times"/>
              </a:rPr>
              <a:t>donee</a:t>
            </a:r>
            <a:r>
              <a:rPr lang="en-US" sz="1200" b="0" i="0" u="none" strike="noStrike" cap="none" dirty="0" smtClean="0">
                <a:solidFill>
                  <a:schemeClr val="dk1"/>
                </a:solidFill>
                <a:latin typeface="Times"/>
                <a:ea typeface="Times"/>
                <a:cs typeface="Times"/>
                <a:sym typeface="Times"/>
              </a:rPr>
              <a:t>)</a:t>
            </a:r>
            <a:endParaRPr lang="en-US" dirty="0" smtClean="0"/>
          </a:p>
          <a:p>
            <a:pPr marL="0" marR="0" lvl="0" indent="0" algn="l" rtl="0">
              <a:spcBef>
                <a:spcPts val="360"/>
              </a:spcBef>
              <a:spcAft>
                <a:spcPts val="0"/>
              </a:spcAft>
              <a:buNone/>
            </a:pP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12</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Civilian vessels</a:t>
            </a:r>
            <a:r>
              <a:rPr lang="en-US" sz="1200" b="0" i="0" u="none" strike="noStrike" cap="none" baseline="0" dirty="0" smtClean="0">
                <a:solidFill>
                  <a:schemeClr val="dk1"/>
                </a:solidFill>
                <a:latin typeface="Times"/>
                <a:ea typeface="Times"/>
                <a:cs typeface="Times"/>
                <a:sym typeface="Times"/>
              </a:rPr>
              <a:t> more than 50 feet in length are coordinated by GSA Property Office in Atlanta, GA, Brent Crawley is the Point of Contact.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13</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DOD Vessels more than 50 feet long are coordinated by GSA Philadelphia</a:t>
            </a:r>
            <a:r>
              <a:rPr lang="en-US" sz="1200" b="0" i="0" u="none" strike="noStrike" cap="none" baseline="0" dirty="0" smtClean="0">
                <a:solidFill>
                  <a:schemeClr val="dk1"/>
                </a:solidFill>
                <a:latin typeface="Times"/>
                <a:ea typeface="Times"/>
                <a:cs typeface="Times"/>
                <a:sym typeface="Times"/>
              </a:rPr>
              <a:t> office.  All vessels smaller than 50 feet are reported to the GSA Region in which the vessel is located. They can be reported either electronically on GSAXcess or manually on the Standard Form 120.</a:t>
            </a:r>
            <a:endParaRPr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14</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Vessels should be disposed of in accordance with the Merchant marine Act 1936 and</a:t>
            </a:r>
            <a:r>
              <a:rPr lang="en-US" sz="1200" b="0" i="0" u="none" strike="noStrike" cap="none" baseline="0" dirty="0" smtClean="0">
                <a:solidFill>
                  <a:schemeClr val="dk1"/>
                </a:solidFill>
                <a:latin typeface="Times"/>
                <a:ea typeface="Times"/>
                <a:cs typeface="Times"/>
                <a:sym typeface="Times"/>
              </a:rPr>
              <a:t> other laws authorizing sale of such vessels.  Disposal instructions regarding vessels do not apply to battleships, cruisers, aircraft carriers, destroyers, or submarines.</a:t>
            </a:r>
            <a:endParaRPr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15</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Vessels should be disposed of in accordance with the Merchant marine Act 1936 and</a:t>
            </a:r>
            <a:r>
              <a:rPr lang="en-US" sz="1200" b="0" i="0" u="none" strike="noStrike" cap="none" baseline="0" dirty="0" smtClean="0">
                <a:solidFill>
                  <a:schemeClr val="dk1"/>
                </a:solidFill>
                <a:latin typeface="Times"/>
                <a:ea typeface="Times"/>
                <a:cs typeface="Times"/>
                <a:sym typeface="Times"/>
              </a:rPr>
              <a:t> other laws authorizing sale of such vessels.  Disposal instructions regarding vessels do not apply to battleships, cruisers, aircraft carriers, destroyers, or submarines.</a:t>
            </a:r>
            <a:endParaRPr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16</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Civilian agencies should report their excess animals to the GSA Mid-Atlantic Regional Office in Philadelphia, PA. Region 3</a:t>
            </a: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17</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Special disposal authorities exist for Unfit Horses and Mules, Canines and Non-human primates and may be exercised without GSA’s approval or involvement.</a:t>
            </a: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18</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T</a:t>
            </a:r>
            <a:r>
              <a:rPr lang="en-US" sz="1200" b="0" i="0" u="none" strike="noStrike" cap="none" baseline="0" dirty="0" smtClean="0">
                <a:solidFill>
                  <a:schemeClr val="dk1"/>
                </a:solidFill>
                <a:latin typeface="Times"/>
                <a:ea typeface="Times"/>
                <a:cs typeface="Times"/>
                <a:sym typeface="Times"/>
              </a:rPr>
              <a:t>he following list of regulations are the governing authorities for unfit </a:t>
            </a:r>
            <a:r>
              <a:rPr lang="en-US" sz="1200" b="0" i="0" u="none" strike="noStrike" cap="none" baseline="0" dirty="0" err="1" smtClean="0">
                <a:solidFill>
                  <a:schemeClr val="dk1"/>
                </a:solidFill>
                <a:latin typeface="Times"/>
                <a:ea typeface="Times"/>
                <a:cs typeface="Times"/>
                <a:sym typeface="Times"/>
              </a:rPr>
              <a:t>horses,mules</a:t>
            </a:r>
            <a:r>
              <a:rPr lang="en-US" sz="1200" b="0" i="0" u="none" strike="noStrike" cap="none" baseline="0" dirty="0" smtClean="0">
                <a:solidFill>
                  <a:schemeClr val="dk1"/>
                </a:solidFill>
                <a:latin typeface="Times"/>
                <a:ea typeface="Times"/>
                <a:cs typeface="Times"/>
                <a:sym typeface="Times"/>
              </a:rPr>
              <a:t>, canines, and non-human primates.</a:t>
            </a: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19</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rgbClr val="003399"/>
                </a:solidFill>
                <a:latin typeface="Times"/>
                <a:ea typeface="Times"/>
                <a:cs typeface="Times"/>
                <a:sym typeface="Times"/>
              </a:rPr>
              <a:t>Canines may be donated to an individual who has experience handling canines in the performance of those official duties, FMR 102-36.365.  Typical disposal process applies to nonhuman primates but transfer, donation, and sale documents must address appropriate uses of non-human primates per 42 CFR 71.53</a:t>
            </a: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20</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dirty="0" smtClean="0">
                <a:solidFill>
                  <a:schemeClr val="dk1"/>
                </a:solidFill>
                <a:latin typeface="Times"/>
                <a:ea typeface="Times"/>
                <a:cs typeface="Times"/>
                <a:sym typeface="Times"/>
              </a:rPr>
              <a:t>What are your questions pertaining to Disposal of Property Requiring Specialized Handling?</a:t>
            </a:r>
            <a:endParaRPr lang="en-US" sz="1200" b="0" i="0" u="none" strike="noStrike" cap="none" dirty="0">
              <a:solidFill>
                <a:schemeClr val="dk1"/>
              </a:solidFill>
              <a:latin typeface="Times"/>
              <a:ea typeface="Times"/>
              <a:cs typeface="Times"/>
              <a:sym typeface="Time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3</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4</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5</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6</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7</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8</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txBox="1">
            <a:spLocks noGrp="1"/>
          </p:cNvSpPr>
          <p:nvPr>
            <p:ph type="sldNum" idx="12"/>
          </p:nvPr>
        </p:nvSpPr>
        <p:spPr>
          <a:xfrm>
            <a:off x="3971823" y="8831580"/>
            <a:ext cx="3038578" cy="464820"/>
          </a:xfrm>
          <a:prstGeom prst="rect">
            <a:avLst/>
          </a:prstGeom>
          <a:noFill/>
          <a:ln>
            <a:noFill/>
          </a:ln>
        </p:spPr>
        <p:txBody>
          <a:bodyPr spcFirstLastPara="1" wrap="square" lIns="93000" tIns="46500" rIns="93000" bIns="465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Times"/>
                <a:ea typeface="Times"/>
                <a:cs typeface="Times"/>
                <a:sym typeface="Times"/>
              </a:rPr>
              <a:t>9</a:t>
            </a:fld>
            <a:endParaRPr sz="1200">
              <a:solidFill>
                <a:schemeClr val="dk1"/>
              </a:solidFill>
              <a:latin typeface="Times"/>
              <a:ea typeface="Times"/>
              <a:cs typeface="Times"/>
              <a:sym typeface="Times"/>
            </a:endParaRPr>
          </a:p>
        </p:txBody>
      </p:sp>
      <p:sp>
        <p:nvSpPr>
          <p:cNvPr id="76" name="Shape 76"/>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 name="Shape 77"/>
          <p:cNvSpPr txBox="1">
            <a:spLocks noGrp="1"/>
          </p:cNvSpPr>
          <p:nvPr>
            <p:ph type="body" idx="1"/>
          </p:nvPr>
        </p:nvSpPr>
        <p:spPr>
          <a:xfrm>
            <a:off x="934826" y="4415791"/>
            <a:ext cx="5140749" cy="4183380"/>
          </a:xfrm>
          <a:prstGeom prst="rect">
            <a:avLst/>
          </a:prstGeom>
          <a:noFill/>
          <a:ln>
            <a:noFill/>
          </a:ln>
        </p:spPr>
        <p:txBody>
          <a:bodyPr spcFirstLastPara="1" wrap="square" lIns="93000" tIns="46500" rIns="93000" bIns="465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Times"/>
                <a:ea typeface="Times"/>
                <a:cs typeface="Times"/>
                <a:sym typeface="Times"/>
              </a:rPr>
              <a:t>Disposal of Specialized Categories of Property </a:t>
            </a:r>
            <a:endParaRPr sz="1200" b="0" i="0" u="none" strike="noStrike" cap="none">
              <a:solidFill>
                <a:schemeClr val="dk1"/>
              </a:solidFill>
              <a:latin typeface="Times"/>
              <a:ea typeface="Times"/>
              <a:cs typeface="Times"/>
              <a:sym typeface="Time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pic>
        <p:nvPicPr>
          <p:cNvPr id="16" name="Shape 16" descr="Flag_more_blue"/>
          <p:cNvPicPr preferRelativeResize="0"/>
          <p:nvPr/>
        </p:nvPicPr>
        <p:blipFill rotWithShape="1">
          <a:blip r:embed="rId2">
            <a:alphaModFix/>
          </a:blip>
          <a:srcRect r="15492"/>
          <a:stretch/>
        </p:blipFill>
        <p:spPr>
          <a:xfrm>
            <a:off x="0" y="2722563"/>
            <a:ext cx="9144000" cy="4135437"/>
          </a:xfrm>
          <a:prstGeom prst="rect">
            <a:avLst/>
          </a:prstGeom>
          <a:noFill/>
          <a:ln>
            <a:noFill/>
          </a:ln>
        </p:spPr>
      </p:pic>
      <p:sp>
        <p:nvSpPr>
          <p:cNvPr id="17" name="Shape 17"/>
          <p:cNvSpPr/>
          <p:nvPr/>
        </p:nvSpPr>
        <p:spPr>
          <a:xfrm>
            <a:off x="0" y="2514600"/>
            <a:ext cx="9144000" cy="420688"/>
          </a:xfrm>
          <a:prstGeom prst="rect">
            <a:avLst/>
          </a:prstGeom>
          <a:solidFill>
            <a:srgbClr val="013C8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18" name="Shape 18"/>
          <p:cNvSpPr/>
          <p:nvPr/>
        </p:nvSpPr>
        <p:spPr>
          <a:xfrm>
            <a:off x="0" y="1708150"/>
            <a:ext cx="9144000" cy="850900"/>
          </a:xfrm>
          <a:prstGeom prst="rect">
            <a:avLst/>
          </a:prstGeom>
          <a:solidFill>
            <a:srgbClr val="A50021"/>
          </a:solidFill>
          <a:ln>
            <a:noFill/>
          </a:ln>
        </p:spPr>
        <p:txBody>
          <a:bodyPr spcFirstLastPara="1" wrap="square" lIns="91425" tIns="45700" rIns="91425" bIns="45700" anchor="ctr" anchorCtr="0">
            <a:noAutofit/>
          </a:bodyPr>
          <a:lstStyle/>
          <a:p>
            <a:pPr marL="404813" marR="0" lvl="0" indent="0" algn="l" rtl="0">
              <a:spcBef>
                <a:spcPts val="0"/>
              </a:spcBef>
              <a:spcAft>
                <a:spcPts val="0"/>
              </a:spcAft>
              <a:buNone/>
            </a:pPr>
            <a:endParaRPr sz="3600">
              <a:solidFill>
                <a:schemeClr val="lt1"/>
              </a:solidFill>
              <a:latin typeface="Arial"/>
              <a:ea typeface="Arial"/>
              <a:cs typeface="Arial"/>
              <a:sym typeface="Arial"/>
            </a:endParaRPr>
          </a:p>
        </p:txBody>
      </p:sp>
      <p:pic>
        <p:nvPicPr>
          <p:cNvPr id="19" name="Shape 19"/>
          <p:cNvPicPr preferRelativeResize="0"/>
          <p:nvPr/>
        </p:nvPicPr>
        <p:blipFill rotWithShape="1">
          <a:blip r:embed="rId3">
            <a:alphaModFix/>
          </a:blip>
          <a:srcRect/>
          <a:stretch/>
        </p:blipFill>
        <p:spPr>
          <a:xfrm>
            <a:off x="455613" y="455613"/>
            <a:ext cx="850900" cy="854075"/>
          </a:xfrm>
          <a:prstGeom prst="rect">
            <a:avLst/>
          </a:prstGeom>
          <a:noFill/>
          <a:ln>
            <a:noFill/>
          </a:ln>
        </p:spPr>
      </p:pic>
      <p:sp>
        <p:nvSpPr>
          <p:cNvPr id="20" name="Shape 20"/>
          <p:cNvSpPr txBox="1"/>
          <p:nvPr/>
        </p:nvSpPr>
        <p:spPr>
          <a:xfrm>
            <a:off x="4114800" y="1066800"/>
            <a:ext cx="4445000" cy="304800"/>
          </a:xfrm>
          <a:prstGeom prst="rect">
            <a:avLst/>
          </a:prstGeom>
          <a:noFill/>
          <a:ln>
            <a:noFill/>
          </a:ln>
        </p:spPr>
        <p:txBody>
          <a:bodyPr spcFirstLastPara="1" wrap="square" lIns="0" tIns="45700" rIns="0" bIns="45700" anchor="t" anchorCtr="0">
            <a:noAutofit/>
          </a:bodyPr>
          <a:lstStyle/>
          <a:p>
            <a:pPr marL="0" marR="0" lvl="0" indent="0" algn="r" rtl="0">
              <a:spcBef>
                <a:spcPts val="0"/>
              </a:spcBef>
              <a:spcAft>
                <a:spcPts val="0"/>
              </a:spcAft>
              <a:buNone/>
            </a:pPr>
            <a:r>
              <a:rPr lang="en-US" sz="1400" b="1">
                <a:solidFill>
                  <a:srgbClr val="4C4C4C"/>
                </a:solidFill>
                <a:latin typeface="Arial"/>
                <a:ea typeface="Arial"/>
                <a:cs typeface="Arial"/>
                <a:sym typeface="Arial"/>
              </a:rPr>
              <a:t>U.S. General Services Administration</a:t>
            </a:r>
            <a:endParaRPr sz="2400">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2" name="Shape 42"/>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lt1"/>
              </a:buClr>
              <a:buSzPts val="1800"/>
              <a:buFont typeface="Noto Sans Symbols"/>
              <a:buNone/>
              <a:defRPr sz="18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lt1"/>
              </a:buClr>
              <a:buSzPts val="1600"/>
              <a:buFont typeface="Arial"/>
              <a:buNone/>
              <a:defRPr sz="16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9pPr>
          </a:lstStyle>
          <a:p>
            <a:endParaRPr/>
          </a:p>
        </p:txBody>
      </p:sp>
      <p:sp>
        <p:nvSpPr>
          <p:cNvPr id="43" name="Shape 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1143000"/>
            <a:ext cx="8229600" cy="5847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46" name="Shape 46"/>
          <p:cNvSpPr txBox="1">
            <a:spLocks noGrp="1"/>
          </p:cNvSpPr>
          <p:nvPr>
            <p:ph type="body" idx="1"/>
          </p:nvPr>
        </p:nvSpPr>
        <p:spPr>
          <a:xfrm>
            <a:off x="457200" y="1828800"/>
            <a:ext cx="4040188" cy="8382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7" name="Shape 47"/>
          <p:cNvSpPr txBox="1">
            <a:spLocks noGrp="1"/>
          </p:cNvSpPr>
          <p:nvPr>
            <p:ph type="body" idx="2"/>
          </p:nvPr>
        </p:nvSpPr>
        <p:spPr>
          <a:xfrm>
            <a:off x="457200" y="2743200"/>
            <a:ext cx="4040188" cy="33829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48" name="Shape 48"/>
          <p:cNvSpPr txBox="1">
            <a:spLocks noGrp="1"/>
          </p:cNvSpPr>
          <p:nvPr>
            <p:ph type="body" idx="3"/>
          </p:nvPr>
        </p:nvSpPr>
        <p:spPr>
          <a:xfrm>
            <a:off x="4648200" y="1828800"/>
            <a:ext cx="4041775" cy="8382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lt1"/>
              </a:buClr>
              <a:buSzPts val="2400"/>
              <a:buFont typeface="Noto Sans Symbols"/>
              <a:buNone/>
              <a:defRPr sz="2400" b="1"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lt1"/>
              </a:buClr>
              <a:buSzPts val="2000"/>
              <a:buFont typeface="Noto Sans Symbols"/>
              <a:buNone/>
              <a:defRPr sz="2000" b="1"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lt1"/>
              </a:buClr>
              <a:buSzPts val="1800"/>
              <a:buFont typeface="Arial"/>
              <a:buNone/>
              <a:defRPr sz="1800" b="1"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lt1"/>
              </a:buClr>
              <a:buSzPts val="1600"/>
              <a:buFont typeface="Noto Sans Symbols"/>
              <a:buNone/>
              <a:defRPr sz="1600" b="1" i="0" u="none" strike="noStrike" cap="none">
                <a:solidFill>
                  <a:srgbClr val="013C88"/>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4"/>
          </p:nvPr>
        </p:nvSpPr>
        <p:spPr>
          <a:xfrm>
            <a:off x="4645025" y="2743200"/>
            <a:ext cx="4041775" cy="3382962"/>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lt1"/>
              </a:buClr>
              <a:buSzPts val="1800"/>
              <a:buFont typeface="Arial"/>
              <a:buChar char="–"/>
              <a:defRPr sz="1800" b="0" i="0" u="none" strike="noStrike" cap="none">
                <a:solidFill>
                  <a:srgbClr val="013C88"/>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lt1"/>
              </a:buClr>
              <a:buSzPts val="1600"/>
              <a:buFont typeface="Noto Sans Symbols"/>
              <a:buChar char="▫"/>
              <a:defRPr sz="1600" b="0" i="0" u="none" strike="noStrike" cap="none">
                <a:solidFill>
                  <a:srgbClr val="013C88"/>
                </a:solidFill>
                <a:latin typeface="Times New Roman"/>
                <a:ea typeface="Times New Roman"/>
                <a:cs typeface="Times New Roman"/>
                <a:sym typeface="Times New Roman"/>
              </a:defRPr>
            </a:lvl9pPr>
          </a:lstStyle>
          <a:p>
            <a:endParaRPr/>
          </a:p>
        </p:txBody>
      </p:sp>
      <p:sp>
        <p:nvSpPr>
          <p:cNvPr id="50" name="Shape 5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1219200"/>
            <a:ext cx="3008313" cy="707886"/>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58" name="Shape 58"/>
          <p:cNvSpPr txBox="1">
            <a:spLocks noGrp="1"/>
          </p:cNvSpPr>
          <p:nvPr>
            <p:ph type="body" idx="1"/>
          </p:nvPr>
        </p:nvSpPr>
        <p:spPr>
          <a:xfrm>
            <a:off x="3575050" y="1219200"/>
            <a:ext cx="5111750" cy="4906963"/>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lt1"/>
              </a:buClr>
              <a:buSzPts val="3200"/>
              <a:buFont typeface="Noto Sans Symbols"/>
              <a:buChar char="➢"/>
              <a:defRPr sz="3200" b="0" i="0" u="none" strike="noStrike" cap="none">
                <a:solidFill>
                  <a:srgbClr val="013C88"/>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lt1"/>
              </a:buClr>
              <a:buSzPts val="2800"/>
              <a:buFont typeface="Noto Sans Symbols"/>
              <a:buChar char="•"/>
              <a:defRPr sz="28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lt1"/>
              </a:buClr>
              <a:buSzPts val="2000"/>
              <a:buFont typeface="Noto Sans Symbols"/>
              <a:buChar char="▫"/>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59" name="Shape 59"/>
          <p:cNvSpPr txBox="1">
            <a:spLocks noGrp="1"/>
          </p:cNvSpPr>
          <p:nvPr>
            <p:ph type="body" idx="2"/>
          </p:nvPr>
        </p:nvSpPr>
        <p:spPr>
          <a:xfrm>
            <a:off x="457200" y="2057400"/>
            <a:ext cx="3008313" cy="40687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60" name="Shape 6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3" name="Shape 63"/>
          <p:cNvSpPr>
            <a:spLocks noGrp="1"/>
          </p:cNvSpPr>
          <p:nvPr>
            <p:ph type="pic" idx="2"/>
          </p:nvPr>
        </p:nvSpPr>
        <p:spPr>
          <a:xfrm>
            <a:off x="1792288" y="1219200"/>
            <a:ext cx="5486400" cy="3508374"/>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lt1"/>
              </a:buClr>
              <a:buSzPts val="3200"/>
              <a:buFont typeface="Noto Sans Symbols"/>
              <a:buNone/>
              <a:defRPr sz="3200" b="0" i="0" u="none" strike="noStrike" cap="none">
                <a:solidFill>
                  <a:srgbClr val="013C88"/>
                </a:solidFill>
                <a:latin typeface="Times New Roman"/>
                <a:ea typeface="Times New Roman"/>
                <a:cs typeface="Times New Roman"/>
                <a:sym typeface="Times New Roman"/>
              </a:defRPr>
            </a:lvl1pPr>
            <a:lvl2pPr marR="0" lvl="1" algn="l" rtl="0">
              <a:spcBef>
                <a:spcPts val="560"/>
              </a:spcBef>
              <a:spcAft>
                <a:spcPts val="0"/>
              </a:spcAft>
              <a:buClr>
                <a:schemeClr val="lt1"/>
              </a:buClr>
              <a:buSzPts val="2800"/>
              <a:buFont typeface="Noto Sans Symbols"/>
              <a:buNone/>
              <a:defRPr sz="2800" b="0" i="0" u="none" strike="noStrike" cap="none">
                <a:solidFill>
                  <a:srgbClr val="013C88"/>
                </a:solidFill>
                <a:latin typeface="Times New Roman"/>
                <a:ea typeface="Times New Roman"/>
                <a:cs typeface="Times New Roman"/>
                <a:sym typeface="Times New Roman"/>
              </a:defRPr>
            </a:lvl2pPr>
            <a:lvl3pPr marR="0" lvl="2" algn="l" rtl="0">
              <a:spcBef>
                <a:spcPts val="480"/>
              </a:spcBef>
              <a:spcAft>
                <a:spcPts val="0"/>
              </a:spcAft>
              <a:buClr>
                <a:schemeClr val="lt1"/>
              </a:buClr>
              <a:buSzPts val="2400"/>
              <a:buFont typeface="Arial"/>
              <a:buNone/>
              <a:defRPr sz="2400" b="0" i="0" u="none" strike="noStrike" cap="none">
                <a:solidFill>
                  <a:srgbClr val="013C88"/>
                </a:solidFill>
                <a:latin typeface="Times New Roman"/>
                <a:ea typeface="Times New Roman"/>
                <a:cs typeface="Times New Roman"/>
                <a:sym typeface="Times New Roman"/>
              </a:defRPr>
            </a:lvl3pPr>
            <a:lvl4pPr marR="0" lvl="3"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4pPr>
            <a:lvl5pPr marR="0" lvl="4"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5pPr>
            <a:lvl6pPr marR="0" lvl="5"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6pPr>
            <a:lvl7pPr marR="0" lvl="6"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7pPr>
            <a:lvl8pPr marR="0" lvl="7"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8pPr>
            <a:lvl9pPr marR="0" lvl="8" algn="l" rtl="0">
              <a:spcBef>
                <a:spcPts val="400"/>
              </a:spcBef>
              <a:spcAft>
                <a:spcPts val="0"/>
              </a:spcAft>
              <a:buClr>
                <a:schemeClr val="lt1"/>
              </a:buClr>
              <a:buSzPts val="2000"/>
              <a:buFont typeface="Noto Sans Symbols"/>
              <a:buNone/>
              <a:defRPr sz="2000" b="0" i="0" u="none" strike="noStrike" cap="none">
                <a:solidFill>
                  <a:srgbClr val="013C88"/>
                </a:solidFill>
                <a:latin typeface="Times New Roman"/>
                <a:ea typeface="Times New Roman"/>
                <a:cs typeface="Times New Roman"/>
                <a:sym typeface="Times New Roman"/>
              </a:defRPr>
            </a:lvl9pPr>
          </a:lstStyle>
          <a:p>
            <a:endParaRPr/>
          </a:p>
        </p:txBody>
      </p:sp>
      <p:sp>
        <p:nvSpPr>
          <p:cNvPr id="64" name="Shape 64"/>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lt1"/>
              </a:buClr>
              <a:buSzPts val="1400"/>
              <a:buFont typeface="Noto Sans Symbols"/>
              <a:buNone/>
              <a:defRPr sz="1400" b="0" i="0" u="none" strike="noStrike" cap="none">
                <a:solidFill>
                  <a:srgbClr val="013C88"/>
                </a:solidFill>
                <a:latin typeface="Times New Roman"/>
                <a:ea typeface="Times New Roman"/>
                <a:cs typeface="Times New Roman"/>
                <a:sym typeface="Times New Roman"/>
              </a:defRPr>
            </a:lvl1pPr>
            <a:lvl2pPr marL="914400" marR="0" lvl="1" indent="-228600" algn="l" rtl="0">
              <a:spcBef>
                <a:spcPts val="240"/>
              </a:spcBef>
              <a:spcAft>
                <a:spcPts val="0"/>
              </a:spcAft>
              <a:buClr>
                <a:schemeClr val="lt1"/>
              </a:buClr>
              <a:buSzPts val="1200"/>
              <a:buFont typeface="Noto Sans Symbols"/>
              <a:buNone/>
              <a:defRPr sz="1200" b="0" i="0" u="none" strike="noStrike" cap="none">
                <a:solidFill>
                  <a:srgbClr val="013C88"/>
                </a:solidFill>
                <a:latin typeface="Times New Roman"/>
                <a:ea typeface="Times New Roman"/>
                <a:cs typeface="Times New Roman"/>
                <a:sym typeface="Times New Roman"/>
              </a:defRPr>
            </a:lvl2pPr>
            <a:lvl3pPr marL="1371600" marR="0" lvl="2" indent="-228600" algn="l" rtl="0">
              <a:spcBef>
                <a:spcPts val="200"/>
              </a:spcBef>
              <a:spcAft>
                <a:spcPts val="0"/>
              </a:spcAft>
              <a:buClr>
                <a:schemeClr val="lt1"/>
              </a:buClr>
              <a:buSzPts val="1000"/>
              <a:buFont typeface="Arial"/>
              <a:buNone/>
              <a:defRPr sz="1000" b="0" i="0" u="none" strike="noStrike" cap="none">
                <a:solidFill>
                  <a:srgbClr val="013C88"/>
                </a:solidFill>
                <a:latin typeface="Times New Roman"/>
                <a:ea typeface="Times New Roman"/>
                <a:cs typeface="Times New Roman"/>
                <a:sym typeface="Times New Roman"/>
              </a:defRPr>
            </a:lvl3pPr>
            <a:lvl4pPr marL="1828800" marR="0" lvl="3"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4pPr>
            <a:lvl5pPr marL="2286000" marR="0" lvl="4"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5pPr>
            <a:lvl6pPr marL="2743200" marR="0" lvl="5"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6pPr>
            <a:lvl7pPr marL="3200400" marR="0" lvl="6"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7pPr>
            <a:lvl8pPr marL="3657600" marR="0" lvl="7"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8pPr>
            <a:lvl9pPr marL="4114800" marR="0" lvl="8" indent="-228600" algn="l" rtl="0">
              <a:spcBef>
                <a:spcPts val="180"/>
              </a:spcBef>
              <a:spcAft>
                <a:spcPts val="0"/>
              </a:spcAft>
              <a:buClr>
                <a:schemeClr val="lt1"/>
              </a:buClr>
              <a:buSzPts val="900"/>
              <a:buFont typeface="Noto Sans Symbols"/>
              <a:buNone/>
              <a:defRPr sz="900" b="0" i="0" u="none" strike="noStrike" cap="none">
                <a:solidFill>
                  <a:srgbClr val="013C88"/>
                </a:solidFill>
                <a:latin typeface="Times New Roman"/>
                <a:ea typeface="Times New Roman"/>
                <a:cs typeface="Times New Roman"/>
                <a:sym typeface="Times New Roman"/>
              </a:defRPr>
            </a:lvl9pPr>
          </a:lstStyle>
          <a:p>
            <a:endParaRPr/>
          </a:p>
        </p:txBody>
      </p:sp>
      <p:sp>
        <p:nvSpPr>
          <p:cNvPr id="65" name="Shape 6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68" name="Shape 68"/>
          <p:cNvSpPr txBox="1">
            <a:spLocks noGrp="1"/>
          </p:cNvSpPr>
          <p:nvPr>
            <p:ph type="body" idx="1"/>
          </p:nvPr>
        </p:nvSpPr>
        <p:spPr>
          <a:xfrm rot="5400000">
            <a:off x="2816226" y="33337"/>
            <a:ext cx="3048000" cy="7769225"/>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69" name="Shape 6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rot="5400000">
            <a:off x="5274469" y="2489994"/>
            <a:ext cx="3962400" cy="1941512"/>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72" name="Shape 72"/>
          <p:cNvSpPr txBox="1">
            <a:spLocks noGrp="1"/>
          </p:cNvSpPr>
          <p:nvPr>
            <p:ph type="body" idx="1"/>
          </p:nvPr>
        </p:nvSpPr>
        <p:spPr>
          <a:xfrm rot="5400000">
            <a:off x="1312863" y="622300"/>
            <a:ext cx="3962400" cy="56769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73" name="Shape 7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a:solidFill>
                  <a:srgbClr val="013C88"/>
                </a:solidFill>
                <a:latin typeface="Arial"/>
                <a:ea typeface="Arial"/>
                <a:cs typeface="Arial"/>
                <a:sym typeface="Arial"/>
              </a:defRPr>
            </a:lvl1pPr>
            <a:lvl2pPr marL="0" marR="0" lvl="1" indent="0" algn="r" rtl="0">
              <a:spcBef>
                <a:spcPts val="0"/>
              </a:spcBef>
              <a:spcAft>
                <a:spcPts val="0"/>
              </a:spcAft>
              <a:buNone/>
              <a:defRPr sz="1400" b="1">
                <a:solidFill>
                  <a:srgbClr val="013C88"/>
                </a:solidFill>
                <a:latin typeface="Arial"/>
                <a:ea typeface="Arial"/>
                <a:cs typeface="Arial"/>
                <a:sym typeface="Arial"/>
              </a:defRPr>
            </a:lvl2pPr>
            <a:lvl3pPr marL="0" marR="0" lvl="2" indent="0" algn="r" rtl="0">
              <a:spcBef>
                <a:spcPts val="0"/>
              </a:spcBef>
              <a:spcAft>
                <a:spcPts val="0"/>
              </a:spcAft>
              <a:buNone/>
              <a:defRPr sz="1400" b="1">
                <a:solidFill>
                  <a:srgbClr val="013C88"/>
                </a:solidFill>
                <a:latin typeface="Arial"/>
                <a:ea typeface="Arial"/>
                <a:cs typeface="Arial"/>
                <a:sym typeface="Arial"/>
              </a:defRPr>
            </a:lvl3pPr>
            <a:lvl4pPr marL="0" marR="0" lvl="3" indent="0" algn="r" rtl="0">
              <a:spcBef>
                <a:spcPts val="0"/>
              </a:spcBef>
              <a:spcAft>
                <a:spcPts val="0"/>
              </a:spcAft>
              <a:buNone/>
              <a:defRPr sz="1400" b="1">
                <a:solidFill>
                  <a:srgbClr val="013C88"/>
                </a:solidFill>
                <a:latin typeface="Arial"/>
                <a:ea typeface="Arial"/>
                <a:cs typeface="Arial"/>
                <a:sym typeface="Arial"/>
              </a:defRPr>
            </a:lvl4pPr>
            <a:lvl5pPr marL="0" marR="0" lvl="4" indent="0" algn="r" rtl="0">
              <a:spcBef>
                <a:spcPts val="0"/>
              </a:spcBef>
              <a:spcAft>
                <a:spcPts val="0"/>
              </a:spcAft>
              <a:buNone/>
              <a:defRPr sz="1400" b="1">
                <a:solidFill>
                  <a:srgbClr val="013C88"/>
                </a:solidFill>
                <a:latin typeface="Arial"/>
                <a:ea typeface="Arial"/>
                <a:cs typeface="Arial"/>
                <a:sym typeface="Arial"/>
              </a:defRPr>
            </a:lvl5pPr>
            <a:lvl6pPr marL="0" marR="0" lvl="5" indent="0" algn="r" rtl="0">
              <a:spcBef>
                <a:spcPts val="0"/>
              </a:spcBef>
              <a:spcAft>
                <a:spcPts val="0"/>
              </a:spcAft>
              <a:buNone/>
              <a:defRPr sz="1400" b="1">
                <a:solidFill>
                  <a:srgbClr val="013C88"/>
                </a:solidFill>
                <a:latin typeface="Arial"/>
                <a:ea typeface="Arial"/>
                <a:cs typeface="Arial"/>
                <a:sym typeface="Arial"/>
              </a:defRPr>
            </a:lvl6pPr>
            <a:lvl7pPr marL="0" marR="0" lvl="6" indent="0" algn="r" rtl="0">
              <a:spcBef>
                <a:spcPts val="0"/>
              </a:spcBef>
              <a:spcAft>
                <a:spcPts val="0"/>
              </a:spcAft>
              <a:buNone/>
              <a:defRPr sz="1400" b="1">
                <a:solidFill>
                  <a:srgbClr val="013C88"/>
                </a:solidFill>
                <a:latin typeface="Arial"/>
                <a:ea typeface="Arial"/>
                <a:cs typeface="Arial"/>
                <a:sym typeface="Arial"/>
              </a:defRPr>
            </a:lvl7pPr>
            <a:lvl8pPr marL="0" marR="0" lvl="7" indent="0" algn="r" rtl="0">
              <a:spcBef>
                <a:spcPts val="0"/>
              </a:spcBef>
              <a:spcAft>
                <a:spcPts val="0"/>
              </a:spcAft>
              <a:buNone/>
              <a:defRPr sz="1400" b="1">
                <a:solidFill>
                  <a:srgbClr val="013C88"/>
                </a:solidFill>
                <a:latin typeface="Arial"/>
                <a:ea typeface="Arial"/>
                <a:cs typeface="Arial"/>
                <a:sym typeface="Arial"/>
              </a:defRPr>
            </a:lvl8pPr>
            <a:lvl9pPr marL="0" marR="0" lvl="8" indent="0" algn="r" rtl="0">
              <a:spcBef>
                <a:spcPts val="0"/>
              </a:spcBef>
              <a:spcAft>
                <a:spcPts val="0"/>
              </a:spcAft>
              <a:buNone/>
              <a:defRPr sz="1400" b="1">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body" idx="1"/>
          </p:nvPr>
        </p:nvSpPr>
        <p:spPr>
          <a:xfrm>
            <a:off x="455613" y="2393950"/>
            <a:ext cx="7769225" cy="30480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rgbClr val="013C88"/>
                </a:solidFill>
                <a:latin typeface="Times New Roman"/>
                <a:ea typeface="Times New Roman"/>
                <a:cs typeface="Times New Roman"/>
                <a:sym typeface="Times New Roman"/>
              </a:defRPr>
            </a:lvl3pPr>
            <a:lvl4pPr marL="1828800" marR="0" lvl="3"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4pPr>
            <a:lvl5pPr marL="2286000" marR="0" lvl="4"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5pPr>
            <a:lvl6pPr marL="2743200" marR="0" lvl="5"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6pPr>
            <a:lvl7pPr marL="3200400" marR="0" lvl="6"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7pPr>
            <a:lvl8pPr marL="3657600" marR="0" lvl="7"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8pPr>
            <a:lvl9pPr marL="4114800" marR="0" lvl="8" indent="-381000" algn="l" rtl="0">
              <a:spcBef>
                <a:spcPts val="480"/>
              </a:spcBef>
              <a:spcAft>
                <a:spcPts val="0"/>
              </a:spcAft>
              <a:buClr>
                <a:schemeClr val="lt1"/>
              </a:buClr>
              <a:buSzPts val="2400"/>
              <a:buFont typeface="Noto Sans Symbols"/>
              <a:buChar char="▫"/>
              <a:defRPr sz="2400" b="0" i="0" u="none" strike="noStrike" cap="none">
                <a:solidFill>
                  <a:srgbClr val="013C88"/>
                </a:solidFill>
                <a:latin typeface="Times New Roman"/>
                <a:ea typeface="Times New Roman"/>
                <a:cs typeface="Times New Roman"/>
                <a:sym typeface="Times New Roman"/>
              </a:defRPr>
            </a:lvl9pPr>
          </a:lstStyle>
          <a:p>
            <a:endParaRPr/>
          </a:p>
        </p:txBody>
      </p:sp>
      <p:sp>
        <p:nvSpPr>
          <p:cNvPr id="11" name="Shape 11"/>
          <p:cNvSpPr txBox="1">
            <a:spLocks noGrp="1"/>
          </p:cNvSpPr>
          <p:nvPr>
            <p:ph type="title"/>
          </p:nvPr>
        </p:nvSpPr>
        <p:spPr>
          <a:xfrm>
            <a:off x="457200" y="1479550"/>
            <a:ext cx="7769225" cy="57943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3200" b="1" i="0" u="none" strike="noStrike" cap="none">
                <a:solidFill>
                  <a:srgbClr val="013C88"/>
                </a:solidFill>
                <a:latin typeface="Times New Roman"/>
                <a:ea typeface="Times New Roman"/>
                <a:cs typeface="Times New Roman"/>
                <a:sym typeface="Times New Roman"/>
              </a:defRPr>
            </a:lvl1pPr>
            <a:lvl2pPr marR="0" lvl="1" algn="l" rtl="0">
              <a:spcBef>
                <a:spcPts val="0"/>
              </a:spcBef>
              <a:spcAft>
                <a:spcPts val="0"/>
              </a:spcAft>
              <a:buSzPts val="1400"/>
              <a:buNone/>
              <a:defRPr sz="3200" b="1" i="0" u="none" strike="noStrike" cap="none">
                <a:solidFill>
                  <a:srgbClr val="013C88"/>
                </a:solidFill>
                <a:latin typeface="Arial"/>
                <a:ea typeface="Arial"/>
                <a:cs typeface="Arial"/>
                <a:sym typeface="Arial"/>
              </a:defRPr>
            </a:lvl2pPr>
            <a:lvl3pPr marR="0" lvl="2" algn="l" rtl="0">
              <a:spcBef>
                <a:spcPts val="0"/>
              </a:spcBef>
              <a:spcAft>
                <a:spcPts val="0"/>
              </a:spcAft>
              <a:buSzPts val="1400"/>
              <a:buNone/>
              <a:defRPr sz="3200" b="1" i="0" u="none" strike="noStrike" cap="none">
                <a:solidFill>
                  <a:srgbClr val="013C88"/>
                </a:solidFill>
                <a:latin typeface="Arial"/>
                <a:ea typeface="Arial"/>
                <a:cs typeface="Arial"/>
                <a:sym typeface="Arial"/>
              </a:defRPr>
            </a:lvl3pPr>
            <a:lvl4pPr marR="0" lvl="3" algn="l" rtl="0">
              <a:spcBef>
                <a:spcPts val="0"/>
              </a:spcBef>
              <a:spcAft>
                <a:spcPts val="0"/>
              </a:spcAft>
              <a:buSzPts val="1400"/>
              <a:buNone/>
              <a:defRPr sz="3200" b="1" i="0" u="none" strike="noStrike" cap="none">
                <a:solidFill>
                  <a:srgbClr val="013C88"/>
                </a:solidFill>
                <a:latin typeface="Arial"/>
                <a:ea typeface="Arial"/>
                <a:cs typeface="Arial"/>
                <a:sym typeface="Arial"/>
              </a:defRPr>
            </a:lvl4pPr>
            <a:lvl5pPr marR="0" lvl="4" algn="l" rtl="0">
              <a:spcBef>
                <a:spcPts val="0"/>
              </a:spcBef>
              <a:spcAft>
                <a:spcPts val="0"/>
              </a:spcAft>
              <a:buSzPts val="1400"/>
              <a:buNone/>
              <a:defRPr sz="3200" b="1" i="0" u="none" strike="noStrike" cap="none">
                <a:solidFill>
                  <a:srgbClr val="013C88"/>
                </a:solidFill>
                <a:latin typeface="Arial"/>
                <a:ea typeface="Arial"/>
                <a:cs typeface="Arial"/>
                <a:sym typeface="Arial"/>
              </a:defRPr>
            </a:lvl5pPr>
            <a:lvl6pPr marR="0" lvl="5" algn="l" rtl="0">
              <a:spcBef>
                <a:spcPts val="0"/>
              </a:spcBef>
              <a:spcAft>
                <a:spcPts val="0"/>
              </a:spcAft>
              <a:buSzPts val="1400"/>
              <a:buNone/>
              <a:defRPr sz="3200" b="1" i="0" u="none" strike="noStrike" cap="none">
                <a:solidFill>
                  <a:srgbClr val="013C88"/>
                </a:solidFill>
                <a:latin typeface="Arial"/>
                <a:ea typeface="Arial"/>
                <a:cs typeface="Arial"/>
                <a:sym typeface="Arial"/>
              </a:defRPr>
            </a:lvl6pPr>
            <a:lvl7pPr marR="0" lvl="6" algn="l" rtl="0">
              <a:spcBef>
                <a:spcPts val="0"/>
              </a:spcBef>
              <a:spcAft>
                <a:spcPts val="0"/>
              </a:spcAft>
              <a:buSzPts val="1400"/>
              <a:buNone/>
              <a:defRPr sz="3200" b="1" i="0" u="none" strike="noStrike" cap="none">
                <a:solidFill>
                  <a:srgbClr val="013C88"/>
                </a:solidFill>
                <a:latin typeface="Arial"/>
                <a:ea typeface="Arial"/>
                <a:cs typeface="Arial"/>
                <a:sym typeface="Arial"/>
              </a:defRPr>
            </a:lvl7pPr>
            <a:lvl8pPr marR="0" lvl="7" algn="l" rtl="0">
              <a:spcBef>
                <a:spcPts val="0"/>
              </a:spcBef>
              <a:spcAft>
                <a:spcPts val="0"/>
              </a:spcAft>
              <a:buSzPts val="1400"/>
              <a:buNone/>
              <a:defRPr sz="3200" b="1" i="0" u="none" strike="noStrike" cap="none">
                <a:solidFill>
                  <a:srgbClr val="013C88"/>
                </a:solidFill>
                <a:latin typeface="Arial"/>
                <a:ea typeface="Arial"/>
                <a:cs typeface="Arial"/>
                <a:sym typeface="Arial"/>
              </a:defRPr>
            </a:lvl8pPr>
            <a:lvl9pPr marR="0" lvl="8" algn="l" rtl="0">
              <a:spcBef>
                <a:spcPts val="0"/>
              </a:spcBef>
              <a:spcAft>
                <a:spcPts val="0"/>
              </a:spcAft>
              <a:buSzPts val="1400"/>
              <a:buNone/>
              <a:defRPr sz="3200" b="1" i="0" u="none" strike="noStrike" cap="none">
                <a:solidFill>
                  <a:srgbClr val="013C88"/>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i="0" u="none" strike="noStrike" cap="none">
                <a:solidFill>
                  <a:srgbClr val="013C88"/>
                </a:solidFill>
                <a:latin typeface="Arial"/>
                <a:ea typeface="Arial"/>
                <a:cs typeface="Arial"/>
                <a:sym typeface="Arial"/>
              </a:defRPr>
            </a:lvl1pPr>
            <a:lvl2pPr marL="0" marR="0" lvl="1" indent="0" algn="r" rtl="0">
              <a:spcBef>
                <a:spcPts val="0"/>
              </a:spcBef>
              <a:spcAft>
                <a:spcPts val="0"/>
              </a:spcAft>
              <a:buNone/>
              <a:defRPr sz="1400" b="1" i="0" u="none" strike="noStrike" cap="none">
                <a:solidFill>
                  <a:srgbClr val="013C88"/>
                </a:solidFill>
                <a:latin typeface="Arial"/>
                <a:ea typeface="Arial"/>
                <a:cs typeface="Arial"/>
                <a:sym typeface="Arial"/>
              </a:defRPr>
            </a:lvl2pPr>
            <a:lvl3pPr marL="0" marR="0" lvl="2" indent="0" algn="r" rtl="0">
              <a:spcBef>
                <a:spcPts val="0"/>
              </a:spcBef>
              <a:spcAft>
                <a:spcPts val="0"/>
              </a:spcAft>
              <a:buNone/>
              <a:defRPr sz="1400" b="1" i="0" u="none" strike="noStrike" cap="none">
                <a:solidFill>
                  <a:srgbClr val="013C88"/>
                </a:solidFill>
                <a:latin typeface="Arial"/>
                <a:ea typeface="Arial"/>
                <a:cs typeface="Arial"/>
                <a:sym typeface="Arial"/>
              </a:defRPr>
            </a:lvl3pPr>
            <a:lvl4pPr marL="0" marR="0" lvl="3" indent="0" algn="r" rtl="0">
              <a:spcBef>
                <a:spcPts val="0"/>
              </a:spcBef>
              <a:spcAft>
                <a:spcPts val="0"/>
              </a:spcAft>
              <a:buNone/>
              <a:defRPr sz="1400" b="1" i="0" u="none" strike="noStrike" cap="none">
                <a:solidFill>
                  <a:srgbClr val="013C88"/>
                </a:solidFill>
                <a:latin typeface="Arial"/>
                <a:ea typeface="Arial"/>
                <a:cs typeface="Arial"/>
                <a:sym typeface="Arial"/>
              </a:defRPr>
            </a:lvl4pPr>
            <a:lvl5pPr marL="0" marR="0" lvl="4" indent="0" algn="r" rtl="0">
              <a:spcBef>
                <a:spcPts val="0"/>
              </a:spcBef>
              <a:spcAft>
                <a:spcPts val="0"/>
              </a:spcAft>
              <a:buNone/>
              <a:defRPr sz="1400" b="1" i="0" u="none" strike="noStrike" cap="none">
                <a:solidFill>
                  <a:srgbClr val="013C88"/>
                </a:solidFill>
                <a:latin typeface="Arial"/>
                <a:ea typeface="Arial"/>
                <a:cs typeface="Arial"/>
                <a:sym typeface="Arial"/>
              </a:defRPr>
            </a:lvl5pPr>
            <a:lvl6pPr marL="0" marR="0" lvl="5" indent="0" algn="r" rtl="0">
              <a:spcBef>
                <a:spcPts val="0"/>
              </a:spcBef>
              <a:spcAft>
                <a:spcPts val="0"/>
              </a:spcAft>
              <a:buNone/>
              <a:defRPr sz="1400" b="1" i="0" u="none" strike="noStrike" cap="none">
                <a:solidFill>
                  <a:srgbClr val="013C88"/>
                </a:solidFill>
                <a:latin typeface="Arial"/>
                <a:ea typeface="Arial"/>
                <a:cs typeface="Arial"/>
                <a:sym typeface="Arial"/>
              </a:defRPr>
            </a:lvl6pPr>
            <a:lvl7pPr marL="0" marR="0" lvl="6" indent="0" algn="r" rtl="0">
              <a:spcBef>
                <a:spcPts val="0"/>
              </a:spcBef>
              <a:spcAft>
                <a:spcPts val="0"/>
              </a:spcAft>
              <a:buNone/>
              <a:defRPr sz="1400" b="1" i="0" u="none" strike="noStrike" cap="none">
                <a:solidFill>
                  <a:srgbClr val="013C88"/>
                </a:solidFill>
                <a:latin typeface="Arial"/>
                <a:ea typeface="Arial"/>
                <a:cs typeface="Arial"/>
                <a:sym typeface="Arial"/>
              </a:defRPr>
            </a:lvl7pPr>
            <a:lvl8pPr marL="0" marR="0" lvl="7" indent="0" algn="r" rtl="0">
              <a:spcBef>
                <a:spcPts val="0"/>
              </a:spcBef>
              <a:spcAft>
                <a:spcPts val="0"/>
              </a:spcAft>
              <a:buNone/>
              <a:defRPr sz="1400" b="1" i="0" u="none" strike="noStrike" cap="none">
                <a:solidFill>
                  <a:srgbClr val="013C88"/>
                </a:solidFill>
                <a:latin typeface="Arial"/>
                <a:ea typeface="Arial"/>
                <a:cs typeface="Arial"/>
                <a:sym typeface="Arial"/>
              </a:defRPr>
            </a:lvl8pPr>
            <a:lvl9pPr marL="0" marR="0" lvl="8" indent="0" algn="r" rtl="0">
              <a:spcBef>
                <a:spcPts val="0"/>
              </a:spcBef>
              <a:spcAft>
                <a:spcPts val="0"/>
              </a:spcAft>
              <a:buNone/>
              <a:defRPr sz="1400" b="1" i="0" u="none" strike="noStrike" cap="none">
                <a:solidFill>
                  <a:srgbClr val="013C88"/>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3" name="Shape 13"/>
          <p:cNvSpPr/>
          <p:nvPr/>
        </p:nvSpPr>
        <p:spPr>
          <a:xfrm>
            <a:off x="0" y="685800"/>
            <a:ext cx="9144000" cy="420688"/>
          </a:xfrm>
          <a:prstGeom prst="rect">
            <a:avLst/>
          </a:prstGeom>
          <a:solidFill>
            <a:srgbClr val="A50021"/>
          </a:solidFill>
          <a:ln>
            <a:noFill/>
          </a:ln>
        </p:spPr>
        <p:txBody>
          <a:bodyPr spcFirstLastPara="1" wrap="square" lIns="91425" tIns="45700" rIns="91425" bIns="45700" anchor="ctr" anchorCtr="0">
            <a:noAutofit/>
          </a:bodyPr>
          <a:lstStyle/>
          <a:p>
            <a:pPr marL="347663" marR="0" lvl="0" indent="0" algn="l" rtl="0">
              <a:spcBef>
                <a:spcPts val="0"/>
              </a:spcBef>
              <a:spcAft>
                <a:spcPts val="0"/>
              </a:spcAft>
              <a:buNone/>
            </a:pPr>
            <a:endParaRPr sz="2000" b="0" i="0" u="none" strike="noStrike" cap="none">
              <a:solidFill>
                <a:schemeClr val="dk1"/>
              </a:solidFill>
              <a:latin typeface="Source Sans Pro"/>
              <a:ea typeface="Source Sans Pro"/>
              <a:cs typeface="Source Sans Pro"/>
              <a:sym typeface="Source Sans Pro"/>
            </a:endParaRPr>
          </a:p>
        </p:txBody>
      </p:sp>
      <p:pic>
        <p:nvPicPr>
          <p:cNvPr id="14" name="Shape 14" descr="1239"/>
          <p:cNvPicPr preferRelativeResize="0"/>
          <p:nvPr/>
        </p:nvPicPr>
        <p:blipFill rotWithShape="1">
          <a:blip r:embed="rId11">
            <a:alphaModFix/>
          </a:blip>
          <a:srcRect t="43367"/>
          <a:stretch/>
        </p:blipFill>
        <p:spPr>
          <a:xfrm>
            <a:off x="0" y="0"/>
            <a:ext cx="9144000" cy="7048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5.jpeg"/><Relationship Id="rId7"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mailto:sandra.klar@gsa.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hyperlink" Target="mailto:lisa.schrad@gsa.go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ecfr.gpoaccess.gov/cgi/t/text/text-idx?c=ecfr&amp;sid=93a10bd8db7683a9aa23c6458e7caf9d&amp;rgn=div8&amp;view=text&amp;node=41:3.1.1.2.12.5.124.9&amp;idno=41" TargetMode="External"/><Relationship Id="rId4" Type="http://schemas.openxmlformats.org/officeDocument/2006/relationships/hyperlink" Target="http://ecfr.gpoaccess.gov/cgi/t/text/text-idx?c=ecfr&amp;sid=93a10bd8db7683a9aa23c6458e7caf9d&amp;rgn=div8&amp;view=text&amp;node=41:2.1.1.8.32.6.1.13&amp;idno=4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a:solidFill>
                  <a:schemeClr val="lt1"/>
                </a:solidFill>
                <a:latin typeface="Times New Roman"/>
                <a:ea typeface="Times New Roman"/>
                <a:cs typeface="Times New Roman"/>
                <a:sym typeface="Times New Roman"/>
              </a:rPr>
              <a:t>Disposal of Specialized Categories of Property</a:t>
            </a:r>
            <a:endParaRPr dirty="0"/>
          </a:p>
        </p:txBody>
      </p:sp>
      <p:sp>
        <p:nvSpPr>
          <p:cNvPr id="2" name="Rectangle 1"/>
          <p:cNvSpPr/>
          <p:nvPr/>
        </p:nvSpPr>
        <p:spPr>
          <a:xfrm>
            <a:off x="364065" y="4873756"/>
            <a:ext cx="5977468" cy="1569660"/>
          </a:xfrm>
          <a:prstGeom prst="rect">
            <a:avLst/>
          </a:prstGeom>
        </p:spPr>
        <p:txBody>
          <a:bodyPr wrap="square">
            <a:spAutoFit/>
          </a:bodyPr>
          <a:lstStyle/>
          <a:p>
            <a:r>
              <a:rPr lang="en-US" sz="2400" dirty="0">
                <a:solidFill>
                  <a:schemeClr val="bg1"/>
                </a:solidFill>
              </a:rPr>
              <a:t>Phar`is D. Allen, Ph.D., DRM</a:t>
            </a:r>
          </a:p>
          <a:p>
            <a:r>
              <a:rPr lang="en-US" sz="2400" dirty="0">
                <a:solidFill>
                  <a:schemeClr val="bg1"/>
                </a:solidFill>
              </a:rPr>
              <a:t>Georgia, North Carolina, South Carolina</a:t>
            </a:r>
          </a:p>
          <a:p>
            <a:r>
              <a:rPr lang="en-US" sz="2400" dirty="0">
                <a:solidFill>
                  <a:schemeClr val="bg1"/>
                </a:solidFill>
              </a:rPr>
              <a:t>Area Property Officer</a:t>
            </a:r>
          </a:p>
          <a:p>
            <a:r>
              <a:rPr lang="en-US" sz="2400" dirty="0">
                <a:solidFill>
                  <a:schemeClr val="bg1"/>
                </a:solidFill>
              </a:rPr>
              <a:t>Personal Property Management</a:t>
            </a:r>
          </a:p>
        </p:txBody>
      </p:sp>
      <p:pic>
        <p:nvPicPr>
          <p:cNvPr id="3" name="Mission Impossible.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08925" y="6105525"/>
            <a:ext cx="487363" cy="487363"/>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Donation Program</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67267" y="2570162"/>
            <a:ext cx="7907866" cy="4031873"/>
          </a:xfrm>
          <a:prstGeom prst="rect">
            <a:avLst/>
          </a:prstGeom>
        </p:spPr>
        <p:txBody>
          <a:bodyPr wrap="square">
            <a:spAutoFit/>
          </a:bodyPr>
          <a:lstStyle/>
          <a:p>
            <a:r>
              <a:rPr lang="en-US" sz="2400" dirty="0" smtClean="0">
                <a:solidFill>
                  <a:schemeClr val="bg1"/>
                </a:solidFill>
              </a:rPr>
              <a:t>*</a:t>
            </a:r>
            <a:r>
              <a:rPr lang="en-US" sz="2800" dirty="0" smtClean="0">
                <a:solidFill>
                  <a:schemeClr val="bg1"/>
                </a:solidFill>
              </a:rPr>
              <a:t>Requires </a:t>
            </a:r>
            <a:r>
              <a:rPr lang="en-US" sz="2800" dirty="0">
                <a:solidFill>
                  <a:schemeClr val="bg1"/>
                </a:solidFill>
              </a:rPr>
              <a:t>participation of State Agency for Surplus </a:t>
            </a:r>
            <a:r>
              <a:rPr lang="en-US" sz="2800" dirty="0" smtClean="0">
                <a:solidFill>
                  <a:schemeClr val="bg1"/>
                </a:solidFill>
              </a:rPr>
              <a:t>Property</a:t>
            </a:r>
          </a:p>
          <a:p>
            <a:endParaRPr lang="en-US" sz="1600" dirty="0">
              <a:solidFill>
                <a:schemeClr val="bg1"/>
              </a:solidFill>
            </a:endParaRPr>
          </a:p>
          <a:p>
            <a:r>
              <a:rPr lang="en-US" sz="2800" dirty="0" smtClean="0">
                <a:solidFill>
                  <a:schemeClr val="bg1"/>
                </a:solidFill>
              </a:rPr>
              <a:t>*Open </a:t>
            </a:r>
            <a:r>
              <a:rPr lang="en-US" sz="2800" dirty="0">
                <a:solidFill>
                  <a:schemeClr val="bg1"/>
                </a:solidFill>
              </a:rPr>
              <a:t>to state/local law </a:t>
            </a:r>
            <a:r>
              <a:rPr lang="en-US" sz="2800" dirty="0" smtClean="0">
                <a:solidFill>
                  <a:schemeClr val="bg1"/>
                </a:solidFill>
              </a:rPr>
              <a:t>enforcement with the primary</a:t>
            </a:r>
            <a:endParaRPr lang="en-US" sz="2800" dirty="0">
              <a:solidFill>
                <a:schemeClr val="bg1"/>
              </a:solidFill>
            </a:endParaRPr>
          </a:p>
          <a:p>
            <a:r>
              <a:rPr lang="en-US" sz="2800" dirty="0" smtClean="0">
                <a:solidFill>
                  <a:schemeClr val="bg1"/>
                </a:solidFill>
              </a:rPr>
              <a:t>Function of  </a:t>
            </a:r>
            <a:r>
              <a:rPr lang="en-US" sz="2800" dirty="0">
                <a:solidFill>
                  <a:schemeClr val="bg1"/>
                </a:solidFill>
              </a:rPr>
              <a:t>enforcement of federal, state, and local </a:t>
            </a:r>
            <a:r>
              <a:rPr lang="en-US" sz="2800" dirty="0" smtClean="0">
                <a:solidFill>
                  <a:schemeClr val="bg1"/>
                </a:solidFill>
              </a:rPr>
              <a:t>laws</a:t>
            </a:r>
          </a:p>
          <a:p>
            <a:endParaRPr lang="en-US" sz="1600" dirty="0">
              <a:solidFill>
                <a:schemeClr val="bg1"/>
              </a:solidFill>
            </a:endParaRPr>
          </a:p>
          <a:p>
            <a:r>
              <a:rPr lang="en-US" sz="2800" dirty="0" smtClean="0">
                <a:solidFill>
                  <a:schemeClr val="bg1"/>
                </a:solidFill>
              </a:rPr>
              <a:t>*Officers </a:t>
            </a:r>
            <a:r>
              <a:rPr lang="en-US" sz="2800" dirty="0">
                <a:solidFill>
                  <a:schemeClr val="bg1"/>
                </a:solidFill>
              </a:rPr>
              <a:t>must </a:t>
            </a:r>
            <a:r>
              <a:rPr lang="en-US" sz="2800" dirty="0" smtClean="0">
                <a:solidFill>
                  <a:schemeClr val="bg1"/>
                </a:solidFill>
              </a:rPr>
              <a:t>have </a:t>
            </a:r>
            <a:r>
              <a:rPr lang="en-US" sz="2800" dirty="0">
                <a:solidFill>
                  <a:schemeClr val="bg1"/>
                </a:solidFill>
              </a:rPr>
              <a:t>apprehension and arrest authority</a:t>
            </a:r>
          </a:p>
        </p:txBody>
      </p:sp>
    </p:spTree>
    <p:extLst>
      <p:ext uri="{BB962C8B-B14F-4D97-AF65-F5344CB8AC3E}">
        <p14:creationId xmlns:p14="http://schemas.microsoft.com/office/powerpoint/2010/main" val="3362424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Donation Program Controls</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33"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9533" y="2736503"/>
            <a:ext cx="8102599" cy="3662541"/>
          </a:xfrm>
          <a:prstGeom prst="rect">
            <a:avLst/>
          </a:prstGeom>
        </p:spPr>
        <p:txBody>
          <a:bodyPr wrap="square">
            <a:spAutoFit/>
          </a:bodyPr>
          <a:lstStyle/>
          <a:p>
            <a:r>
              <a:rPr lang="en-US" sz="3200" dirty="0">
                <a:solidFill>
                  <a:schemeClr val="bg1"/>
                </a:solidFill>
              </a:rPr>
              <a:t>*Prequalification </a:t>
            </a:r>
            <a:r>
              <a:rPr lang="en-US" sz="3200" dirty="0" smtClean="0">
                <a:solidFill>
                  <a:schemeClr val="bg1"/>
                </a:solidFill>
              </a:rPr>
              <a:t>process</a:t>
            </a:r>
          </a:p>
          <a:p>
            <a:r>
              <a:rPr lang="en-US" sz="1000" dirty="0" smtClean="0">
                <a:solidFill>
                  <a:schemeClr val="bg1"/>
                </a:solidFill>
              </a:rPr>
              <a:t> </a:t>
            </a:r>
            <a:endParaRPr lang="en-US" sz="1000" dirty="0">
              <a:solidFill>
                <a:schemeClr val="bg1"/>
              </a:solidFill>
            </a:endParaRPr>
          </a:p>
          <a:p>
            <a:r>
              <a:rPr lang="en-US" sz="3200" dirty="0">
                <a:solidFill>
                  <a:schemeClr val="bg1"/>
                </a:solidFill>
              </a:rPr>
              <a:t>*Federal government retains </a:t>
            </a:r>
            <a:r>
              <a:rPr lang="en-US" sz="3200" dirty="0" smtClean="0">
                <a:solidFill>
                  <a:schemeClr val="bg1"/>
                </a:solidFill>
              </a:rPr>
              <a:t>title</a:t>
            </a:r>
          </a:p>
          <a:p>
            <a:endParaRPr lang="en-US" sz="1000" dirty="0">
              <a:solidFill>
                <a:schemeClr val="bg1"/>
              </a:solidFill>
            </a:endParaRPr>
          </a:p>
          <a:p>
            <a:r>
              <a:rPr lang="en-US" sz="3200" dirty="0" smtClean="0">
                <a:solidFill>
                  <a:schemeClr val="bg1"/>
                </a:solidFill>
              </a:rPr>
              <a:t>*</a:t>
            </a:r>
            <a:r>
              <a:rPr lang="en-US" sz="3200" dirty="0">
                <a:solidFill>
                  <a:schemeClr val="bg1"/>
                </a:solidFill>
              </a:rPr>
              <a:t>Special terms and conditions </a:t>
            </a:r>
            <a:r>
              <a:rPr lang="en-US" sz="3200" dirty="0" smtClean="0">
                <a:solidFill>
                  <a:schemeClr val="bg1"/>
                </a:solidFill>
              </a:rPr>
              <a:t>apply</a:t>
            </a:r>
          </a:p>
          <a:p>
            <a:endParaRPr lang="en-US" sz="1000" dirty="0">
              <a:solidFill>
                <a:schemeClr val="bg1"/>
              </a:solidFill>
            </a:endParaRPr>
          </a:p>
          <a:p>
            <a:r>
              <a:rPr lang="en-US" sz="3200" dirty="0">
                <a:solidFill>
                  <a:schemeClr val="bg1"/>
                </a:solidFill>
              </a:rPr>
              <a:t>*Yearly inventory report </a:t>
            </a:r>
            <a:r>
              <a:rPr lang="en-US" sz="3200" dirty="0" smtClean="0">
                <a:solidFill>
                  <a:schemeClr val="bg1"/>
                </a:solidFill>
              </a:rPr>
              <a:t>required</a:t>
            </a:r>
          </a:p>
          <a:p>
            <a:endParaRPr lang="en-US" sz="1000" dirty="0">
              <a:solidFill>
                <a:schemeClr val="bg1"/>
              </a:solidFill>
            </a:endParaRPr>
          </a:p>
          <a:p>
            <a:r>
              <a:rPr lang="en-US" sz="3200" dirty="0">
                <a:solidFill>
                  <a:schemeClr val="bg1"/>
                </a:solidFill>
              </a:rPr>
              <a:t>*Must comply with applicable registration </a:t>
            </a:r>
            <a:r>
              <a:rPr lang="en-US" sz="3200" dirty="0" smtClean="0">
                <a:solidFill>
                  <a:schemeClr val="bg1"/>
                </a:solidFill>
              </a:rPr>
              <a:t> </a:t>
            </a:r>
          </a:p>
          <a:p>
            <a:r>
              <a:rPr lang="en-US" sz="3200" dirty="0">
                <a:solidFill>
                  <a:schemeClr val="bg1"/>
                </a:solidFill>
              </a:rPr>
              <a:t> </a:t>
            </a:r>
            <a:r>
              <a:rPr lang="en-US" sz="3200" dirty="0" smtClean="0">
                <a:solidFill>
                  <a:schemeClr val="bg1"/>
                </a:solidFill>
              </a:rPr>
              <a:t>and </a:t>
            </a:r>
            <a:r>
              <a:rPr lang="en-US" sz="3200" dirty="0">
                <a:solidFill>
                  <a:schemeClr val="bg1"/>
                </a:solidFill>
              </a:rPr>
              <a:t>use requirements</a:t>
            </a:r>
          </a:p>
        </p:txBody>
      </p:sp>
    </p:spTree>
    <p:extLst>
      <p:ext uri="{BB962C8B-B14F-4D97-AF65-F5344CB8AC3E}">
        <p14:creationId xmlns:p14="http://schemas.microsoft.com/office/powerpoint/2010/main" val="81389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Vessels 50 Feet or Larger and </a:t>
            </a:r>
            <a:br>
              <a:rPr lang="en-US" sz="2800" b="1" i="0" u="none" strike="noStrike" cap="none" dirty="0" smtClean="0">
                <a:solidFill>
                  <a:schemeClr val="lt1"/>
                </a:solidFill>
                <a:sym typeface="Times New Roman"/>
              </a:rPr>
            </a:br>
            <a:r>
              <a:rPr lang="en-US" sz="2800" b="1" i="0" u="none" strike="noStrike" cap="none" dirty="0" smtClean="0">
                <a:solidFill>
                  <a:schemeClr val="lt1"/>
                </a:solidFill>
                <a:sym typeface="Times New Roman"/>
              </a:rPr>
              <a:t>Civilian Agency</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0306"/>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667" y="2799210"/>
            <a:ext cx="8576733" cy="1600438"/>
          </a:xfrm>
          <a:prstGeom prst="rect">
            <a:avLst/>
          </a:prstGeom>
        </p:spPr>
        <p:txBody>
          <a:bodyPr wrap="square">
            <a:spAutoFit/>
          </a:bodyPr>
          <a:lstStyle/>
          <a:p>
            <a:r>
              <a:rPr lang="en-US" sz="1800" dirty="0" smtClean="0">
                <a:solidFill>
                  <a:schemeClr val="bg1"/>
                </a:solidFill>
              </a:rPr>
              <a:t>POC: Brent Crawley                                 Email: brent.crawley@gsa.gov</a:t>
            </a:r>
          </a:p>
          <a:p>
            <a:r>
              <a:rPr lang="en-US" sz="1800" dirty="0" smtClean="0">
                <a:solidFill>
                  <a:schemeClr val="bg1"/>
                </a:solidFill>
              </a:rPr>
              <a:t>Telephone:  404-331-3052                       Fax: 404-331-1877</a:t>
            </a:r>
          </a:p>
          <a:p>
            <a:endParaRPr lang="en-US" sz="800" dirty="0">
              <a:solidFill>
                <a:schemeClr val="bg1"/>
              </a:solidFill>
            </a:endParaRPr>
          </a:p>
          <a:p>
            <a:r>
              <a:rPr lang="en-US" sz="1800" dirty="0" smtClean="0">
                <a:solidFill>
                  <a:schemeClr val="bg1"/>
                </a:solidFill>
              </a:rPr>
              <a:t>GSA, FAS Property Management</a:t>
            </a:r>
          </a:p>
          <a:p>
            <a:r>
              <a:rPr lang="en-US" sz="1800" dirty="0" smtClean="0">
                <a:solidFill>
                  <a:schemeClr val="bg1"/>
                </a:solidFill>
              </a:rPr>
              <a:t>77 Forsyth St. SW Suite 100</a:t>
            </a:r>
          </a:p>
          <a:p>
            <a:r>
              <a:rPr lang="en-US" sz="1800" dirty="0" smtClean="0">
                <a:solidFill>
                  <a:schemeClr val="bg1"/>
                </a:solidFill>
              </a:rPr>
              <a:t>Atlanta GA 30303</a:t>
            </a: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9" name="Picture 8" descr="Image result for vessel 50 feet or larger"/>
          <p:cNvPicPr/>
          <p:nvPr/>
        </p:nvPicPr>
        <p:blipFill>
          <a:blip r:embed="rId4">
            <a:extLst>
              <a:ext uri="{28A0092B-C50C-407E-A947-70E740481C1C}">
                <a14:useLocalDpi xmlns:a14="http://schemas.microsoft.com/office/drawing/2010/main" val="0"/>
              </a:ext>
            </a:extLst>
          </a:blip>
          <a:srcRect/>
          <a:stretch>
            <a:fillRect/>
          </a:stretch>
        </p:blipFill>
        <p:spPr bwMode="auto">
          <a:xfrm>
            <a:off x="3877733" y="4622800"/>
            <a:ext cx="4385734" cy="1995594"/>
          </a:xfrm>
          <a:prstGeom prst="rect">
            <a:avLst/>
          </a:prstGeom>
          <a:noFill/>
          <a:ln>
            <a:noFill/>
          </a:ln>
        </p:spPr>
      </p:pic>
    </p:spTree>
    <p:extLst>
      <p:ext uri="{BB962C8B-B14F-4D97-AF65-F5344CB8AC3E}">
        <p14:creationId xmlns:p14="http://schemas.microsoft.com/office/powerpoint/2010/main" val="2903987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Vessels 50 Feet or Larger and </a:t>
            </a:r>
            <a:br>
              <a:rPr lang="en-US" sz="2800" b="1" i="0" u="none" strike="noStrike" cap="none" dirty="0" smtClean="0">
                <a:solidFill>
                  <a:schemeClr val="lt1"/>
                </a:solidFill>
                <a:sym typeface="Times New Roman"/>
              </a:rPr>
            </a:br>
            <a:r>
              <a:rPr lang="en-US" sz="2800" b="1" i="0" u="none" strike="noStrike" cap="none" dirty="0" smtClean="0">
                <a:solidFill>
                  <a:schemeClr val="lt1"/>
                </a:solidFill>
                <a:sym typeface="Times New Roman"/>
              </a:rPr>
              <a:t>Military</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0306"/>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667" y="2799210"/>
            <a:ext cx="8576733" cy="1877437"/>
          </a:xfrm>
          <a:prstGeom prst="rect">
            <a:avLst/>
          </a:prstGeom>
        </p:spPr>
        <p:txBody>
          <a:bodyPr wrap="square">
            <a:spAutoFit/>
          </a:bodyPr>
          <a:lstStyle/>
          <a:p>
            <a:r>
              <a:rPr lang="en-US" sz="1800" dirty="0" smtClean="0">
                <a:solidFill>
                  <a:schemeClr val="bg1"/>
                </a:solidFill>
              </a:rPr>
              <a:t>POC: </a:t>
            </a:r>
            <a:r>
              <a:rPr lang="en-US" sz="1800" dirty="0" smtClean="0">
                <a:solidFill>
                  <a:schemeClr val="bg1"/>
                </a:solidFill>
              </a:rPr>
              <a:t>Ryan Oliver</a:t>
            </a:r>
            <a:r>
              <a:rPr lang="en-US" sz="1800" dirty="0" smtClean="0">
                <a:solidFill>
                  <a:schemeClr val="bg1"/>
                </a:solidFill>
              </a:rPr>
              <a:t>                                    </a:t>
            </a:r>
            <a:r>
              <a:rPr lang="en-US" sz="1800" dirty="0" smtClean="0">
                <a:solidFill>
                  <a:schemeClr val="bg1"/>
                </a:solidFill>
              </a:rPr>
              <a:t>Email: </a:t>
            </a:r>
            <a:r>
              <a:rPr lang="en-US" sz="1800" dirty="0" smtClean="0">
                <a:solidFill>
                  <a:schemeClr val="bg1"/>
                </a:solidFill>
              </a:rPr>
              <a:t>ryan.oliver@gsa.gov</a:t>
            </a:r>
            <a:endParaRPr lang="en-US" sz="1800" dirty="0" smtClean="0">
              <a:solidFill>
                <a:schemeClr val="bg1"/>
              </a:solidFill>
            </a:endParaRPr>
          </a:p>
          <a:p>
            <a:r>
              <a:rPr lang="en-US" sz="1800" dirty="0" smtClean="0">
                <a:solidFill>
                  <a:schemeClr val="bg1"/>
                </a:solidFill>
              </a:rPr>
              <a:t>Telephone:  </a:t>
            </a:r>
            <a:r>
              <a:rPr lang="en-US" sz="1800" dirty="0" smtClean="0">
                <a:solidFill>
                  <a:schemeClr val="bg1"/>
                </a:solidFill>
              </a:rPr>
              <a:t>215-446-2851</a:t>
            </a:r>
            <a:endParaRPr lang="en-US" sz="1800" dirty="0" smtClean="0">
              <a:solidFill>
                <a:schemeClr val="bg1"/>
              </a:solidFill>
            </a:endParaRPr>
          </a:p>
          <a:p>
            <a:endParaRPr lang="en-US" sz="800" dirty="0">
              <a:solidFill>
                <a:schemeClr val="bg1"/>
              </a:solidFill>
            </a:endParaRPr>
          </a:p>
          <a:p>
            <a:r>
              <a:rPr lang="en-US" sz="1800" dirty="0" smtClean="0">
                <a:solidFill>
                  <a:schemeClr val="bg1"/>
                </a:solidFill>
              </a:rPr>
              <a:t>                               </a:t>
            </a:r>
            <a:endParaRPr lang="en-US" sz="1800" dirty="0">
              <a:solidFill>
                <a:schemeClr val="bg1"/>
              </a:solidFill>
            </a:endParaRPr>
          </a:p>
          <a:p>
            <a:r>
              <a:rPr lang="en-US" sz="1800" dirty="0" smtClean="0">
                <a:solidFill>
                  <a:schemeClr val="bg1"/>
                </a:solidFill>
              </a:rPr>
              <a:t>Personal Property Division</a:t>
            </a:r>
            <a:endParaRPr lang="en-US" sz="1800" dirty="0" smtClean="0">
              <a:solidFill>
                <a:schemeClr val="bg1"/>
              </a:solidFill>
            </a:endParaRPr>
          </a:p>
          <a:p>
            <a:r>
              <a:rPr lang="en-US" sz="1800" dirty="0" smtClean="0">
                <a:solidFill>
                  <a:schemeClr val="bg1"/>
                </a:solidFill>
              </a:rPr>
              <a:t>100 S Independence Mall W</a:t>
            </a:r>
            <a:endParaRPr lang="en-US" sz="1800" dirty="0" smtClean="0">
              <a:solidFill>
                <a:schemeClr val="bg1"/>
              </a:solidFill>
            </a:endParaRPr>
          </a:p>
          <a:p>
            <a:r>
              <a:rPr lang="en-US" sz="1800" dirty="0" smtClean="0">
                <a:solidFill>
                  <a:schemeClr val="bg1"/>
                </a:solidFill>
              </a:rPr>
              <a:t>Philadelphia, PA </a:t>
            </a:r>
            <a:r>
              <a:rPr lang="en-US" sz="1800" dirty="0" smtClean="0">
                <a:solidFill>
                  <a:schemeClr val="bg1"/>
                </a:solidFill>
              </a:rPr>
              <a:t>19106-3400</a:t>
            </a:r>
            <a:endParaRPr lang="en-US" sz="1800" dirty="0" smtClean="0">
              <a:solidFill>
                <a:schemeClr val="bg1"/>
              </a:solidFill>
            </a:endParaRP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7" name="Picture 6" descr="Image result for COASTGUARD VESSEL"/>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6466" y="4004085"/>
            <a:ext cx="4106333" cy="1877695"/>
          </a:xfrm>
          <a:prstGeom prst="rect">
            <a:avLst/>
          </a:prstGeom>
          <a:noFill/>
          <a:ln>
            <a:noFill/>
          </a:ln>
        </p:spPr>
      </p:pic>
    </p:spTree>
    <p:extLst>
      <p:ext uri="{BB962C8B-B14F-4D97-AF65-F5344CB8AC3E}">
        <p14:creationId xmlns:p14="http://schemas.microsoft.com/office/powerpoint/2010/main" val="146828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0" y="1659467"/>
            <a:ext cx="91440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dirty="0" smtClean="0">
                <a:solidFill>
                  <a:schemeClr val="lt1"/>
                </a:solidFill>
              </a:rPr>
              <a:t>Disposal of Vessels</a:t>
            </a:r>
            <a:br>
              <a:rPr lang="en-US" sz="2800" dirty="0" smtClean="0">
                <a:solidFill>
                  <a:schemeClr val="lt1"/>
                </a:solidFill>
              </a:rPr>
            </a:br>
            <a:r>
              <a:rPr lang="en-US" sz="2800" dirty="0" smtClean="0">
                <a:solidFill>
                  <a:schemeClr val="lt1"/>
                </a:solidFill>
              </a:rPr>
              <a:t>Merchant Marine  Act 1936.  </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093"/>
            <a:ext cx="9173633" cy="4429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2" name="Rectangle 1"/>
          <p:cNvSpPr/>
          <p:nvPr/>
        </p:nvSpPr>
        <p:spPr>
          <a:xfrm>
            <a:off x="2370667" y="3150142"/>
            <a:ext cx="4572000" cy="2862322"/>
          </a:xfrm>
          <a:prstGeom prst="rect">
            <a:avLst/>
          </a:prstGeom>
        </p:spPr>
        <p:txBody>
          <a:bodyPr>
            <a:spAutoFit/>
          </a:bodyPr>
          <a:lstStyle/>
          <a:p>
            <a:r>
              <a:rPr lang="en-US" sz="2800" dirty="0">
                <a:solidFill>
                  <a:schemeClr val="bg1"/>
                </a:solidFill>
              </a:rPr>
              <a:t>*</a:t>
            </a:r>
            <a:r>
              <a:rPr lang="en-US" sz="2800" dirty="0" smtClean="0">
                <a:solidFill>
                  <a:schemeClr val="bg1"/>
                </a:solidFill>
              </a:rPr>
              <a:t>Battleships</a:t>
            </a:r>
          </a:p>
          <a:p>
            <a:endParaRPr lang="en-US" sz="1000" dirty="0">
              <a:solidFill>
                <a:schemeClr val="bg1"/>
              </a:solidFill>
            </a:endParaRPr>
          </a:p>
          <a:p>
            <a:r>
              <a:rPr lang="en-US" sz="2800" dirty="0">
                <a:solidFill>
                  <a:schemeClr val="bg1"/>
                </a:solidFill>
              </a:rPr>
              <a:t>*</a:t>
            </a:r>
            <a:r>
              <a:rPr lang="en-US" sz="2800" dirty="0" smtClean="0">
                <a:solidFill>
                  <a:schemeClr val="bg1"/>
                </a:solidFill>
              </a:rPr>
              <a:t>Cruisers</a:t>
            </a:r>
          </a:p>
          <a:p>
            <a:endParaRPr lang="en-US" sz="1000" dirty="0">
              <a:solidFill>
                <a:schemeClr val="bg1"/>
              </a:solidFill>
            </a:endParaRPr>
          </a:p>
          <a:p>
            <a:r>
              <a:rPr lang="en-US" sz="2800" dirty="0">
                <a:solidFill>
                  <a:schemeClr val="bg1"/>
                </a:solidFill>
              </a:rPr>
              <a:t>*Aircraft </a:t>
            </a:r>
            <a:r>
              <a:rPr lang="en-US" sz="2800" dirty="0" smtClean="0">
                <a:solidFill>
                  <a:schemeClr val="bg1"/>
                </a:solidFill>
              </a:rPr>
              <a:t>Carriers</a:t>
            </a:r>
          </a:p>
          <a:p>
            <a:endParaRPr lang="en-US" sz="1000" dirty="0">
              <a:solidFill>
                <a:schemeClr val="bg1"/>
              </a:solidFill>
            </a:endParaRPr>
          </a:p>
          <a:p>
            <a:r>
              <a:rPr lang="en-US" sz="2800" dirty="0">
                <a:solidFill>
                  <a:schemeClr val="bg1"/>
                </a:solidFill>
              </a:rPr>
              <a:t>*</a:t>
            </a:r>
            <a:r>
              <a:rPr lang="en-US" sz="2800" dirty="0" smtClean="0">
                <a:solidFill>
                  <a:schemeClr val="bg1"/>
                </a:solidFill>
              </a:rPr>
              <a:t>Destroyers</a:t>
            </a:r>
          </a:p>
          <a:p>
            <a:endParaRPr lang="en-US" sz="1000" dirty="0">
              <a:solidFill>
                <a:schemeClr val="bg1"/>
              </a:solidFill>
            </a:endParaRPr>
          </a:p>
          <a:p>
            <a:r>
              <a:rPr lang="en-US" sz="2800" dirty="0">
                <a:solidFill>
                  <a:schemeClr val="bg1"/>
                </a:solidFill>
              </a:rPr>
              <a:t>*Submarines</a:t>
            </a:r>
          </a:p>
        </p:txBody>
      </p:sp>
      <p:pic>
        <p:nvPicPr>
          <p:cNvPr id="8" name="Picture 7" descr="Image result for battleship"/>
          <p:cNvPicPr/>
          <p:nvPr/>
        </p:nvPicPr>
        <p:blipFill>
          <a:blip r:embed="rId4">
            <a:extLst>
              <a:ext uri="{28A0092B-C50C-407E-A947-70E740481C1C}">
                <a14:useLocalDpi xmlns:a14="http://schemas.microsoft.com/office/drawing/2010/main" val="0"/>
              </a:ext>
            </a:extLst>
          </a:blip>
          <a:srcRect/>
          <a:stretch>
            <a:fillRect/>
          </a:stretch>
        </p:blipFill>
        <p:spPr bwMode="auto">
          <a:xfrm>
            <a:off x="0" y="2428093"/>
            <a:ext cx="2133600" cy="897467"/>
          </a:xfrm>
          <a:prstGeom prst="rect">
            <a:avLst/>
          </a:prstGeom>
          <a:noFill/>
          <a:ln>
            <a:noFill/>
          </a:ln>
        </p:spPr>
      </p:pic>
      <p:pic>
        <p:nvPicPr>
          <p:cNvPr id="9" name="Picture 8" descr="Image result for carnival cruise"/>
          <p:cNvPicPr/>
          <p:nvPr/>
        </p:nvPicPr>
        <p:blipFill>
          <a:blip r:embed="rId5">
            <a:extLst>
              <a:ext uri="{28A0092B-C50C-407E-A947-70E740481C1C}">
                <a14:useLocalDpi xmlns:a14="http://schemas.microsoft.com/office/drawing/2010/main" val="0"/>
              </a:ext>
            </a:extLst>
          </a:blip>
          <a:srcRect/>
          <a:stretch>
            <a:fillRect/>
          </a:stretch>
        </p:blipFill>
        <p:spPr bwMode="auto">
          <a:xfrm>
            <a:off x="6942667" y="2428093"/>
            <a:ext cx="2074332" cy="897467"/>
          </a:xfrm>
          <a:prstGeom prst="rect">
            <a:avLst/>
          </a:prstGeom>
          <a:noFill/>
          <a:ln>
            <a:noFill/>
          </a:ln>
        </p:spPr>
      </p:pic>
      <p:pic>
        <p:nvPicPr>
          <p:cNvPr id="15362" name="Picture 2" descr="Image result for aircraft carrier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6099200"/>
            <a:ext cx="2819400" cy="88763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Image result for vessel destroy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284" y="6025633"/>
            <a:ext cx="2916766" cy="90593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Image result for submarin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6099201"/>
            <a:ext cx="2878667" cy="758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66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0" y="1659467"/>
            <a:ext cx="91440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dirty="0" smtClean="0">
                <a:solidFill>
                  <a:schemeClr val="lt1"/>
                </a:solidFill>
              </a:rPr>
              <a:t>Disposal of Vessels</a:t>
            </a:r>
            <a:br>
              <a:rPr lang="en-US" sz="2800" dirty="0" smtClean="0">
                <a:solidFill>
                  <a:schemeClr val="lt1"/>
                </a:solidFill>
              </a:rPr>
            </a:br>
            <a:r>
              <a:rPr lang="en-US" sz="2800" dirty="0" smtClean="0">
                <a:solidFill>
                  <a:schemeClr val="lt1"/>
                </a:solidFill>
              </a:rPr>
              <a:t>Merchant Marine  Act 1936.  </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28093"/>
            <a:ext cx="9173633" cy="442990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11" name="Shape 389"/>
          <p:cNvSpPr txBox="1">
            <a:spLocks/>
          </p:cNvSpPr>
          <p:nvPr/>
        </p:nvSpPr>
        <p:spPr>
          <a:xfrm>
            <a:off x="304800" y="2675466"/>
            <a:ext cx="7997825" cy="58477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smtClean="0">
                <a:solidFill>
                  <a:schemeClr val="bg1"/>
                </a:solidFill>
                <a:latin typeface="Arial" panose="020B0604020202020204" pitchFamily="34" charset="0"/>
                <a:ea typeface="Times New Roman"/>
                <a:cs typeface="Arial" panose="020B0604020202020204" pitchFamily="34" charset="0"/>
                <a:sym typeface="Times New Roman"/>
              </a:rPr>
              <a:t>VESSELS </a:t>
            </a:r>
            <a:r>
              <a:rPr lang="en-US" sz="2800" b="1" u="sng" dirty="0" smtClean="0">
                <a:solidFill>
                  <a:schemeClr val="bg1"/>
                </a:solidFill>
                <a:latin typeface="Arial" panose="020B0604020202020204" pitchFamily="34" charset="0"/>
                <a:ea typeface="Times New Roman"/>
                <a:cs typeface="Arial" panose="020B0604020202020204" pitchFamily="34" charset="0"/>
                <a:sym typeface="Times New Roman"/>
              </a:rPr>
              <a:t>1,500 GROSS TONS </a:t>
            </a:r>
            <a:r>
              <a:rPr lang="en-US" sz="2800" b="1" dirty="0" smtClean="0">
                <a:solidFill>
                  <a:schemeClr val="bg1"/>
                </a:solidFill>
                <a:latin typeface="Arial" panose="020B0604020202020204" pitchFamily="34" charset="0"/>
                <a:ea typeface="Times New Roman"/>
                <a:cs typeface="Arial" panose="020B0604020202020204" pitchFamily="34" charset="0"/>
                <a:sym typeface="Times New Roman"/>
              </a:rPr>
              <a:t>OR MORE:</a:t>
            </a:r>
            <a:endParaRPr lang="en-US" sz="2800" b="1" dirty="0">
              <a:solidFill>
                <a:schemeClr val="bg1"/>
              </a:solidFill>
              <a:latin typeface="Arial" panose="020B0604020202020204" pitchFamily="34" charset="0"/>
              <a:ea typeface="Times New Roman"/>
              <a:cs typeface="Arial" panose="020B0604020202020204" pitchFamily="34" charset="0"/>
              <a:sym typeface="Times New Roman"/>
            </a:endParaRPr>
          </a:p>
        </p:txBody>
      </p:sp>
      <p:sp>
        <p:nvSpPr>
          <p:cNvPr id="13" name="Shape 390"/>
          <p:cNvSpPr txBox="1">
            <a:spLocks/>
          </p:cNvSpPr>
          <p:nvPr/>
        </p:nvSpPr>
        <p:spPr>
          <a:xfrm>
            <a:off x="531813" y="3418933"/>
            <a:ext cx="7769225" cy="3048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13C88"/>
              </a:buClr>
              <a:buSzPts val="2800"/>
            </a:pPr>
            <a:r>
              <a:rPr lang="en-US" sz="2400" dirty="0" smtClean="0">
                <a:solidFill>
                  <a:schemeClr val="bg1"/>
                </a:solidFill>
                <a:latin typeface="+mn-lt"/>
                <a:ea typeface="Times New Roman"/>
                <a:cs typeface="Times New Roman"/>
                <a:sym typeface="Times New Roman"/>
              </a:rPr>
              <a:t>*These vessels are reported to GSA</a:t>
            </a:r>
          </a:p>
          <a:p>
            <a:pPr>
              <a:buClr>
                <a:srgbClr val="013C88"/>
              </a:buClr>
              <a:buSzPts val="2800"/>
            </a:pPr>
            <a:endParaRPr lang="en-US" sz="1000" dirty="0" smtClean="0">
              <a:solidFill>
                <a:schemeClr val="bg1"/>
              </a:solidFill>
              <a:latin typeface="+mn-lt"/>
            </a:endParaRPr>
          </a:p>
          <a:p>
            <a:pPr>
              <a:spcBef>
                <a:spcPts val="560"/>
              </a:spcBef>
              <a:buClr>
                <a:srgbClr val="013C88"/>
              </a:buClr>
              <a:buSzPts val="2800"/>
            </a:pPr>
            <a:r>
              <a:rPr lang="en-US" sz="2400" dirty="0" smtClean="0">
                <a:solidFill>
                  <a:schemeClr val="bg1"/>
                </a:solidFill>
                <a:latin typeface="+mn-lt"/>
                <a:ea typeface="Times New Roman"/>
                <a:cs typeface="Times New Roman"/>
                <a:sym typeface="Times New Roman"/>
              </a:rPr>
              <a:t>*GSA will then offer them first to the Federal  Maritime  </a:t>
            </a:r>
          </a:p>
          <a:p>
            <a:pPr>
              <a:spcBef>
                <a:spcPts val="560"/>
              </a:spcBef>
              <a:buClr>
                <a:srgbClr val="013C88"/>
              </a:buClr>
              <a:buSzPts val="2800"/>
            </a:pPr>
            <a:r>
              <a:rPr lang="en-US" sz="2400" dirty="0">
                <a:solidFill>
                  <a:schemeClr val="bg1"/>
                </a:solidFill>
                <a:latin typeface="+mn-lt"/>
                <a:ea typeface="Times New Roman"/>
                <a:cs typeface="Times New Roman"/>
                <a:sym typeface="Times New Roman"/>
              </a:rPr>
              <a:t> </a:t>
            </a:r>
            <a:r>
              <a:rPr lang="en-US" sz="2400" dirty="0" smtClean="0">
                <a:solidFill>
                  <a:schemeClr val="bg1"/>
                </a:solidFill>
                <a:latin typeface="+mn-lt"/>
                <a:ea typeface="Times New Roman"/>
                <a:cs typeface="Times New Roman"/>
                <a:sym typeface="Times New Roman"/>
              </a:rPr>
              <a:t> Administration</a:t>
            </a:r>
          </a:p>
          <a:p>
            <a:pPr>
              <a:spcBef>
                <a:spcPts val="560"/>
              </a:spcBef>
              <a:buClr>
                <a:srgbClr val="013C88"/>
              </a:buClr>
              <a:buSzPts val="2800"/>
            </a:pPr>
            <a:endParaRPr lang="en-US" sz="1000" dirty="0" smtClean="0">
              <a:solidFill>
                <a:schemeClr val="bg1"/>
              </a:solidFill>
              <a:latin typeface="+mn-lt"/>
              <a:ea typeface="Times New Roman"/>
              <a:cs typeface="Times New Roman"/>
              <a:sym typeface="Times New Roman"/>
            </a:endParaRPr>
          </a:p>
          <a:p>
            <a:pPr>
              <a:spcBef>
                <a:spcPts val="560"/>
              </a:spcBef>
              <a:buClr>
                <a:srgbClr val="013C88"/>
              </a:buClr>
              <a:buSzPts val="2800"/>
            </a:pPr>
            <a:r>
              <a:rPr lang="en-US" sz="2400" dirty="0" smtClean="0">
                <a:solidFill>
                  <a:schemeClr val="bg1"/>
                </a:solidFill>
                <a:latin typeface="+mn-lt"/>
                <a:ea typeface="Times New Roman"/>
                <a:cs typeface="Times New Roman"/>
                <a:sym typeface="Times New Roman"/>
              </a:rPr>
              <a:t>* The Maritime Administration will determine if   the vessel is capable of conversion to merchant use</a:t>
            </a:r>
            <a:endParaRPr lang="en-US" sz="2400" dirty="0">
              <a:solidFill>
                <a:schemeClr val="bg1"/>
              </a:solidFill>
              <a:latin typeface="+mn-lt"/>
              <a:ea typeface="Times New Roman"/>
            </a:endParaRPr>
          </a:p>
        </p:txBody>
      </p:sp>
    </p:spTree>
    <p:extLst>
      <p:ext uri="{BB962C8B-B14F-4D97-AF65-F5344CB8AC3E}">
        <p14:creationId xmlns:p14="http://schemas.microsoft.com/office/powerpoint/2010/main" val="6443270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Animals</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999" y="2731238"/>
            <a:ext cx="8576733" cy="2154436"/>
          </a:xfrm>
          <a:prstGeom prst="rect">
            <a:avLst/>
          </a:prstGeom>
        </p:spPr>
        <p:txBody>
          <a:bodyPr wrap="square">
            <a:spAutoFit/>
          </a:bodyPr>
          <a:lstStyle/>
          <a:p>
            <a:r>
              <a:rPr lang="en-US" sz="1800" dirty="0" smtClean="0">
                <a:solidFill>
                  <a:schemeClr val="bg1"/>
                </a:solidFill>
              </a:rPr>
              <a:t>POC: </a:t>
            </a:r>
            <a:r>
              <a:rPr lang="en-US" sz="1800" dirty="0" smtClean="0">
                <a:solidFill>
                  <a:schemeClr val="bg1"/>
                </a:solidFill>
              </a:rPr>
              <a:t>Cynthia Smith                              Email</a:t>
            </a:r>
            <a:r>
              <a:rPr lang="en-US" sz="1800" dirty="0" smtClean="0">
                <a:solidFill>
                  <a:schemeClr val="bg1"/>
                </a:solidFill>
              </a:rPr>
              <a:t>: </a:t>
            </a:r>
            <a:r>
              <a:rPr lang="en-US" sz="1800" dirty="0" smtClean="0">
                <a:solidFill>
                  <a:schemeClr val="bg1"/>
                </a:solidFill>
              </a:rPr>
              <a:t>cynthia.smith@gsa.gov</a:t>
            </a:r>
            <a:endParaRPr lang="en-US" sz="1800" dirty="0" smtClean="0">
              <a:solidFill>
                <a:schemeClr val="bg1"/>
              </a:solidFill>
            </a:endParaRPr>
          </a:p>
          <a:p>
            <a:r>
              <a:rPr lang="en-US" sz="1800" dirty="0" smtClean="0">
                <a:solidFill>
                  <a:schemeClr val="bg1"/>
                </a:solidFill>
              </a:rPr>
              <a:t>Telephone:  </a:t>
            </a:r>
            <a:r>
              <a:rPr lang="en-US" sz="1800" dirty="0" smtClean="0">
                <a:solidFill>
                  <a:schemeClr val="bg1"/>
                </a:solidFill>
              </a:rPr>
              <a:t>215-446-5064                    Fax</a:t>
            </a:r>
            <a:r>
              <a:rPr lang="en-US" sz="1800" dirty="0" smtClean="0">
                <a:solidFill>
                  <a:schemeClr val="bg1"/>
                </a:solidFill>
              </a:rPr>
              <a:t>: </a:t>
            </a:r>
            <a:r>
              <a:rPr lang="en-US" sz="1800" dirty="0" smtClean="0">
                <a:solidFill>
                  <a:schemeClr val="bg1"/>
                </a:solidFill>
              </a:rPr>
              <a:t>215-829-2764</a:t>
            </a:r>
            <a:endParaRPr lang="en-US" sz="1800" dirty="0" smtClean="0">
              <a:solidFill>
                <a:schemeClr val="bg1"/>
              </a:solidFill>
            </a:endParaRPr>
          </a:p>
          <a:p>
            <a:endParaRPr lang="en-US" sz="800" dirty="0">
              <a:solidFill>
                <a:schemeClr val="bg1"/>
              </a:solidFill>
            </a:endParaRPr>
          </a:p>
          <a:p>
            <a:endParaRPr lang="en-US" sz="1800" dirty="0" smtClean="0">
              <a:solidFill>
                <a:schemeClr val="bg1"/>
              </a:solidFill>
            </a:endParaRPr>
          </a:p>
          <a:p>
            <a:r>
              <a:rPr lang="en-US" sz="1800" dirty="0" smtClean="0">
                <a:solidFill>
                  <a:schemeClr val="bg1"/>
                </a:solidFill>
              </a:rPr>
              <a:t>Personal </a:t>
            </a:r>
            <a:r>
              <a:rPr lang="en-US" sz="1800" dirty="0" smtClean="0">
                <a:solidFill>
                  <a:schemeClr val="bg1"/>
                </a:solidFill>
              </a:rPr>
              <a:t>Property Division</a:t>
            </a:r>
          </a:p>
          <a:p>
            <a:r>
              <a:rPr lang="en-US" sz="1800" dirty="0" smtClean="0">
                <a:solidFill>
                  <a:schemeClr val="bg1"/>
                </a:solidFill>
              </a:rPr>
              <a:t>100 S Independence Mall W Room: 10</a:t>
            </a:r>
            <a:r>
              <a:rPr lang="en-US" sz="1800" baseline="30000" dirty="0" smtClean="0">
                <a:solidFill>
                  <a:schemeClr val="bg1"/>
                </a:solidFill>
              </a:rPr>
              <a:t>th</a:t>
            </a:r>
            <a:r>
              <a:rPr lang="en-US" sz="1800" dirty="0" smtClean="0">
                <a:solidFill>
                  <a:schemeClr val="bg1"/>
                </a:solidFill>
              </a:rPr>
              <a:t> Floor</a:t>
            </a:r>
            <a:endParaRPr lang="en-US" sz="1800" dirty="0" smtClean="0">
              <a:solidFill>
                <a:schemeClr val="bg1"/>
              </a:solidFill>
            </a:endParaRPr>
          </a:p>
          <a:p>
            <a:r>
              <a:rPr lang="en-US" sz="1800" dirty="0" smtClean="0">
                <a:solidFill>
                  <a:schemeClr val="bg1"/>
                </a:solidFill>
              </a:rPr>
              <a:t>Philadelphia, PA </a:t>
            </a:r>
            <a:r>
              <a:rPr lang="en-US" sz="1800" dirty="0" smtClean="0">
                <a:solidFill>
                  <a:schemeClr val="bg1"/>
                </a:solidFill>
              </a:rPr>
              <a:t>19106-3400</a:t>
            </a:r>
            <a:endParaRPr lang="en-US" sz="1800" dirty="0" smtClean="0">
              <a:solidFill>
                <a:schemeClr val="bg1"/>
              </a:solidFill>
            </a:endParaRPr>
          </a:p>
          <a:p>
            <a:endParaRPr lang="en-US" sz="1800" dirty="0" smtClean="0">
              <a:solidFill>
                <a:schemeClr val="bg1"/>
              </a:solidFill>
            </a:endParaRP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17410" name="Picture 2" descr="Image result for anima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8964" y="3621535"/>
            <a:ext cx="3166535" cy="252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711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Animals</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2" name="Rectangle 1"/>
          <p:cNvSpPr/>
          <p:nvPr/>
        </p:nvSpPr>
        <p:spPr>
          <a:xfrm>
            <a:off x="537632" y="2891699"/>
            <a:ext cx="8068733" cy="1938992"/>
          </a:xfrm>
          <a:prstGeom prst="rect">
            <a:avLst/>
          </a:prstGeom>
        </p:spPr>
        <p:txBody>
          <a:bodyPr wrap="square">
            <a:spAutoFit/>
          </a:bodyPr>
          <a:lstStyle/>
          <a:p>
            <a:r>
              <a:rPr lang="en-US" sz="2400" dirty="0">
                <a:solidFill>
                  <a:schemeClr val="bg1"/>
                </a:solidFill>
                <a:latin typeface="Arial" panose="020B0604020202020204" pitchFamily="34" charset="0"/>
                <a:ea typeface="Times New Roman"/>
                <a:cs typeface="Arial" panose="020B0604020202020204" pitchFamily="34" charset="0"/>
                <a:sym typeface="Times New Roman"/>
              </a:rPr>
              <a:t>FMR102-36 does not stipulate special handling requirements for most animals, so the traditional disposal process typically applies.  However, optional methods exist for some species and may be exercised without GSA’s approval or involvement</a:t>
            </a:r>
            <a:endParaRPr lang="en-US" sz="2400" dirty="0">
              <a:solidFill>
                <a:schemeClr val="bg1"/>
              </a:solidFill>
              <a:latin typeface="Arial" panose="020B0604020202020204" pitchFamily="34" charset="0"/>
              <a:cs typeface="Arial" panose="020B0604020202020204" pitchFamily="34" charset="0"/>
            </a:endParaRPr>
          </a:p>
        </p:txBody>
      </p:sp>
      <p:pic>
        <p:nvPicPr>
          <p:cNvPr id="21506" name="Picture 2" descr="Image result for hor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667" y="5240795"/>
            <a:ext cx="3134782" cy="1735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64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Animals</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3" name="Rectangle 2"/>
          <p:cNvSpPr/>
          <p:nvPr/>
        </p:nvSpPr>
        <p:spPr>
          <a:xfrm>
            <a:off x="165100" y="2547321"/>
            <a:ext cx="8686800" cy="2934137"/>
          </a:xfrm>
          <a:prstGeom prst="rect">
            <a:avLst/>
          </a:prstGeom>
        </p:spPr>
        <p:txBody>
          <a:bodyPr wrap="square">
            <a:spAutoFit/>
          </a:bodyPr>
          <a:lstStyle/>
          <a:p>
            <a:pPr marL="522288" lvl="1">
              <a:spcBef>
                <a:spcPts val="480"/>
              </a:spcBef>
              <a:buClr>
                <a:srgbClr val="003399"/>
              </a:buClr>
              <a:buSzPts val="2400"/>
            </a:pPr>
            <a:r>
              <a:rPr lang="en-US" sz="2400" dirty="0" smtClean="0">
                <a:solidFill>
                  <a:schemeClr val="bg1"/>
                </a:solidFill>
                <a:latin typeface="+mn-lt"/>
                <a:ea typeface="Times New Roman"/>
                <a:cs typeface="Times New Roman"/>
                <a:sym typeface="Times New Roman"/>
              </a:rPr>
              <a:t>*40 </a:t>
            </a:r>
            <a:r>
              <a:rPr lang="en-US" sz="2400" dirty="0">
                <a:solidFill>
                  <a:schemeClr val="bg1"/>
                </a:solidFill>
                <a:latin typeface="+mn-lt"/>
                <a:ea typeface="Times New Roman"/>
                <a:cs typeface="Times New Roman"/>
                <a:sym typeface="Times New Roman"/>
              </a:rPr>
              <a:t>USC 1308 - </a:t>
            </a:r>
            <a:r>
              <a:rPr lang="en-US" sz="2400" b="1" dirty="0">
                <a:solidFill>
                  <a:schemeClr val="bg1"/>
                </a:solidFill>
                <a:latin typeface="+mn-lt"/>
                <a:ea typeface="Times New Roman"/>
                <a:cs typeface="Times New Roman"/>
                <a:sym typeface="Times New Roman"/>
              </a:rPr>
              <a:t>Unfit Horses and </a:t>
            </a:r>
            <a:r>
              <a:rPr lang="en-US" sz="2400" b="1" dirty="0" smtClean="0">
                <a:solidFill>
                  <a:schemeClr val="bg1"/>
                </a:solidFill>
                <a:latin typeface="+mn-lt"/>
                <a:ea typeface="Times New Roman"/>
                <a:cs typeface="Times New Roman"/>
                <a:sym typeface="Times New Roman"/>
              </a:rPr>
              <a:t>Mules</a:t>
            </a:r>
          </a:p>
          <a:p>
            <a:pPr marL="522288" lvl="1">
              <a:spcBef>
                <a:spcPts val="480"/>
              </a:spcBef>
              <a:buClr>
                <a:srgbClr val="003399"/>
              </a:buClr>
              <a:buSzPts val="2400"/>
            </a:pPr>
            <a:endParaRPr lang="en-US" sz="2400" dirty="0">
              <a:solidFill>
                <a:schemeClr val="bg1"/>
              </a:solidFill>
              <a:latin typeface="+mn-lt"/>
            </a:endParaRPr>
          </a:p>
          <a:p>
            <a:pPr marL="522288" lvl="1">
              <a:spcBef>
                <a:spcPts val="480"/>
              </a:spcBef>
              <a:buClr>
                <a:srgbClr val="003399"/>
              </a:buClr>
              <a:buSzPts val="2400"/>
            </a:pPr>
            <a:r>
              <a:rPr lang="en-US" sz="2400" dirty="0" smtClean="0">
                <a:solidFill>
                  <a:schemeClr val="bg1"/>
                </a:solidFill>
                <a:latin typeface="+mn-lt"/>
                <a:ea typeface="Times New Roman"/>
                <a:cs typeface="Times New Roman"/>
                <a:sym typeface="Times New Roman"/>
              </a:rPr>
              <a:t>*41 </a:t>
            </a:r>
            <a:r>
              <a:rPr lang="en-US" sz="2400" dirty="0">
                <a:solidFill>
                  <a:schemeClr val="bg1"/>
                </a:solidFill>
                <a:latin typeface="+mn-lt"/>
                <a:ea typeface="Times New Roman"/>
                <a:cs typeface="Times New Roman"/>
                <a:sym typeface="Times New Roman"/>
              </a:rPr>
              <a:t>CFR 102-36.365 - </a:t>
            </a:r>
            <a:r>
              <a:rPr lang="en-US" sz="2400" b="1" dirty="0">
                <a:solidFill>
                  <a:schemeClr val="bg1"/>
                </a:solidFill>
                <a:latin typeface="+mn-lt"/>
                <a:ea typeface="Times New Roman"/>
                <a:cs typeface="Times New Roman"/>
                <a:sym typeface="Times New Roman"/>
              </a:rPr>
              <a:t>Canines</a:t>
            </a:r>
            <a:r>
              <a:rPr lang="en-US" sz="2400" dirty="0">
                <a:solidFill>
                  <a:schemeClr val="bg1"/>
                </a:solidFill>
                <a:latin typeface="+mn-lt"/>
                <a:ea typeface="Times New Roman"/>
                <a:cs typeface="Times New Roman"/>
                <a:sym typeface="Times New Roman"/>
              </a:rPr>
              <a:t> (allows for direct donation to an individual who has experience handling K9s in the performance of those official duties</a:t>
            </a:r>
            <a:r>
              <a:rPr lang="en-US" sz="2400" dirty="0" smtClean="0">
                <a:solidFill>
                  <a:schemeClr val="bg1"/>
                </a:solidFill>
                <a:latin typeface="+mn-lt"/>
                <a:ea typeface="Times New Roman"/>
                <a:cs typeface="Times New Roman"/>
                <a:sym typeface="Times New Roman"/>
              </a:rPr>
              <a:t>)</a:t>
            </a:r>
          </a:p>
          <a:p>
            <a:pPr marL="522288" lvl="1">
              <a:spcBef>
                <a:spcPts val="480"/>
              </a:spcBef>
              <a:buClr>
                <a:srgbClr val="003399"/>
              </a:buClr>
              <a:buSzPts val="2400"/>
            </a:pPr>
            <a:endParaRPr lang="en-US" sz="2400" dirty="0">
              <a:solidFill>
                <a:schemeClr val="bg1"/>
              </a:solidFill>
              <a:latin typeface="+mn-lt"/>
            </a:endParaRPr>
          </a:p>
          <a:p>
            <a:pPr marL="522288" lvl="1">
              <a:spcBef>
                <a:spcPts val="480"/>
              </a:spcBef>
              <a:buClr>
                <a:srgbClr val="003399"/>
              </a:buClr>
              <a:buSzPts val="2400"/>
            </a:pPr>
            <a:r>
              <a:rPr lang="en-US" sz="2400" dirty="0" smtClean="0">
                <a:solidFill>
                  <a:schemeClr val="bg1"/>
                </a:solidFill>
                <a:latin typeface="+mn-lt"/>
                <a:ea typeface="Times New Roman"/>
                <a:cs typeface="Times New Roman"/>
                <a:sym typeface="Times New Roman"/>
              </a:rPr>
              <a:t>*42 </a:t>
            </a:r>
            <a:r>
              <a:rPr lang="en-US" sz="2400" dirty="0">
                <a:solidFill>
                  <a:schemeClr val="bg1"/>
                </a:solidFill>
                <a:latin typeface="+mn-lt"/>
                <a:ea typeface="Times New Roman"/>
                <a:cs typeface="Times New Roman"/>
                <a:sym typeface="Times New Roman"/>
              </a:rPr>
              <a:t>CFR 71 - </a:t>
            </a:r>
            <a:r>
              <a:rPr lang="en-US" sz="2400" b="1" dirty="0">
                <a:solidFill>
                  <a:schemeClr val="bg1"/>
                </a:solidFill>
                <a:latin typeface="+mn-lt"/>
                <a:ea typeface="Times New Roman"/>
                <a:cs typeface="Times New Roman"/>
                <a:sym typeface="Times New Roman"/>
              </a:rPr>
              <a:t>Non-human primates</a:t>
            </a:r>
            <a:endParaRPr lang="en-US" sz="2400" dirty="0">
              <a:solidFill>
                <a:schemeClr val="bg1"/>
              </a:solidFill>
              <a:latin typeface="+mn-lt"/>
            </a:endParaRPr>
          </a:p>
        </p:txBody>
      </p:sp>
      <p:pic>
        <p:nvPicPr>
          <p:cNvPr id="20482" name="Picture 2" descr="Image result for mu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1167" y="5020733"/>
            <a:ext cx="2772833" cy="1759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1578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Animals (continue)</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6" name="Shape 418"/>
          <p:cNvSpPr txBox="1">
            <a:spLocks/>
          </p:cNvSpPr>
          <p:nvPr/>
        </p:nvSpPr>
        <p:spPr>
          <a:xfrm>
            <a:off x="249766" y="2540000"/>
            <a:ext cx="8231188" cy="408305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03399"/>
              </a:buClr>
              <a:buSzPts val="2400"/>
            </a:pPr>
            <a:r>
              <a:rPr lang="en-US" sz="2000" dirty="0" smtClean="0">
                <a:solidFill>
                  <a:schemeClr val="bg1"/>
                </a:solidFill>
                <a:latin typeface="Times New Roman"/>
                <a:ea typeface="Times New Roman"/>
                <a:cs typeface="Times New Roman"/>
                <a:sym typeface="Times New Roman"/>
              </a:rPr>
              <a:t>*Canines may be donated to an individual who has </a:t>
            </a:r>
            <a:r>
              <a:rPr lang="en-US" sz="2000" b="1" dirty="0" smtClean="0">
                <a:solidFill>
                  <a:schemeClr val="bg1"/>
                </a:solidFill>
                <a:latin typeface="Times New Roman"/>
                <a:ea typeface="Times New Roman"/>
                <a:cs typeface="Times New Roman"/>
                <a:sym typeface="Times New Roman"/>
              </a:rPr>
              <a:t>experience handling canines in the performance of those official duties </a:t>
            </a:r>
            <a:r>
              <a:rPr lang="en-US" sz="2000" dirty="0" smtClean="0">
                <a:solidFill>
                  <a:schemeClr val="bg1"/>
                </a:solidFill>
                <a:latin typeface="Times New Roman"/>
                <a:ea typeface="Times New Roman"/>
                <a:cs typeface="Times New Roman"/>
                <a:sym typeface="Times New Roman"/>
              </a:rPr>
              <a:t>FMR 102-36.365</a:t>
            </a:r>
          </a:p>
          <a:p>
            <a:pPr>
              <a:buClr>
                <a:srgbClr val="003399"/>
              </a:buClr>
              <a:buSzPts val="2400"/>
            </a:pPr>
            <a:endParaRPr lang="en-US" sz="1000" dirty="0" smtClean="0">
              <a:solidFill>
                <a:schemeClr val="bg1"/>
              </a:solidFill>
            </a:endParaRPr>
          </a:p>
          <a:p>
            <a:pPr>
              <a:spcBef>
                <a:spcPts val="480"/>
              </a:spcBef>
              <a:buClr>
                <a:srgbClr val="003399"/>
              </a:buClr>
              <a:buSzPts val="2400"/>
            </a:pPr>
            <a:r>
              <a:rPr lang="en-US" sz="2000" dirty="0" smtClean="0">
                <a:solidFill>
                  <a:schemeClr val="bg1"/>
                </a:solidFill>
                <a:latin typeface="Times New Roman"/>
                <a:ea typeface="Times New Roman"/>
                <a:cs typeface="Times New Roman"/>
                <a:sym typeface="Times New Roman"/>
              </a:rPr>
              <a:t>*Typical disposal process applies to nonhuman primates but transfer, donation, and sale documents </a:t>
            </a:r>
            <a:r>
              <a:rPr lang="en-US" sz="2000" b="1" dirty="0" smtClean="0">
                <a:solidFill>
                  <a:schemeClr val="bg1"/>
                </a:solidFill>
                <a:latin typeface="Times New Roman"/>
                <a:ea typeface="Times New Roman"/>
                <a:cs typeface="Times New Roman"/>
                <a:sym typeface="Times New Roman"/>
              </a:rPr>
              <a:t>must address appropriate uses of non-human primates </a:t>
            </a:r>
            <a:r>
              <a:rPr lang="en-US" sz="2000" dirty="0" smtClean="0">
                <a:solidFill>
                  <a:schemeClr val="bg1"/>
                </a:solidFill>
                <a:latin typeface="Times New Roman"/>
                <a:ea typeface="Times New Roman"/>
                <a:cs typeface="Times New Roman"/>
                <a:sym typeface="Times New Roman"/>
              </a:rPr>
              <a:t>per 42 CFR 71.53</a:t>
            </a:r>
            <a:endParaRPr lang="en-US" sz="2000" dirty="0" smtClean="0">
              <a:solidFill>
                <a:schemeClr val="bg1"/>
              </a:solidFill>
            </a:endParaRPr>
          </a:p>
          <a:p>
            <a:pPr marL="522288" lvl="1">
              <a:spcBef>
                <a:spcPts val="480"/>
              </a:spcBef>
              <a:buClr>
                <a:srgbClr val="003399"/>
              </a:buClr>
              <a:buSzPts val="2400"/>
            </a:pPr>
            <a:r>
              <a:rPr lang="en-US" sz="2000" dirty="0" smtClean="0">
                <a:solidFill>
                  <a:schemeClr val="bg1"/>
                </a:solidFill>
                <a:latin typeface="Times New Roman"/>
                <a:ea typeface="Times New Roman"/>
                <a:cs typeface="Times New Roman"/>
                <a:sym typeface="Times New Roman"/>
              </a:rPr>
              <a:t>1.  Scientific Research</a:t>
            </a:r>
            <a:endParaRPr lang="en-US" sz="2000" dirty="0" smtClean="0">
              <a:solidFill>
                <a:schemeClr val="bg1"/>
              </a:solidFill>
            </a:endParaRPr>
          </a:p>
          <a:p>
            <a:pPr marL="522288" lvl="1">
              <a:spcBef>
                <a:spcPts val="480"/>
              </a:spcBef>
              <a:buClr>
                <a:srgbClr val="003399"/>
              </a:buClr>
              <a:buSzPts val="2400"/>
            </a:pPr>
            <a:r>
              <a:rPr lang="en-US" sz="2000" dirty="0" smtClean="0">
                <a:solidFill>
                  <a:schemeClr val="bg1"/>
                </a:solidFill>
                <a:latin typeface="Times New Roman"/>
                <a:ea typeface="Times New Roman"/>
                <a:cs typeface="Times New Roman"/>
                <a:sym typeface="Times New Roman"/>
              </a:rPr>
              <a:t>2.  Education</a:t>
            </a:r>
            <a:endParaRPr lang="en-US" sz="2000" dirty="0" smtClean="0">
              <a:solidFill>
                <a:schemeClr val="bg1"/>
              </a:solidFill>
            </a:endParaRPr>
          </a:p>
          <a:p>
            <a:pPr marL="522288" lvl="1">
              <a:spcBef>
                <a:spcPts val="480"/>
              </a:spcBef>
              <a:buClr>
                <a:srgbClr val="003399"/>
              </a:buClr>
              <a:buSzPts val="2400"/>
            </a:pPr>
            <a:r>
              <a:rPr lang="en-US" sz="2000" dirty="0" smtClean="0">
                <a:solidFill>
                  <a:schemeClr val="bg1"/>
                </a:solidFill>
                <a:latin typeface="Times New Roman"/>
                <a:ea typeface="Times New Roman"/>
                <a:cs typeface="Times New Roman"/>
                <a:sym typeface="Times New Roman"/>
              </a:rPr>
              <a:t>3.  Exhibition</a:t>
            </a:r>
            <a:endParaRPr lang="en-US" sz="2000" dirty="0">
              <a:solidFill>
                <a:schemeClr val="bg1"/>
              </a:solidFill>
            </a:endParaRPr>
          </a:p>
        </p:txBody>
      </p:sp>
    </p:spTree>
    <p:extLst>
      <p:ext uri="{BB962C8B-B14F-4D97-AF65-F5344CB8AC3E}">
        <p14:creationId xmlns:p14="http://schemas.microsoft.com/office/powerpoint/2010/main" val="40632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a:solidFill>
                  <a:schemeClr val="lt1"/>
                </a:solidFill>
                <a:latin typeface="Times New Roman"/>
                <a:ea typeface="Times New Roman"/>
                <a:cs typeface="Times New Roman"/>
                <a:sym typeface="Times New Roman"/>
              </a:rPr>
              <a:t>Disposal of Specialized Categories of Property</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667" y="2799210"/>
            <a:ext cx="8576733" cy="3231654"/>
          </a:xfrm>
          <a:prstGeom prst="rect">
            <a:avLst/>
          </a:prstGeom>
        </p:spPr>
        <p:txBody>
          <a:bodyPr wrap="square">
            <a:spAutoFit/>
          </a:bodyPr>
          <a:lstStyle/>
          <a:p>
            <a:pPr algn="ctr"/>
            <a:r>
              <a:rPr lang="en-US" sz="2800" dirty="0" smtClean="0">
                <a:solidFill>
                  <a:schemeClr val="bg1"/>
                </a:solidFill>
              </a:rPr>
              <a:t>Categories of Property Requiring Special Handling:</a:t>
            </a:r>
          </a:p>
          <a:p>
            <a:endParaRPr lang="en-US" sz="1600" dirty="0">
              <a:solidFill>
                <a:schemeClr val="bg1"/>
              </a:solidFill>
            </a:endParaRPr>
          </a:p>
          <a:p>
            <a:r>
              <a:rPr lang="en-US" sz="2800" dirty="0" smtClean="0">
                <a:solidFill>
                  <a:schemeClr val="bg1"/>
                </a:solidFill>
              </a:rPr>
              <a:t>1. Aircraft</a:t>
            </a:r>
          </a:p>
          <a:p>
            <a:endParaRPr lang="en-US" sz="1600" dirty="0">
              <a:solidFill>
                <a:schemeClr val="bg1"/>
              </a:solidFill>
            </a:endParaRPr>
          </a:p>
          <a:p>
            <a:r>
              <a:rPr lang="en-US" sz="2800" dirty="0" smtClean="0">
                <a:solidFill>
                  <a:schemeClr val="bg1"/>
                </a:solidFill>
              </a:rPr>
              <a:t>2. Firearms</a:t>
            </a:r>
          </a:p>
          <a:p>
            <a:endParaRPr lang="en-US" sz="1600" dirty="0">
              <a:solidFill>
                <a:schemeClr val="bg1"/>
              </a:solidFill>
            </a:endParaRPr>
          </a:p>
          <a:p>
            <a:r>
              <a:rPr lang="en-US" sz="2800" dirty="0" smtClean="0">
                <a:solidFill>
                  <a:schemeClr val="bg1"/>
                </a:solidFill>
              </a:rPr>
              <a:t>3. Vessels</a:t>
            </a:r>
          </a:p>
          <a:p>
            <a:endParaRPr lang="en-US" sz="1600" dirty="0">
              <a:solidFill>
                <a:schemeClr val="bg1"/>
              </a:solidFill>
            </a:endParaRPr>
          </a:p>
          <a:p>
            <a:r>
              <a:rPr lang="en-US" sz="2800" dirty="0" smtClean="0">
                <a:solidFill>
                  <a:schemeClr val="bg1"/>
                </a:solidFill>
              </a:rPr>
              <a:t>4. Animals</a:t>
            </a:r>
            <a:endParaRPr lang="en-US" sz="2800" dirty="0">
              <a:solidFill>
                <a:schemeClr val="bg1"/>
              </a:solidFill>
            </a:endParaRPr>
          </a:p>
        </p:txBody>
      </p:sp>
    </p:spTree>
    <p:extLst>
      <p:ext uri="{BB962C8B-B14F-4D97-AF65-F5344CB8AC3E}">
        <p14:creationId xmlns:p14="http://schemas.microsoft.com/office/powerpoint/2010/main" val="3738432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
            </a:r>
            <a:br>
              <a:rPr lang="en-US" sz="2800" b="1" i="0" u="none" strike="noStrike" cap="none" dirty="0" smtClean="0">
                <a:solidFill>
                  <a:schemeClr val="lt1"/>
                </a:solidFill>
                <a:sym typeface="Times New Roman"/>
              </a:rPr>
            </a:br>
            <a:r>
              <a:rPr lang="en-US" sz="2800" b="1" i="0" u="none" strike="noStrike" cap="none" dirty="0" smtClean="0">
                <a:solidFill>
                  <a:schemeClr val="lt1"/>
                </a:solidFill>
                <a:sym typeface="Times New Roman"/>
              </a:rPr>
              <a:t>Questions</a:t>
            </a:r>
            <a:br>
              <a:rPr lang="en-US" sz="2800" b="1" i="0" u="none" strike="noStrike" cap="none" dirty="0" smtClean="0">
                <a:solidFill>
                  <a:schemeClr val="lt1"/>
                </a:solidFill>
                <a:sym typeface="Times New Roman"/>
              </a:rPr>
            </a:b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22530" name="Picture 2" descr="Image result for ques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667" y="3405717"/>
            <a:ext cx="7577666"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419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510116" y="1634068"/>
            <a:ext cx="8153400" cy="1041399"/>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Reporting Aircraft &amp; Federal Screening </a:t>
            </a:r>
            <a:br>
              <a:rPr lang="en-US" sz="2800" b="1" i="0" u="none" strike="noStrike" cap="none" dirty="0" smtClean="0">
                <a:solidFill>
                  <a:schemeClr val="lt1"/>
                </a:solidFill>
                <a:sym typeface="Times New Roman"/>
              </a:rPr>
            </a:br>
            <a:r>
              <a:rPr lang="en-US" sz="2800" b="1" i="0" u="none" strike="noStrike" cap="none" dirty="0" smtClean="0">
                <a:solidFill>
                  <a:schemeClr val="lt1"/>
                </a:solidFill>
                <a:sym typeface="Times New Roman"/>
              </a:rPr>
              <a:t>Region 9</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441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6999" y="2731238"/>
            <a:ext cx="8576733" cy="1600438"/>
          </a:xfrm>
          <a:prstGeom prst="rect">
            <a:avLst/>
          </a:prstGeom>
        </p:spPr>
        <p:txBody>
          <a:bodyPr wrap="square">
            <a:spAutoFit/>
          </a:bodyPr>
          <a:lstStyle/>
          <a:p>
            <a:r>
              <a:rPr lang="en-US" sz="1800" dirty="0" smtClean="0">
                <a:solidFill>
                  <a:schemeClr val="bg1"/>
                </a:solidFill>
              </a:rPr>
              <a:t>POC: Sandra Klar                                 Email: </a:t>
            </a:r>
            <a:r>
              <a:rPr lang="en-US" sz="1800" dirty="0" smtClean="0">
                <a:solidFill>
                  <a:schemeClr val="bg1"/>
                </a:solidFill>
                <a:hlinkClick r:id="rId4"/>
              </a:rPr>
              <a:t>sandra.klar@gsa.gov</a:t>
            </a:r>
            <a:endParaRPr lang="en-US" sz="1800" dirty="0" smtClean="0">
              <a:solidFill>
                <a:schemeClr val="bg1"/>
              </a:solidFill>
            </a:endParaRPr>
          </a:p>
          <a:p>
            <a:r>
              <a:rPr lang="en-US" sz="1800" dirty="0" smtClean="0">
                <a:solidFill>
                  <a:schemeClr val="bg1"/>
                </a:solidFill>
              </a:rPr>
              <a:t>Telephone:  415-522-3041                   Fax: 415-422-3043</a:t>
            </a:r>
          </a:p>
          <a:p>
            <a:endParaRPr lang="en-US" sz="800" dirty="0">
              <a:solidFill>
                <a:schemeClr val="bg1"/>
              </a:solidFill>
            </a:endParaRPr>
          </a:p>
          <a:p>
            <a:r>
              <a:rPr lang="en-US" sz="1800" dirty="0" smtClean="0">
                <a:solidFill>
                  <a:schemeClr val="bg1"/>
                </a:solidFill>
              </a:rPr>
              <a:t>Field and Customer Support Branch</a:t>
            </a:r>
          </a:p>
          <a:p>
            <a:r>
              <a:rPr lang="en-US" sz="1800" dirty="0" smtClean="0">
                <a:solidFill>
                  <a:schemeClr val="bg1"/>
                </a:solidFill>
              </a:rPr>
              <a:t>450 Golden Gate Ave</a:t>
            </a:r>
          </a:p>
          <a:p>
            <a:r>
              <a:rPr lang="en-US" sz="1800" dirty="0" smtClean="0">
                <a:solidFill>
                  <a:schemeClr val="bg1"/>
                </a:solidFill>
              </a:rPr>
              <a:t>San Francisco, CA 94012</a:t>
            </a: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sp>
        <p:nvSpPr>
          <p:cNvPr id="7" name="Rectangle 6"/>
          <p:cNvSpPr/>
          <p:nvPr/>
        </p:nvSpPr>
        <p:spPr>
          <a:xfrm>
            <a:off x="118531" y="4492543"/>
            <a:ext cx="8576733" cy="1754326"/>
          </a:xfrm>
          <a:prstGeom prst="rect">
            <a:avLst/>
          </a:prstGeom>
        </p:spPr>
        <p:txBody>
          <a:bodyPr wrap="square">
            <a:spAutoFit/>
          </a:bodyPr>
          <a:lstStyle/>
          <a:p>
            <a:r>
              <a:rPr lang="en-US" sz="1800" dirty="0" smtClean="0">
                <a:solidFill>
                  <a:schemeClr val="bg1"/>
                </a:solidFill>
              </a:rPr>
              <a:t>*FSC 1510 ~ Fixed Wing </a:t>
            </a:r>
          </a:p>
          <a:p>
            <a:r>
              <a:rPr lang="en-US" sz="1800" dirty="0" smtClean="0">
                <a:solidFill>
                  <a:schemeClr val="bg1"/>
                </a:solidFill>
              </a:rPr>
              <a:t>*FSC 1520 ~ Rotary Wing</a:t>
            </a:r>
          </a:p>
          <a:p>
            <a:endParaRPr lang="en-US" sz="1800" dirty="0">
              <a:solidFill>
                <a:schemeClr val="bg1"/>
              </a:solidFill>
            </a:endParaRPr>
          </a:p>
          <a:p>
            <a:r>
              <a:rPr lang="en-US" sz="1800" dirty="0" smtClean="0">
                <a:solidFill>
                  <a:schemeClr val="bg1"/>
                </a:solidFill>
              </a:rPr>
              <a:t>*41 CFR 102-36-340</a:t>
            </a:r>
            <a:endParaRPr lang="en-US" sz="1800" dirty="0">
              <a:solidFill>
                <a:schemeClr val="bg1"/>
              </a:solidFill>
            </a:endParaRPr>
          </a:p>
          <a:p>
            <a:endParaRPr lang="en-US" sz="1800" dirty="0" smtClean="0">
              <a:solidFill>
                <a:schemeClr val="bg1"/>
              </a:solidFill>
            </a:endParaRPr>
          </a:p>
          <a:p>
            <a:r>
              <a:rPr lang="en-US" sz="1800" dirty="0" smtClean="0">
                <a:solidFill>
                  <a:schemeClr val="bg1"/>
                </a:solidFill>
              </a:rPr>
              <a:t>*Aircraft Components &amp; Engines – Regional Office property is located</a:t>
            </a:r>
          </a:p>
        </p:txBody>
      </p:sp>
      <p:pic>
        <p:nvPicPr>
          <p:cNvPr id="10" name="Picture 9" descr="Image result for aircraft"/>
          <p:cNvPicPr/>
          <p:nvPr/>
        </p:nvPicPr>
        <p:blipFill>
          <a:blip r:embed="rId5">
            <a:extLst>
              <a:ext uri="{28A0092B-C50C-407E-A947-70E740481C1C}">
                <a14:useLocalDpi xmlns:a14="http://schemas.microsoft.com/office/drawing/2010/main" val="0"/>
              </a:ext>
            </a:extLst>
          </a:blip>
          <a:srcRect/>
          <a:stretch>
            <a:fillRect/>
          </a:stretch>
        </p:blipFill>
        <p:spPr bwMode="auto">
          <a:xfrm>
            <a:off x="4821763" y="3531457"/>
            <a:ext cx="2611123" cy="2075180"/>
          </a:xfrm>
          <a:prstGeom prst="rect">
            <a:avLst/>
          </a:prstGeom>
          <a:solidFill>
            <a:schemeClr val="tx1"/>
          </a:solidFill>
          <a:ln w="60325">
            <a:solidFill>
              <a:schemeClr val="tx1"/>
            </a:solidFill>
          </a:ln>
          <a:effectLst>
            <a:glow rad="228600">
              <a:schemeClr val="tx1">
                <a:alpha val="40000"/>
              </a:schemeClr>
            </a:glow>
            <a:innerShdw blurRad="114300">
              <a:prstClr val="black"/>
            </a:innerShdw>
            <a:reflection blurRad="6350" stA="50000" endA="300" endPos="55500" dist="101600" dir="5400000" sy="-100000" algn="bl" rotWithShape="0"/>
          </a:effectLst>
          <a:scene3d>
            <a:camera prst="isometricOffAxis2Left"/>
            <a:lightRig rig="threePt" dir="t"/>
          </a:scene3d>
        </p:spPr>
      </p:pic>
    </p:spTree>
    <p:extLst>
      <p:ext uri="{BB962C8B-B14F-4D97-AF65-F5344CB8AC3E}">
        <p14:creationId xmlns:p14="http://schemas.microsoft.com/office/powerpoint/2010/main" val="3134981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2800" b="1" i="0" u="none" strike="noStrike" cap="none" dirty="0" smtClean="0">
                <a:solidFill>
                  <a:schemeClr val="lt1"/>
                </a:solidFill>
                <a:sym typeface="Times New Roman"/>
              </a:rPr>
              <a:t>Aircraft  Donation and Screening</a:t>
            </a:r>
            <a:br>
              <a:rPr lang="en-US" sz="2800" b="1" i="0" u="none" strike="noStrike" cap="none" dirty="0" smtClean="0">
                <a:solidFill>
                  <a:schemeClr val="lt1"/>
                </a:solidFill>
                <a:sym typeface="Times New Roman"/>
              </a:rPr>
            </a:br>
            <a:r>
              <a:rPr lang="en-US" sz="2800" b="1" i="0" u="none" strike="noStrike" cap="none" dirty="0" smtClean="0">
                <a:solidFill>
                  <a:schemeClr val="lt1"/>
                </a:solidFill>
                <a:sym typeface="Times New Roman"/>
              </a:rPr>
              <a:t>Region 9</a:t>
            </a:r>
            <a:endParaRPr sz="2800"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50306"/>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667" y="2799210"/>
            <a:ext cx="8576733" cy="1600438"/>
          </a:xfrm>
          <a:prstGeom prst="rect">
            <a:avLst/>
          </a:prstGeom>
        </p:spPr>
        <p:txBody>
          <a:bodyPr wrap="square">
            <a:spAutoFit/>
          </a:bodyPr>
          <a:lstStyle/>
          <a:p>
            <a:r>
              <a:rPr lang="en-US" sz="1800" dirty="0" smtClean="0">
                <a:solidFill>
                  <a:schemeClr val="bg1"/>
                </a:solidFill>
              </a:rPr>
              <a:t>POC: Lisa </a:t>
            </a:r>
            <a:r>
              <a:rPr lang="en-US" sz="1800" dirty="0" err="1" smtClean="0">
                <a:solidFill>
                  <a:schemeClr val="bg1"/>
                </a:solidFill>
              </a:rPr>
              <a:t>Schrad</a:t>
            </a:r>
            <a:r>
              <a:rPr lang="en-US" sz="1800" dirty="0" smtClean="0">
                <a:solidFill>
                  <a:schemeClr val="bg1"/>
                </a:solidFill>
              </a:rPr>
              <a:t>                                 Email: </a:t>
            </a:r>
            <a:r>
              <a:rPr lang="en-US" sz="1800" dirty="0" err="1" smtClean="0">
                <a:solidFill>
                  <a:schemeClr val="bg1"/>
                </a:solidFill>
                <a:hlinkClick r:id="rId4"/>
              </a:rPr>
              <a:t>lisa.schrad@gsa.gog</a:t>
            </a:r>
            <a:r>
              <a:rPr lang="en-US" sz="1800" dirty="0" smtClean="0">
                <a:solidFill>
                  <a:schemeClr val="bg1"/>
                </a:solidFill>
              </a:rPr>
              <a:t> </a:t>
            </a:r>
          </a:p>
          <a:p>
            <a:r>
              <a:rPr lang="en-US" sz="1800" dirty="0" smtClean="0">
                <a:solidFill>
                  <a:schemeClr val="bg1"/>
                </a:solidFill>
              </a:rPr>
              <a:t>Telephone:  415-522-3041                   Fax: 415-422-3043</a:t>
            </a:r>
          </a:p>
          <a:p>
            <a:endParaRPr lang="en-US" sz="800" dirty="0">
              <a:solidFill>
                <a:schemeClr val="bg1"/>
              </a:solidFill>
            </a:endParaRPr>
          </a:p>
          <a:p>
            <a:r>
              <a:rPr lang="en-US" sz="1800" dirty="0" smtClean="0">
                <a:solidFill>
                  <a:schemeClr val="bg1"/>
                </a:solidFill>
              </a:rPr>
              <a:t>Field and Customer Support Branch</a:t>
            </a:r>
          </a:p>
          <a:p>
            <a:r>
              <a:rPr lang="en-US" sz="1800" dirty="0" smtClean="0">
                <a:solidFill>
                  <a:schemeClr val="bg1"/>
                </a:solidFill>
              </a:rPr>
              <a:t>450 Golden Gate Ave</a:t>
            </a:r>
          </a:p>
          <a:p>
            <a:r>
              <a:rPr lang="en-US" sz="1800" dirty="0" smtClean="0">
                <a:solidFill>
                  <a:schemeClr val="bg1"/>
                </a:solidFill>
              </a:rPr>
              <a:t>San Francisco, CA 94012</a:t>
            </a: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8" name="Picture 7" descr="Image result for rotary wing aircraft"/>
          <p:cNvPicPr/>
          <p:nvPr/>
        </p:nvPicPr>
        <p:blipFill>
          <a:blip r:embed="rId5">
            <a:extLst>
              <a:ext uri="{28A0092B-C50C-407E-A947-70E740481C1C}">
                <a14:useLocalDpi xmlns:a14="http://schemas.microsoft.com/office/drawing/2010/main" val="0"/>
              </a:ext>
            </a:extLst>
          </a:blip>
          <a:srcRect/>
          <a:stretch>
            <a:fillRect/>
          </a:stretch>
        </p:blipFill>
        <p:spPr bwMode="auto">
          <a:xfrm>
            <a:off x="4500033" y="4510641"/>
            <a:ext cx="3329940" cy="2097405"/>
          </a:xfrm>
          <a:prstGeom prst="rect">
            <a:avLst/>
          </a:prstGeom>
          <a:solidFill>
            <a:schemeClr val="tx1"/>
          </a:solidFill>
          <a:ln w="44450">
            <a:solidFill>
              <a:schemeClr val="tx1"/>
            </a:solidFill>
          </a:ln>
          <a:effectLst>
            <a:glow rad="228600">
              <a:schemeClr val="tx1">
                <a:alpha val="40000"/>
              </a:schemeClr>
            </a:glow>
            <a:innerShdw blurRad="114300">
              <a:prstClr val="black"/>
            </a:innerShdw>
          </a:effectLst>
          <a:scene3d>
            <a:camera prst="isometricRightUp"/>
            <a:lightRig rig="threePt" dir="t"/>
          </a:scene3d>
        </p:spPr>
      </p:pic>
    </p:spTree>
    <p:extLst>
      <p:ext uri="{BB962C8B-B14F-4D97-AF65-F5344CB8AC3E}">
        <p14:creationId xmlns:p14="http://schemas.microsoft.com/office/powerpoint/2010/main" val="1774597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499533" y="1659467"/>
            <a:ext cx="8153400"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dirty="0" smtClean="0">
                <a:solidFill>
                  <a:schemeClr val="lt1"/>
                </a:solidFill>
              </a:rPr>
              <a:t>Firearms</a:t>
            </a:r>
            <a:r>
              <a:rPr lang="en-US" sz="3200" b="1" i="0" u="none" strike="noStrike" cap="none" dirty="0" smtClean="0">
                <a:solidFill>
                  <a:schemeClr val="lt1"/>
                </a:solidFill>
                <a:latin typeface="Times New Roman"/>
                <a:ea typeface="Times New Roman"/>
                <a:cs typeface="Times New Roman"/>
                <a:sym typeface="Times New Roman"/>
              </a:rPr>
              <a:t> Region 8</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40000"/>
            <a:ext cx="9173633" cy="44365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1668" y="2564782"/>
            <a:ext cx="8365066" cy="1323439"/>
          </a:xfrm>
          <a:prstGeom prst="rect">
            <a:avLst/>
          </a:prstGeom>
        </p:spPr>
        <p:txBody>
          <a:bodyPr wrap="square">
            <a:spAutoFit/>
          </a:bodyPr>
          <a:lstStyle/>
          <a:p>
            <a:r>
              <a:rPr lang="en-US" sz="1800" dirty="0" smtClean="0">
                <a:solidFill>
                  <a:schemeClr val="bg1"/>
                </a:solidFill>
              </a:rPr>
              <a:t>POC: Debbie Rojas Cook                     Email: debbie.rojascook@gsa.gov</a:t>
            </a:r>
          </a:p>
          <a:p>
            <a:r>
              <a:rPr lang="en-US" sz="1800" dirty="0" smtClean="0">
                <a:solidFill>
                  <a:schemeClr val="bg1"/>
                </a:solidFill>
              </a:rPr>
              <a:t>Telephone:  303-236-7707                   Fax: 303-236-7544</a:t>
            </a:r>
          </a:p>
          <a:p>
            <a:endParaRPr lang="en-US" sz="800" dirty="0">
              <a:solidFill>
                <a:schemeClr val="bg1"/>
              </a:solidFill>
            </a:endParaRPr>
          </a:p>
          <a:p>
            <a:r>
              <a:rPr lang="en-US" sz="1800" dirty="0" smtClean="0">
                <a:solidFill>
                  <a:schemeClr val="bg1"/>
                </a:solidFill>
              </a:rPr>
              <a:t>Property Management Division (7FP-8)  National Firearm Program Manager</a:t>
            </a:r>
          </a:p>
          <a:p>
            <a:endParaRPr lang="en-US" sz="1800" dirty="0" smtClean="0">
              <a:solidFill>
                <a:schemeClr val="bg1"/>
              </a:solidFill>
            </a:endParaRPr>
          </a:p>
        </p:txBody>
      </p:sp>
      <p:sp>
        <p:nvSpPr>
          <p:cNvPr id="5" name="Rectangle 4"/>
          <p:cNvSpPr/>
          <p:nvPr/>
        </p:nvSpPr>
        <p:spPr>
          <a:xfrm>
            <a:off x="283633" y="4758267"/>
            <a:ext cx="8576733" cy="369332"/>
          </a:xfrm>
          <a:prstGeom prst="rect">
            <a:avLst/>
          </a:prstGeom>
        </p:spPr>
        <p:txBody>
          <a:bodyPr wrap="square">
            <a:spAutoFit/>
          </a:bodyPr>
          <a:lstStyle/>
          <a:p>
            <a:endParaRPr lang="en-US" sz="1800" dirty="0" smtClean="0">
              <a:solidFill>
                <a:schemeClr val="bg1"/>
              </a:solidFill>
            </a:endParaRPr>
          </a:p>
        </p:txBody>
      </p:sp>
      <p:pic>
        <p:nvPicPr>
          <p:cNvPr id="8" name="Picture 7" descr="Related image"/>
          <p:cNvPicPr/>
          <p:nvPr/>
        </p:nvPicPr>
        <p:blipFill>
          <a:blip r:embed="rId4">
            <a:extLst>
              <a:ext uri="{28A0092B-C50C-407E-A947-70E740481C1C}">
                <a14:useLocalDpi xmlns:a14="http://schemas.microsoft.com/office/drawing/2010/main" val="0"/>
              </a:ext>
            </a:extLst>
          </a:blip>
          <a:srcRect/>
          <a:stretch>
            <a:fillRect/>
          </a:stretch>
        </p:blipFill>
        <p:spPr bwMode="auto">
          <a:xfrm>
            <a:off x="2159000" y="3669282"/>
            <a:ext cx="3987800" cy="2177969"/>
          </a:xfrm>
          <a:prstGeom prst="rect">
            <a:avLst/>
          </a:prstGeom>
          <a:noFill/>
          <a:ln w="60325">
            <a:solidFill>
              <a:schemeClr val="tx1"/>
            </a:solidFill>
          </a:ln>
          <a:effectLst>
            <a:glow rad="228600">
              <a:schemeClr val="tx1">
                <a:alpha val="40000"/>
              </a:schemeClr>
            </a:glow>
            <a:innerShdw blurRad="63500" dist="50800" dir="16200000">
              <a:prstClr val="black">
                <a:alpha val="50000"/>
              </a:prstClr>
            </a:innerShdw>
            <a:reflection blurRad="6350" stA="50000" endA="295" endPos="92000" dist="101600" dir="5400000" sy="-100000" algn="bl" rotWithShape="0"/>
          </a:effectLst>
        </p:spPr>
      </p:pic>
    </p:spTree>
    <p:extLst>
      <p:ext uri="{BB962C8B-B14F-4D97-AF65-F5344CB8AC3E}">
        <p14:creationId xmlns:p14="http://schemas.microsoft.com/office/powerpoint/2010/main" val="2505236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Reporting Criteria</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5" name="Shape 103"/>
          <p:cNvSpPr txBox="1">
            <a:spLocks/>
          </p:cNvSpPr>
          <p:nvPr/>
        </p:nvSpPr>
        <p:spPr>
          <a:xfrm>
            <a:off x="345546" y="2834217"/>
            <a:ext cx="7769225" cy="3048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rgbClr val="013C88"/>
              </a:buClr>
              <a:buSzPts val="2400"/>
            </a:pPr>
            <a:r>
              <a:rPr lang="en-US" sz="2400" dirty="0" smtClean="0">
                <a:solidFill>
                  <a:schemeClr val="bg1"/>
                </a:solidFill>
                <a:latin typeface="Times New Roman"/>
                <a:ea typeface="Times New Roman"/>
                <a:cs typeface="Times New Roman"/>
                <a:sym typeface="Times New Roman"/>
              </a:rPr>
              <a:t>*Executive Branch Agencies</a:t>
            </a:r>
          </a:p>
          <a:p>
            <a:pPr>
              <a:buClr>
                <a:srgbClr val="013C88"/>
              </a:buClr>
              <a:buSzPts val="2400"/>
            </a:pPr>
            <a:endParaRPr lang="en-US" sz="1200" dirty="0" smtClean="0">
              <a:solidFill>
                <a:schemeClr val="bg1"/>
              </a:solidFill>
            </a:endParaRPr>
          </a:p>
          <a:p>
            <a:pPr>
              <a:spcBef>
                <a:spcPts val="480"/>
              </a:spcBef>
              <a:buClr>
                <a:srgbClr val="013C88"/>
              </a:buClr>
              <a:buSzPts val="2400"/>
            </a:pPr>
            <a:r>
              <a:rPr lang="en-US" sz="2400" dirty="0" smtClean="0">
                <a:solidFill>
                  <a:schemeClr val="bg1"/>
                </a:solidFill>
                <a:latin typeface="Times New Roman"/>
                <a:ea typeface="Times New Roman"/>
                <a:cs typeface="Times New Roman"/>
                <a:sym typeface="Times New Roman"/>
              </a:rPr>
              <a:t>*Handguns, rifles, shotguns, light auto, less than .50 </a:t>
            </a:r>
            <a:r>
              <a:rPr lang="en-US" sz="2400" dirty="0" err="1" smtClean="0">
                <a:solidFill>
                  <a:schemeClr val="bg1"/>
                </a:solidFill>
                <a:latin typeface="Times New Roman"/>
                <a:ea typeface="Times New Roman"/>
                <a:cs typeface="Times New Roman"/>
                <a:sym typeface="Times New Roman"/>
              </a:rPr>
              <a:t>cal</a:t>
            </a:r>
            <a:r>
              <a:rPr lang="en-US" sz="2400" dirty="0" smtClean="0">
                <a:solidFill>
                  <a:schemeClr val="bg1"/>
                </a:solidFill>
                <a:latin typeface="Times New Roman"/>
                <a:ea typeface="Times New Roman"/>
                <a:cs typeface="Times New Roman"/>
                <a:sym typeface="Times New Roman"/>
              </a:rPr>
              <a:t>    </a:t>
            </a:r>
          </a:p>
          <a:p>
            <a:pPr>
              <a:spcBef>
                <a:spcPts val="480"/>
              </a:spcBef>
              <a:buClr>
                <a:srgbClr val="013C88"/>
              </a:buClr>
              <a:buSzPts val="2400"/>
            </a:pPr>
            <a:r>
              <a:rPr lang="en-US" sz="2400" dirty="0">
                <a:solidFill>
                  <a:schemeClr val="bg1"/>
                </a:solidFill>
                <a:latin typeface="Times New Roman"/>
                <a:ea typeface="Times New Roman"/>
                <a:cs typeface="Times New Roman"/>
                <a:sym typeface="Times New Roman"/>
              </a:rPr>
              <a:t> </a:t>
            </a:r>
            <a:r>
              <a:rPr lang="en-US" sz="2400" dirty="0" smtClean="0">
                <a:solidFill>
                  <a:schemeClr val="bg1"/>
                </a:solidFill>
                <a:latin typeface="Times New Roman"/>
                <a:ea typeface="Times New Roman"/>
                <a:cs typeface="Times New Roman"/>
                <a:sym typeface="Times New Roman"/>
              </a:rPr>
              <a:t>(FSC-1005)</a:t>
            </a:r>
          </a:p>
          <a:p>
            <a:pPr>
              <a:spcBef>
                <a:spcPts val="480"/>
              </a:spcBef>
              <a:buClr>
                <a:srgbClr val="013C88"/>
              </a:buClr>
              <a:buSzPts val="2400"/>
            </a:pPr>
            <a:endParaRPr lang="en-US" sz="1200" dirty="0" smtClean="0">
              <a:solidFill>
                <a:schemeClr val="bg1"/>
              </a:solidFill>
            </a:endParaRPr>
          </a:p>
          <a:p>
            <a:pPr>
              <a:spcBef>
                <a:spcPts val="480"/>
              </a:spcBef>
              <a:buClr>
                <a:srgbClr val="013C88"/>
              </a:buClr>
              <a:buSzPts val="2400"/>
            </a:pPr>
            <a:r>
              <a:rPr lang="en-US" sz="2400" dirty="0" smtClean="0">
                <a:solidFill>
                  <a:schemeClr val="bg1"/>
                </a:solidFill>
                <a:latin typeface="Times New Roman"/>
                <a:ea typeface="Times New Roman"/>
                <a:cs typeface="Times New Roman"/>
                <a:sym typeface="Times New Roman"/>
              </a:rPr>
              <a:t>*Rifle and shoulder-fired grenade launchers (FSC-1010)</a:t>
            </a:r>
            <a:endParaRPr lang="en-US" dirty="0" smtClean="0">
              <a:solidFill>
                <a:schemeClr val="bg1"/>
              </a:solidFill>
            </a:endParaRPr>
          </a:p>
          <a:p>
            <a:pPr>
              <a:spcBef>
                <a:spcPts val="480"/>
              </a:spcBef>
              <a:buClr>
                <a:srgbClr val="013C88"/>
              </a:buClr>
              <a:buSzPts val="2400"/>
            </a:pPr>
            <a:r>
              <a:rPr lang="en-US" sz="2400" dirty="0" smtClean="0">
                <a:solidFill>
                  <a:schemeClr val="bg1"/>
                </a:solidFill>
                <a:latin typeface="Times New Roman"/>
                <a:ea typeface="Times New Roman"/>
                <a:cs typeface="Times New Roman"/>
                <a:sym typeface="Times New Roman"/>
              </a:rPr>
              <a:t> Condition code 4 or better</a:t>
            </a:r>
          </a:p>
          <a:p>
            <a:pPr>
              <a:spcBef>
                <a:spcPts val="480"/>
              </a:spcBef>
              <a:buClr>
                <a:srgbClr val="013C88"/>
              </a:buClr>
              <a:buSzPts val="2400"/>
            </a:pPr>
            <a:endParaRPr lang="en-US" dirty="0" smtClean="0">
              <a:solidFill>
                <a:schemeClr val="bg1"/>
              </a:solidFill>
            </a:endParaRPr>
          </a:p>
          <a:p>
            <a:pPr>
              <a:spcBef>
                <a:spcPts val="480"/>
              </a:spcBef>
              <a:buClr>
                <a:srgbClr val="013C88"/>
              </a:buClr>
              <a:buSzPts val="2400"/>
            </a:pPr>
            <a:r>
              <a:rPr lang="en-US" sz="2400" dirty="0" smtClean="0">
                <a:solidFill>
                  <a:schemeClr val="bg1"/>
                </a:solidFill>
                <a:latin typeface="Times New Roman"/>
                <a:ea typeface="Times New Roman"/>
                <a:cs typeface="Times New Roman"/>
                <a:sym typeface="Times New Roman"/>
              </a:rPr>
              <a:t>*Regardless of unit acquisition cost </a:t>
            </a:r>
            <a:endParaRPr lang="en-US" dirty="0">
              <a:solidFill>
                <a:schemeClr val="bg1"/>
              </a:solidFill>
            </a:endParaRPr>
          </a:p>
        </p:txBody>
      </p:sp>
      <p:pic>
        <p:nvPicPr>
          <p:cNvPr id="6" name="Picture 5" descr="Related imag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 y="1716085"/>
            <a:ext cx="1555115" cy="854075"/>
          </a:xfrm>
          <a:prstGeom prst="rect">
            <a:avLst/>
          </a:prstGeom>
          <a:noFill/>
          <a:ln>
            <a:noFill/>
          </a:ln>
        </p:spPr>
      </p:pic>
      <p:pic>
        <p:nvPicPr>
          <p:cNvPr id="8" name="Picture 7" descr="Related image"/>
          <p:cNvPicPr/>
          <p:nvPr/>
        </p:nvPicPr>
        <p:blipFill>
          <a:blip r:embed="rId5">
            <a:extLst>
              <a:ext uri="{28A0092B-C50C-407E-A947-70E740481C1C}">
                <a14:useLocalDpi xmlns:a14="http://schemas.microsoft.com/office/drawing/2010/main" val="0"/>
              </a:ext>
            </a:extLst>
          </a:blip>
          <a:srcRect/>
          <a:stretch>
            <a:fillRect/>
          </a:stretch>
        </p:blipFill>
        <p:spPr bwMode="auto">
          <a:xfrm>
            <a:off x="7588886" y="1716086"/>
            <a:ext cx="1555114" cy="854076"/>
          </a:xfrm>
          <a:prstGeom prst="rect">
            <a:avLst/>
          </a:prstGeom>
          <a:noFill/>
          <a:ln>
            <a:noFill/>
          </a:ln>
        </p:spPr>
      </p:pic>
    </p:spTree>
    <p:extLst>
      <p:ext uri="{BB962C8B-B14F-4D97-AF65-F5344CB8AC3E}">
        <p14:creationId xmlns:p14="http://schemas.microsoft.com/office/powerpoint/2010/main" val="298884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Reporting Process</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92667" y="2899714"/>
            <a:ext cx="7255933" cy="3416320"/>
          </a:xfrm>
          <a:prstGeom prst="rect">
            <a:avLst/>
          </a:prstGeom>
        </p:spPr>
        <p:txBody>
          <a:bodyPr wrap="square">
            <a:spAutoFit/>
          </a:bodyPr>
          <a:lstStyle/>
          <a:p>
            <a:r>
              <a:rPr lang="en-US" sz="2400" dirty="0">
                <a:solidFill>
                  <a:schemeClr val="bg1"/>
                </a:solidFill>
              </a:rPr>
              <a:t>*GSAXcess.gov </a:t>
            </a:r>
            <a:endParaRPr lang="en-US" sz="2400" dirty="0" smtClean="0">
              <a:solidFill>
                <a:schemeClr val="bg1"/>
              </a:solidFill>
            </a:endParaRPr>
          </a:p>
          <a:p>
            <a:endParaRPr lang="en-US" sz="2400" dirty="0">
              <a:solidFill>
                <a:schemeClr val="bg1"/>
              </a:solidFill>
            </a:endParaRPr>
          </a:p>
          <a:p>
            <a:r>
              <a:rPr lang="en-US" sz="2400" dirty="0" smtClean="0">
                <a:solidFill>
                  <a:schemeClr val="bg1"/>
                </a:solidFill>
              </a:rPr>
              <a:t>*</a:t>
            </a:r>
            <a:r>
              <a:rPr lang="en-US" sz="2400" dirty="0">
                <a:solidFill>
                  <a:schemeClr val="bg1"/>
                </a:solidFill>
              </a:rPr>
              <a:t>Report as a single line item </a:t>
            </a:r>
            <a:r>
              <a:rPr lang="en-US" sz="2400" dirty="0" smtClean="0">
                <a:solidFill>
                  <a:schemeClr val="bg1"/>
                </a:solidFill>
              </a:rPr>
              <a:t>(</a:t>
            </a:r>
            <a:r>
              <a:rPr lang="en-US" sz="2400" dirty="0">
                <a:solidFill>
                  <a:schemeClr val="bg1"/>
                </a:solidFill>
              </a:rPr>
              <a:t>GSA Bulletin </a:t>
            </a:r>
            <a:endParaRPr lang="en-US" sz="2400" dirty="0" smtClean="0">
              <a:solidFill>
                <a:schemeClr val="bg1"/>
              </a:solidFill>
            </a:endParaRPr>
          </a:p>
          <a:p>
            <a:r>
              <a:rPr lang="en-US" sz="2400" dirty="0">
                <a:solidFill>
                  <a:schemeClr val="bg1"/>
                </a:solidFill>
              </a:rPr>
              <a:t> </a:t>
            </a:r>
            <a:r>
              <a:rPr lang="en-US" sz="2400" dirty="0" smtClean="0">
                <a:solidFill>
                  <a:schemeClr val="bg1"/>
                </a:solidFill>
              </a:rPr>
              <a:t>FPMR </a:t>
            </a:r>
            <a:r>
              <a:rPr lang="en-US" sz="2400" dirty="0">
                <a:solidFill>
                  <a:schemeClr val="bg1"/>
                </a:solidFill>
              </a:rPr>
              <a:t>H-75</a:t>
            </a:r>
            <a:r>
              <a:rPr lang="en-US" sz="2400" dirty="0" smtClean="0">
                <a:solidFill>
                  <a:schemeClr val="bg1"/>
                </a:solidFill>
              </a:rPr>
              <a:t>)</a:t>
            </a:r>
          </a:p>
          <a:p>
            <a:endParaRPr lang="en-US" sz="2400" dirty="0">
              <a:solidFill>
                <a:schemeClr val="bg1"/>
              </a:solidFill>
            </a:endParaRPr>
          </a:p>
          <a:p>
            <a:r>
              <a:rPr lang="en-US" sz="2400" dirty="0">
                <a:solidFill>
                  <a:schemeClr val="bg1"/>
                </a:solidFill>
              </a:rPr>
              <a:t>*Drop-down menu feature allows you to select type of firearm from existing </a:t>
            </a:r>
            <a:r>
              <a:rPr lang="en-US" sz="2400" dirty="0" smtClean="0">
                <a:solidFill>
                  <a:schemeClr val="bg1"/>
                </a:solidFill>
              </a:rPr>
              <a:t>lists</a:t>
            </a:r>
          </a:p>
          <a:p>
            <a:endParaRPr lang="en-US" sz="2400" dirty="0">
              <a:solidFill>
                <a:schemeClr val="bg1"/>
              </a:solidFill>
            </a:endParaRPr>
          </a:p>
          <a:p>
            <a:r>
              <a:rPr lang="en-US" sz="2400" dirty="0">
                <a:solidFill>
                  <a:schemeClr val="bg1"/>
                </a:solidFill>
              </a:rPr>
              <a:t>*Manual  paper submission on SF-120 </a:t>
            </a:r>
          </a:p>
        </p:txBody>
      </p:sp>
    </p:spTree>
    <p:extLst>
      <p:ext uri="{BB962C8B-B14F-4D97-AF65-F5344CB8AC3E}">
        <p14:creationId xmlns:p14="http://schemas.microsoft.com/office/powerpoint/2010/main" val="41212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Who is Eligible to Acquire Firearms</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4400" y="2570162"/>
            <a:ext cx="7112000" cy="3539430"/>
          </a:xfrm>
          <a:prstGeom prst="rect">
            <a:avLst/>
          </a:prstGeom>
        </p:spPr>
        <p:txBody>
          <a:bodyPr wrap="square">
            <a:spAutoFit/>
          </a:bodyPr>
          <a:lstStyle/>
          <a:p>
            <a:r>
              <a:rPr lang="en-US" sz="2800" dirty="0">
                <a:solidFill>
                  <a:schemeClr val="bg1"/>
                </a:solidFill>
              </a:rPr>
              <a:t>Unless the agency has specific statutory authority to do so, excess firearms may be transferred only to those federal agencies authorized to acquire firearms for official use, reference </a:t>
            </a:r>
            <a:r>
              <a:rPr lang="en-US" sz="2800" u="sng" dirty="0">
                <a:solidFill>
                  <a:schemeClr val="bg1"/>
                </a:solidFill>
                <a:hlinkClick r:id="rId4"/>
              </a:rPr>
              <a:t>Section 101-42.1102-10(a)(2)</a:t>
            </a:r>
            <a:r>
              <a:rPr lang="en-US" sz="2800" dirty="0">
                <a:solidFill>
                  <a:schemeClr val="bg1"/>
                </a:solidFill>
              </a:rPr>
              <a:t>. Firearms not transferred or donated must be destroyed and sold as scrap, </a:t>
            </a:r>
            <a:r>
              <a:rPr lang="en-US" sz="2800" u="sng" dirty="0">
                <a:solidFill>
                  <a:schemeClr val="bg1"/>
                </a:solidFill>
                <a:hlinkClick r:id="rId5"/>
              </a:rPr>
              <a:t>Section 102-36.375</a:t>
            </a:r>
            <a:r>
              <a:rPr lang="en-US" sz="2800" dirty="0">
                <a:solidFill>
                  <a:schemeClr val="bg1"/>
                </a:solidFill>
              </a:rPr>
              <a:t>.  </a:t>
            </a:r>
          </a:p>
        </p:txBody>
      </p:sp>
    </p:spTree>
    <p:extLst>
      <p:ext uri="{BB962C8B-B14F-4D97-AF65-F5344CB8AC3E}">
        <p14:creationId xmlns:p14="http://schemas.microsoft.com/office/powerpoint/2010/main" val="709097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ctrTitle" idx="4294967295"/>
          </p:nvPr>
        </p:nvSpPr>
        <p:spPr>
          <a:xfrm>
            <a:off x="245533" y="1712277"/>
            <a:ext cx="8652933" cy="984885"/>
          </a:xfrm>
          <a:prstGeom prst="rect">
            <a:avLst/>
          </a:prstGeom>
          <a:noFill/>
          <a:ln>
            <a:noFill/>
          </a:ln>
          <a:effectLst>
            <a:outerShdw dist="35921" dir="2700000" algn="ctr" rotWithShape="0">
              <a:schemeClr val="dk2"/>
            </a:outerShdw>
          </a:effectLst>
        </p:spPr>
        <p:txBody>
          <a:bodyPr spcFirstLastPara="1" wrap="square" lIns="0" tIns="0" rIns="0" bIns="0" anchor="t" anchorCtr="0">
            <a:noAutofit/>
          </a:bodyPr>
          <a:lstStyle/>
          <a:p>
            <a:pPr marL="0" marR="0" lvl="0" indent="0" algn="ctr" rtl="0">
              <a:spcBef>
                <a:spcPts val="0"/>
              </a:spcBef>
              <a:spcAft>
                <a:spcPts val="0"/>
              </a:spcAft>
              <a:buNone/>
            </a:pPr>
            <a:r>
              <a:rPr lang="en-US" sz="3200" b="1" i="0" u="none" strike="noStrike" cap="none" dirty="0" smtClean="0">
                <a:solidFill>
                  <a:schemeClr val="lt1"/>
                </a:solidFill>
                <a:latin typeface="Times New Roman"/>
                <a:ea typeface="Times New Roman"/>
                <a:cs typeface="Times New Roman"/>
                <a:sym typeface="Times New Roman"/>
              </a:rPr>
              <a:t>Regulatory Change</a:t>
            </a:r>
            <a:endParaRPr dirty="0"/>
          </a:p>
        </p:txBody>
      </p:sp>
      <p:pic>
        <p:nvPicPr>
          <p:cNvPr id="1026" name="Picture 2" descr="Image result for red backgrou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70162"/>
            <a:ext cx="9144000" cy="428783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5533" y="3059668"/>
            <a:ext cx="8111067" cy="2554545"/>
          </a:xfrm>
          <a:prstGeom prst="rect">
            <a:avLst/>
          </a:prstGeom>
        </p:spPr>
        <p:txBody>
          <a:bodyPr wrap="square">
            <a:spAutoFit/>
          </a:bodyPr>
          <a:lstStyle/>
          <a:p>
            <a:r>
              <a:rPr lang="en-US" sz="3200" dirty="0">
                <a:solidFill>
                  <a:schemeClr val="bg1"/>
                </a:solidFill>
              </a:rPr>
              <a:t>Federal Register - July 28, 1999</a:t>
            </a:r>
          </a:p>
          <a:p>
            <a:endParaRPr lang="en-US" sz="3200" dirty="0" smtClean="0">
              <a:solidFill>
                <a:schemeClr val="bg1"/>
              </a:solidFill>
            </a:endParaRPr>
          </a:p>
          <a:p>
            <a:r>
              <a:rPr lang="en-US" sz="3200" dirty="0" smtClean="0">
                <a:solidFill>
                  <a:schemeClr val="bg1"/>
                </a:solidFill>
              </a:rPr>
              <a:t>Removed </a:t>
            </a:r>
            <a:r>
              <a:rPr lang="en-US" sz="3200" dirty="0">
                <a:solidFill>
                  <a:schemeClr val="bg1"/>
                </a:solidFill>
              </a:rPr>
              <a:t>the prohibition on donation of surplus Federal firearms to eligible law enforcement activities</a:t>
            </a:r>
          </a:p>
        </p:txBody>
      </p:sp>
    </p:spTree>
    <p:extLst>
      <p:ext uri="{BB962C8B-B14F-4D97-AF65-F5344CB8AC3E}">
        <p14:creationId xmlns:p14="http://schemas.microsoft.com/office/powerpoint/2010/main" val="3656879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1109</Words>
  <Application>Microsoft Office PowerPoint</Application>
  <PresentationFormat>On-screen Show (4:3)</PresentationFormat>
  <Paragraphs>182</Paragraphs>
  <Slides>20</Slides>
  <Notes>20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Times New Roman</vt:lpstr>
      <vt:lpstr>Times</vt:lpstr>
      <vt:lpstr>Noto Sans Symbols</vt:lpstr>
      <vt:lpstr>Source Sans Pro</vt:lpstr>
      <vt:lpstr>GSA Powerpoint template</vt:lpstr>
      <vt:lpstr>Disposal of Specialized Categories of Property</vt:lpstr>
      <vt:lpstr>Disposal of Specialized Categories of Property</vt:lpstr>
      <vt:lpstr>Reporting Aircraft &amp; Federal Screening  Region 9</vt:lpstr>
      <vt:lpstr>Aircraft  Donation and Screening Region 9</vt:lpstr>
      <vt:lpstr>Firearms Region 8</vt:lpstr>
      <vt:lpstr>Reporting Criteria</vt:lpstr>
      <vt:lpstr>Reporting Process</vt:lpstr>
      <vt:lpstr>Who is Eligible to Acquire Firearms</vt:lpstr>
      <vt:lpstr>Regulatory Change</vt:lpstr>
      <vt:lpstr>Donation Program</vt:lpstr>
      <vt:lpstr>Donation Program Controls</vt:lpstr>
      <vt:lpstr>Vessels 50 Feet or Larger and  Civilian Agency</vt:lpstr>
      <vt:lpstr>Vessels 50 Feet or Larger and  Military</vt:lpstr>
      <vt:lpstr>Disposal of Vessels Merchant Marine  Act 1936.  </vt:lpstr>
      <vt:lpstr>Disposal of Vessels Merchant Marine  Act 1936.  </vt:lpstr>
      <vt:lpstr>Animals</vt:lpstr>
      <vt:lpstr>Animals</vt:lpstr>
      <vt:lpstr>Animals</vt:lpstr>
      <vt:lpstr>Animals (continue)</vt:lpstr>
      <vt:lpstr> Questions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Disposal of Specialized Categories of Property</dc:title>
  <dc:creator>PharisDAllen</dc:creator>
  <cp:lastModifiedBy>BrentCCrawley</cp:lastModifiedBy>
  <cp:revision>30</cp:revision>
  <dcterms:modified xsi:type="dcterms:W3CDTF">2018-06-15T15:55:26Z</dcterms:modified>
</cp:coreProperties>
</file>