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72" r:id="rId2"/>
    <p:sldId id="260" r:id="rId3"/>
    <p:sldId id="257" r:id="rId4"/>
    <p:sldId id="261" r:id="rId5"/>
    <p:sldId id="266" r:id="rId6"/>
    <p:sldId id="267" r:id="rId7"/>
    <p:sldId id="268" r:id="rId8"/>
    <p:sldId id="269" r:id="rId9"/>
    <p:sldId id="270" r:id="rId10"/>
    <p:sldId id="271"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1D219C-C34F-4EBE-8ACF-1B7E00852050}" type="datetimeFigureOut">
              <a:rPr lang="en-US" smtClean="0"/>
              <a:t>3/5/2018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ACD193-D84E-40F4-B3A7-88EF2985CB10}" type="slidenum">
              <a:rPr lang="en-US" smtClean="0"/>
              <a:t>‹#›</a:t>
            </a:fld>
            <a:endParaRPr lang="en-US"/>
          </a:p>
        </p:txBody>
      </p:sp>
    </p:spTree>
    <p:extLst>
      <p:ext uri="{BB962C8B-B14F-4D97-AF65-F5344CB8AC3E}">
        <p14:creationId xmlns:p14="http://schemas.microsoft.com/office/powerpoint/2010/main" val="335414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ED3217-8EF9-4D17-9D17-FBFAF278C83A}" type="datetimeFigureOut">
              <a:rPr lang="en-US" smtClean="0"/>
              <a:t>3/5/2018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A66FBCF-8101-49AF-A679-9B24C7A268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66FBCF-8101-49AF-A679-9B24C7A268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66FBCF-8101-49AF-A679-9B24C7A268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66FBCF-8101-49AF-A679-9B24C7A26814}"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66FBCF-8101-49AF-A679-9B24C7A26814}"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66FBCF-8101-49AF-A679-9B24C7A26814}"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A66FBCF-8101-49AF-A679-9B24C7A268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A66FBCF-8101-49AF-A679-9B24C7A26814}"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7ED3217-8EF9-4D17-9D17-FBFAF278C83A}" type="datetimeFigureOut">
              <a:rPr lang="en-US" smtClean="0"/>
              <a:t>3/5/2018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66FBCF-8101-49AF-A679-9B24C7A268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7ED3217-8EF9-4D17-9D17-FBFAF278C83A}" type="datetimeFigureOut">
              <a:rPr lang="en-US" smtClean="0"/>
              <a:t>3/5/2018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A66FBCF-8101-49AF-A679-9B24C7A2681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7ED3217-8EF9-4D17-9D17-FBFAF278C83A}" type="datetimeFigureOut">
              <a:rPr lang="en-US" smtClean="0"/>
              <a:t>3/5/2018</a:t>
            </a:fld>
            <a:endParaRPr lang="en-US"/>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A66FBCF-8101-49AF-A679-9B24C7A26814}" type="slidenum">
              <a:rPr lang="en-US" smtClean="0"/>
              <a:t>‹#›</a:t>
            </a:fld>
            <a:endParaRPr lang="en-US"/>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7ED3217-8EF9-4D17-9D17-FBFAF278C83A}" type="datetimeFigureOut">
              <a:rPr lang="en-US" smtClean="0"/>
              <a:t>3/5/2018</a:t>
            </a:fld>
            <a:endParaRPr lang="en-US"/>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8A66FBCF-8101-49AF-A679-9B24C7A268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mailto:Charles.Robinson@gsa.gov" TargetMode="External"/><Relationship Id="rId3" Type="http://schemas.microsoft.com/office/2007/relationships/hdphoto" Target="../media/hdphoto1.wdp"/><Relationship Id="rId7" Type="http://schemas.openxmlformats.org/officeDocument/2006/relationships/hyperlink" Target="mailto:Juan.Ward@gsa.gov"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Marlo.Williams@gsa.gov" TargetMode="External"/><Relationship Id="rId5" Type="http://schemas.openxmlformats.org/officeDocument/2006/relationships/hyperlink" Target="mailto:Carl.Lawrence@gsa.gov" TargetMode="External"/><Relationship Id="rId10" Type="http://schemas.openxmlformats.org/officeDocument/2006/relationships/hyperlink" Target="mailto:Tamela.Samuels@gsa.gov" TargetMode="External"/><Relationship Id="rId4" Type="http://schemas.openxmlformats.org/officeDocument/2006/relationships/hyperlink" Target="mailto:Peter.Hamilton@gsa.gov" TargetMode="External"/><Relationship Id="rId9" Type="http://schemas.openxmlformats.org/officeDocument/2006/relationships/hyperlink" Target="mailto:Denise.Webster@gsa.gov"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www.computersforlearning.gov/"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sp>
        <p:nvSpPr>
          <p:cNvPr id="3" name="TextBox 2"/>
          <p:cNvSpPr txBox="1"/>
          <p:nvPr/>
        </p:nvSpPr>
        <p:spPr>
          <a:xfrm>
            <a:off x="685800" y="1981200"/>
            <a:ext cx="7467600" cy="1569660"/>
          </a:xfrm>
          <a:prstGeom prst="rect">
            <a:avLst/>
          </a:prstGeom>
          <a:noFill/>
        </p:spPr>
        <p:txBody>
          <a:bodyPr wrap="square" rtlCol="0">
            <a:spAutoFit/>
          </a:bodyPr>
          <a:lstStyle/>
          <a:p>
            <a:pPr algn="ctr"/>
            <a:r>
              <a:rPr lang="en-US" sz="3200" b="1" dirty="0" smtClean="0">
                <a:solidFill>
                  <a:srgbClr val="0000FF"/>
                </a:solidFill>
              </a:rPr>
              <a:t>Franconia</a:t>
            </a:r>
          </a:p>
          <a:p>
            <a:pPr algn="ctr"/>
            <a:endParaRPr lang="en-US" sz="3200" b="1" dirty="0" smtClean="0">
              <a:solidFill>
                <a:srgbClr val="0000FF"/>
              </a:solidFill>
            </a:endParaRPr>
          </a:p>
          <a:p>
            <a:pPr algn="ctr"/>
            <a:r>
              <a:rPr lang="en-US" sz="3200" b="1" dirty="0" smtClean="0">
                <a:solidFill>
                  <a:srgbClr val="0000FF"/>
                </a:solidFill>
              </a:rPr>
              <a:t>Personal Property Center</a:t>
            </a:r>
            <a:r>
              <a:rPr lang="en-US" b="1" dirty="0">
                <a:solidFill>
                  <a:srgbClr val="0000FF"/>
                </a:solidFill>
              </a:rPr>
              <a:t> </a:t>
            </a:r>
          </a:p>
        </p:txBody>
      </p:sp>
    </p:spTree>
    <p:extLst>
      <p:ext uri="{BB962C8B-B14F-4D97-AF65-F5344CB8AC3E}">
        <p14:creationId xmlns:p14="http://schemas.microsoft.com/office/powerpoint/2010/main" val="408013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sp>
        <p:nvSpPr>
          <p:cNvPr id="2" name="Rectangle 1"/>
          <p:cNvSpPr/>
          <p:nvPr/>
        </p:nvSpPr>
        <p:spPr>
          <a:xfrm>
            <a:off x="1219200" y="609600"/>
            <a:ext cx="240772" cy="307777"/>
          </a:xfrm>
          <a:prstGeom prst="rect">
            <a:avLst/>
          </a:prstGeom>
        </p:spPr>
        <p:txBody>
          <a:bodyPr wrap="none">
            <a:spAutoFit/>
          </a:bodyPr>
          <a:lstStyle/>
          <a:p>
            <a:r>
              <a:rPr lang="en-US" sz="1400" b="1" dirty="0" smtClean="0">
                <a:solidFill>
                  <a:srgbClr val="0000FF"/>
                </a:solidFill>
              </a:rPr>
              <a:t> </a:t>
            </a:r>
            <a:endParaRPr lang="en-US" sz="1400" dirty="0">
              <a:solidFill>
                <a:srgbClr val="0000FF"/>
              </a:solidFill>
            </a:endParaRPr>
          </a:p>
        </p:txBody>
      </p:sp>
      <p:sp>
        <p:nvSpPr>
          <p:cNvPr id="6" name="Rectangle 5"/>
          <p:cNvSpPr/>
          <p:nvPr/>
        </p:nvSpPr>
        <p:spPr>
          <a:xfrm>
            <a:off x="1138222" y="747212"/>
            <a:ext cx="7467601" cy="3970318"/>
          </a:xfrm>
          <a:prstGeom prst="rect">
            <a:avLst/>
          </a:prstGeom>
        </p:spPr>
        <p:txBody>
          <a:bodyPr wrap="square">
            <a:spAutoFit/>
          </a:bodyPr>
          <a:lstStyle/>
          <a:p>
            <a:r>
              <a:rPr lang="en-US" sz="1200" b="1" dirty="0" smtClean="0">
                <a:solidFill>
                  <a:srgbClr val="0000FF"/>
                </a:solidFill>
              </a:rPr>
              <a:t>Contacts:</a:t>
            </a:r>
          </a:p>
          <a:p>
            <a:endParaRPr lang="en-US" sz="1200" b="1" dirty="0" smtClean="0">
              <a:solidFill>
                <a:srgbClr val="0000FF"/>
              </a:solidFill>
            </a:endParaRPr>
          </a:p>
          <a:p>
            <a:endParaRPr lang="en-US" sz="1200" b="1" dirty="0"/>
          </a:p>
          <a:p>
            <a:r>
              <a:rPr lang="en-US" sz="1200" b="1" dirty="0" smtClean="0"/>
              <a:t>Manager</a:t>
            </a:r>
            <a:r>
              <a:rPr lang="en-US" sz="1200" b="1" dirty="0"/>
              <a:t>: </a:t>
            </a:r>
            <a:r>
              <a:rPr lang="en-US" sz="1200" dirty="0"/>
              <a:t>Peter Hamilton 571 414-6712 </a:t>
            </a:r>
            <a:r>
              <a:rPr lang="en-US" sz="1200" dirty="0" smtClean="0">
                <a:hlinkClick r:id="rId4"/>
              </a:rPr>
              <a:t>Peter.Hamilton@gsa.gov</a:t>
            </a:r>
            <a:endParaRPr lang="en-US" sz="1200" dirty="0" smtClean="0"/>
          </a:p>
          <a:p>
            <a:endParaRPr lang="en-US" sz="1200" dirty="0"/>
          </a:p>
          <a:p>
            <a:r>
              <a:rPr lang="en-US" sz="1200" b="1" dirty="0"/>
              <a:t>Finance/Team Leader: </a:t>
            </a:r>
            <a:r>
              <a:rPr lang="en-US" sz="1200" dirty="0"/>
              <a:t>Carlton Lawrence 703 605-9317 </a:t>
            </a:r>
            <a:r>
              <a:rPr lang="en-US" sz="1200" dirty="0" smtClean="0">
                <a:hlinkClick r:id="rId5"/>
              </a:rPr>
              <a:t>Carl.Lawrence@gsa.gov</a:t>
            </a:r>
            <a:endParaRPr lang="en-US" sz="1200" dirty="0" smtClean="0"/>
          </a:p>
          <a:p>
            <a:endParaRPr lang="en-US" sz="1200" dirty="0"/>
          </a:p>
          <a:p>
            <a:r>
              <a:rPr lang="en-US" sz="1200" b="1" dirty="0"/>
              <a:t>Appointments: </a:t>
            </a:r>
            <a:r>
              <a:rPr lang="en-US" sz="1200" dirty="0" err="1"/>
              <a:t>Marlo</a:t>
            </a:r>
            <a:r>
              <a:rPr lang="en-US" sz="1200" dirty="0"/>
              <a:t> Williams 703 605-9312  </a:t>
            </a:r>
            <a:r>
              <a:rPr lang="en-US" sz="1200" dirty="0" smtClean="0">
                <a:hlinkClick r:id="rId6"/>
              </a:rPr>
              <a:t>Marlo.Williams@gsa.gov</a:t>
            </a:r>
            <a:endParaRPr lang="en-US" sz="1200" dirty="0" smtClean="0"/>
          </a:p>
          <a:p>
            <a:endParaRPr lang="en-US" sz="1200" dirty="0"/>
          </a:p>
          <a:p>
            <a:r>
              <a:rPr lang="en-US" sz="1200" b="1" dirty="0"/>
              <a:t>Appointments (Equipment): </a:t>
            </a:r>
            <a:r>
              <a:rPr lang="en-US" sz="1200" dirty="0"/>
              <a:t>Juan Ward 703 605-9316  </a:t>
            </a:r>
            <a:r>
              <a:rPr lang="en-US" sz="1200" dirty="0" smtClean="0">
                <a:hlinkClick r:id="rId7"/>
              </a:rPr>
              <a:t>Juan.Ward@gsa.gov</a:t>
            </a:r>
            <a:endParaRPr lang="en-US" sz="1200" dirty="0" smtClean="0"/>
          </a:p>
          <a:p>
            <a:endParaRPr lang="en-US" sz="1200" dirty="0"/>
          </a:p>
          <a:p>
            <a:r>
              <a:rPr lang="en-US" sz="1200" b="1" dirty="0"/>
              <a:t>Assistant Director: </a:t>
            </a:r>
            <a:r>
              <a:rPr lang="en-US" sz="1200" dirty="0"/>
              <a:t>Charles Robinson 202 619-8986 </a:t>
            </a:r>
            <a:r>
              <a:rPr lang="en-US" sz="1200" dirty="0" smtClean="0">
                <a:hlinkClick r:id="rId8"/>
              </a:rPr>
              <a:t>Charles.Robinson@gsa.gov</a:t>
            </a:r>
            <a:endParaRPr lang="en-US" sz="1200" dirty="0" smtClean="0"/>
          </a:p>
          <a:p>
            <a:endParaRPr lang="en-US" sz="1200" dirty="0"/>
          </a:p>
          <a:p>
            <a:r>
              <a:rPr lang="en-US" sz="1200" b="1" dirty="0"/>
              <a:t>Director: </a:t>
            </a:r>
            <a:r>
              <a:rPr lang="en-US" sz="1200" dirty="0"/>
              <a:t>Denise Webster 703 965-9568 </a:t>
            </a:r>
            <a:r>
              <a:rPr lang="en-US" sz="1200" dirty="0" smtClean="0">
                <a:hlinkClick r:id="rId9"/>
              </a:rPr>
              <a:t>Denise.Webster@gsa.gov</a:t>
            </a:r>
            <a:endParaRPr lang="en-US" sz="1200" dirty="0" smtClean="0"/>
          </a:p>
          <a:p>
            <a:endParaRPr lang="en-US" sz="1200" dirty="0"/>
          </a:p>
          <a:p>
            <a:r>
              <a:rPr lang="en-US" sz="1200" b="1" dirty="0"/>
              <a:t>Computers for Learning</a:t>
            </a:r>
            <a:r>
              <a:rPr lang="en-US" sz="1200" dirty="0"/>
              <a:t>: </a:t>
            </a:r>
            <a:r>
              <a:rPr lang="en-US" sz="1200" dirty="0" err="1"/>
              <a:t>Tamela</a:t>
            </a:r>
            <a:r>
              <a:rPr lang="en-US" sz="1200" dirty="0"/>
              <a:t> Samuels </a:t>
            </a:r>
            <a:r>
              <a:rPr lang="en-US" sz="1200" dirty="0" smtClean="0">
                <a:hlinkClick r:id="rId10"/>
              </a:rPr>
              <a:t>Tamela.Samuels@gsa.gov</a:t>
            </a:r>
            <a:endParaRPr lang="en-US" sz="1200" dirty="0" smtClean="0"/>
          </a:p>
          <a:p>
            <a:endParaRPr lang="en-US" sz="1200" dirty="0"/>
          </a:p>
          <a:p>
            <a:endParaRPr lang="en-US" sz="1200" dirty="0" smtClean="0"/>
          </a:p>
          <a:p>
            <a:endParaRPr lang="en-US" sz="1200" dirty="0"/>
          </a:p>
          <a:p>
            <a:r>
              <a:rPr lang="en-US" sz="1200" i="1" dirty="0" smtClean="0"/>
              <a:t>GSA </a:t>
            </a:r>
            <a:r>
              <a:rPr lang="en-US" sz="1200" i="1" dirty="0"/>
              <a:t>will work with you to develop a unique relationship and understanding that meets the needs of your agency and our own. Thank you for working with us!</a:t>
            </a:r>
          </a:p>
        </p:txBody>
      </p:sp>
    </p:spTree>
    <p:extLst>
      <p:ext uri="{BB962C8B-B14F-4D97-AF65-F5344CB8AC3E}">
        <p14:creationId xmlns:p14="http://schemas.microsoft.com/office/powerpoint/2010/main" val="105200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sp>
        <p:nvSpPr>
          <p:cNvPr id="2" name="Rectangle 1"/>
          <p:cNvSpPr/>
          <p:nvPr/>
        </p:nvSpPr>
        <p:spPr>
          <a:xfrm>
            <a:off x="1219200" y="609600"/>
            <a:ext cx="240772" cy="307777"/>
          </a:xfrm>
          <a:prstGeom prst="rect">
            <a:avLst/>
          </a:prstGeom>
        </p:spPr>
        <p:txBody>
          <a:bodyPr wrap="none">
            <a:spAutoFit/>
          </a:bodyPr>
          <a:lstStyle/>
          <a:p>
            <a:r>
              <a:rPr lang="en-US" sz="1400" b="1" dirty="0" smtClean="0">
                <a:solidFill>
                  <a:srgbClr val="0000FF"/>
                </a:solidFill>
              </a:rPr>
              <a:t> </a:t>
            </a:r>
            <a:endParaRPr lang="en-US" sz="1400" dirty="0">
              <a:solidFill>
                <a:srgbClr val="0000FF"/>
              </a:solidFill>
            </a:endParaRPr>
          </a:p>
        </p:txBody>
      </p:sp>
      <p:sp>
        <p:nvSpPr>
          <p:cNvPr id="6" name="Rectangle 5"/>
          <p:cNvSpPr/>
          <p:nvPr/>
        </p:nvSpPr>
        <p:spPr>
          <a:xfrm>
            <a:off x="838200" y="1981200"/>
            <a:ext cx="7467601" cy="707886"/>
          </a:xfrm>
          <a:prstGeom prst="rect">
            <a:avLst/>
          </a:prstGeom>
        </p:spPr>
        <p:txBody>
          <a:bodyPr wrap="square">
            <a:spAutoFit/>
          </a:bodyPr>
          <a:lstStyle/>
          <a:p>
            <a:pPr algn="ctr"/>
            <a:r>
              <a:rPr lang="en-US" sz="4000" b="1" dirty="0" smtClean="0">
                <a:solidFill>
                  <a:srgbClr val="0000FF"/>
                </a:solidFill>
              </a:rPr>
              <a:t>Questions?</a:t>
            </a:r>
            <a:endParaRPr lang="en-US" sz="4000" i="1" dirty="0"/>
          </a:p>
        </p:txBody>
      </p:sp>
    </p:spTree>
    <p:extLst>
      <p:ext uri="{BB962C8B-B14F-4D97-AF65-F5344CB8AC3E}">
        <p14:creationId xmlns:p14="http://schemas.microsoft.com/office/powerpoint/2010/main" val="1243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sp>
        <p:nvSpPr>
          <p:cNvPr id="3" name="TextBox 2"/>
          <p:cNvSpPr txBox="1"/>
          <p:nvPr/>
        </p:nvSpPr>
        <p:spPr>
          <a:xfrm>
            <a:off x="838200" y="762000"/>
            <a:ext cx="7467600" cy="4093428"/>
          </a:xfrm>
          <a:prstGeom prst="rect">
            <a:avLst/>
          </a:prstGeom>
          <a:noFill/>
        </p:spPr>
        <p:txBody>
          <a:bodyPr wrap="square" rtlCol="0">
            <a:spAutoFit/>
          </a:bodyPr>
          <a:lstStyle/>
          <a:p>
            <a:r>
              <a:rPr lang="en-US" sz="1400" b="1" dirty="0" smtClean="0">
                <a:solidFill>
                  <a:srgbClr val="0000FF"/>
                </a:solidFill>
              </a:rPr>
              <a:t>Key Topics</a:t>
            </a:r>
          </a:p>
          <a:p>
            <a:endParaRPr lang="en-US" sz="1400" dirty="0">
              <a:solidFill>
                <a:srgbClr val="0000FF"/>
              </a:solidFill>
            </a:endParaRPr>
          </a:p>
          <a:p>
            <a:r>
              <a:rPr lang="en-US" sz="1400" dirty="0"/>
              <a:t> </a:t>
            </a:r>
          </a:p>
          <a:p>
            <a:pPr marL="285750" indent="-285750">
              <a:buFont typeface="Arial" panose="020B0604020202020204" pitchFamily="34" charset="0"/>
              <a:buChar char="•"/>
            </a:pPr>
            <a:r>
              <a:rPr lang="en-US" sz="1400" dirty="0"/>
              <a:t>Options for </a:t>
            </a:r>
            <a:r>
              <a:rPr lang="en-US" sz="1400" dirty="0" smtClean="0"/>
              <a:t>Disposal</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Computers </a:t>
            </a:r>
            <a:r>
              <a:rPr lang="en-US" sz="1400" dirty="0"/>
              <a:t>for </a:t>
            </a:r>
            <a:r>
              <a:rPr lang="en-US" sz="1400" dirty="0" smtClean="0"/>
              <a:t>Learning</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Reporting </a:t>
            </a:r>
            <a:r>
              <a:rPr lang="en-US" sz="1400" dirty="0"/>
              <a:t>Surplus </a:t>
            </a:r>
            <a:r>
              <a:rPr lang="en-US" sz="1400" dirty="0" smtClean="0"/>
              <a:t>Property</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r>
              <a:rPr lang="en-US" sz="1400" dirty="0" smtClean="0"/>
              <a:t>Personal </a:t>
            </a:r>
            <a:r>
              <a:rPr lang="en-US" sz="1400" dirty="0"/>
              <a:t>Property </a:t>
            </a:r>
            <a:r>
              <a:rPr lang="en-US" sz="1400" dirty="0" smtClean="0"/>
              <a:t>Center</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Interagency Agreement/Abandonment and </a:t>
            </a:r>
            <a:r>
              <a:rPr lang="en-US" sz="1400" dirty="0" smtClean="0"/>
              <a:t>Destruction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Agency </a:t>
            </a:r>
            <a:r>
              <a:rPr lang="en-US" sz="1400" dirty="0" smtClean="0"/>
              <a:t>Visits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Points of Contact</a:t>
            </a:r>
            <a:endParaRPr lang="en-US" sz="1400" dirty="0"/>
          </a:p>
          <a:p>
            <a:r>
              <a:rPr lang="en-US" dirty="0"/>
              <a:t> </a:t>
            </a:r>
          </a:p>
          <a:p>
            <a:r>
              <a:rPr lang="en-US" dirty="0"/>
              <a:t> </a:t>
            </a:r>
          </a:p>
        </p:txBody>
      </p:sp>
    </p:spTree>
    <p:extLst>
      <p:ext uri="{BB962C8B-B14F-4D97-AF65-F5344CB8AC3E}">
        <p14:creationId xmlns:p14="http://schemas.microsoft.com/office/powerpoint/2010/main" val="375005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sp>
        <p:nvSpPr>
          <p:cNvPr id="3" name="TextBox 2"/>
          <p:cNvSpPr txBox="1"/>
          <p:nvPr/>
        </p:nvSpPr>
        <p:spPr>
          <a:xfrm>
            <a:off x="489751" y="457200"/>
            <a:ext cx="5791200" cy="307777"/>
          </a:xfrm>
          <a:prstGeom prst="rect">
            <a:avLst/>
          </a:prstGeom>
          <a:noFill/>
        </p:spPr>
        <p:txBody>
          <a:bodyPr wrap="square" rtlCol="0">
            <a:spAutoFit/>
          </a:bodyPr>
          <a:lstStyle/>
          <a:p>
            <a:r>
              <a:rPr lang="en-US" sz="1400" b="1" dirty="0" smtClean="0">
                <a:solidFill>
                  <a:srgbClr val="0000FF"/>
                </a:solidFill>
              </a:rPr>
              <a:t>Strategically Sustainable</a:t>
            </a:r>
            <a:endParaRPr lang="en-US" sz="1400" b="1" dirty="0">
              <a:solidFill>
                <a:srgbClr val="0000FF"/>
              </a:solidFill>
            </a:endParaRPr>
          </a:p>
        </p:txBody>
      </p:sp>
      <p:pic>
        <p:nvPicPr>
          <p:cNvPr id="7" name="image10.jpg" descr="PPC Front.jpg"/>
          <p:cNvPicPr/>
          <p:nvPr/>
        </p:nvPicPr>
        <p:blipFill>
          <a:blip r:embed="rId4"/>
          <a:srcRect/>
          <a:stretch>
            <a:fillRect/>
          </a:stretch>
        </p:blipFill>
        <p:spPr>
          <a:xfrm>
            <a:off x="1447801" y="990601"/>
            <a:ext cx="5900420" cy="3581399"/>
          </a:xfrm>
          <a:prstGeom prst="rect">
            <a:avLst/>
          </a:prstGeom>
          <a:ln/>
        </p:spPr>
      </p:pic>
      <p:sp>
        <p:nvSpPr>
          <p:cNvPr id="8" name="TextBox 7"/>
          <p:cNvSpPr txBox="1"/>
          <p:nvPr/>
        </p:nvSpPr>
        <p:spPr>
          <a:xfrm>
            <a:off x="1082336" y="4724400"/>
            <a:ext cx="6858000" cy="1169551"/>
          </a:xfrm>
          <a:prstGeom prst="rect">
            <a:avLst/>
          </a:prstGeom>
          <a:noFill/>
        </p:spPr>
        <p:txBody>
          <a:bodyPr wrap="square" rtlCol="0">
            <a:spAutoFit/>
          </a:bodyPr>
          <a:lstStyle/>
          <a:p>
            <a:r>
              <a:rPr lang="en-US" sz="1400" b="1" dirty="0">
                <a:solidFill>
                  <a:srgbClr val="0000FF"/>
                </a:solidFill>
              </a:rPr>
              <a:t>Our </a:t>
            </a:r>
            <a:r>
              <a:rPr lang="en-US" sz="1400" b="1" dirty="0" smtClean="0">
                <a:solidFill>
                  <a:srgbClr val="0000FF"/>
                </a:solidFill>
              </a:rPr>
              <a:t>Mission</a:t>
            </a:r>
          </a:p>
          <a:p>
            <a:endParaRPr lang="en-US" sz="1400" dirty="0">
              <a:solidFill>
                <a:srgbClr val="0000FF"/>
              </a:solidFill>
            </a:endParaRPr>
          </a:p>
          <a:p>
            <a:r>
              <a:rPr lang="en-US" sz="1400" dirty="0"/>
              <a:t>The GSA Personal Property mission is to dispose of surplus federal property in the most sustainable, efficient, and cost effective way to serve the federal government and the American taxpayer</a:t>
            </a:r>
          </a:p>
        </p:txBody>
      </p:sp>
    </p:spTree>
    <p:extLst>
      <p:ext uri="{BB962C8B-B14F-4D97-AF65-F5344CB8AC3E}">
        <p14:creationId xmlns:p14="http://schemas.microsoft.com/office/powerpoint/2010/main" val="33955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7" name="image12.png" descr="10"/>
          <p:cNvPicPr/>
          <p:nvPr/>
        </p:nvPicPr>
        <p:blipFill>
          <a:blip r:embed="rId4"/>
          <a:srcRect/>
          <a:stretch>
            <a:fillRect/>
          </a:stretch>
        </p:blipFill>
        <p:spPr>
          <a:xfrm>
            <a:off x="3733800" y="3733800"/>
            <a:ext cx="2028825" cy="1885950"/>
          </a:xfrm>
          <a:prstGeom prst="rect">
            <a:avLst/>
          </a:prstGeom>
          <a:ln/>
        </p:spPr>
      </p:pic>
      <p:sp>
        <p:nvSpPr>
          <p:cNvPr id="3" name="TextBox 2"/>
          <p:cNvSpPr txBox="1"/>
          <p:nvPr/>
        </p:nvSpPr>
        <p:spPr>
          <a:xfrm rot="10800000" flipV="1">
            <a:off x="825221" y="470357"/>
            <a:ext cx="7556779" cy="2893100"/>
          </a:xfrm>
          <a:prstGeom prst="rect">
            <a:avLst/>
          </a:prstGeom>
          <a:noFill/>
        </p:spPr>
        <p:txBody>
          <a:bodyPr wrap="square" rtlCol="0">
            <a:spAutoFit/>
          </a:bodyPr>
          <a:lstStyle/>
          <a:p>
            <a:r>
              <a:rPr lang="en-US" sz="1400" b="1" dirty="0">
                <a:solidFill>
                  <a:srgbClr val="0000FF"/>
                </a:solidFill>
              </a:rPr>
              <a:t>The GSA Advantage: Options for </a:t>
            </a:r>
            <a:r>
              <a:rPr lang="en-US" sz="1400" b="1" dirty="0" smtClean="0">
                <a:solidFill>
                  <a:srgbClr val="0000FF"/>
                </a:solidFill>
              </a:rPr>
              <a:t>Disposal</a:t>
            </a:r>
          </a:p>
          <a:p>
            <a:endParaRPr lang="en-US" sz="1400" dirty="0"/>
          </a:p>
          <a:p>
            <a:r>
              <a:rPr lang="en-US" sz="1400" dirty="0"/>
              <a:t>GSA is developing 21</a:t>
            </a:r>
            <a:r>
              <a:rPr lang="en-US" sz="1400" baseline="30000" dirty="0"/>
              <a:t>st</a:t>
            </a:r>
            <a:r>
              <a:rPr lang="en-US" sz="1400" dirty="0"/>
              <a:t> century solutions for transferring, donating, </a:t>
            </a:r>
            <a:r>
              <a:rPr lang="en-US" sz="1400" dirty="0" smtClean="0"/>
              <a:t>and recycling your </a:t>
            </a:r>
            <a:r>
              <a:rPr lang="en-US" sz="1400" dirty="0"/>
              <a:t>agency’s property. GSA offers each agency </a:t>
            </a:r>
            <a:r>
              <a:rPr lang="en-US" sz="1400" i="1" dirty="0"/>
              <a:t>customized </a:t>
            </a:r>
            <a:r>
              <a:rPr lang="en-US" sz="1400" i="1" dirty="0" smtClean="0"/>
              <a:t>and </a:t>
            </a:r>
            <a:r>
              <a:rPr lang="en-US" sz="1400" i="1" dirty="0"/>
              <a:t>flexible options</a:t>
            </a:r>
            <a:r>
              <a:rPr lang="en-US" sz="1400" dirty="0"/>
              <a:t> </a:t>
            </a:r>
            <a:r>
              <a:rPr lang="en-US" sz="1400" dirty="0" smtClean="0"/>
              <a:t>to </a:t>
            </a:r>
            <a:r>
              <a:rPr lang="en-US" sz="1400" dirty="0"/>
              <a:t>ensure efficiency, transparency, and accountability in federal property disposal. </a:t>
            </a:r>
            <a:endParaRPr lang="en-US" sz="1400" dirty="0" smtClean="0"/>
          </a:p>
          <a:p>
            <a:endParaRPr lang="en-US" sz="1400" dirty="0"/>
          </a:p>
          <a:p>
            <a:r>
              <a:rPr lang="en-US" sz="1400" b="1" dirty="0">
                <a:solidFill>
                  <a:srgbClr val="0000FF"/>
                </a:solidFill>
              </a:rPr>
              <a:t>Our services include: </a:t>
            </a:r>
            <a:endParaRPr lang="en-US" sz="1400" b="1" dirty="0" smtClean="0">
              <a:solidFill>
                <a:srgbClr val="0000FF"/>
              </a:solidFill>
            </a:endParaRPr>
          </a:p>
          <a:p>
            <a:endParaRPr lang="en-US" sz="1400" dirty="0"/>
          </a:p>
          <a:p>
            <a:pPr marL="285750" lvl="0" indent="-285750">
              <a:buFont typeface="Arial" panose="020B0604020202020204" pitchFamily="34" charset="0"/>
              <a:buChar char="•"/>
            </a:pPr>
            <a:r>
              <a:rPr lang="en-US" sz="1400" dirty="0"/>
              <a:t>Federal transfer</a:t>
            </a:r>
          </a:p>
          <a:p>
            <a:pPr marL="285750" lvl="0" indent="-285750">
              <a:buFont typeface="Arial" panose="020B0604020202020204" pitchFamily="34" charset="0"/>
              <a:buChar char="•"/>
            </a:pPr>
            <a:r>
              <a:rPr lang="en-US" sz="1400" dirty="0"/>
              <a:t>Scrap Metal Pick Up</a:t>
            </a:r>
          </a:p>
          <a:p>
            <a:pPr marL="285750" lvl="0" indent="-285750">
              <a:buFont typeface="Arial" panose="020B0604020202020204" pitchFamily="34" charset="0"/>
              <a:buChar char="•"/>
            </a:pPr>
            <a:r>
              <a:rPr lang="en-US" sz="1400" dirty="0"/>
              <a:t>Agency Internal Disposal: Abandonment and Destruction</a:t>
            </a:r>
          </a:p>
          <a:p>
            <a:pPr marL="285750" lvl="0" indent="-285750">
              <a:buFont typeface="Arial" panose="020B0604020202020204" pitchFamily="34" charset="0"/>
              <a:buChar char="•"/>
            </a:pPr>
            <a:r>
              <a:rPr lang="en-US" sz="1400" dirty="0"/>
              <a:t>E-Waste (Electronics)</a:t>
            </a:r>
          </a:p>
          <a:p>
            <a:pPr marL="285750" lvl="0" indent="-285750">
              <a:buFont typeface="Arial" panose="020B0604020202020204" pitchFamily="34" charset="0"/>
              <a:buChar char="•"/>
            </a:pPr>
            <a:r>
              <a:rPr lang="en-US" sz="1400" dirty="0"/>
              <a:t>Computers for Learning</a:t>
            </a:r>
          </a:p>
        </p:txBody>
      </p:sp>
    </p:spTree>
    <p:extLst>
      <p:ext uri="{BB962C8B-B14F-4D97-AF65-F5344CB8AC3E}">
        <p14:creationId xmlns:p14="http://schemas.microsoft.com/office/powerpoint/2010/main" val="411089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5" name="image16.png" descr="learn-to-code-students-en-US.png"/>
          <p:cNvPicPr/>
          <p:nvPr/>
        </p:nvPicPr>
        <p:blipFill>
          <a:blip r:embed="rId4"/>
          <a:srcRect/>
          <a:stretch>
            <a:fillRect/>
          </a:stretch>
        </p:blipFill>
        <p:spPr>
          <a:xfrm>
            <a:off x="1567649" y="1447800"/>
            <a:ext cx="5943600" cy="2362200"/>
          </a:xfrm>
          <a:prstGeom prst="rect">
            <a:avLst/>
          </a:prstGeom>
          <a:ln/>
        </p:spPr>
      </p:pic>
      <p:sp>
        <p:nvSpPr>
          <p:cNvPr id="2" name="TextBox 1"/>
          <p:cNvSpPr txBox="1"/>
          <p:nvPr/>
        </p:nvSpPr>
        <p:spPr>
          <a:xfrm>
            <a:off x="833021" y="631509"/>
            <a:ext cx="4724400" cy="369332"/>
          </a:xfrm>
          <a:prstGeom prst="rect">
            <a:avLst/>
          </a:prstGeom>
          <a:noFill/>
        </p:spPr>
        <p:txBody>
          <a:bodyPr wrap="square" rtlCol="0">
            <a:spAutoFit/>
          </a:bodyPr>
          <a:lstStyle/>
          <a:p>
            <a:r>
              <a:rPr lang="en-US" b="1" dirty="0">
                <a:solidFill>
                  <a:srgbClr val="0000FF"/>
                </a:solidFill>
              </a:rPr>
              <a:t>Computers for Learning</a:t>
            </a:r>
            <a:endParaRPr lang="en-US" dirty="0">
              <a:solidFill>
                <a:srgbClr val="0000FF"/>
              </a:solidFill>
            </a:endParaRPr>
          </a:p>
        </p:txBody>
      </p:sp>
      <p:sp>
        <p:nvSpPr>
          <p:cNvPr id="6" name="TextBox 5"/>
          <p:cNvSpPr txBox="1"/>
          <p:nvPr/>
        </p:nvSpPr>
        <p:spPr>
          <a:xfrm>
            <a:off x="1567649" y="4572000"/>
            <a:ext cx="6204751" cy="1169551"/>
          </a:xfrm>
          <a:prstGeom prst="rect">
            <a:avLst/>
          </a:prstGeom>
          <a:noFill/>
        </p:spPr>
        <p:txBody>
          <a:bodyPr wrap="square" rtlCol="0">
            <a:spAutoFit/>
          </a:bodyPr>
          <a:lstStyle/>
          <a:p>
            <a:r>
              <a:rPr lang="en-US" sz="1400" dirty="0"/>
              <a:t>GSA offers customer agencies the option of disposing through the Computers for Learning program. We put your working, good condition computers to use in classrooms in the Washington DC metro area. You can help kids learn and maximize American tax dollars by visiting  </a:t>
            </a:r>
            <a:r>
              <a:rPr lang="en-US" sz="1400" u="sng" dirty="0">
                <a:solidFill>
                  <a:srgbClr val="0000FF"/>
                </a:solidFill>
                <a:hlinkClick r:id="rId5"/>
              </a:rPr>
              <a:t>www.computersforlearning.gov</a:t>
            </a:r>
            <a:r>
              <a:rPr lang="en-US" sz="1400" dirty="0"/>
              <a:t> to get started. </a:t>
            </a:r>
          </a:p>
        </p:txBody>
      </p:sp>
    </p:spTree>
    <p:extLst>
      <p:ext uri="{BB962C8B-B14F-4D97-AF65-F5344CB8AC3E}">
        <p14:creationId xmlns:p14="http://schemas.microsoft.com/office/powerpoint/2010/main" val="228848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3" name="image11.png"/>
          <p:cNvPicPr/>
          <p:nvPr/>
        </p:nvPicPr>
        <p:blipFill>
          <a:blip r:embed="rId4"/>
          <a:srcRect/>
          <a:stretch>
            <a:fillRect/>
          </a:stretch>
        </p:blipFill>
        <p:spPr>
          <a:xfrm>
            <a:off x="1295400" y="1447800"/>
            <a:ext cx="5829300" cy="3038475"/>
          </a:xfrm>
          <a:prstGeom prst="rect">
            <a:avLst/>
          </a:prstGeom>
          <a:ln/>
        </p:spPr>
      </p:pic>
      <p:sp>
        <p:nvSpPr>
          <p:cNvPr id="2" name="TextBox 1"/>
          <p:cNvSpPr txBox="1"/>
          <p:nvPr/>
        </p:nvSpPr>
        <p:spPr>
          <a:xfrm>
            <a:off x="914400" y="4648200"/>
            <a:ext cx="7315200" cy="1846659"/>
          </a:xfrm>
          <a:prstGeom prst="rect">
            <a:avLst/>
          </a:prstGeom>
          <a:noFill/>
        </p:spPr>
        <p:txBody>
          <a:bodyPr wrap="square" rtlCol="0">
            <a:spAutoFit/>
          </a:bodyPr>
          <a:lstStyle/>
          <a:p>
            <a:pPr marL="285750" lvl="0" indent="-285750">
              <a:buFont typeface="Arial" panose="020B0604020202020204" pitchFamily="34" charset="0"/>
              <a:buChar char="•"/>
            </a:pPr>
            <a:r>
              <a:rPr lang="en-US" sz="1200" dirty="0" err="1"/>
              <a:t>GSAXcess</a:t>
            </a:r>
            <a:r>
              <a:rPr lang="en-US" sz="1200" dirty="0"/>
              <a:t> provides agencies with a means of electronically reporting their surplus personal property to GSA. </a:t>
            </a:r>
          </a:p>
          <a:p>
            <a:pPr marL="285750" lvl="0" indent="-285750">
              <a:buFont typeface="Arial" panose="020B0604020202020204" pitchFamily="34" charset="0"/>
              <a:buChar char="•"/>
            </a:pPr>
            <a:r>
              <a:rPr lang="en-US" sz="1200" dirty="0" err="1"/>
              <a:t>GSAXcess</a:t>
            </a:r>
            <a:r>
              <a:rPr lang="en-US" sz="1200" dirty="0"/>
              <a:t> is also used as a source of supply for other agencies seeking property that has been reported as available for transfer. </a:t>
            </a:r>
          </a:p>
          <a:p>
            <a:pPr marL="285750" lvl="0" indent="-285750">
              <a:buFont typeface="Arial" panose="020B0604020202020204" pitchFamily="34" charset="0"/>
              <a:buChar char="•"/>
            </a:pPr>
            <a:r>
              <a:rPr lang="en-US" sz="1200" dirty="0"/>
              <a:t>After entering your surplus items into </a:t>
            </a:r>
            <a:r>
              <a:rPr lang="en-US" sz="1200" dirty="0" err="1"/>
              <a:t>GSAXcess</a:t>
            </a:r>
            <a:r>
              <a:rPr lang="en-US" sz="1200" dirty="0"/>
              <a:t>, other federal agencies can browse the inventory and request a transfer of the property during a 21 day screening </a:t>
            </a:r>
            <a:r>
              <a:rPr lang="en-US" sz="1200" dirty="0" smtClean="0"/>
              <a:t>cycle period.</a:t>
            </a:r>
            <a:endParaRPr lang="en-US" sz="1200" dirty="0"/>
          </a:p>
          <a:p>
            <a:pPr marL="285750" lvl="0" indent="-285750">
              <a:buFont typeface="Arial" panose="020B0604020202020204" pitchFamily="34" charset="0"/>
              <a:buChar char="•"/>
            </a:pPr>
            <a:r>
              <a:rPr lang="en-US" sz="1200" dirty="0"/>
              <a:t>If requested, the customer agency may arrange for transfer of the property from the holding agency to the requesting agency. </a:t>
            </a:r>
          </a:p>
          <a:p>
            <a:r>
              <a:rPr lang="en-US" dirty="0"/>
              <a:t> </a:t>
            </a:r>
          </a:p>
        </p:txBody>
      </p:sp>
      <p:sp>
        <p:nvSpPr>
          <p:cNvPr id="5" name="TextBox 4"/>
          <p:cNvSpPr txBox="1"/>
          <p:nvPr/>
        </p:nvSpPr>
        <p:spPr>
          <a:xfrm>
            <a:off x="609599" y="228600"/>
            <a:ext cx="8013979" cy="892552"/>
          </a:xfrm>
          <a:prstGeom prst="rect">
            <a:avLst/>
          </a:prstGeom>
          <a:noFill/>
        </p:spPr>
        <p:txBody>
          <a:bodyPr wrap="square" rtlCol="0">
            <a:spAutoFit/>
          </a:bodyPr>
          <a:lstStyle/>
          <a:p>
            <a:r>
              <a:rPr lang="en-US" sz="1400" b="1" dirty="0">
                <a:solidFill>
                  <a:srgbClr val="0000FF"/>
                </a:solidFill>
              </a:rPr>
              <a:t>Reporting Property: Choose </a:t>
            </a:r>
            <a:r>
              <a:rPr lang="en-US" sz="1400" b="1" dirty="0" err="1">
                <a:solidFill>
                  <a:srgbClr val="0000FF"/>
                </a:solidFill>
              </a:rPr>
              <a:t>GSAxcess</a:t>
            </a:r>
            <a:r>
              <a:rPr lang="en-US" sz="1400" b="1" dirty="0">
                <a:solidFill>
                  <a:srgbClr val="0000FF"/>
                </a:solidFill>
              </a:rPr>
              <a:t> or the Personal Property </a:t>
            </a:r>
            <a:r>
              <a:rPr lang="en-US" sz="1400" b="1" dirty="0" smtClean="0">
                <a:solidFill>
                  <a:srgbClr val="0000FF"/>
                </a:solidFill>
              </a:rPr>
              <a:t>Center</a:t>
            </a:r>
          </a:p>
          <a:p>
            <a:endParaRPr lang="en-US" sz="1400" dirty="0">
              <a:solidFill>
                <a:srgbClr val="0000FF"/>
              </a:solidFill>
            </a:endParaRPr>
          </a:p>
          <a:p>
            <a:r>
              <a:rPr lang="en-US" sz="1200" dirty="0"/>
              <a:t>Agencies can report surplus property through the </a:t>
            </a:r>
            <a:r>
              <a:rPr lang="en-US" sz="1200" b="1" dirty="0" err="1" smtClean="0">
                <a:solidFill>
                  <a:srgbClr val="0000FF"/>
                </a:solidFill>
              </a:rPr>
              <a:t>GSAXcess</a:t>
            </a:r>
            <a:r>
              <a:rPr lang="en-US" sz="1200" b="1" dirty="0" smtClean="0">
                <a:solidFill>
                  <a:srgbClr val="0000FF"/>
                </a:solidFill>
              </a:rPr>
              <a:t> </a:t>
            </a:r>
            <a:r>
              <a:rPr lang="en-US" sz="1200" b="1" dirty="0">
                <a:solidFill>
                  <a:srgbClr val="0000FF"/>
                </a:solidFill>
              </a:rPr>
              <a:t>website</a:t>
            </a:r>
            <a:r>
              <a:rPr lang="en-US" sz="1200" dirty="0">
                <a:solidFill>
                  <a:srgbClr val="0000FF"/>
                </a:solidFill>
              </a:rPr>
              <a:t> </a:t>
            </a:r>
            <a:r>
              <a:rPr lang="en-US" sz="1200" dirty="0"/>
              <a:t>or bypass this method by entering into an Interagency Agreement with GSA Personal Property Center (PPC). </a:t>
            </a:r>
          </a:p>
        </p:txBody>
      </p:sp>
    </p:spTree>
    <p:extLst>
      <p:ext uri="{BB962C8B-B14F-4D97-AF65-F5344CB8AC3E}">
        <p14:creationId xmlns:p14="http://schemas.microsoft.com/office/powerpoint/2010/main" val="34222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3" name="image9.jpg" descr="PPC Panorama.jpg"/>
          <p:cNvPicPr/>
          <p:nvPr/>
        </p:nvPicPr>
        <p:blipFill>
          <a:blip r:embed="rId4"/>
          <a:srcRect/>
          <a:stretch>
            <a:fillRect/>
          </a:stretch>
        </p:blipFill>
        <p:spPr>
          <a:xfrm>
            <a:off x="914400" y="533400"/>
            <a:ext cx="7315200" cy="1854200"/>
          </a:xfrm>
          <a:prstGeom prst="rect">
            <a:avLst/>
          </a:prstGeom>
          <a:ln/>
        </p:spPr>
      </p:pic>
      <p:sp>
        <p:nvSpPr>
          <p:cNvPr id="2" name="Rectangle 1"/>
          <p:cNvSpPr/>
          <p:nvPr/>
        </p:nvSpPr>
        <p:spPr>
          <a:xfrm>
            <a:off x="304800" y="2514600"/>
            <a:ext cx="8382000" cy="2677656"/>
          </a:xfrm>
          <a:prstGeom prst="rect">
            <a:avLst/>
          </a:prstGeom>
        </p:spPr>
        <p:txBody>
          <a:bodyPr wrap="square">
            <a:spAutoFit/>
          </a:bodyPr>
          <a:lstStyle/>
          <a:p>
            <a:r>
              <a:rPr lang="en-US" sz="1200" b="1" dirty="0" smtClean="0">
                <a:solidFill>
                  <a:srgbClr val="0000FF"/>
                </a:solidFill>
              </a:rPr>
              <a:t>The Personal Property Center</a:t>
            </a:r>
          </a:p>
          <a:p>
            <a:endParaRPr lang="en-US" sz="1200" dirty="0" smtClean="0"/>
          </a:p>
          <a:p>
            <a:pPr algn="just"/>
            <a:r>
              <a:rPr lang="en-US" sz="1200" dirty="0" smtClean="0"/>
              <a:t>The Personal Property Center serves as an  excellent alternative for federal agencies facing property disposal dilemmas. The PPC acts as a repository for deliveries of unneeded property (mostly office furniture and office equipment) from federal agencies that are looking for green disposal solutions. For a nominal fee, the PPC takes full accountability and physical control of excess property and handles all of the details of the utilization and donation processes. It regularly offers the useable property to federal offices, military offices, state offices, and eligible non-profit groups at no cost. In addition to collaborating with its fellow GSA organization (Public Building Services) on agency moves, the PPC provides Material Handling Equipment repair and maintenance services for a small number of federal clients. The PPC also plays a major role in transferring computer equipment to schools and allows schools to visit regularly to screen and select needed equipment. It also hosts an annual CFL event at its facility where area school officials can learn more about how they can take advantage of the program benefits. The National Capital Region Personal Property Center serves customers throughout the East Coast, but is available to agencies nationwide.</a:t>
            </a:r>
            <a:endParaRPr lang="en-US" sz="1200" dirty="0"/>
          </a:p>
        </p:txBody>
      </p:sp>
    </p:spTree>
    <p:extLst>
      <p:ext uri="{BB962C8B-B14F-4D97-AF65-F5344CB8AC3E}">
        <p14:creationId xmlns:p14="http://schemas.microsoft.com/office/powerpoint/2010/main" val="223477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3" name="image13.jpg" descr="Image result for SCRAP METAL"/>
          <p:cNvPicPr/>
          <p:nvPr/>
        </p:nvPicPr>
        <p:blipFill>
          <a:blip r:embed="rId4"/>
          <a:srcRect/>
          <a:stretch>
            <a:fillRect/>
          </a:stretch>
        </p:blipFill>
        <p:spPr>
          <a:xfrm>
            <a:off x="990599" y="3276600"/>
            <a:ext cx="7010400" cy="2590800"/>
          </a:xfrm>
          <a:prstGeom prst="rect">
            <a:avLst/>
          </a:prstGeom>
          <a:ln/>
        </p:spPr>
      </p:pic>
      <p:sp>
        <p:nvSpPr>
          <p:cNvPr id="2" name="Rectangle 1"/>
          <p:cNvSpPr/>
          <p:nvPr/>
        </p:nvSpPr>
        <p:spPr>
          <a:xfrm>
            <a:off x="609599" y="58847"/>
            <a:ext cx="7772401" cy="2862322"/>
          </a:xfrm>
          <a:prstGeom prst="rect">
            <a:avLst/>
          </a:prstGeom>
        </p:spPr>
        <p:txBody>
          <a:bodyPr wrap="square">
            <a:spAutoFit/>
          </a:bodyPr>
          <a:lstStyle/>
          <a:p>
            <a:endParaRPr lang="en-US" sz="1200" b="1" dirty="0" smtClean="0"/>
          </a:p>
          <a:p>
            <a:r>
              <a:rPr lang="en-US" sz="1200" b="1" dirty="0" smtClean="0">
                <a:solidFill>
                  <a:srgbClr val="0000FF"/>
                </a:solidFill>
              </a:rPr>
              <a:t>Entering </a:t>
            </a:r>
            <a:r>
              <a:rPr lang="en-US" sz="1200" b="1" dirty="0">
                <a:solidFill>
                  <a:srgbClr val="0000FF"/>
                </a:solidFill>
              </a:rPr>
              <a:t>into an Interagency Agreement will</a:t>
            </a:r>
            <a:r>
              <a:rPr lang="en-US" sz="1200" b="1" dirty="0" smtClean="0">
                <a:solidFill>
                  <a:srgbClr val="0000FF"/>
                </a:solidFill>
              </a:rPr>
              <a:t>:</a:t>
            </a:r>
          </a:p>
          <a:p>
            <a:endParaRPr lang="en-US" sz="1200" dirty="0"/>
          </a:p>
          <a:p>
            <a:pPr marL="171450" lvl="0" indent="-171450">
              <a:buFont typeface="Arial" panose="020B0604020202020204" pitchFamily="34" charset="0"/>
              <a:buChar char="•"/>
            </a:pPr>
            <a:r>
              <a:rPr lang="en-US" sz="1200" dirty="0"/>
              <a:t>Allow GSA to complete a full inventory with the results forwarded back to you.</a:t>
            </a:r>
          </a:p>
          <a:p>
            <a:pPr marL="171450" lvl="0" indent="-171450">
              <a:buFont typeface="Arial" panose="020B0604020202020204" pitchFamily="34" charset="0"/>
              <a:buChar char="•"/>
            </a:pPr>
            <a:r>
              <a:rPr lang="en-US" sz="1200" dirty="0"/>
              <a:t>Eliminate the guesswork such as which condition codes to use and or applying the correct acquisition cost.</a:t>
            </a:r>
          </a:p>
          <a:p>
            <a:pPr marL="171450" lvl="0" indent="-171450">
              <a:buFont typeface="Arial" panose="020B0604020202020204" pitchFamily="34" charset="0"/>
              <a:buChar char="•"/>
            </a:pPr>
            <a:r>
              <a:rPr lang="en-US" sz="1200" dirty="0"/>
              <a:t>Provide a scrap metal pick up service at your location.</a:t>
            </a:r>
          </a:p>
          <a:p>
            <a:pPr marL="171450" lvl="0" indent="-171450">
              <a:buFont typeface="Arial" panose="020B0604020202020204" pitchFamily="34" charset="0"/>
              <a:buChar char="•"/>
            </a:pPr>
            <a:r>
              <a:rPr lang="en-US" sz="1200" dirty="0"/>
              <a:t>Provide expert advice when needed</a:t>
            </a:r>
          </a:p>
          <a:p>
            <a:pPr marL="171450" lvl="0" indent="-171450">
              <a:buFont typeface="Arial" panose="020B0604020202020204" pitchFamily="34" charset="0"/>
              <a:buChar char="•"/>
            </a:pPr>
            <a:r>
              <a:rPr lang="en-US" sz="1200" dirty="0"/>
              <a:t>Provide personnel to visit your location and assist in reutilization efforts.</a:t>
            </a:r>
          </a:p>
          <a:p>
            <a:r>
              <a:rPr lang="en-US" sz="1200" dirty="0"/>
              <a:t> </a:t>
            </a:r>
            <a:endParaRPr lang="en-US" sz="1200" dirty="0">
              <a:solidFill>
                <a:srgbClr val="0000FF"/>
              </a:solidFill>
            </a:endParaRPr>
          </a:p>
          <a:p>
            <a:r>
              <a:rPr lang="en-US" sz="1200" b="1" dirty="0">
                <a:solidFill>
                  <a:srgbClr val="0000FF"/>
                </a:solidFill>
              </a:rPr>
              <a:t>Abandonment and Destruction Examples</a:t>
            </a:r>
            <a:endParaRPr lang="en-US" sz="1200" dirty="0">
              <a:solidFill>
                <a:srgbClr val="0000FF"/>
              </a:solidFill>
            </a:endParaRPr>
          </a:p>
          <a:p>
            <a:r>
              <a:rPr lang="en-US" sz="1200" dirty="0"/>
              <a:t> </a:t>
            </a:r>
          </a:p>
          <a:p>
            <a:r>
              <a:rPr lang="en-US" sz="1200" dirty="0"/>
              <a:t>When an item has no scrap/commercial value, you can save the American taxpayer and federal government money by disposing of the items internally with an Abandonment and Destruction Order. Contact Peter Hamilton at </a:t>
            </a:r>
            <a:r>
              <a:rPr lang="en-US" sz="1200" u="sng" dirty="0">
                <a:solidFill>
                  <a:srgbClr val="0000FF"/>
                </a:solidFill>
              </a:rPr>
              <a:t>Peter.Hamilton@gsa.gov</a:t>
            </a:r>
            <a:r>
              <a:rPr lang="en-US" sz="1200" dirty="0"/>
              <a:t> to learn more.</a:t>
            </a:r>
          </a:p>
        </p:txBody>
      </p:sp>
    </p:spTree>
    <p:extLst>
      <p:ext uri="{BB962C8B-B14F-4D97-AF65-F5344CB8AC3E}">
        <p14:creationId xmlns:p14="http://schemas.microsoft.com/office/powerpoint/2010/main" val="74708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6000" contrast="-35000"/>
                    </a14:imgEffect>
                  </a14:imgLayer>
                </a14:imgProps>
              </a:ext>
              <a:ext uri="{28A0092B-C50C-407E-A947-70E740481C1C}">
                <a14:useLocalDpi xmlns:a14="http://schemas.microsoft.com/office/drawing/2010/main" val="0"/>
              </a:ext>
            </a:extLst>
          </a:blip>
          <a:stretch>
            <a:fillRect/>
          </a:stretch>
        </p:blipFill>
        <p:spPr>
          <a:xfrm>
            <a:off x="8382001" y="6019799"/>
            <a:ext cx="483156" cy="485313"/>
          </a:xfrm>
          <a:prstGeom prst="rect">
            <a:avLst/>
          </a:prstGeom>
          <a:effectLst>
            <a:outerShdw blurRad="50800" dist="50800" dir="5400000" algn="ctr" rotWithShape="0">
              <a:srgbClr val="000000">
                <a:alpha val="50000"/>
              </a:srgbClr>
            </a:outerShdw>
            <a:reflection stA="64000" endPos="65000" dist="50800" dir="5400000" sy="-100000" algn="bl" rotWithShape="0"/>
          </a:effectLst>
        </p:spPr>
      </p:pic>
      <p:pic>
        <p:nvPicPr>
          <p:cNvPr id="3" name="image14.jpg" descr="business-meeting | tenfigures"/>
          <p:cNvPicPr/>
          <p:nvPr/>
        </p:nvPicPr>
        <p:blipFill>
          <a:blip r:embed="rId4"/>
          <a:srcRect/>
          <a:stretch>
            <a:fillRect/>
          </a:stretch>
        </p:blipFill>
        <p:spPr>
          <a:xfrm>
            <a:off x="2133600" y="1219200"/>
            <a:ext cx="4533900" cy="2733675"/>
          </a:xfrm>
          <a:prstGeom prst="rect">
            <a:avLst/>
          </a:prstGeom>
          <a:ln/>
        </p:spPr>
      </p:pic>
      <p:sp>
        <p:nvSpPr>
          <p:cNvPr id="2" name="Rectangle 1"/>
          <p:cNvSpPr/>
          <p:nvPr/>
        </p:nvSpPr>
        <p:spPr>
          <a:xfrm>
            <a:off x="1219200" y="609600"/>
            <a:ext cx="1375698" cy="307777"/>
          </a:xfrm>
          <a:prstGeom prst="rect">
            <a:avLst/>
          </a:prstGeom>
        </p:spPr>
        <p:txBody>
          <a:bodyPr wrap="none">
            <a:spAutoFit/>
          </a:bodyPr>
          <a:lstStyle/>
          <a:p>
            <a:r>
              <a:rPr lang="en-US" sz="1400" b="1" dirty="0">
                <a:solidFill>
                  <a:srgbClr val="0000FF"/>
                </a:solidFill>
              </a:rPr>
              <a:t>Agency visits </a:t>
            </a:r>
            <a:endParaRPr lang="en-US" sz="1400" dirty="0">
              <a:solidFill>
                <a:srgbClr val="0000FF"/>
              </a:solidFill>
            </a:endParaRPr>
          </a:p>
        </p:txBody>
      </p:sp>
      <p:sp>
        <p:nvSpPr>
          <p:cNvPr id="5" name="Rectangle 4"/>
          <p:cNvSpPr/>
          <p:nvPr/>
        </p:nvSpPr>
        <p:spPr>
          <a:xfrm>
            <a:off x="838201" y="4267200"/>
            <a:ext cx="7543800" cy="954107"/>
          </a:xfrm>
          <a:prstGeom prst="rect">
            <a:avLst/>
          </a:prstGeom>
        </p:spPr>
        <p:txBody>
          <a:bodyPr wrap="square">
            <a:spAutoFit/>
          </a:bodyPr>
          <a:lstStyle/>
          <a:p>
            <a:r>
              <a:rPr lang="en-US" sz="1400" dirty="0"/>
              <a:t>GSA Property Disposal Specialists want to visit your agency to build partnerships that work for you. We will work with you to ensure a smooth, accountable, and efficient property disposal process is in place for your agency. Contact us today to set up a meeting, for questions, or for more information</a:t>
            </a:r>
          </a:p>
        </p:txBody>
      </p:sp>
    </p:spTree>
    <p:extLst>
      <p:ext uri="{BB962C8B-B14F-4D97-AF65-F5344CB8AC3E}">
        <p14:creationId xmlns:p14="http://schemas.microsoft.com/office/powerpoint/2010/main" val="387042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475</TotalTime>
  <Words>724</Words>
  <Application>Microsoft Office PowerPoint</Application>
  <PresentationFormat>On-screen Show (4:3)</PresentationFormat>
  <Paragraphs>86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Services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PeterJHamilton</dc:creator>
  <cp:lastModifiedBy>PeterJHamilton</cp:lastModifiedBy>
  <cp:revision>38</cp:revision>
  <dcterms:created xsi:type="dcterms:W3CDTF">2014-10-17T13:16:52Z</dcterms:created>
  <dcterms:modified xsi:type="dcterms:W3CDTF">2018-03-05T16:25:55Z</dcterms:modified>
</cp:coreProperties>
</file>