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0" r:id="rId1"/>
  </p:sldMasterIdLst>
  <p:notesMasterIdLst>
    <p:notesMasterId r:id="rId32"/>
  </p:notesMasterIdLst>
  <p:handoutMasterIdLst>
    <p:handoutMasterId r:id="rId33"/>
  </p:handoutMasterIdLst>
  <p:sldIdLst>
    <p:sldId id="267" r:id="rId2"/>
    <p:sldId id="266" r:id="rId3"/>
    <p:sldId id="269" r:id="rId4"/>
    <p:sldId id="270" r:id="rId5"/>
    <p:sldId id="271" r:id="rId6"/>
    <p:sldId id="272" r:id="rId7"/>
    <p:sldId id="273" r:id="rId8"/>
    <p:sldId id="274" r:id="rId9"/>
    <p:sldId id="275" r:id="rId10"/>
    <p:sldId id="276" r:id="rId11"/>
    <p:sldId id="277" r:id="rId12"/>
    <p:sldId id="278" r:id="rId13"/>
    <p:sldId id="279" r:id="rId14"/>
    <p:sldId id="280" r:id="rId15"/>
    <p:sldId id="349" r:id="rId16"/>
    <p:sldId id="282" r:id="rId17"/>
    <p:sldId id="283" r:id="rId18"/>
    <p:sldId id="284" r:id="rId19"/>
    <p:sldId id="285" r:id="rId20"/>
    <p:sldId id="286" r:id="rId21"/>
    <p:sldId id="287" r:id="rId22"/>
    <p:sldId id="288" r:id="rId23"/>
    <p:sldId id="289" r:id="rId24"/>
    <p:sldId id="290" r:id="rId25"/>
    <p:sldId id="292" r:id="rId26"/>
    <p:sldId id="293" r:id="rId27"/>
    <p:sldId id="291" r:id="rId28"/>
    <p:sldId id="294" r:id="rId29"/>
    <p:sldId id="295" r:id="rId30"/>
    <p:sldId id="296" r:id="rId31"/>
  </p:sldIdLst>
  <p:sldSz cx="9144000" cy="6858000" type="screen4x3"/>
  <p:notesSz cx="7035800" cy="9334500"/>
  <p:defaultTex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3C88"/>
    <a:srgbClr val="009900"/>
    <a:srgbClr val="FFFFFF"/>
    <a:srgbClr val="336699"/>
    <a:srgbClr val="4283BE"/>
    <a:srgbClr val="5F93D3"/>
    <a:srgbClr val="FFCC00"/>
    <a:srgbClr val="003399"/>
    <a:srgbClr val="A50021"/>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91" autoAdjust="0"/>
    <p:restoredTop sz="90444" autoAdjust="0"/>
  </p:normalViewPr>
  <p:slideViewPr>
    <p:cSldViewPr>
      <p:cViewPr varScale="1">
        <p:scale>
          <a:sx n="66" d="100"/>
          <a:sy n="66" d="100"/>
        </p:scale>
        <p:origin x="-1500" y="-96"/>
      </p:cViewPr>
      <p:guideLst>
        <p:guide orient="horz" pos="1092"/>
        <p:guide pos="51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180"/>
    </p:cViewPr>
  </p:sorterViewPr>
  <p:notesViewPr>
    <p:cSldViewPr>
      <p:cViewPr varScale="1">
        <p:scale>
          <a:sx n="55" d="100"/>
          <a:sy n="55" d="100"/>
        </p:scale>
        <p:origin x="-1794" y="-78"/>
      </p:cViewPr>
      <p:guideLst>
        <p:guide orient="horz" pos="2940"/>
        <p:guide pos="2216"/>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hdr" sz="quarter"/>
          </p:nvPr>
        </p:nvSpPr>
        <p:spPr bwMode="auto">
          <a:xfrm>
            <a:off x="0" y="0"/>
            <a:ext cx="3049588" cy="466725"/>
          </a:xfrm>
          <a:prstGeom prst="rect">
            <a:avLst/>
          </a:prstGeom>
          <a:noFill/>
          <a:ln w="9525">
            <a:noFill/>
            <a:miter lim="800000"/>
            <a:headEnd/>
            <a:tailEnd/>
          </a:ln>
          <a:effectLst/>
        </p:spPr>
        <p:txBody>
          <a:bodyPr vert="horz" wrap="square" lIns="93387" tIns="46693" rIns="93387" bIns="46693" numCol="1" anchor="t" anchorCtr="0" compatLnSpc="1">
            <a:prstTxWarp prst="textNoShape">
              <a:avLst/>
            </a:prstTxWarp>
          </a:bodyPr>
          <a:lstStyle>
            <a:lvl1pPr defTabSz="933450">
              <a:defRPr sz="1200">
                <a:latin typeface="Times New Roman" pitchFamily="18" charset="0"/>
              </a:defRPr>
            </a:lvl1pPr>
          </a:lstStyle>
          <a:p>
            <a:endParaRPr lang="en-US"/>
          </a:p>
        </p:txBody>
      </p:sp>
      <p:sp>
        <p:nvSpPr>
          <p:cNvPr id="78851" name="Rectangle 3"/>
          <p:cNvSpPr>
            <a:spLocks noGrp="1" noChangeArrowheads="1"/>
          </p:cNvSpPr>
          <p:nvPr>
            <p:ph type="dt" sz="quarter" idx="1"/>
          </p:nvPr>
        </p:nvSpPr>
        <p:spPr bwMode="auto">
          <a:xfrm>
            <a:off x="3986213" y="0"/>
            <a:ext cx="3049587" cy="466725"/>
          </a:xfrm>
          <a:prstGeom prst="rect">
            <a:avLst/>
          </a:prstGeom>
          <a:noFill/>
          <a:ln w="9525">
            <a:noFill/>
            <a:miter lim="800000"/>
            <a:headEnd/>
            <a:tailEnd/>
          </a:ln>
          <a:effectLst/>
        </p:spPr>
        <p:txBody>
          <a:bodyPr vert="horz" wrap="square" lIns="93387" tIns="46693" rIns="93387" bIns="46693" numCol="1" anchor="t" anchorCtr="0" compatLnSpc="1">
            <a:prstTxWarp prst="textNoShape">
              <a:avLst/>
            </a:prstTxWarp>
          </a:bodyPr>
          <a:lstStyle>
            <a:lvl1pPr algn="r" defTabSz="933450">
              <a:defRPr sz="1200">
                <a:latin typeface="Times New Roman" pitchFamily="18" charset="0"/>
              </a:defRPr>
            </a:lvl1pPr>
          </a:lstStyle>
          <a:p>
            <a:endParaRPr lang="en-US"/>
          </a:p>
        </p:txBody>
      </p:sp>
      <p:sp>
        <p:nvSpPr>
          <p:cNvPr id="78852" name="Rectangle 4"/>
          <p:cNvSpPr>
            <a:spLocks noGrp="1" noChangeArrowheads="1"/>
          </p:cNvSpPr>
          <p:nvPr>
            <p:ph type="ftr" sz="quarter" idx="2"/>
          </p:nvPr>
        </p:nvSpPr>
        <p:spPr bwMode="auto">
          <a:xfrm>
            <a:off x="0" y="8867775"/>
            <a:ext cx="3049588" cy="466725"/>
          </a:xfrm>
          <a:prstGeom prst="rect">
            <a:avLst/>
          </a:prstGeom>
          <a:noFill/>
          <a:ln w="9525">
            <a:noFill/>
            <a:miter lim="800000"/>
            <a:headEnd/>
            <a:tailEnd/>
          </a:ln>
          <a:effectLst/>
        </p:spPr>
        <p:txBody>
          <a:bodyPr vert="horz" wrap="square" lIns="93387" tIns="46693" rIns="93387" bIns="46693" numCol="1" anchor="b" anchorCtr="0" compatLnSpc="1">
            <a:prstTxWarp prst="textNoShape">
              <a:avLst/>
            </a:prstTxWarp>
          </a:bodyPr>
          <a:lstStyle>
            <a:lvl1pPr defTabSz="933450">
              <a:defRPr sz="1200">
                <a:latin typeface="Times New Roman" pitchFamily="18" charset="0"/>
              </a:defRPr>
            </a:lvl1pPr>
          </a:lstStyle>
          <a:p>
            <a:endParaRPr lang="en-US"/>
          </a:p>
        </p:txBody>
      </p:sp>
      <p:sp>
        <p:nvSpPr>
          <p:cNvPr id="78853" name="Rectangle 5"/>
          <p:cNvSpPr>
            <a:spLocks noGrp="1" noChangeArrowheads="1"/>
          </p:cNvSpPr>
          <p:nvPr>
            <p:ph type="sldNum" sz="quarter" idx="3"/>
          </p:nvPr>
        </p:nvSpPr>
        <p:spPr bwMode="auto">
          <a:xfrm>
            <a:off x="3986213" y="8867775"/>
            <a:ext cx="3049587" cy="466725"/>
          </a:xfrm>
          <a:prstGeom prst="rect">
            <a:avLst/>
          </a:prstGeom>
          <a:noFill/>
          <a:ln w="9525">
            <a:noFill/>
            <a:miter lim="800000"/>
            <a:headEnd/>
            <a:tailEnd/>
          </a:ln>
          <a:effectLst/>
        </p:spPr>
        <p:txBody>
          <a:bodyPr vert="horz" wrap="square" lIns="93387" tIns="46693" rIns="93387" bIns="46693" numCol="1" anchor="b" anchorCtr="0" compatLnSpc="1">
            <a:prstTxWarp prst="textNoShape">
              <a:avLst/>
            </a:prstTxWarp>
          </a:bodyPr>
          <a:lstStyle>
            <a:lvl1pPr algn="r" defTabSz="933450">
              <a:defRPr sz="1200">
                <a:latin typeface="Times New Roman" pitchFamily="18" charset="0"/>
              </a:defRPr>
            </a:lvl1pPr>
          </a:lstStyle>
          <a:p>
            <a:fld id="{75380004-3411-4FA8-9C9F-E0D706A087F1}"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049588" cy="466725"/>
          </a:xfrm>
          <a:prstGeom prst="rect">
            <a:avLst/>
          </a:prstGeom>
          <a:noFill/>
          <a:ln w="9525">
            <a:noFill/>
            <a:miter lim="800000"/>
            <a:headEnd/>
            <a:tailEnd/>
          </a:ln>
          <a:effectLst/>
        </p:spPr>
        <p:txBody>
          <a:bodyPr vert="horz" wrap="square" lIns="93387" tIns="46693" rIns="93387" bIns="46693" numCol="1" anchor="t" anchorCtr="0" compatLnSpc="1">
            <a:prstTxWarp prst="textNoShape">
              <a:avLst/>
            </a:prstTxWarp>
          </a:bodyPr>
          <a:lstStyle>
            <a:lvl1pPr defTabSz="933450">
              <a:defRPr sz="1200">
                <a:latin typeface="Times" pitchFamily="18" charset="0"/>
              </a:defRPr>
            </a:lvl1pPr>
          </a:lstStyle>
          <a:p>
            <a:endParaRPr lang="en-US"/>
          </a:p>
        </p:txBody>
      </p:sp>
      <p:sp>
        <p:nvSpPr>
          <p:cNvPr id="6147" name="Rectangle 3"/>
          <p:cNvSpPr>
            <a:spLocks noGrp="1" noChangeArrowheads="1"/>
          </p:cNvSpPr>
          <p:nvPr>
            <p:ph type="dt" idx="1"/>
          </p:nvPr>
        </p:nvSpPr>
        <p:spPr bwMode="auto">
          <a:xfrm>
            <a:off x="3986213" y="0"/>
            <a:ext cx="3049587" cy="466725"/>
          </a:xfrm>
          <a:prstGeom prst="rect">
            <a:avLst/>
          </a:prstGeom>
          <a:noFill/>
          <a:ln w="9525">
            <a:noFill/>
            <a:miter lim="800000"/>
            <a:headEnd/>
            <a:tailEnd/>
          </a:ln>
          <a:effectLst/>
        </p:spPr>
        <p:txBody>
          <a:bodyPr vert="horz" wrap="square" lIns="93387" tIns="46693" rIns="93387" bIns="46693" numCol="1" anchor="t" anchorCtr="0" compatLnSpc="1">
            <a:prstTxWarp prst="textNoShape">
              <a:avLst/>
            </a:prstTxWarp>
          </a:bodyPr>
          <a:lstStyle>
            <a:lvl1pPr algn="r" defTabSz="933450">
              <a:defRPr sz="1200">
                <a:latin typeface="Times" pitchFamily="18" charset="0"/>
              </a:defRPr>
            </a:lvl1pPr>
          </a:lstStyle>
          <a:p>
            <a:endParaRPr lang="en-US"/>
          </a:p>
        </p:txBody>
      </p:sp>
      <p:sp>
        <p:nvSpPr>
          <p:cNvPr id="6148" name="Rectangle 4"/>
          <p:cNvSpPr>
            <a:spLocks noGrp="1" noRot="1" noChangeAspect="1" noChangeArrowheads="1" noTextEdit="1"/>
          </p:cNvSpPr>
          <p:nvPr>
            <p:ph type="sldImg" idx="2"/>
          </p:nvPr>
        </p:nvSpPr>
        <p:spPr bwMode="auto">
          <a:xfrm>
            <a:off x="1184275" y="700088"/>
            <a:ext cx="4667250" cy="3500437"/>
          </a:xfrm>
          <a:prstGeom prst="rect">
            <a:avLst/>
          </a:prstGeom>
          <a:noFill/>
          <a:ln w="9525">
            <a:solidFill>
              <a:srgbClr val="000000"/>
            </a:solidFill>
            <a:miter lim="800000"/>
            <a:headEnd/>
            <a:tailEnd/>
          </a:ln>
          <a:effectLst/>
        </p:spPr>
      </p:sp>
      <p:sp>
        <p:nvSpPr>
          <p:cNvPr id="6149" name="Rectangle 5"/>
          <p:cNvSpPr>
            <a:spLocks noGrp="1" noChangeArrowheads="1"/>
          </p:cNvSpPr>
          <p:nvPr>
            <p:ph type="body" sz="quarter" idx="3"/>
          </p:nvPr>
        </p:nvSpPr>
        <p:spPr bwMode="auto">
          <a:xfrm>
            <a:off x="938213" y="4433888"/>
            <a:ext cx="5159375" cy="4200525"/>
          </a:xfrm>
          <a:prstGeom prst="rect">
            <a:avLst/>
          </a:prstGeom>
          <a:noFill/>
          <a:ln w="9525">
            <a:noFill/>
            <a:miter lim="800000"/>
            <a:headEnd/>
            <a:tailEnd/>
          </a:ln>
          <a:effectLst/>
        </p:spPr>
        <p:txBody>
          <a:bodyPr vert="horz" wrap="square" lIns="93387" tIns="46693" rIns="93387" bIns="46693"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150" name="Rectangle 6"/>
          <p:cNvSpPr>
            <a:spLocks noGrp="1" noChangeArrowheads="1"/>
          </p:cNvSpPr>
          <p:nvPr>
            <p:ph type="ftr" sz="quarter" idx="4"/>
          </p:nvPr>
        </p:nvSpPr>
        <p:spPr bwMode="auto">
          <a:xfrm>
            <a:off x="0" y="8867775"/>
            <a:ext cx="3049588" cy="466725"/>
          </a:xfrm>
          <a:prstGeom prst="rect">
            <a:avLst/>
          </a:prstGeom>
          <a:noFill/>
          <a:ln w="9525">
            <a:noFill/>
            <a:miter lim="800000"/>
            <a:headEnd/>
            <a:tailEnd/>
          </a:ln>
          <a:effectLst/>
        </p:spPr>
        <p:txBody>
          <a:bodyPr vert="horz" wrap="square" lIns="93387" tIns="46693" rIns="93387" bIns="46693" numCol="1" anchor="b" anchorCtr="0" compatLnSpc="1">
            <a:prstTxWarp prst="textNoShape">
              <a:avLst/>
            </a:prstTxWarp>
          </a:bodyPr>
          <a:lstStyle>
            <a:lvl1pPr defTabSz="933450">
              <a:defRPr sz="1200">
                <a:latin typeface="Times" pitchFamily="18" charset="0"/>
              </a:defRPr>
            </a:lvl1pPr>
          </a:lstStyle>
          <a:p>
            <a:endParaRPr lang="en-US"/>
          </a:p>
        </p:txBody>
      </p:sp>
      <p:sp>
        <p:nvSpPr>
          <p:cNvPr id="6151" name="Rectangle 7"/>
          <p:cNvSpPr>
            <a:spLocks noGrp="1" noChangeArrowheads="1"/>
          </p:cNvSpPr>
          <p:nvPr>
            <p:ph type="sldNum" sz="quarter" idx="5"/>
          </p:nvPr>
        </p:nvSpPr>
        <p:spPr bwMode="auto">
          <a:xfrm>
            <a:off x="3986213" y="8867775"/>
            <a:ext cx="3049587" cy="466725"/>
          </a:xfrm>
          <a:prstGeom prst="rect">
            <a:avLst/>
          </a:prstGeom>
          <a:noFill/>
          <a:ln w="9525">
            <a:noFill/>
            <a:miter lim="800000"/>
            <a:headEnd/>
            <a:tailEnd/>
          </a:ln>
          <a:effectLst/>
        </p:spPr>
        <p:txBody>
          <a:bodyPr vert="horz" wrap="square" lIns="93387" tIns="46693" rIns="93387" bIns="46693" numCol="1" anchor="b" anchorCtr="0" compatLnSpc="1">
            <a:prstTxWarp prst="textNoShape">
              <a:avLst/>
            </a:prstTxWarp>
          </a:bodyPr>
          <a:lstStyle>
            <a:lvl1pPr algn="r" defTabSz="933450">
              <a:defRPr sz="1200">
                <a:latin typeface="Times" pitchFamily="18" charset="0"/>
              </a:defRPr>
            </a:lvl1pPr>
          </a:lstStyle>
          <a:p>
            <a:fld id="{BA0E1374-4574-4D8A-8584-918267CBCC12}"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pitchFamily="18" charset="0"/>
        <a:ea typeface="+mn-ea"/>
        <a:cs typeface="+mn-cs"/>
      </a:defRPr>
    </a:lvl1pPr>
    <a:lvl2pPr marL="457200" algn="l" rtl="0" fontAlgn="base">
      <a:spcBef>
        <a:spcPct val="30000"/>
      </a:spcBef>
      <a:spcAft>
        <a:spcPct val="0"/>
      </a:spcAft>
      <a:defRPr sz="1200" kern="1200">
        <a:solidFill>
          <a:schemeClr val="tx1"/>
        </a:solidFill>
        <a:latin typeface="Times" pitchFamily="18" charset="0"/>
        <a:ea typeface="+mn-ea"/>
        <a:cs typeface="+mn-cs"/>
      </a:defRPr>
    </a:lvl2pPr>
    <a:lvl3pPr marL="914400" algn="l" rtl="0" fontAlgn="base">
      <a:spcBef>
        <a:spcPct val="30000"/>
      </a:spcBef>
      <a:spcAft>
        <a:spcPct val="0"/>
      </a:spcAft>
      <a:defRPr sz="1200" kern="1200">
        <a:solidFill>
          <a:schemeClr val="tx1"/>
        </a:solidFill>
        <a:latin typeface="Times" pitchFamily="18" charset="0"/>
        <a:ea typeface="+mn-ea"/>
        <a:cs typeface="+mn-cs"/>
      </a:defRPr>
    </a:lvl3pPr>
    <a:lvl4pPr marL="1371600" algn="l" rtl="0" fontAlgn="base">
      <a:spcBef>
        <a:spcPct val="30000"/>
      </a:spcBef>
      <a:spcAft>
        <a:spcPct val="0"/>
      </a:spcAft>
      <a:defRPr sz="1200" kern="1200">
        <a:solidFill>
          <a:schemeClr val="tx1"/>
        </a:solidFill>
        <a:latin typeface="Times" pitchFamily="18" charset="0"/>
        <a:ea typeface="+mn-ea"/>
        <a:cs typeface="+mn-cs"/>
      </a:defRPr>
    </a:lvl4pPr>
    <a:lvl5pPr marL="1828800" algn="l" rtl="0" fontAlgn="base">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16D83A99-FC80-4A95-BDBF-D32A86D0C027}" type="slidenum">
              <a:rPr lang="en-US" smtClean="0">
                <a:latin typeface="Arial" charset="0"/>
              </a:rPr>
              <a:pPr/>
              <a:t>1</a:t>
            </a:fld>
            <a:endParaRPr lang="en-US" smtClean="0">
              <a:latin typeface="Arial" charset="0"/>
            </a:endParaRPr>
          </a:p>
        </p:txBody>
      </p:sp>
      <p:sp>
        <p:nvSpPr>
          <p:cNvPr id="92163" name="Rectangle 2"/>
          <p:cNvSpPr>
            <a:spLocks noGrp="1" noRot="1" noChangeAspect="1" noChangeArrowheads="1" noTextEdit="1"/>
          </p:cNvSpPr>
          <p:nvPr>
            <p:ph type="sldImg"/>
          </p:nvPr>
        </p:nvSpPr>
        <p:spPr>
          <a:xfrm>
            <a:off x="1184275" y="700088"/>
            <a:ext cx="4667250" cy="3500437"/>
          </a:xfrm>
          <a:ln/>
        </p:spPr>
      </p:sp>
      <p:sp>
        <p:nvSpPr>
          <p:cNvPr id="92164"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CE0933AC-8BEC-499F-A64A-931E3DDD1C68}" type="slidenum">
              <a:rPr lang="en-US" smtClean="0">
                <a:latin typeface="Arial" charset="0"/>
              </a:rPr>
              <a:pPr/>
              <a:t>10</a:t>
            </a:fld>
            <a:endParaRPr lang="en-US" smtClean="0">
              <a:latin typeface="Arial" charset="0"/>
            </a:endParaRPr>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r>
              <a:rPr lang="en-US" b="0" dirty="0" smtClean="0">
                <a:latin typeface="Arial" charset="0"/>
              </a:rPr>
              <a:t>Known as the Federal Property and Administrative  Services Act of 1949, it </a:t>
            </a:r>
            <a:r>
              <a:rPr lang="en-US" b="0" dirty="0" smtClean="0">
                <a:latin typeface="Times" pitchFamily="18" charset="0"/>
              </a:rPr>
              <a:t>e</a:t>
            </a:r>
            <a:r>
              <a:rPr lang="en-US" dirty="0" smtClean="0"/>
              <a:t>stablished </a:t>
            </a:r>
            <a:r>
              <a:rPr lang="en-US" b="1" dirty="0" smtClean="0"/>
              <a:t>GSA</a:t>
            </a:r>
            <a:r>
              <a:rPr lang="en-US" dirty="0" smtClean="0"/>
              <a:t> as the sole successor</a:t>
            </a:r>
            <a:r>
              <a:rPr lang="en-US" baseline="0" dirty="0" smtClean="0"/>
              <a:t> </a:t>
            </a:r>
            <a:r>
              <a:rPr lang="en-US" dirty="0" smtClean="0"/>
              <a:t>to administer the provisions of this Act.  GSA assumed overall responsibility for property management matters government-wide.</a:t>
            </a:r>
          </a:p>
          <a:p>
            <a:pPr eaLnBrk="1" hangingPunct="1"/>
            <a:endParaRPr lang="en-US" b="0" dirty="0" smtClean="0">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1956 PL 84-655 established that no property could be donated for use in a state except through a SASP.</a:t>
            </a:r>
            <a:endParaRPr lang="en-US" dirty="0"/>
          </a:p>
        </p:txBody>
      </p:sp>
      <p:sp>
        <p:nvSpPr>
          <p:cNvPr id="4" name="Slide Number Placeholder 3"/>
          <p:cNvSpPr>
            <a:spLocks noGrp="1"/>
          </p:cNvSpPr>
          <p:nvPr>
            <p:ph type="sldNum" sz="quarter" idx="10"/>
          </p:nvPr>
        </p:nvSpPr>
        <p:spPr/>
        <p:txBody>
          <a:bodyPr/>
          <a:lstStyle/>
          <a:p>
            <a:fld id="{BA0E1374-4574-4D8A-8584-918267CBCC12}"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Property Act was </a:t>
            </a:r>
            <a:r>
              <a:rPr lang="en-US" baseline="0" dirty="0" err="1" smtClean="0"/>
              <a:t>recodified</a:t>
            </a:r>
            <a:r>
              <a:rPr lang="en-US" baseline="0" dirty="0" smtClean="0"/>
              <a:t> and consolidated into Title 40, USC “Public Buildings, Property, and Works” in 2002.  </a:t>
            </a:r>
            <a:endParaRPr lang="en-US" dirty="0"/>
          </a:p>
        </p:txBody>
      </p:sp>
      <p:sp>
        <p:nvSpPr>
          <p:cNvPr id="4" name="Slide Number Placeholder 3"/>
          <p:cNvSpPr>
            <a:spLocks noGrp="1"/>
          </p:cNvSpPr>
          <p:nvPr>
            <p:ph type="sldNum" sz="quarter" idx="10"/>
          </p:nvPr>
        </p:nvSpPr>
        <p:spPr/>
        <p:txBody>
          <a:bodyPr/>
          <a:lstStyle/>
          <a:p>
            <a:fld id="{BA0E1374-4574-4D8A-8584-918267CBCC12}"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806674DB-55D4-4A08-8459-7BC978BCF646}" type="slidenum">
              <a:rPr lang="en-US" smtClean="0">
                <a:latin typeface="Arial" charset="0"/>
              </a:rPr>
              <a:pPr/>
              <a:t>13</a:t>
            </a:fld>
            <a:endParaRPr lang="en-US" smtClean="0">
              <a:latin typeface="Arial" charset="0"/>
            </a:endParaRPr>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xfrm>
            <a:off x="938851" y="4435124"/>
            <a:ext cx="5158099" cy="4199009"/>
          </a:xfrm>
          <a:noFill/>
          <a:ln/>
        </p:spPr>
        <p:txBody>
          <a:bodyPr/>
          <a:lstStyle/>
          <a:p>
            <a:pPr eaLnBrk="1" hangingPunct="1"/>
            <a:r>
              <a:rPr lang="en-US" dirty="0" smtClean="0">
                <a:latin typeface="Arial" charset="0"/>
                <a:cs typeface="Arial" charset="0"/>
              </a:rPr>
              <a:t>The Federal Management Regulation (FMR) is the successor regulation to the Federal Property Management Regulations (FPMR).  Combined with the FAR and Executive</a:t>
            </a:r>
            <a:r>
              <a:rPr lang="en-US" baseline="0" dirty="0" smtClean="0">
                <a:latin typeface="Arial" charset="0"/>
                <a:cs typeface="Arial" charset="0"/>
              </a:rPr>
              <a:t> agency orders, they  provide the framework for property disposal.</a:t>
            </a:r>
            <a:endParaRPr lang="en-US" dirty="0" smtClean="0">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D89039F3-5E04-4323-9314-C254EF6D070D}" type="slidenum">
              <a:rPr lang="en-US" smtClean="0">
                <a:latin typeface="Arial" charset="0"/>
              </a:rPr>
              <a:pPr/>
              <a:t>14</a:t>
            </a:fld>
            <a:endParaRPr lang="en-US" smtClean="0">
              <a:latin typeface="Arial" charset="0"/>
            </a:endParaRPr>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xfrm>
            <a:off x="938851" y="4435124"/>
            <a:ext cx="5158099" cy="4199009"/>
          </a:xfrm>
          <a:noFill/>
          <a:ln/>
        </p:spPr>
        <p:txBody>
          <a:bodyPr/>
          <a:lstStyle/>
          <a:p>
            <a:pPr>
              <a:buClr>
                <a:srgbClr val="013C88"/>
              </a:buClr>
              <a:buFont typeface="Wingdings" pitchFamily="2" charset="2"/>
              <a:buNone/>
            </a:pPr>
            <a:r>
              <a:rPr lang="en-US" dirty="0" smtClean="0">
                <a:latin typeface="Arial" charset="0"/>
                <a:cs typeface="Arial" charset="0"/>
              </a:rPr>
              <a:t>Deviations from the FMR and FPMR </a:t>
            </a:r>
            <a:r>
              <a:rPr lang="en-US" sz="1200" kern="1200" dirty="0" smtClean="0">
                <a:solidFill>
                  <a:srgbClr val="013C88"/>
                </a:solidFill>
                <a:latin typeface="Times" pitchFamily="18" charset="0"/>
                <a:ea typeface="+mn-ea"/>
                <a:cs typeface="+mn-cs"/>
              </a:rPr>
              <a:t>require a written Waiver from the GSA Office of Government-wide Policy Division.</a:t>
            </a:r>
          </a:p>
          <a:p>
            <a:pPr eaLnBrk="1" hangingPunct="1"/>
            <a:endParaRPr lang="en-US" dirty="0" smtClean="0">
              <a:latin typeface="Arial" charset="0"/>
              <a:cs typeface="Arial" charset="0"/>
            </a:endParaRPr>
          </a:p>
          <a:p>
            <a:pPr eaLnBrk="1" hangingPunct="1"/>
            <a:endParaRPr lang="en-US" dirty="0" smtClean="0">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26D78F28-1002-4156-B7E1-173729D3D3DE}" type="slidenum">
              <a:rPr lang="en-US" smtClean="0">
                <a:latin typeface="Arial" charset="0"/>
              </a:rPr>
              <a:pPr/>
              <a:t>15</a:t>
            </a:fld>
            <a:endParaRPr lang="en-US" dirty="0" smtClean="0">
              <a:latin typeface="Arial" charset="0"/>
            </a:endParaRPr>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xfrm>
            <a:off x="938851" y="4435124"/>
            <a:ext cx="5158099" cy="4199009"/>
          </a:xfrm>
          <a:noFill/>
          <a:ln/>
        </p:spPr>
        <p:txBody>
          <a:bodyPr/>
          <a:lstStyle/>
          <a:p>
            <a:pPr eaLnBrk="1" hangingPunct="1"/>
            <a:r>
              <a:rPr lang="en-US" dirty="0" smtClean="0">
                <a:latin typeface="Arial" charset="0"/>
                <a:cs typeface="Arial" charset="0"/>
              </a:rPr>
              <a:t>The Federal Management Regulation (FMR) is the successor regulation to the Federal Property Management Regulations (FPMR).  It contains updated regulatory policies originally found in the FPMR.  </a:t>
            </a:r>
            <a:r>
              <a:rPr lang="en-US" dirty="0" smtClean="0">
                <a:latin typeface="Arial" charset="0"/>
              </a:rPr>
              <a:t>FMR</a:t>
            </a:r>
            <a:r>
              <a:rPr lang="en-US" baseline="0" dirty="0" smtClean="0">
                <a:latin typeface="Arial" charset="0"/>
              </a:rPr>
              <a:t>’s are written in a plain language question and answer format that replaces difficult to read FPMR volumes.</a:t>
            </a:r>
            <a:endParaRPr lang="en-US" dirty="0" smtClean="0">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GSA OGP is dedicated</a:t>
            </a:r>
            <a:r>
              <a:rPr lang="en-US" baseline="0" dirty="0" smtClean="0"/>
              <a:t> to creating and revising regulations for the procurement, management and disposal of property for all executive agencies and is independent of the operations of the Personal Property Management Division.</a:t>
            </a:r>
            <a:endParaRPr lang="en-US" dirty="0"/>
          </a:p>
        </p:txBody>
      </p:sp>
      <p:sp>
        <p:nvSpPr>
          <p:cNvPr id="4" name="Slide Number Placeholder 3"/>
          <p:cNvSpPr>
            <a:spLocks noGrp="1"/>
          </p:cNvSpPr>
          <p:nvPr>
            <p:ph type="sldNum" sz="quarter" idx="10"/>
          </p:nvPr>
        </p:nvSpPr>
        <p:spPr/>
        <p:txBody>
          <a:bodyPr/>
          <a:lstStyle/>
          <a:p>
            <a:fld id="{BA0E1374-4574-4D8A-8584-918267CBCC12}"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GSA FAS is dedicated to procuring goods and services for the Federal government.  GSA PBS is dedicated</a:t>
            </a:r>
            <a:r>
              <a:rPr lang="en-US" baseline="0" dirty="0" smtClean="0"/>
              <a:t> to acquiring </a:t>
            </a:r>
            <a:r>
              <a:rPr lang="en-US" dirty="0" smtClean="0"/>
              <a:t>space on behalf of the federal government  through new construction and leasing, and acts as a caretaker for Federal</a:t>
            </a:r>
            <a:r>
              <a:rPr lang="en-US" baseline="0" dirty="0" smtClean="0"/>
              <a:t> real property.</a:t>
            </a:r>
            <a:endParaRPr lang="en-US" dirty="0"/>
          </a:p>
        </p:txBody>
      </p:sp>
      <p:sp>
        <p:nvSpPr>
          <p:cNvPr id="4" name="Slide Number Placeholder 3"/>
          <p:cNvSpPr>
            <a:spLocks noGrp="1"/>
          </p:cNvSpPr>
          <p:nvPr>
            <p:ph type="sldNum" sz="quarter" idx="10"/>
          </p:nvPr>
        </p:nvSpPr>
        <p:spPr/>
        <p:txBody>
          <a:bodyPr/>
          <a:lstStyle/>
          <a:p>
            <a:fld id="{BA0E1374-4574-4D8A-8584-918267CBCC12}"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GSA PPM Central office p</a:t>
            </a:r>
            <a:r>
              <a:rPr lang="en-US" dirty="0" smtClean="0"/>
              <a:t>lans, directs and coordinates the U &amp; D and Sale operations of personal property. </a:t>
            </a:r>
            <a:endParaRPr lang="en-US" dirty="0"/>
          </a:p>
        </p:txBody>
      </p:sp>
      <p:sp>
        <p:nvSpPr>
          <p:cNvPr id="4" name="Slide Number Placeholder 3"/>
          <p:cNvSpPr>
            <a:spLocks noGrp="1"/>
          </p:cNvSpPr>
          <p:nvPr>
            <p:ph type="sldNum" sz="quarter" idx="10"/>
          </p:nvPr>
        </p:nvSpPr>
        <p:spPr/>
        <p:txBody>
          <a:bodyPr/>
          <a:lstStyle/>
          <a:p>
            <a:fld id="{BA0E1374-4574-4D8A-8584-918267CBCC12}"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Map of eleven GSA Regional offices.</a:t>
            </a:r>
            <a:endParaRPr lang="en-US" dirty="0"/>
          </a:p>
        </p:txBody>
      </p:sp>
      <p:sp>
        <p:nvSpPr>
          <p:cNvPr id="4" name="Slide Number Placeholder 3"/>
          <p:cNvSpPr>
            <a:spLocks noGrp="1"/>
          </p:cNvSpPr>
          <p:nvPr>
            <p:ph type="sldNum" sz="quarter" idx="10"/>
          </p:nvPr>
        </p:nvSpPr>
        <p:spPr/>
        <p:txBody>
          <a:bodyPr/>
          <a:lstStyle/>
          <a:p>
            <a:fld id="{BA0E1374-4574-4D8A-8584-918267CBCC12}"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FE34DFB6-77BE-4D9C-95E8-A8D6AB71923E}" type="slidenum">
              <a:rPr lang="en-US" smtClean="0">
                <a:latin typeface="Arial" charset="0"/>
              </a:rPr>
              <a:pPr/>
              <a:t>2</a:t>
            </a:fld>
            <a:endParaRPr lang="en-US" smtClean="0">
              <a:latin typeface="Arial" charset="0"/>
            </a:endParaRPr>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xfrm>
            <a:off x="938851" y="4435124"/>
            <a:ext cx="5158099" cy="4199009"/>
          </a:xfrm>
          <a:noFill/>
          <a:ln/>
        </p:spPr>
        <p:txBody>
          <a:bodyPr/>
          <a:lstStyle/>
          <a:p>
            <a:pPr eaLnBrk="1" hangingPunct="1"/>
            <a:r>
              <a:rPr lang="en-US" dirty="0" smtClean="0">
                <a:latin typeface="Arial" charset="0"/>
              </a:rPr>
              <a:t>Personal</a:t>
            </a:r>
            <a:r>
              <a:rPr lang="en-US" baseline="0" dirty="0" smtClean="0">
                <a:latin typeface="Arial" charset="0"/>
              </a:rPr>
              <a:t> property disposal overview</a:t>
            </a:r>
            <a:endParaRPr lang="en-US" dirty="0" smtClean="0">
              <a:latin typeface="Arial" charset="0"/>
            </a:endParaRPr>
          </a:p>
          <a:p>
            <a:pPr eaLnBrk="1" hangingPunct="1"/>
            <a:endParaRPr lang="en-US" dirty="0" smtClean="0">
              <a:latin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APO’s are field specialist</a:t>
            </a:r>
            <a:r>
              <a:rPr lang="en-US" baseline="0" dirty="0" smtClean="0"/>
              <a:t> that can assist agencies with any property disposal issues.</a:t>
            </a:r>
            <a:endParaRPr lang="en-US" dirty="0"/>
          </a:p>
        </p:txBody>
      </p:sp>
      <p:sp>
        <p:nvSpPr>
          <p:cNvPr id="4" name="Slide Number Placeholder 3"/>
          <p:cNvSpPr>
            <a:spLocks noGrp="1"/>
          </p:cNvSpPr>
          <p:nvPr>
            <p:ph type="sldNum" sz="quarter" idx="10"/>
          </p:nvPr>
        </p:nvSpPr>
        <p:spPr/>
        <p:txBody>
          <a:bodyPr/>
          <a:lstStyle/>
          <a:p>
            <a:fld id="{BA0E1374-4574-4D8A-8584-918267CBCC12}"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Other major players in the reuse and disposal of Federal excess personal</a:t>
            </a:r>
            <a:r>
              <a:rPr lang="en-US" baseline="0" dirty="0" smtClean="0"/>
              <a:t> property include; DLA Disposition Services, USA-FEPP and NASASP.</a:t>
            </a:r>
            <a:endParaRPr lang="en-US" dirty="0"/>
          </a:p>
        </p:txBody>
      </p:sp>
      <p:sp>
        <p:nvSpPr>
          <p:cNvPr id="4" name="Slide Number Placeholder 3"/>
          <p:cNvSpPr>
            <a:spLocks noGrp="1"/>
          </p:cNvSpPr>
          <p:nvPr>
            <p:ph type="sldNum" sz="quarter" idx="10"/>
          </p:nvPr>
        </p:nvSpPr>
        <p:spPr/>
        <p:txBody>
          <a:bodyPr/>
          <a:lstStyle/>
          <a:p>
            <a:fld id="{BA0E1374-4574-4D8A-8584-918267CBCC12}"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DOD reassigned property management responsibility to </a:t>
            </a:r>
            <a:r>
              <a:rPr lang="en-US" b="1" dirty="0" smtClean="0"/>
              <a:t>DLA,</a:t>
            </a:r>
            <a:r>
              <a:rPr lang="en-US" dirty="0" smtClean="0"/>
              <a:t> </a:t>
            </a:r>
            <a:r>
              <a:rPr lang="en-US" b="1" dirty="0" smtClean="0"/>
              <a:t>Disposition Services </a:t>
            </a:r>
            <a:r>
              <a:rPr lang="en-US" dirty="0" smtClean="0"/>
              <a:t>with field sites called </a:t>
            </a:r>
            <a:r>
              <a:rPr lang="en-US" b="0" dirty="0" smtClean="0"/>
              <a:t>DRMO’</a:t>
            </a:r>
            <a:r>
              <a:rPr lang="en-US" dirty="0" smtClean="0"/>
              <a:t>s.  All military services must turn their excess property into a DRMO, which consolidates the data and reports the excess property to GSA.</a:t>
            </a:r>
          </a:p>
          <a:p>
            <a:endParaRPr lang="en-US" dirty="0"/>
          </a:p>
        </p:txBody>
      </p:sp>
      <p:sp>
        <p:nvSpPr>
          <p:cNvPr id="4" name="Slide Number Placeholder 3"/>
          <p:cNvSpPr>
            <a:spLocks noGrp="1"/>
          </p:cNvSpPr>
          <p:nvPr>
            <p:ph type="sldNum" sz="quarter" idx="10"/>
          </p:nvPr>
        </p:nvSpPr>
        <p:spPr/>
        <p:txBody>
          <a:bodyPr/>
          <a:lstStyle/>
          <a:p>
            <a:fld id="{BA0E1374-4574-4D8A-8584-918267CBCC12}"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1" fontAlgn="base" latinLnBrk="0" hangingPunct="1">
              <a:lnSpc>
                <a:spcPct val="100000"/>
              </a:lnSpc>
              <a:spcBef>
                <a:spcPct val="30000"/>
              </a:spcBef>
              <a:spcAft>
                <a:spcPct val="0"/>
              </a:spcAft>
              <a:buClrTx/>
              <a:buSzTx/>
              <a:buFontTx/>
              <a:buNone/>
              <a:tabLst/>
              <a:defRPr/>
            </a:pPr>
            <a:r>
              <a:rPr lang="en-US" dirty="0" smtClean="0"/>
              <a:t>The purpose</a:t>
            </a:r>
            <a:r>
              <a:rPr lang="en-US" baseline="0" dirty="0" smtClean="0"/>
              <a:t> of </a:t>
            </a:r>
            <a:r>
              <a:rPr lang="en-US" dirty="0" smtClean="0"/>
              <a:t>USA-FEPP is to share expertise, alert members to program changes, promote the use of excess, develop professionalism and to provide a unified voice concerning Federal personal property management.</a:t>
            </a:r>
          </a:p>
        </p:txBody>
      </p:sp>
      <p:sp>
        <p:nvSpPr>
          <p:cNvPr id="4" name="Slide Number Placeholder 3"/>
          <p:cNvSpPr>
            <a:spLocks noGrp="1"/>
          </p:cNvSpPr>
          <p:nvPr>
            <p:ph type="sldNum" sz="quarter" idx="10"/>
          </p:nvPr>
        </p:nvSpPr>
        <p:spPr/>
        <p:txBody>
          <a:bodyPr/>
          <a:lstStyle/>
          <a:p>
            <a:fld id="{BA0E1374-4574-4D8A-8584-918267CBCC12}"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NASASP has 56 state members</a:t>
            </a:r>
            <a:r>
              <a:rPr lang="en-US" baseline="0" dirty="0" smtClean="0"/>
              <a:t> whose goal is to partner with GSA to save taxpayer dollars by extending the useful life of surplus to public agencies and nonprofit organizations in health and education.</a:t>
            </a:r>
            <a:endParaRPr lang="en-US" dirty="0"/>
          </a:p>
        </p:txBody>
      </p:sp>
      <p:sp>
        <p:nvSpPr>
          <p:cNvPr id="4" name="Slide Number Placeholder 3"/>
          <p:cNvSpPr>
            <a:spLocks noGrp="1"/>
          </p:cNvSpPr>
          <p:nvPr>
            <p:ph type="sldNum" sz="quarter" idx="10"/>
          </p:nvPr>
        </p:nvSpPr>
        <p:spPr/>
        <p:txBody>
          <a:bodyPr/>
          <a:lstStyle/>
          <a:p>
            <a:fld id="{BA0E1374-4574-4D8A-8584-918267CBCC12}"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4D13A958-02EB-4CE4-8279-75404DFBBFB2}" type="slidenum">
              <a:rPr lang="en-US" smtClean="0">
                <a:latin typeface="Arial" charset="0"/>
              </a:rPr>
              <a:pPr/>
              <a:t>25</a:t>
            </a:fld>
            <a:endParaRPr lang="en-US" smtClean="0">
              <a:latin typeface="Arial" charset="0"/>
            </a:endParaRPr>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xfrm>
            <a:off x="938851" y="4435124"/>
            <a:ext cx="5158099" cy="4199009"/>
          </a:xfrm>
          <a:noFill/>
          <a:ln/>
        </p:spPr>
        <p:txBody>
          <a:bodyPr/>
          <a:lstStyle/>
          <a:p>
            <a:pPr eaLnBrk="1" hangingPunct="1"/>
            <a:r>
              <a:rPr lang="en-US" dirty="0" smtClean="0">
                <a:latin typeface="Arial" charset="0"/>
              </a:rPr>
              <a:t>The</a:t>
            </a:r>
            <a:r>
              <a:rPr lang="en-US" baseline="0" dirty="0" smtClean="0">
                <a:latin typeface="Arial" charset="0"/>
              </a:rPr>
              <a:t> U.S. government purchases more supplies and materials than any other entity in the world and as a result produces vast amounts of excess.  FMR 102-36 provides guidance for the effective and efficient disposal for the massive amount of excess property generated. </a:t>
            </a:r>
            <a:endParaRPr lang="en-US" dirty="0" smtClean="0">
              <a:latin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Personal</a:t>
            </a:r>
            <a:r>
              <a:rPr lang="en-US" baseline="0" dirty="0" smtClean="0"/>
              <a:t> Property Disposal plays an important role in helping GSA move towards it’s goal for achieving ZEF.</a:t>
            </a:r>
            <a:endParaRPr lang="en-US" dirty="0"/>
          </a:p>
        </p:txBody>
      </p:sp>
      <p:sp>
        <p:nvSpPr>
          <p:cNvPr id="4" name="Slide Number Placeholder 3"/>
          <p:cNvSpPr>
            <a:spLocks noGrp="1"/>
          </p:cNvSpPr>
          <p:nvPr>
            <p:ph type="sldNum" sz="quarter" idx="10"/>
          </p:nvPr>
        </p:nvSpPr>
        <p:spPr/>
        <p:txBody>
          <a:bodyPr/>
          <a:lstStyle/>
          <a:p>
            <a:fld id="{BA0E1374-4574-4D8A-8584-918267CBCC12}"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A701A880-2089-4E13-8EF5-452B281AB12D}" type="slidenum">
              <a:rPr lang="en-US" smtClean="0">
                <a:latin typeface="Arial" charset="0"/>
              </a:rPr>
              <a:pPr/>
              <a:t>27</a:t>
            </a:fld>
            <a:endParaRPr lang="en-US" smtClean="0">
              <a:latin typeface="Arial" charset="0"/>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xfrm>
            <a:off x="938851" y="4435124"/>
            <a:ext cx="5158099" cy="4199009"/>
          </a:xfrm>
          <a:noFill/>
          <a:ln/>
        </p:spPr>
        <p:txBody>
          <a:bodyPr/>
          <a:lstStyle/>
          <a:p>
            <a:pPr eaLnBrk="1" hangingPunct="1"/>
            <a:r>
              <a:rPr lang="en-US" dirty="0" smtClean="0">
                <a:latin typeface="Arial" charset="0"/>
              </a:rPr>
              <a:t>Will</a:t>
            </a:r>
            <a:r>
              <a:rPr lang="en-US" baseline="0" dirty="0" smtClean="0">
                <a:latin typeface="Arial" charset="0"/>
              </a:rPr>
              <a:t> be reviewing Disposal responsibilities for all players.</a:t>
            </a:r>
            <a:endParaRPr lang="en-US" dirty="0" smtClean="0">
              <a:latin typeface="Arial"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APO</a:t>
            </a:r>
            <a:r>
              <a:rPr lang="en-US" baseline="0" dirty="0" smtClean="0"/>
              <a:t>’s are field representative that provide expert customer field support to Federal agencies.</a:t>
            </a:r>
            <a:endParaRPr lang="en-US" dirty="0"/>
          </a:p>
        </p:txBody>
      </p:sp>
      <p:sp>
        <p:nvSpPr>
          <p:cNvPr id="4" name="Slide Number Placeholder 3"/>
          <p:cNvSpPr>
            <a:spLocks noGrp="1"/>
          </p:cNvSpPr>
          <p:nvPr>
            <p:ph type="sldNum" sz="quarter" idx="10"/>
          </p:nvPr>
        </p:nvSpPr>
        <p:spPr/>
        <p:txBody>
          <a:bodyPr/>
          <a:lstStyle/>
          <a:p>
            <a:fld id="{BA0E1374-4574-4D8A-8584-918267CBCC12}"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CD6756B0-909D-4656-8AA8-53F95FD7FAFA}" type="slidenum">
              <a:rPr lang="en-US" smtClean="0">
                <a:latin typeface="Arial" charset="0"/>
              </a:rPr>
              <a:pPr/>
              <a:t>29</a:t>
            </a:fld>
            <a:endParaRPr lang="en-US" smtClean="0">
              <a:latin typeface="Arial" charset="0"/>
            </a:endParaRPr>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xfrm>
            <a:off x="938851" y="4435124"/>
            <a:ext cx="5158099" cy="4199009"/>
          </a:xfrm>
          <a:noFill/>
          <a:ln/>
        </p:spPr>
        <p:txBody>
          <a:bodyPr/>
          <a:lstStyle/>
          <a:p>
            <a:pPr eaLnBrk="1" hangingPunct="1"/>
            <a:r>
              <a:rPr lang="en-US" dirty="0" smtClean="0">
                <a:latin typeface="Arial" charset="0"/>
                <a:cs typeface="Arial" charset="0"/>
              </a:rPr>
              <a:t>The Federal Management Regulation (FMR) defines</a:t>
            </a:r>
            <a:r>
              <a:rPr lang="en-US" baseline="0" dirty="0" smtClean="0">
                <a:latin typeface="Arial" charset="0"/>
                <a:cs typeface="Arial" charset="0"/>
              </a:rPr>
              <a:t> agency responsibilities for acquiring excess personal property.  Excess should be the first source of supply.</a:t>
            </a:r>
            <a:endParaRPr lang="en-US" dirty="0" smtClean="0">
              <a:latin typeface="Arial" charset="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5281149F-AFE8-4E31-817F-9F2FA84A3428}" type="slidenum">
              <a:rPr lang="en-US" smtClean="0">
                <a:latin typeface="Arial" charset="0"/>
              </a:rPr>
              <a:pPr/>
              <a:t>3</a:t>
            </a:fld>
            <a:endParaRPr lang="en-US" smtClean="0">
              <a:latin typeface="Arial" charset="0"/>
            </a:endParaRPr>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xfrm>
            <a:off x="938851" y="4435124"/>
            <a:ext cx="5158099" cy="4199009"/>
          </a:xfrm>
          <a:noFill/>
          <a:ln/>
        </p:spPr>
        <p:txBody>
          <a:bodyPr/>
          <a:lstStyle/>
          <a:p>
            <a:pPr eaLnBrk="1" hangingPunct="1"/>
            <a:r>
              <a:rPr lang="en-US" dirty="0" smtClean="0">
                <a:latin typeface="Arial" charset="0"/>
              </a:rPr>
              <a:t>History overview</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C2A4111B-391C-4536-B69A-00EE396FCEDB}" type="slidenum">
              <a:rPr lang="en-US" smtClean="0">
                <a:latin typeface="Arial" charset="0"/>
              </a:rPr>
              <a:pPr/>
              <a:t>30</a:t>
            </a:fld>
            <a:endParaRPr lang="en-US" smtClean="0">
              <a:latin typeface="Arial" charset="0"/>
            </a:endParaRPr>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xfrm>
            <a:off x="938851" y="4435124"/>
            <a:ext cx="5158099" cy="4199009"/>
          </a:xfrm>
          <a:noFill/>
          <a:ln/>
        </p:spPr>
        <p:txBody>
          <a:bodyPr/>
          <a:lstStyle/>
          <a:p>
            <a:pPr eaLnBrk="1" hangingPunct="1"/>
            <a:r>
              <a:rPr lang="en-US" dirty="0" smtClean="0">
                <a:latin typeface="Arial" charset="0"/>
                <a:cs typeface="Arial" charset="0"/>
              </a:rPr>
              <a:t>The Federal Management Regulation (FMR) defines agency responsibilities</a:t>
            </a:r>
            <a:r>
              <a:rPr lang="en-US" baseline="0" dirty="0" smtClean="0">
                <a:latin typeface="Arial" charset="0"/>
                <a:cs typeface="Arial" charset="0"/>
              </a:rPr>
              <a:t> for Disposing of Excess personal property.</a:t>
            </a:r>
            <a:endParaRPr lang="en-US" dirty="0"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rgbClr val="013C88"/>
                </a:solidFill>
                <a:latin typeface="Times" pitchFamily="18" charset="0"/>
                <a:ea typeface="+mn-ea"/>
                <a:cs typeface="+mn-cs"/>
              </a:rPr>
              <a:t>Congress the sole</a:t>
            </a:r>
            <a:r>
              <a:rPr lang="en-US" sz="1200" b="1" kern="1200" baseline="0" dirty="0" smtClean="0">
                <a:solidFill>
                  <a:srgbClr val="013C88"/>
                </a:solidFill>
                <a:latin typeface="Times" pitchFamily="18" charset="0"/>
                <a:ea typeface="+mn-ea"/>
                <a:cs typeface="+mn-cs"/>
              </a:rPr>
              <a:t> </a:t>
            </a:r>
            <a:r>
              <a:rPr lang="en-US" sz="1200" b="1" kern="1200" dirty="0" smtClean="0">
                <a:solidFill>
                  <a:srgbClr val="013C88"/>
                </a:solidFill>
                <a:latin typeface="Times" pitchFamily="18" charset="0"/>
                <a:ea typeface="+mn-ea"/>
                <a:cs typeface="+mn-cs"/>
              </a:rPr>
              <a:t>authority to acquire and dispose of property on behalf of the United State.</a:t>
            </a:r>
            <a:endParaRPr lang="en-US" dirty="0"/>
          </a:p>
        </p:txBody>
      </p:sp>
      <p:sp>
        <p:nvSpPr>
          <p:cNvPr id="4" name="Slide Number Placeholder 3"/>
          <p:cNvSpPr>
            <a:spLocks noGrp="1"/>
          </p:cNvSpPr>
          <p:nvPr>
            <p:ph type="sldNum" sz="quarter" idx="10"/>
          </p:nvPr>
        </p:nvSpPr>
        <p:spPr/>
        <p:txBody>
          <a:bodyPr/>
          <a:lstStyle/>
          <a:p>
            <a:fld id="{BA0E1374-4574-4D8A-8584-918267CBCC12}"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a:t>
            </a:r>
            <a:r>
              <a:rPr lang="en-US" baseline="0" dirty="0" smtClean="0"/>
              <a:t> are the Forces of Evolution?  Large surpluses from World Wars, Presidents and Congress contributed to Program Fragmentation with every new authority that expanded eligibility, and the expanding role of government has resulted in much more property being purchased by the government, creating ever larger amounts of excess personal property. </a:t>
            </a:r>
            <a:endParaRPr lang="en-US" dirty="0"/>
          </a:p>
        </p:txBody>
      </p:sp>
      <p:sp>
        <p:nvSpPr>
          <p:cNvPr id="4" name="Slide Number Placeholder 3"/>
          <p:cNvSpPr>
            <a:spLocks noGrp="1"/>
          </p:cNvSpPr>
          <p:nvPr>
            <p:ph type="sldNum" sz="quarter" idx="10"/>
          </p:nvPr>
        </p:nvSpPr>
        <p:spPr/>
        <p:txBody>
          <a:bodyPr/>
          <a:lstStyle/>
          <a:p>
            <a:fld id="{BA0E1374-4574-4D8A-8584-918267CBCC12}"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8EEA5464-BDB4-402D-9832-4EB5FD1A9882}" type="slidenum">
              <a:rPr lang="en-US" smtClean="0">
                <a:latin typeface="Arial" charset="0"/>
              </a:rPr>
              <a:pPr/>
              <a:t>6</a:t>
            </a:fld>
            <a:endParaRPr lang="en-US" smtClean="0">
              <a:latin typeface="Arial" charset="0"/>
            </a:endParaRPr>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p:spPr>
        <p:txBody>
          <a:bodyPr/>
          <a:lstStyle/>
          <a:p>
            <a:pPr eaLnBrk="1" hangingPunct="1"/>
            <a:r>
              <a:rPr lang="en-US" smtClean="0">
                <a:latin typeface="Arial" charset="0"/>
              </a:rPr>
              <a:t>THIS LANDMARK ACTION BY PRESIDENT WILSON ACTUALLY HAD TWO EFFECTS: FIRSTLY THIS WAS THE FIRST BROAD AUTHORITY FOR UTILIZATION OF EXCESS FEDERAL PROPERTY. SECONDLY IT ESTABLISHED THE PRINCIBLE THAT THE CONTINUED USE OF FEDERAL EXCESS IS IN THE PUBLICS BEST INTEREST.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A128BA60-87E7-4443-8760-D9677558BE37}" type="slidenum">
              <a:rPr lang="en-US" smtClean="0">
                <a:latin typeface="Arial" charset="0"/>
              </a:rPr>
              <a:pPr/>
              <a:t>7</a:t>
            </a:fld>
            <a:endParaRPr lang="en-US" smtClean="0">
              <a:latin typeface="Arial" charset="0"/>
            </a:endParaRPr>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pPr eaLnBrk="1" hangingPunct="1"/>
            <a:r>
              <a:rPr lang="en-US" dirty="0" smtClean="0">
                <a:latin typeface="Arial" charset="0"/>
              </a:rPr>
              <a:t>THIS LANDMARK ACTION BY PRESIDENT WILSON ACTUALLY OPENED THE DOOR BEYOND</a:t>
            </a:r>
            <a:r>
              <a:rPr lang="en-US" baseline="0" dirty="0" smtClean="0">
                <a:latin typeface="Arial" charset="0"/>
              </a:rPr>
              <a:t> FEDERAL AGENCIES AND AUTHORIZED EDUCATIONAL INSTITUTIONS ACCESS TO FEDERAL WAR SURPLUS AT A STEEP DISCOUNT.  IT FURTHER REINFORCED THE </a:t>
            </a:r>
            <a:r>
              <a:rPr lang="en-US" dirty="0" smtClean="0">
                <a:latin typeface="Arial" charset="0"/>
              </a:rPr>
              <a:t>PRINCIBLE THAT THE CONTINUED USE OF FEDERAL EXCESS IS IN THE PUBLICS BEST INTEREST.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1928</a:t>
            </a:r>
            <a:r>
              <a:rPr lang="en-US" baseline="0" dirty="0" smtClean="0"/>
              <a:t>, museums were became eligible and in 1930, PL 71-249 authorized the Navy to provide property without cost.</a:t>
            </a:r>
            <a:endParaRPr lang="en-US" dirty="0"/>
          </a:p>
        </p:txBody>
      </p:sp>
      <p:sp>
        <p:nvSpPr>
          <p:cNvPr id="4" name="Slide Number Placeholder 3"/>
          <p:cNvSpPr>
            <a:spLocks noGrp="1"/>
          </p:cNvSpPr>
          <p:nvPr>
            <p:ph type="sldNum" sz="quarter" idx="10"/>
          </p:nvPr>
        </p:nvSpPr>
        <p:spPr/>
        <p:txBody>
          <a:bodyPr/>
          <a:lstStyle/>
          <a:p>
            <a:fld id="{BA0E1374-4574-4D8A-8584-918267CBCC12}"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Surplus Property Act of 1944 was a temporary statute</a:t>
            </a:r>
            <a:r>
              <a:rPr lang="en-US" baseline="0" dirty="0" smtClean="0"/>
              <a:t> created to address huge WWII surplus inventories.</a:t>
            </a:r>
            <a:endParaRPr lang="en-US" dirty="0"/>
          </a:p>
        </p:txBody>
      </p:sp>
      <p:sp>
        <p:nvSpPr>
          <p:cNvPr id="4" name="Slide Number Placeholder 3"/>
          <p:cNvSpPr>
            <a:spLocks noGrp="1"/>
          </p:cNvSpPr>
          <p:nvPr>
            <p:ph type="sldNum" sz="quarter" idx="10"/>
          </p:nvPr>
        </p:nvSpPr>
        <p:spPr/>
        <p:txBody>
          <a:bodyPr/>
          <a:lstStyle/>
          <a:p>
            <a:fld id="{BA0E1374-4574-4D8A-8584-918267CBCC12}"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08964" name="Picture 68" descr="Flag_more_blue"/>
          <p:cNvPicPr>
            <a:picLocks noChangeAspect="1" noChangeArrowheads="1"/>
          </p:cNvPicPr>
          <p:nvPr userDrawn="1"/>
        </p:nvPicPr>
        <p:blipFill>
          <a:blip r:embed="rId2" cstate="print"/>
          <a:srcRect r="15492"/>
          <a:stretch>
            <a:fillRect/>
          </a:stretch>
        </p:blipFill>
        <p:spPr bwMode="auto">
          <a:xfrm>
            <a:off x="0" y="2722563"/>
            <a:ext cx="9144000" cy="4135437"/>
          </a:xfrm>
          <a:prstGeom prst="rect">
            <a:avLst/>
          </a:prstGeom>
          <a:noFill/>
        </p:spPr>
      </p:pic>
      <p:sp>
        <p:nvSpPr>
          <p:cNvPr id="208949" name="Rectangle 53"/>
          <p:cNvSpPr>
            <a:spLocks noChangeArrowheads="1"/>
          </p:cNvSpPr>
          <p:nvPr userDrawn="1"/>
        </p:nvSpPr>
        <p:spPr bwMode="auto">
          <a:xfrm>
            <a:off x="0" y="2514600"/>
            <a:ext cx="9144000" cy="420688"/>
          </a:xfrm>
          <a:prstGeom prst="rect">
            <a:avLst/>
          </a:prstGeom>
          <a:solidFill>
            <a:srgbClr val="013C88"/>
          </a:solidFill>
          <a:ln w="9525">
            <a:noFill/>
            <a:miter lim="800000"/>
            <a:headEnd/>
            <a:tailEnd/>
          </a:ln>
          <a:effectLst/>
        </p:spPr>
        <p:txBody>
          <a:bodyPr wrap="none" anchor="ctr"/>
          <a:lstStyle/>
          <a:p>
            <a:endParaRPr lang="en-US"/>
          </a:p>
        </p:txBody>
      </p:sp>
      <p:sp>
        <p:nvSpPr>
          <p:cNvPr id="208948" name="Rectangle 52"/>
          <p:cNvSpPr>
            <a:spLocks noChangeArrowheads="1"/>
          </p:cNvSpPr>
          <p:nvPr userDrawn="1"/>
        </p:nvSpPr>
        <p:spPr bwMode="auto">
          <a:xfrm>
            <a:off x="0" y="1708150"/>
            <a:ext cx="9144000" cy="850900"/>
          </a:xfrm>
          <a:prstGeom prst="rect">
            <a:avLst/>
          </a:prstGeom>
          <a:solidFill>
            <a:srgbClr val="A50021"/>
          </a:solidFill>
          <a:ln w="9525">
            <a:noFill/>
            <a:miter lim="800000"/>
            <a:headEnd/>
            <a:tailEnd/>
          </a:ln>
          <a:effectLst/>
        </p:spPr>
        <p:txBody>
          <a:bodyPr wrap="none" anchor="ctr"/>
          <a:lstStyle/>
          <a:p>
            <a:pPr marL="404813"/>
            <a:endParaRPr lang="en-US" sz="3600" dirty="0">
              <a:solidFill>
                <a:schemeClr val="bg1"/>
              </a:solidFill>
              <a:ea typeface="ヒラギノ角ゴ Pro W3" pitchFamily="1" charset="-128"/>
            </a:endParaRPr>
          </a:p>
        </p:txBody>
      </p:sp>
      <p:pic>
        <p:nvPicPr>
          <p:cNvPr id="208950" name="Picture 54"/>
          <p:cNvPicPr>
            <a:picLocks noChangeAspect="1" noChangeArrowheads="1"/>
          </p:cNvPicPr>
          <p:nvPr userDrawn="1"/>
        </p:nvPicPr>
        <p:blipFill>
          <a:blip r:embed="rId3" cstate="print"/>
          <a:srcRect/>
          <a:stretch>
            <a:fillRect/>
          </a:stretch>
        </p:blipFill>
        <p:spPr bwMode="auto">
          <a:xfrm>
            <a:off x="455613" y="455613"/>
            <a:ext cx="850900" cy="854075"/>
          </a:xfrm>
          <a:prstGeom prst="rect">
            <a:avLst/>
          </a:prstGeom>
          <a:noFill/>
        </p:spPr>
      </p:pic>
      <p:sp>
        <p:nvSpPr>
          <p:cNvPr id="208951" name="Text Box 55"/>
          <p:cNvSpPr txBox="1">
            <a:spLocks noChangeArrowheads="1"/>
          </p:cNvSpPr>
          <p:nvPr userDrawn="1"/>
        </p:nvSpPr>
        <p:spPr bwMode="auto">
          <a:xfrm>
            <a:off x="4114800" y="1066800"/>
            <a:ext cx="4445000" cy="304800"/>
          </a:xfrm>
          <a:prstGeom prst="rect">
            <a:avLst/>
          </a:prstGeom>
          <a:noFill/>
          <a:ln w="9525">
            <a:noFill/>
            <a:miter lim="800000"/>
            <a:headEnd/>
            <a:tailEnd/>
          </a:ln>
          <a:effectLst/>
        </p:spPr>
        <p:txBody>
          <a:bodyPr wrap="none" lIns="0" rIns="0"/>
          <a:lstStyle/>
          <a:p>
            <a:pPr algn="r"/>
            <a:r>
              <a:rPr lang="en-US" sz="1400" b="1">
                <a:solidFill>
                  <a:srgbClr val="4C4C4C"/>
                </a:solidFill>
                <a:ea typeface="ヒラギノ角ゴ Pro W3" pitchFamily="1" charset="-128"/>
              </a:rPr>
              <a:t>U.S. General Services Administration</a:t>
            </a:r>
            <a:endParaRPr lang="en-US">
              <a:latin typeface="Franklin Gothic Medium" pitchFamily="34" charset="0"/>
              <a:ea typeface="ヒラギノ角ゴ Pro W3" pitchFamily="1" charset="-128"/>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EEB8C612-4645-469C-BF2D-23E7C3B89138}"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84913" y="1479550"/>
            <a:ext cx="1941512" cy="3962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5613" y="1479550"/>
            <a:ext cx="5676900" cy="3962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32979764-BF6D-4EE4-8BDF-61F0C5A1F0C0}"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8187306-407F-414C-B1EE-82FD528825D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buClrTx/>
              <a:defRPr/>
            </a:lvl1pPr>
            <a:lvl2pPr>
              <a:buClrTx/>
              <a:defRPr/>
            </a:lvl2pPr>
            <a:lvl3pPr>
              <a:buClrTx/>
              <a:defRPr/>
            </a:lvl3pPr>
            <a:lvl4pPr>
              <a:buClrTx/>
              <a:defRPr/>
            </a:lvl4pPr>
            <a:lvl5pPr>
              <a:buClrTx/>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0"/>
          </p:nvPr>
        </p:nvSpPr>
        <p:spPr/>
        <p:txBody>
          <a:bodyPr/>
          <a:lstStyle>
            <a:lvl1pPr>
              <a:defRPr/>
            </a:lvl1pPr>
          </a:lstStyle>
          <a:p>
            <a:fld id="{34021492-D8A9-4CEE-A327-F99EC7B60D36}"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FFB4FF86-13BF-4BB8-9742-B75BB5E30722}"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5613" y="2393950"/>
            <a:ext cx="3808412" cy="304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16425" y="2393950"/>
            <a:ext cx="3808413" cy="304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BB4AABE7-0016-4AD7-9A67-CFD93CD45450}"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584775"/>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828800"/>
            <a:ext cx="4040188" cy="838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743200"/>
            <a:ext cx="4040188" cy="33829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8200" y="1828800"/>
            <a:ext cx="4041775" cy="838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743200"/>
            <a:ext cx="4041775" cy="33829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5AA23EBD-47E0-4EC6-B53A-6C5818EAA66A}"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46A62689-93E6-4FE8-94FB-CAA0ACCC457C}"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E0E081B9-605B-40F4-857E-1A70FD84AE01}"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3008313" cy="707886"/>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1219200"/>
            <a:ext cx="5111750" cy="49069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2057400"/>
            <a:ext cx="3008313" cy="40687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55C7918B-C8A9-483C-B1E7-02B17D9882DD}"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219200"/>
            <a:ext cx="5486400" cy="350837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12A055DB-1A29-4C40-8277-756BD2616464}"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7885" name="Rectangle 13"/>
          <p:cNvSpPr>
            <a:spLocks noGrp="1" noChangeArrowheads="1"/>
          </p:cNvSpPr>
          <p:nvPr>
            <p:ph type="body" idx="1"/>
          </p:nvPr>
        </p:nvSpPr>
        <p:spPr bwMode="auto">
          <a:xfrm>
            <a:off x="455613" y="2393950"/>
            <a:ext cx="7769225" cy="3048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07884" name="Rectangle 12"/>
          <p:cNvSpPr>
            <a:spLocks noGrp="1" noChangeArrowheads="1"/>
          </p:cNvSpPr>
          <p:nvPr>
            <p:ph type="title"/>
          </p:nvPr>
        </p:nvSpPr>
        <p:spPr bwMode="auto">
          <a:xfrm>
            <a:off x="457200" y="1479550"/>
            <a:ext cx="7769225" cy="5794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lvl="0"/>
            <a:r>
              <a:rPr lang="en-US" dirty="0" smtClean="0"/>
              <a:t>Click to edit Master title style</a:t>
            </a:r>
          </a:p>
        </p:txBody>
      </p:sp>
      <p:sp>
        <p:nvSpPr>
          <p:cNvPr id="207918" name="Rectangle 4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b="1">
                <a:solidFill>
                  <a:srgbClr val="013C88"/>
                </a:solidFill>
                <a:ea typeface="ヒラギノ角ゴ Pro W3" pitchFamily="1" charset="-128"/>
              </a:defRPr>
            </a:lvl1pPr>
          </a:lstStyle>
          <a:p>
            <a:fld id="{F7BAECE9-551C-4657-A7D6-DF034FF3AEC8}" type="slidenum">
              <a:rPr lang="en-US"/>
              <a:pPr/>
              <a:t>‹#›</a:t>
            </a:fld>
            <a:endParaRPr lang="en-US"/>
          </a:p>
        </p:txBody>
      </p:sp>
      <p:sp>
        <p:nvSpPr>
          <p:cNvPr id="207920" name="Rectangle 48"/>
          <p:cNvSpPr>
            <a:spLocks noChangeArrowheads="1"/>
          </p:cNvSpPr>
          <p:nvPr userDrawn="1"/>
        </p:nvSpPr>
        <p:spPr bwMode="auto">
          <a:xfrm>
            <a:off x="0" y="685800"/>
            <a:ext cx="9144000" cy="420688"/>
          </a:xfrm>
          <a:prstGeom prst="rect">
            <a:avLst/>
          </a:prstGeom>
          <a:solidFill>
            <a:srgbClr val="A50021"/>
          </a:solidFill>
          <a:ln w="9525">
            <a:noFill/>
            <a:miter lim="800000"/>
            <a:headEnd/>
            <a:tailEnd/>
          </a:ln>
          <a:effectLst/>
        </p:spPr>
        <p:txBody>
          <a:bodyPr wrap="none" anchor="ctr"/>
          <a:lstStyle/>
          <a:p>
            <a:pPr marL="347663"/>
            <a:endParaRPr lang="en-US" sz="2000" dirty="0">
              <a:latin typeface="Franklin Gothic Medium" pitchFamily="34" charset="0"/>
              <a:ea typeface="ヒラギノ角ゴ Pro W3" pitchFamily="1" charset="-128"/>
            </a:endParaRPr>
          </a:p>
        </p:txBody>
      </p:sp>
      <p:pic>
        <p:nvPicPr>
          <p:cNvPr id="207927" name="Picture 55" descr="1239"/>
          <p:cNvPicPr>
            <a:picLocks noChangeAspect="1" noChangeArrowheads="1"/>
          </p:cNvPicPr>
          <p:nvPr userDrawn="1"/>
        </p:nvPicPr>
        <p:blipFill>
          <a:blip r:embed="rId14" cstate="print"/>
          <a:srcRect t="43367"/>
          <a:stretch>
            <a:fillRect/>
          </a:stretch>
        </p:blipFill>
        <p:spPr bwMode="auto">
          <a:xfrm>
            <a:off x="0" y="0"/>
            <a:ext cx="9144000" cy="704850"/>
          </a:xfrm>
          <a:prstGeom prst="rect">
            <a:avLst/>
          </a:prstGeom>
          <a:noFill/>
        </p:spPr>
      </p:pic>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Lst>
  <p:hf hdr="0" ftr="0" dt="0"/>
  <p:txStyles>
    <p:titleStyle>
      <a:lvl1pPr algn="l" rtl="0" eaLnBrk="0" fontAlgn="base" hangingPunct="0">
        <a:spcBef>
          <a:spcPct val="0"/>
        </a:spcBef>
        <a:spcAft>
          <a:spcPct val="0"/>
        </a:spcAft>
        <a:defRPr sz="3200" b="1">
          <a:solidFill>
            <a:srgbClr val="013C88"/>
          </a:solidFill>
          <a:latin typeface="Arial Black" pitchFamily="34" charset="0"/>
          <a:ea typeface="+mj-ea"/>
          <a:cs typeface="+mj-cs"/>
        </a:defRPr>
      </a:lvl1pPr>
      <a:lvl2pPr algn="l" rtl="0" eaLnBrk="0" fontAlgn="base" hangingPunct="0">
        <a:spcBef>
          <a:spcPct val="0"/>
        </a:spcBef>
        <a:spcAft>
          <a:spcPct val="0"/>
        </a:spcAft>
        <a:defRPr sz="3200" b="1">
          <a:solidFill>
            <a:srgbClr val="013C88"/>
          </a:solidFill>
          <a:latin typeface="Arial" charset="0"/>
        </a:defRPr>
      </a:lvl2pPr>
      <a:lvl3pPr algn="l" rtl="0" eaLnBrk="0" fontAlgn="base" hangingPunct="0">
        <a:spcBef>
          <a:spcPct val="0"/>
        </a:spcBef>
        <a:spcAft>
          <a:spcPct val="0"/>
        </a:spcAft>
        <a:defRPr sz="3200" b="1">
          <a:solidFill>
            <a:srgbClr val="013C88"/>
          </a:solidFill>
          <a:latin typeface="Arial" charset="0"/>
        </a:defRPr>
      </a:lvl3pPr>
      <a:lvl4pPr algn="l" rtl="0" eaLnBrk="0" fontAlgn="base" hangingPunct="0">
        <a:spcBef>
          <a:spcPct val="0"/>
        </a:spcBef>
        <a:spcAft>
          <a:spcPct val="0"/>
        </a:spcAft>
        <a:defRPr sz="3200" b="1">
          <a:solidFill>
            <a:srgbClr val="013C88"/>
          </a:solidFill>
          <a:latin typeface="Arial" charset="0"/>
        </a:defRPr>
      </a:lvl4pPr>
      <a:lvl5pPr algn="l" rtl="0" eaLnBrk="0" fontAlgn="base" hangingPunct="0">
        <a:spcBef>
          <a:spcPct val="0"/>
        </a:spcBef>
        <a:spcAft>
          <a:spcPct val="0"/>
        </a:spcAft>
        <a:defRPr sz="3200" b="1">
          <a:solidFill>
            <a:srgbClr val="013C88"/>
          </a:solidFill>
          <a:latin typeface="Arial" charset="0"/>
        </a:defRPr>
      </a:lvl5pPr>
      <a:lvl6pPr marL="457200" algn="l" rtl="0" eaLnBrk="0" fontAlgn="base" hangingPunct="0">
        <a:spcBef>
          <a:spcPct val="0"/>
        </a:spcBef>
        <a:spcAft>
          <a:spcPct val="0"/>
        </a:spcAft>
        <a:defRPr sz="3200" b="1">
          <a:solidFill>
            <a:srgbClr val="013C88"/>
          </a:solidFill>
          <a:latin typeface="Arial" charset="0"/>
        </a:defRPr>
      </a:lvl6pPr>
      <a:lvl7pPr marL="914400" algn="l" rtl="0" eaLnBrk="0" fontAlgn="base" hangingPunct="0">
        <a:spcBef>
          <a:spcPct val="0"/>
        </a:spcBef>
        <a:spcAft>
          <a:spcPct val="0"/>
        </a:spcAft>
        <a:defRPr sz="3200" b="1">
          <a:solidFill>
            <a:srgbClr val="013C88"/>
          </a:solidFill>
          <a:latin typeface="Arial" charset="0"/>
        </a:defRPr>
      </a:lvl7pPr>
      <a:lvl8pPr marL="1371600" algn="l" rtl="0" eaLnBrk="0" fontAlgn="base" hangingPunct="0">
        <a:spcBef>
          <a:spcPct val="0"/>
        </a:spcBef>
        <a:spcAft>
          <a:spcPct val="0"/>
        </a:spcAft>
        <a:defRPr sz="3200" b="1">
          <a:solidFill>
            <a:srgbClr val="013C88"/>
          </a:solidFill>
          <a:latin typeface="Arial" charset="0"/>
        </a:defRPr>
      </a:lvl8pPr>
      <a:lvl9pPr marL="1828800" algn="l" rtl="0" eaLnBrk="0" fontAlgn="base" hangingPunct="0">
        <a:spcBef>
          <a:spcPct val="0"/>
        </a:spcBef>
        <a:spcAft>
          <a:spcPct val="0"/>
        </a:spcAft>
        <a:defRPr sz="3200" b="1">
          <a:solidFill>
            <a:srgbClr val="013C88"/>
          </a:solidFill>
          <a:latin typeface="Arial" charset="0"/>
        </a:defRPr>
      </a:lvl9pPr>
    </p:titleStyle>
    <p:bodyStyle>
      <a:lvl1pPr marL="342900" indent="-342900" algn="l" rtl="0" eaLnBrk="0" fontAlgn="base" hangingPunct="0">
        <a:spcBef>
          <a:spcPct val="20000"/>
        </a:spcBef>
        <a:spcAft>
          <a:spcPct val="0"/>
        </a:spcAft>
        <a:buClr>
          <a:schemeClr val="accent6"/>
        </a:buClr>
        <a:buFont typeface="Wingdings" pitchFamily="2" charset="2"/>
        <a:buChar char="Ø"/>
        <a:defRPr sz="2400">
          <a:solidFill>
            <a:srgbClr val="013C88"/>
          </a:solidFill>
          <a:latin typeface="Arial" pitchFamily="34" charset="0"/>
          <a:ea typeface="+mn-ea"/>
          <a:cs typeface="Arial" pitchFamily="34" charset="0"/>
        </a:defRPr>
      </a:lvl1pPr>
      <a:lvl2pPr marL="742950" indent="-220663" algn="l" rtl="0" eaLnBrk="0" fontAlgn="base" hangingPunct="0">
        <a:spcBef>
          <a:spcPct val="20000"/>
        </a:spcBef>
        <a:spcAft>
          <a:spcPct val="0"/>
        </a:spcAft>
        <a:buClr>
          <a:schemeClr val="accent6"/>
        </a:buClr>
        <a:buFont typeface="Wingdings" pitchFamily="2" charset="2"/>
        <a:buChar char=""/>
        <a:defRPr sz="2400">
          <a:solidFill>
            <a:srgbClr val="013C88"/>
          </a:solidFill>
          <a:latin typeface="Arial" pitchFamily="34" charset="0"/>
          <a:cs typeface="Arial" pitchFamily="34" charset="0"/>
        </a:defRPr>
      </a:lvl2pPr>
      <a:lvl3pPr marL="1143000" indent="-228600" algn="l" rtl="0" eaLnBrk="0" fontAlgn="base" hangingPunct="0">
        <a:spcBef>
          <a:spcPct val="20000"/>
        </a:spcBef>
        <a:spcAft>
          <a:spcPct val="0"/>
        </a:spcAft>
        <a:buClr>
          <a:schemeClr val="accent6"/>
        </a:buClr>
        <a:buFont typeface="Arial" charset="0"/>
        <a:buChar char="–"/>
        <a:defRPr sz="2400">
          <a:solidFill>
            <a:srgbClr val="013C88"/>
          </a:solidFill>
          <a:latin typeface="Arial" pitchFamily="34" charset="0"/>
          <a:cs typeface="Arial" pitchFamily="34" charset="0"/>
        </a:defRPr>
      </a:lvl3pPr>
      <a:lvl4pPr marL="1600200" indent="-228600" algn="l" rtl="0" eaLnBrk="0" fontAlgn="base" hangingPunct="0">
        <a:spcBef>
          <a:spcPct val="20000"/>
        </a:spcBef>
        <a:spcAft>
          <a:spcPct val="0"/>
        </a:spcAft>
        <a:buClr>
          <a:schemeClr val="accent6"/>
        </a:buClr>
        <a:buFont typeface="Wingdings" pitchFamily="2" charset="2"/>
        <a:buChar char="§"/>
        <a:defRPr sz="2400">
          <a:solidFill>
            <a:srgbClr val="013C88"/>
          </a:solidFill>
          <a:latin typeface="Arial" pitchFamily="34" charset="0"/>
          <a:cs typeface="Arial" pitchFamily="34" charset="0"/>
        </a:defRPr>
      </a:lvl4pPr>
      <a:lvl5pPr marL="2057400" indent="-228600" algn="l" rtl="0" eaLnBrk="0" fontAlgn="base" hangingPunct="0">
        <a:spcBef>
          <a:spcPct val="20000"/>
        </a:spcBef>
        <a:spcAft>
          <a:spcPct val="0"/>
        </a:spcAft>
        <a:buClr>
          <a:schemeClr val="accent6"/>
        </a:buClr>
        <a:buFont typeface="Wingdings" pitchFamily="2" charset="2"/>
        <a:buChar char="ú"/>
        <a:defRPr sz="2400">
          <a:solidFill>
            <a:srgbClr val="013C88"/>
          </a:solidFill>
          <a:latin typeface="Arial" pitchFamily="34" charset="0"/>
          <a:cs typeface="Arial" pitchFamily="34" charset="0"/>
        </a:defRPr>
      </a:lvl5pPr>
      <a:lvl6pPr marL="2514600" indent="-228600" algn="l" rtl="0" eaLnBrk="0" fontAlgn="base" hangingPunct="0">
        <a:spcBef>
          <a:spcPct val="20000"/>
        </a:spcBef>
        <a:spcAft>
          <a:spcPct val="0"/>
        </a:spcAft>
        <a:buClr>
          <a:schemeClr val="bg1"/>
        </a:buClr>
        <a:buFont typeface="Wingdings" pitchFamily="2" charset="2"/>
        <a:buChar char="ú"/>
        <a:defRPr sz="2400">
          <a:solidFill>
            <a:srgbClr val="013C88"/>
          </a:solidFill>
          <a:latin typeface="+mn-lt"/>
        </a:defRPr>
      </a:lvl6pPr>
      <a:lvl7pPr marL="2971800" indent="-228600" algn="l" rtl="0" eaLnBrk="0" fontAlgn="base" hangingPunct="0">
        <a:spcBef>
          <a:spcPct val="20000"/>
        </a:spcBef>
        <a:spcAft>
          <a:spcPct val="0"/>
        </a:spcAft>
        <a:buClr>
          <a:schemeClr val="bg1"/>
        </a:buClr>
        <a:buFont typeface="Wingdings" pitchFamily="2" charset="2"/>
        <a:buChar char="ú"/>
        <a:defRPr sz="2400">
          <a:solidFill>
            <a:srgbClr val="013C88"/>
          </a:solidFill>
          <a:latin typeface="+mn-lt"/>
        </a:defRPr>
      </a:lvl7pPr>
      <a:lvl8pPr marL="3429000" indent="-228600" algn="l" rtl="0" eaLnBrk="0" fontAlgn="base" hangingPunct="0">
        <a:spcBef>
          <a:spcPct val="20000"/>
        </a:spcBef>
        <a:spcAft>
          <a:spcPct val="0"/>
        </a:spcAft>
        <a:buClr>
          <a:schemeClr val="bg1"/>
        </a:buClr>
        <a:buFont typeface="Wingdings" pitchFamily="2" charset="2"/>
        <a:buChar char="ú"/>
        <a:defRPr sz="2400">
          <a:solidFill>
            <a:srgbClr val="013C88"/>
          </a:solidFill>
          <a:latin typeface="+mn-lt"/>
        </a:defRPr>
      </a:lvl8pPr>
      <a:lvl9pPr marL="3886200" indent="-228600" algn="l" rtl="0" eaLnBrk="0" fontAlgn="base" hangingPunct="0">
        <a:spcBef>
          <a:spcPct val="20000"/>
        </a:spcBef>
        <a:spcAft>
          <a:spcPct val="0"/>
        </a:spcAft>
        <a:buClr>
          <a:schemeClr val="bg1"/>
        </a:buClr>
        <a:buFont typeface="Wingdings" pitchFamily="2" charset="2"/>
        <a:buChar char="ú"/>
        <a:defRPr sz="2400">
          <a:solidFill>
            <a:srgbClr val="013C88"/>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33400" y="6019800"/>
            <a:ext cx="2298155" cy="461665"/>
          </a:xfrm>
          <a:prstGeom prst="rect">
            <a:avLst/>
          </a:prstGeom>
        </p:spPr>
        <p:txBody>
          <a:bodyPr wrap="square">
            <a:spAutoFit/>
          </a:bodyPr>
          <a:lstStyle/>
          <a:p>
            <a:r>
              <a:rPr lang="en-US" b="1" dirty="0" smtClean="0">
                <a:solidFill>
                  <a:schemeClr val="bg1"/>
                </a:solidFill>
                <a:latin typeface="Arial" pitchFamily="34" charset="0"/>
                <a:cs typeface="Arial" pitchFamily="34" charset="0"/>
              </a:rPr>
              <a:t>August 2014</a:t>
            </a:r>
            <a:endParaRPr lang="en-US" dirty="0">
              <a:latin typeface="Arial" pitchFamily="34" charset="0"/>
              <a:cs typeface="Arial" pitchFamily="34" charset="0"/>
            </a:endParaRPr>
          </a:p>
        </p:txBody>
      </p:sp>
      <p:sp>
        <p:nvSpPr>
          <p:cNvPr id="20483" name="Rectangle 27"/>
          <p:cNvSpPr>
            <a:spLocks noChangeArrowheads="1"/>
          </p:cNvSpPr>
          <p:nvPr/>
        </p:nvSpPr>
        <p:spPr bwMode="auto">
          <a:xfrm>
            <a:off x="228600" y="3048000"/>
            <a:ext cx="8763000" cy="1569660"/>
          </a:xfrm>
          <a:prstGeom prst="rect">
            <a:avLst/>
          </a:prstGeom>
          <a:noFill/>
          <a:ln w="9525">
            <a:noFill/>
            <a:miter lim="800000"/>
            <a:headEnd/>
            <a:tailEnd/>
          </a:ln>
        </p:spPr>
        <p:txBody>
          <a:bodyPr wrap="square">
            <a:spAutoFit/>
          </a:bodyPr>
          <a:lstStyle/>
          <a:p>
            <a:pPr algn="ctr"/>
            <a:r>
              <a:rPr lang="en-US" sz="3200" b="1" dirty="0" smtClean="0">
                <a:solidFill>
                  <a:schemeClr val="bg1"/>
                </a:solidFill>
                <a:latin typeface="Arial Black" pitchFamily="34" charset="0"/>
              </a:rPr>
              <a:t>Personal Property Disposal Overview: </a:t>
            </a:r>
          </a:p>
          <a:p>
            <a:pPr algn="ctr"/>
            <a:r>
              <a:rPr lang="en-US" sz="3200" b="1" dirty="0" smtClean="0">
                <a:solidFill>
                  <a:schemeClr val="bg1"/>
                </a:solidFill>
                <a:latin typeface="Arial Black" pitchFamily="34" charset="0"/>
              </a:rPr>
              <a:t>Legislative </a:t>
            </a:r>
            <a:r>
              <a:rPr lang="en-US" sz="3200" b="1" dirty="0">
                <a:solidFill>
                  <a:schemeClr val="bg1"/>
                </a:solidFill>
                <a:latin typeface="Arial Black" pitchFamily="34" charset="0"/>
              </a:rPr>
              <a:t>History, </a:t>
            </a:r>
            <a:r>
              <a:rPr lang="en-US" sz="3200" b="1" dirty="0" smtClean="0">
                <a:solidFill>
                  <a:schemeClr val="bg1"/>
                </a:solidFill>
                <a:latin typeface="Arial Black" pitchFamily="34" charset="0"/>
              </a:rPr>
              <a:t>Statutes, Organization </a:t>
            </a:r>
            <a:r>
              <a:rPr lang="en-US" sz="3200" b="1" dirty="0">
                <a:solidFill>
                  <a:schemeClr val="bg1"/>
                </a:solidFill>
                <a:latin typeface="Arial Black" pitchFamily="34" charset="0"/>
              </a:rPr>
              <a:t>and </a:t>
            </a:r>
            <a:r>
              <a:rPr lang="en-US" sz="3200" b="1" dirty="0" smtClean="0">
                <a:solidFill>
                  <a:schemeClr val="bg1"/>
                </a:solidFill>
                <a:latin typeface="Arial Black" pitchFamily="34" charset="0"/>
              </a:rPr>
              <a:t>Functions</a:t>
            </a:r>
            <a:endParaRPr lang="en-US" sz="4000" b="1" dirty="0">
              <a:solidFill>
                <a:schemeClr val="bg1"/>
              </a:solidFill>
              <a:latin typeface="Arial Black"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type="body" idx="1"/>
          </p:nvPr>
        </p:nvSpPr>
        <p:spPr>
          <a:xfrm>
            <a:off x="533400" y="2286000"/>
            <a:ext cx="8229600" cy="4267200"/>
          </a:xfrm>
        </p:spPr>
        <p:txBody>
          <a:bodyPr/>
          <a:lstStyle/>
          <a:p>
            <a:pPr eaLnBrk="1" hangingPunct="1">
              <a:lnSpc>
                <a:spcPct val="80000"/>
              </a:lnSpc>
            </a:pPr>
            <a:r>
              <a:rPr lang="en-US" sz="2800" b="1" dirty="0" smtClean="0"/>
              <a:t> </a:t>
            </a:r>
            <a:r>
              <a:rPr lang="en-US" sz="2800" b="1" u="sng" dirty="0" smtClean="0"/>
              <a:t>1949</a:t>
            </a:r>
            <a:r>
              <a:rPr lang="en-US" sz="2800" b="1" dirty="0" smtClean="0"/>
              <a:t> - Public Law 81-152</a:t>
            </a:r>
          </a:p>
          <a:p>
            <a:pPr eaLnBrk="1" hangingPunct="1">
              <a:lnSpc>
                <a:spcPct val="80000"/>
              </a:lnSpc>
              <a:buNone/>
            </a:pPr>
            <a:endParaRPr lang="en-US" sz="1200" dirty="0" smtClean="0"/>
          </a:p>
          <a:p>
            <a:pPr lvl="1" eaLnBrk="1" hangingPunct="1">
              <a:lnSpc>
                <a:spcPct val="80000"/>
              </a:lnSpc>
              <a:buFont typeface="Arial" pitchFamily="34" charset="0"/>
              <a:buChar char="•"/>
            </a:pPr>
            <a:r>
              <a:rPr lang="en-US" dirty="0" smtClean="0"/>
              <a:t>Known as the “</a:t>
            </a:r>
            <a:r>
              <a:rPr lang="en-US" b="1" dirty="0" smtClean="0"/>
              <a:t>Federal Property and Administrative Services Act of 1949</a:t>
            </a:r>
            <a:r>
              <a:rPr lang="en-US" dirty="0" smtClean="0"/>
              <a:t>”.  </a:t>
            </a:r>
          </a:p>
          <a:p>
            <a:pPr lvl="1" eaLnBrk="1" hangingPunct="1">
              <a:lnSpc>
                <a:spcPct val="80000"/>
              </a:lnSpc>
              <a:buNone/>
            </a:pPr>
            <a:endParaRPr lang="en-US" sz="1200" dirty="0" smtClean="0"/>
          </a:p>
          <a:p>
            <a:pPr lvl="1" eaLnBrk="1" hangingPunct="1">
              <a:lnSpc>
                <a:spcPct val="80000"/>
              </a:lnSpc>
              <a:buFont typeface="Arial" pitchFamily="34" charset="0"/>
              <a:buChar char="•"/>
            </a:pPr>
            <a:r>
              <a:rPr lang="en-US" dirty="0" smtClean="0"/>
              <a:t>Established </a:t>
            </a:r>
            <a:r>
              <a:rPr lang="en-US" b="1" dirty="0" smtClean="0"/>
              <a:t>GSA</a:t>
            </a:r>
            <a:r>
              <a:rPr lang="en-US" dirty="0" smtClean="0"/>
              <a:t> as the sole successor to administer the provisions of this Act.  GSA assumed overall responsibility for property management matters government-wide.</a:t>
            </a:r>
          </a:p>
        </p:txBody>
      </p:sp>
      <p:sp>
        <p:nvSpPr>
          <p:cNvPr id="29698" name="Rectangle 2"/>
          <p:cNvSpPr>
            <a:spLocks noGrp="1" noChangeArrowheads="1"/>
          </p:cNvSpPr>
          <p:nvPr>
            <p:ph type="title"/>
          </p:nvPr>
        </p:nvSpPr>
        <p:spPr>
          <a:xfrm>
            <a:off x="304800" y="1295400"/>
            <a:ext cx="8382000" cy="707886"/>
          </a:xfrm>
        </p:spPr>
        <p:txBody>
          <a:bodyPr/>
          <a:lstStyle/>
          <a:p>
            <a:pPr algn="l" eaLnBrk="1" hangingPunct="1"/>
            <a:r>
              <a:rPr lang="en-US" sz="4000" dirty="0" smtClean="0">
                <a:solidFill>
                  <a:srgbClr val="FFFF00"/>
                </a:solidFill>
              </a:rPr>
              <a:t> </a:t>
            </a:r>
            <a:r>
              <a:rPr lang="en-US" dirty="0" smtClean="0"/>
              <a:t>Major Congressional Milestone: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noChangeArrowheads="1"/>
          </p:cNvSpPr>
          <p:nvPr>
            <p:ph type="body" idx="1"/>
          </p:nvPr>
        </p:nvSpPr>
        <p:spPr>
          <a:xfrm>
            <a:off x="457200" y="2133600"/>
            <a:ext cx="8458200" cy="4495800"/>
          </a:xfrm>
        </p:spPr>
        <p:txBody>
          <a:bodyPr/>
          <a:lstStyle/>
          <a:p>
            <a:pPr eaLnBrk="1" hangingPunct="1">
              <a:lnSpc>
                <a:spcPct val="80000"/>
              </a:lnSpc>
            </a:pPr>
            <a:r>
              <a:rPr lang="en-US" sz="2800" b="1" dirty="0" smtClean="0"/>
              <a:t> </a:t>
            </a:r>
            <a:r>
              <a:rPr lang="en-US" sz="2800" b="1" u="sng" dirty="0" smtClean="0"/>
              <a:t>1956</a:t>
            </a:r>
            <a:r>
              <a:rPr lang="en-US" sz="2800" b="1" dirty="0" smtClean="0"/>
              <a:t> - Public Law 84-655</a:t>
            </a:r>
          </a:p>
          <a:p>
            <a:pPr eaLnBrk="1" hangingPunct="1">
              <a:lnSpc>
                <a:spcPct val="80000"/>
              </a:lnSpc>
              <a:buNone/>
            </a:pPr>
            <a:endParaRPr lang="en-US" sz="1200" b="1" dirty="0" smtClean="0"/>
          </a:p>
          <a:p>
            <a:pPr lvl="1" eaLnBrk="1" hangingPunct="1">
              <a:lnSpc>
                <a:spcPct val="80000"/>
              </a:lnSpc>
              <a:buFont typeface="Arial" pitchFamily="34" charset="0"/>
              <a:buChar char="•"/>
            </a:pPr>
            <a:r>
              <a:rPr lang="en-US" dirty="0" smtClean="0"/>
              <a:t>Established that no property could be donated for use in a state except through a “</a:t>
            </a:r>
            <a:r>
              <a:rPr lang="en-US" b="1" dirty="0" smtClean="0"/>
              <a:t>State Agency for Surplus Property </a:t>
            </a:r>
            <a:r>
              <a:rPr lang="en-US" dirty="0" smtClean="0"/>
              <a:t>(SASP)”.</a:t>
            </a:r>
          </a:p>
          <a:p>
            <a:pPr eaLnBrk="1" hangingPunct="1">
              <a:lnSpc>
                <a:spcPct val="80000"/>
              </a:lnSpc>
              <a:buFontTx/>
              <a:buNone/>
            </a:pPr>
            <a:endParaRPr lang="en-US" sz="1200" dirty="0" smtClean="0"/>
          </a:p>
          <a:p>
            <a:pPr lvl="1" eaLnBrk="1" hangingPunct="1">
              <a:lnSpc>
                <a:spcPct val="80000"/>
              </a:lnSpc>
              <a:buFont typeface="Arial" pitchFamily="34" charset="0"/>
              <a:buChar char="•"/>
            </a:pPr>
            <a:r>
              <a:rPr lang="en-US" dirty="0" smtClean="0"/>
              <a:t>The Department of Health, Education and Welfare (DHEW) was designated to screen and allocate surplus property for civil defense purposes.</a:t>
            </a:r>
          </a:p>
          <a:p>
            <a:pPr eaLnBrk="1" hangingPunct="1">
              <a:lnSpc>
                <a:spcPct val="80000"/>
              </a:lnSpc>
              <a:buFontTx/>
              <a:buNone/>
            </a:pPr>
            <a:endParaRPr lang="en-US" sz="1200" dirty="0" smtClean="0"/>
          </a:p>
          <a:p>
            <a:pPr eaLnBrk="1" hangingPunct="1">
              <a:lnSpc>
                <a:spcPct val="80000"/>
              </a:lnSpc>
            </a:pPr>
            <a:r>
              <a:rPr lang="en-US" sz="2800" b="1" dirty="0" smtClean="0"/>
              <a:t> </a:t>
            </a:r>
            <a:r>
              <a:rPr lang="en-US" sz="2800" b="1" u="sng" dirty="0" smtClean="0"/>
              <a:t>1976</a:t>
            </a:r>
            <a:r>
              <a:rPr lang="en-US" sz="2800" b="1" dirty="0" smtClean="0"/>
              <a:t>- Public Law 94-519</a:t>
            </a:r>
          </a:p>
          <a:p>
            <a:pPr eaLnBrk="1" hangingPunct="1">
              <a:lnSpc>
                <a:spcPct val="80000"/>
              </a:lnSpc>
              <a:buNone/>
            </a:pPr>
            <a:endParaRPr lang="en-US" sz="1200" b="1" dirty="0" smtClean="0"/>
          </a:p>
          <a:p>
            <a:pPr lvl="1" eaLnBrk="1" hangingPunct="1">
              <a:lnSpc>
                <a:spcPct val="80000"/>
              </a:lnSpc>
              <a:buFont typeface="Arial" pitchFamily="34" charset="0"/>
              <a:buChar char="•"/>
            </a:pPr>
            <a:r>
              <a:rPr lang="en-US" dirty="0" smtClean="0"/>
              <a:t>Transferred responsibility of the donation program from DHEW to GSA.</a:t>
            </a:r>
          </a:p>
          <a:p>
            <a:pPr eaLnBrk="1" hangingPunct="1">
              <a:lnSpc>
                <a:spcPct val="80000"/>
              </a:lnSpc>
              <a:buFontTx/>
              <a:buNone/>
            </a:pPr>
            <a:endParaRPr lang="en-US" sz="2800" dirty="0" smtClean="0">
              <a:solidFill>
                <a:srgbClr val="FFFF00"/>
              </a:solidFill>
            </a:endParaRPr>
          </a:p>
          <a:p>
            <a:pPr eaLnBrk="1" hangingPunct="1">
              <a:lnSpc>
                <a:spcPct val="80000"/>
              </a:lnSpc>
              <a:buFontTx/>
              <a:buNone/>
            </a:pPr>
            <a:endParaRPr lang="en-US" sz="2800" dirty="0" smtClean="0">
              <a:solidFill>
                <a:srgbClr val="FFFF00"/>
              </a:solidFill>
            </a:endParaRPr>
          </a:p>
          <a:p>
            <a:pPr eaLnBrk="1" hangingPunct="1">
              <a:lnSpc>
                <a:spcPct val="80000"/>
              </a:lnSpc>
              <a:buFontTx/>
              <a:buNone/>
            </a:pPr>
            <a:r>
              <a:rPr lang="en-US" sz="2400" dirty="0" smtClean="0">
                <a:solidFill>
                  <a:srgbClr val="FFFF00"/>
                </a:solidFill>
              </a:rPr>
              <a:t>   </a:t>
            </a:r>
            <a:endParaRPr lang="en-US" sz="2400" dirty="0" smtClean="0">
              <a:solidFill>
                <a:schemeClr val="bg1"/>
              </a:solidFill>
            </a:endParaRPr>
          </a:p>
          <a:p>
            <a:pPr eaLnBrk="1" hangingPunct="1">
              <a:lnSpc>
                <a:spcPct val="80000"/>
              </a:lnSpc>
              <a:buFontTx/>
              <a:buNone/>
            </a:pPr>
            <a:endParaRPr lang="en-US" sz="2400" dirty="0" smtClean="0">
              <a:solidFill>
                <a:schemeClr val="bg1"/>
              </a:solidFill>
            </a:endParaRPr>
          </a:p>
        </p:txBody>
      </p:sp>
      <p:sp>
        <p:nvSpPr>
          <p:cNvPr id="30722" name="Rectangle 2"/>
          <p:cNvSpPr>
            <a:spLocks noGrp="1" noChangeArrowheads="1"/>
          </p:cNvSpPr>
          <p:nvPr>
            <p:ph type="title"/>
          </p:nvPr>
        </p:nvSpPr>
        <p:spPr>
          <a:xfrm>
            <a:off x="457200" y="1295400"/>
            <a:ext cx="8686800" cy="584775"/>
          </a:xfrm>
        </p:spPr>
        <p:txBody>
          <a:bodyPr/>
          <a:lstStyle/>
          <a:p>
            <a:pPr algn="l" eaLnBrk="1" hangingPunct="1"/>
            <a:r>
              <a:rPr lang="en-US" dirty="0" smtClean="0"/>
              <a:t>Major Congressional Milestones: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Grp="1" noChangeArrowheads="1"/>
          </p:cNvSpPr>
          <p:nvPr>
            <p:ph type="body" idx="1"/>
          </p:nvPr>
        </p:nvSpPr>
        <p:spPr>
          <a:xfrm>
            <a:off x="304800" y="1371600"/>
            <a:ext cx="8839200" cy="4419600"/>
          </a:xfrm>
        </p:spPr>
        <p:txBody>
          <a:bodyPr/>
          <a:lstStyle/>
          <a:p>
            <a:pPr eaLnBrk="1" hangingPunct="1">
              <a:lnSpc>
                <a:spcPct val="80000"/>
              </a:lnSpc>
              <a:buFontTx/>
              <a:buNone/>
            </a:pPr>
            <a:endParaRPr lang="en-US" sz="2800" dirty="0" smtClean="0">
              <a:solidFill>
                <a:srgbClr val="FFFF00"/>
              </a:solidFill>
            </a:endParaRPr>
          </a:p>
          <a:p>
            <a:pPr eaLnBrk="1" hangingPunct="1">
              <a:lnSpc>
                <a:spcPct val="80000"/>
              </a:lnSpc>
              <a:buFontTx/>
              <a:buNone/>
            </a:pPr>
            <a:endParaRPr lang="en-US" sz="2800" dirty="0" smtClean="0">
              <a:solidFill>
                <a:srgbClr val="FFFF00"/>
              </a:solidFill>
            </a:endParaRPr>
          </a:p>
          <a:p>
            <a:pPr eaLnBrk="1" hangingPunct="1">
              <a:lnSpc>
                <a:spcPct val="80000"/>
              </a:lnSpc>
              <a:buFontTx/>
              <a:buNone/>
            </a:pPr>
            <a:r>
              <a:rPr lang="en-US" sz="2400" dirty="0" smtClean="0">
                <a:solidFill>
                  <a:srgbClr val="FFFF00"/>
                </a:solidFill>
              </a:rPr>
              <a:t>   </a:t>
            </a:r>
            <a:endParaRPr lang="en-US" sz="2400" dirty="0" smtClean="0">
              <a:solidFill>
                <a:schemeClr val="bg1"/>
              </a:solidFill>
            </a:endParaRPr>
          </a:p>
          <a:p>
            <a:pPr eaLnBrk="1" hangingPunct="1">
              <a:lnSpc>
                <a:spcPct val="80000"/>
              </a:lnSpc>
              <a:buFontTx/>
              <a:buNone/>
            </a:pPr>
            <a:endParaRPr lang="en-US" sz="2400" dirty="0" smtClean="0">
              <a:solidFill>
                <a:schemeClr val="bg1"/>
              </a:solidFill>
            </a:endParaRPr>
          </a:p>
        </p:txBody>
      </p:sp>
      <p:sp>
        <p:nvSpPr>
          <p:cNvPr id="31748" name="Rectangle 3"/>
          <p:cNvSpPr>
            <a:spLocks noChangeArrowheads="1"/>
          </p:cNvSpPr>
          <p:nvPr/>
        </p:nvSpPr>
        <p:spPr bwMode="auto">
          <a:xfrm>
            <a:off x="457200" y="2286000"/>
            <a:ext cx="8534400" cy="3391698"/>
          </a:xfrm>
          <a:prstGeom prst="rect">
            <a:avLst/>
          </a:prstGeom>
          <a:noFill/>
          <a:ln w="9525">
            <a:noFill/>
            <a:miter lim="800000"/>
            <a:headEnd/>
            <a:tailEnd/>
          </a:ln>
        </p:spPr>
        <p:txBody>
          <a:bodyPr wrap="square">
            <a:spAutoFit/>
          </a:bodyPr>
          <a:lstStyle/>
          <a:p>
            <a:pPr>
              <a:lnSpc>
                <a:spcPct val="80000"/>
              </a:lnSpc>
              <a:buFont typeface="Wingdings" pitchFamily="2" charset="2"/>
              <a:buChar char="Ø"/>
            </a:pPr>
            <a:r>
              <a:rPr lang="en-US" sz="2800" b="1" dirty="0" smtClean="0">
                <a:solidFill>
                  <a:srgbClr val="013C88"/>
                </a:solidFill>
                <a:latin typeface="Arial" pitchFamily="34" charset="0"/>
                <a:cs typeface="Arial" pitchFamily="34" charset="0"/>
              </a:rPr>
              <a:t> </a:t>
            </a:r>
            <a:r>
              <a:rPr lang="en-US" sz="2800" b="1" u="sng" dirty="0" smtClean="0">
                <a:solidFill>
                  <a:srgbClr val="013C88"/>
                </a:solidFill>
                <a:latin typeface="Arial" pitchFamily="34" charset="0"/>
                <a:cs typeface="Arial" pitchFamily="34" charset="0"/>
              </a:rPr>
              <a:t>1992</a:t>
            </a:r>
            <a:r>
              <a:rPr lang="en-US" sz="2800" b="1" dirty="0" smtClean="0">
                <a:solidFill>
                  <a:srgbClr val="013C88"/>
                </a:solidFill>
                <a:latin typeface="Arial" pitchFamily="34" charset="0"/>
                <a:cs typeface="Arial" pitchFamily="34" charset="0"/>
              </a:rPr>
              <a:t> </a:t>
            </a:r>
            <a:r>
              <a:rPr lang="en-US" sz="2800" b="1" dirty="0">
                <a:solidFill>
                  <a:srgbClr val="013C88"/>
                </a:solidFill>
                <a:latin typeface="Arial" pitchFamily="34" charset="0"/>
                <a:cs typeface="Arial" pitchFamily="34" charset="0"/>
              </a:rPr>
              <a:t>- Public Law </a:t>
            </a:r>
            <a:r>
              <a:rPr lang="en-US" sz="2800" b="1" dirty="0" smtClean="0">
                <a:solidFill>
                  <a:srgbClr val="013C88"/>
                </a:solidFill>
                <a:latin typeface="Arial" pitchFamily="34" charset="0"/>
                <a:cs typeface="Arial" pitchFamily="34" charset="0"/>
              </a:rPr>
              <a:t>102-45</a:t>
            </a:r>
            <a:r>
              <a:rPr lang="en-US" sz="2800" dirty="0" smtClean="0">
                <a:solidFill>
                  <a:srgbClr val="013C88"/>
                </a:solidFill>
                <a:latin typeface="Arial" pitchFamily="34" charset="0"/>
                <a:cs typeface="Arial" pitchFamily="34" charset="0"/>
              </a:rPr>
              <a:t> - Stevenson-</a:t>
            </a:r>
            <a:r>
              <a:rPr lang="en-US" sz="2800" dirty="0" err="1" smtClean="0">
                <a:solidFill>
                  <a:srgbClr val="013C88"/>
                </a:solidFill>
                <a:latin typeface="Arial" pitchFamily="34" charset="0"/>
                <a:cs typeface="Arial" pitchFamily="34" charset="0"/>
              </a:rPr>
              <a:t>Wydler</a:t>
            </a:r>
            <a:endParaRPr lang="en-US" sz="2800" dirty="0" smtClean="0">
              <a:solidFill>
                <a:srgbClr val="013C88"/>
              </a:solidFill>
              <a:latin typeface="Arial" pitchFamily="34" charset="0"/>
              <a:cs typeface="Arial" pitchFamily="34" charset="0"/>
            </a:endParaRPr>
          </a:p>
          <a:p>
            <a:pPr>
              <a:lnSpc>
                <a:spcPct val="80000"/>
              </a:lnSpc>
            </a:pPr>
            <a:r>
              <a:rPr lang="en-US" sz="2800" dirty="0" smtClean="0">
                <a:solidFill>
                  <a:srgbClr val="013C88"/>
                </a:solidFill>
                <a:latin typeface="Arial" pitchFamily="34" charset="0"/>
                <a:cs typeface="Arial" pitchFamily="34" charset="0"/>
              </a:rPr>
              <a:t>             Technology Innovation Act </a:t>
            </a:r>
            <a:r>
              <a:rPr lang="en-US" sz="2800" dirty="0">
                <a:solidFill>
                  <a:srgbClr val="013C88"/>
                </a:solidFill>
                <a:latin typeface="Arial" pitchFamily="34" charset="0"/>
                <a:cs typeface="Arial" pitchFamily="34" charset="0"/>
              </a:rPr>
              <a:t>and </a:t>
            </a:r>
            <a:r>
              <a:rPr lang="en-US" sz="2800" dirty="0" smtClean="0">
                <a:solidFill>
                  <a:srgbClr val="013C88"/>
                </a:solidFill>
                <a:latin typeface="Arial" pitchFamily="34" charset="0"/>
                <a:cs typeface="Arial" pitchFamily="34" charset="0"/>
              </a:rPr>
              <a:t>1996</a:t>
            </a:r>
          </a:p>
          <a:p>
            <a:pPr>
              <a:lnSpc>
                <a:spcPct val="80000"/>
              </a:lnSpc>
            </a:pPr>
            <a:endParaRPr lang="en-US" sz="1200" dirty="0" smtClean="0">
              <a:solidFill>
                <a:srgbClr val="013C88"/>
              </a:solidFill>
              <a:latin typeface="Arial" pitchFamily="34" charset="0"/>
              <a:cs typeface="Arial" pitchFamily="34" charset="0"/>
            </a:endParaRPr>
          </a:p>
          <a:p>
            <a:pPr lvl="1">
              <a:lnSpc>
                <a:spcPct val="80000"/>
              </a:lnSpc>
              <a:buFont typeface="Arial" pitchFamily="34" charset="0"/>
              <a:buChar char="•"/>
            </a:pPr>
            <a:r>
              <a:rPr lang="en-US" dirty="0" smtClean="0">
                <a:solidFill>
                  <a:srgbClr val="013C88"/>
                </a:solidFill>
                <a:latin typeface="Arial" pitchFamily="34" charset="0"/>
                <a:cs typeface="Arial" pitchFamily="34" charset="0"/>
              </a:rPr>
              <a:t> A.k.a. </a:t>
            </a:r>
            <a:r>
              <a:rPr lang="en-US" b="1" dirty="0" smtClean="0">
                <a:solidFill>
                  <a:srgbClr val="013C88"/>
                </a:solidFill>
                <a:latin typeface="Arial" pitchFamily="34" charset="0"/>
                <a:cs typeface="Arial" pitchFamily="34" charset="0"/>
              </a:rPr>
              <a:t>Executive </a:t>
            </a:r>
            <a:r>
              <a:rPr lang="en-US" b="1" dirty="0">
                <a:solidFill>
                  <a:srgbClr val="013C88"/>
                </a:solidFill>
                <a:latin typeface="Arial" pitchFamily="34" charset="0"/>
                <a:cs typeface="Arial" pitchFamily="34" charset="0"/>
              </a:rPr>
              <a:t>Order </a:t>
            </a:r>
            <a:r>
              <a:rPr lang="en-US" b="1" dirty="0" smtClean="0">
                <a:solidFill>
                  <a:srgbClr val="013C88"/>
                </a:solidFill>
                <a:latin typeface="Arial" pitchFamily="34" charset="0"/>
                <a:cs typeface="Arial" pitchFamily="34" charset="0"/>
              </a:rPr>
              <a:t>12999 - </a:t>
            </a:r>
            <a:r>
              <a:rPr lang="en-US" dirty="0" smtClean="0">
                <a:solidFill>
                  <a:srgbClr val="013C88"/>
                </a:solidFill>
                <a:latin typeface="Arial" pitchFamily="34" charset="0"/>
                <a:cs typeface="Arial" pitchFamily="34" charset="0"/>
              </a:rPr>
              <a:t>Permits </a:t>
            </a:r>
            <a:r>
              <a:rPr lang="en-US" dirty="0">
                <a:solidFill>
                  <a:srgbClr val="013C88"/>
                </a:solidFill>
                <a:latin typeface="Arial" pitchFamily="34" charset="0"/>
                <a:cs typeface="Arial" pitchFamily="34" charset="0"/>
              </a:rPr>
              <a:t>agencies to give </a:t>
            </a:r>
            <a:r>
              <a:rPr lang="en-US" dirty="0" smtClean="0">
                <a:solidFill>
                  <a:srgbClr val="013C88"/>
                </a:solidFill>
                <a:latin typeface="Arial" pitchFamily="34" charset="0"/>
                <a:cs typeface="Arial" pitchFamily="34" charset="0"/>
              </a:rPr>
              <a:t>research equipment </a:t>
            </a:r>
            <a:r>
              <a:rPr lang="en-US" dirty="0">
                <a:solidFill>
                  <a:srgbClr val="013C88"/>
                </a:solidFill>
                <a:latin typeface="Arial" pitchFamily="34" charset="0"/>
                <a:cs typeface="Arial" pitchFamily="34" charset="0"/>
              </a:rPr>
              <a:t>to educational institutions </a:t>
            </a:r>
            <a:r>
              <a:rPr lang="en-US" dirty="0" smtClean="0">
                <a:solidFill>
                  <a:srgbClr val="013C88"/>
                </a:solidFill>
                <a:latin typeface="Arial" pitchFamily="34" charset="0"/>
                <a:cs typeface="Arial" pitchFamily="34" charset="0"/>
              </a:rPr>
              <a:t>for scientific </a:t>
            </a:r>
            <a:r>
              <a:rPr lang="en-US" dirty="0">
                <a:solidFill>
                  <a:srgbClr val="013C88"/>
                </a:solidFill>
                <a:latin typeface="Arial" pitchFamily="34" charset="0"/>
                <a:cs typeface="Arial" pitchFamily="34" charset="0"/>
              </a:rPr>
              <a:t>education/research and </a:t>
            </a:r>
            <a:r>
              <a:rPr lang="en-US" b="1" dirty="0">
                <a:solidFill>
                  <a:srgbClr val="013C88"/>
                </a:solidFill>
                <a:latin typeface="Arial" pitchFamily="34" charset="0"/>
                <a:cs typeface="Arial" pitchFamily="34" charset="0"/>
              </a:rPr>
              <a:t>computers </a:t>
            </a:r>
            <a:r>
              <a:rPr lang="en-US" b="1" dirty="0" smtClean="0">
                <a:solidFill>
                  <a:srgbClr val="013C88"/>
                </a:solidFill>
                <a:latin typeface="Arial" pitchFamily="34" charset="0"/>
                <a:cs typeface="Arial" pitchFamily="34" charset="0"/>
              </a:rPr>
              <a:t>to </a:t>
            </a:r>
            <a:r>
              <a:rPr lang="en-US" b="1" dirty="0">
                <a:solidFill>
                  <a:srgbClr val="013C88"/>
                </a:solidFill>
                <a:latin typeface="Arial" pitchFamily="34" charset="0"/>
                <a:cs typeface="Arial" pitchFamily="34" charset="0"/>
              </a:rPr>
              <a:t>schools</a:t>
            </a:r>
            <a:r>
              <a:rPr lang="en-US" dirty="0">
                <a:solidFill>
                  <a:srgbClr val="013C88"/>
                </a:solidFill>
                <a:latin typeface="Arial" pitchFamily="34" charset="0"/>
                <a:cs typeface="Arial" pitchFamily="34" charset="0"/>
              </a:rPr>
              <a:t>. </a:t>
            </a:r>
          </a:p>
          <a:p>
            <a:pPr>
              <a:lnSpc>
                <a:spcPct val="80000"/>
              </a:lnSpc>
            </a:pPr>
            <a:endParaRPr lang="en-US" sz="3200" dirty="0">
              <a:solidFill>
                <a:srgbClr val="013C88"/>
              </a:solidFill>
              <a:latin typeface="Arial" pitchFamily="34" charset="0"/>
              <a:cs typeface="Arial" pitchFamily="34" charset="0"/>
            </a:endParaRPr>
          </a:p>
          <a:p>
            <a:pPr>
              <a:lnSpc>
                <a:spcPct val="80000"/>
              </a:lnSpc>
              <a:buFont typeface="Wingdings" pitchFamily="2" charset="2"/>
              <a:buChar char="Ø"/>
            </a:pPr>
            <a:r>
              <a:rPr lang="en-US" sz="2800" b="1" dirty="0" smtClean="0">
                <a:solidFill>
                  <a:srgbClr val="013C88"/>
                </a:solidFill>
                <a:latin typeface="Arial" pitchFamily="34" charset="0"/>
                <a:cs typeface="Arial" pitchFamily="34" charset="0"/>
              </a:rPr>
              <a:t>  </a:t>
            </a:r>
            <a:r>
              <a:rPr lang="en-US" sz="2800" b="1" u="sng" dirty="0" smtClean="0">
                <a:solidFill>
                  <a:srgbClr val="013C88"/>
                </a:solidFill>
                <a:latin typeface="Arial" pitchFamily="34" charset="0"/>
                <a:cs typeface="Arial" pitchFamily="34" charset="0"/>
              </a:rPr>
              <a:t>2002</a:t>
            </a:r>
            <a:r>
              <a:rPr lang="en-US" sz="2800" b="1" dirty="0" smtClean="0">
                <a:solidFill>
                  <a:srgbClr val="013C88"/>
                </a:solidFill>
                <a:latin typeface="Arial" pitchFamily="34" charset="0"/>
                <a:cs typeface="Arial" pitchFamily="34" charset="0"/>
              </a:rPr>
              <a:t> </a:t>
            </a:r>
            <a:r>
              <a:rPr lang="en-US" sz="2800" b="1" dirty="0">
                <a:solidFill>
                  <a:srgbClr val="013C88"/>
                </a:solidFill>
                <a:latin typeface="Arial" pitchFamily="34" charset="0"/>
                <a:cs typeface="Arial" pitchFamily="34" charset="0"/>
              </a:rPr>
              <a:t>- Public Law 107-217  </a:t>
            </a:r>
            <a:endParaRPr lang="en-US" sz="2800" b="1" dirty="0" smtClean="0">
              <a:solidFill>
                <a:srgbClr val="013C88"/>
              </a:solidFill>
              <a:latin typeface="Arial" pitchFamily="34" charset="0"/>
              <a:cs typeface="Arial" pitchFamily="34" charset="0"/>
            </a:endParaRPr>
          </a:p>
          <a:p>
            <a:pPr>
              <a:lnSpc>
                <a:spcPct val="80000"/>
              </a:lnSpc>
            </a:pPr>
            <a:endParaRPr lang="en-US" sz="1200" dirty="0" smtClean="0">
              <a:solidFill>
                <a:srgbClr val="013C88"/>
              </a:solidFill>
              <a:latin typeface="Arial" pitchFamily="34" charset="0"/>
              <a:cs typeface="Arial" pitchFamily="34" charset="0"/>
            </a:endParaRPr>
          </a:p>
          <a:p>
            <a:pPr lvl="1">
              <a:lnSpc>
                <a:spcPct val="80000"/>
              </a:lnSpc>
              <a:buFont typeface="Arial" pitchFamily="34" charset="0"/>
              <a:buChar char="•"/>
            </a:pPr>
            <a:r>
              <a:rPr lang="en-US" dirty="0" smtClean="0">
                <a:solidFill>
                  <a:srgbClr val="013C88"/>
                </a:solidFill>
                <a:latin typeface="Arial" pitchFamily="34" charset="0"/>
                <a:cs typeface="Arial" pitchFamily="34" charset="0"/>
              </a:rPr>
              <a:t>  Codified the Property Act into </a:t>
            </a:r>
            <a:r>
              <a:rPr lang="en-US" b="1" dirty="0" smtClean="0">
                <a:solidFill>
                  <a:srgbClr val="013C88"/>
                </a:solidFill>
                <a:latin typeface="Arial" pitchFamily="34" charset="0"/>
                <a:cs typeface="Arial" pitchFamily="34" charset="0"/>
              </a:rPr>
              <a:t>Title 40, United </a:t>
            </a:r>
            <a:r>
              <a:rPr lang="en-US" b="1" dirty="0">
                <a:solidFill>
                  <a:srgbClr val="013C88"/>
                </a:solidFill>
                <a:latin typeface="Arial" pitchFamily="34" charset="0"/>
                <a:cs typeface="Arial" pitchFamily="34" charset="0"/>
              </a:rPr>
              <a:t>States Code, </a:t>
            </a:r>
            <a:r>
              <a:rPr lang="en-US" dirty="0" smtClean="0">
                <a:solidFill>
                  <a:srgbClr val="013C88"/>
                </a:solidFill>
                <a:latin typeface="Arial" pitchFamily="34" charset="0"/>
                <a:cs typeface="Arial" pitchFamily="34" charset="0"/>
              </a:rPr>
              <a:t>“Public </a:t>
            </a:r>
            <a:r>
              <a:rPr lang="en-US" dirty="0">
                <a:solidFill>
                  <a:srgbClr val="013C88"/>
                </a:solidFill>
                <a:latin typeface="Arial" pitchFamily="34" charset="0"/>
                <a:cs typeface="Arial" pitchFamily="34" charset="0"/>
              </a:rPr>
              <a:t>Buildings</a:t>
            </a:r>
            <a:r>
              <a:rPr lang="en-US" dirty="0" smtClean="0">
                <a:solidFill>
                  <a:srgbClr val="013C88"/>
                </a:solidFill>
                <a:latin typeface="Arial" pitchFamily="34" charset="0"/>
                <a:cs typeface="Arial" pitchFamily="34" charset="0"/>
              </a:rPr>
              <a:t>, </a:t>
            </a:r>
            <a:r>
              <a:rPr lang="en-US" dirty="0">
                <a:solidFill>
                  <a:srgbClr val="013C88"/>
                </a:solidFill>
                <a:latin typeface="Arial" pitchFamily="34" charset="0"/>
                <a:cs typeface="Arial" pitchFamily="34" charset="0"/>
              </a:rPr>
              <a:t>Property, and Works</a:t>
            </a:r>
            <a:r>
              <a:rPr lang="en-US" dirty="0" smtClean="0">
                <a:solidFill>
                  <a:srgbClr val="013C88"/>
                </a:solidFill>
                <a:latin typeface="Arial" pitchFamily="34" charset="0"/>
                <a:cs typeface="Arial" pitchFamily="34" charset="0"/>
              </a:rPr>
              <a:t>”</a:t>
            </a:r>
            <a:endParaRPr lang="en-US" dirty="0">
              <a:solidFill>
                <a:srgbClr val="013C88"/>
              </a:solidFill>
              <a:latin typeface="Arial" pitchFamily="34" charset="0"/>
              <a:cs typeface="Arial" pitchFamily="34" charset="0"/>
            </a:endParaRPr>
          </a:p>
        </p:txBody>
      </p:sp>
      <p:sp>
        <p:nvSpPr>
          <p:cNvPr id="31746" name="Rectangle 2"/>
          <p:cNvSpPr>
            <a:spLocks noGrp="1" noChangeArrowheads="1"/>
          </p:cNvSpPr>
          <p:nvPr>
            <p:ph type="title"/>
          </p:nvPr>
        </p:nvSpPr>
        <p:spPr>
          <a:xfrm>
            <a:off x="457200" y="1371600"/>
            <a:ext cx="8686800" cy="584775"/>
          </a:xfrm>
        </p:spPr>
        <p:txBody>
          <a:bodyPr/>
          <a:lstStyle/>
          <a:p>
            <a:pPr algn="l" eaLnBrk="1" hangingPunct="1"/>
            <a:r>
              <a:rPr lang="en-US" dirty="0" smtClean="0"/>
              <a:t>Major Congressional Milestones: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5" name="Rectangle 7"/>
          <p:cNvSpPr>
            <a:spLocks noChangeArrowheads="1"/>
          </p:cNvSpPr>
          <p:nvPr/>
        </p:nvSpPr>
        <p:spPr bwMode="auto">
          <a:xfrm>
            <a:off x="533400" y="2590800"/>
            <a:ext cx="7315200" cy="3754874"/>
          </a:xfrm>
          <a:prstGeom prst="rect">
            <a:avLst/>
          </a:prstGeom>
          <a:noFill/>
          <a:ln w="9525">
            <a:noFill/>
            <a:miter lim="800000"/>
            <a:headEnd/>
            <a:tailEnd/>
          </a:ln>
        </p:spPr>
        <p:txBody>
          <a:bodyPr lIns="0" tIns="0" rIns="0" bIns="0">
            <a:spAutoFit/>
          </a:bodyPr>
          <a:lstStyle/>
          <a:p>
            <a:pPr>
              <a:buClr>
                <a:srgbClr val="013C88"/>
              </a:buClr>
              <a:buFont typeface="Wingdings" pitchFamily="2" charset="2"/>
              <a:buChar char="Ø"/>
            </a:pPr>
            <a:r>
              <a:rPr lang="en-US" sz="2600" dirty="0">
                <a:solidFill>
                  <a:srgbClr val="FFFFFF"/>
                </a:solidFill>
                <a:latin typeface="Arial" pitchFamily="34" charset="0"/>
                <a:cs typeface="Arial" pitchFamily="34" charset="0"/>
              </a:rPr>
              <a:t> </a:t>
            </a:r>
            <a:r>
              <a:rPr lang="en-US" sz="2600" dirty="0" smtClean="0">
                <a:solidFill>
                  <a:srgbClr val="FFFFFF"/>
                </a:solidFill>
                <a:latin typeface="Arial" pitchFamily="34" charset="0"/>
                <a:cs typeface="Arial" pitchFamily="34" charset="0"/>
              </a:rPr>
              <a:t> </a:t>
            </a:r>
            <a:r>
              <a:rPr lang="en-US" sz="2800" dirty="0" smtClean="0">
                <a:solidFill>
                  <a:srgbClr val="013C88"/>
                </a:solidFill>
                <a:latin typeface="Arial" pitchFamily="34" charset="0"/>
                <a:cs typeface="Arial" pitchFamily="34" charset="0"/>
              </a:rPr>
              <a:t>GSA</a:t>
            </a:r>
            <a:r>
              <a:rPr lang="en-US" sz="2800" dirty="0">
                <a:solidFill>
                  <a:srgbClr val="013C88"/>
                </a:solidFill>
                <a:latin typeface="Arial" pitchFamily="34" charset="0"/>
                <a:cs typeface="Arial" pitchFamily="34" charset="0"/>
              </a:rPr>
              <a:t>, Office of </a:t>
            </a:r>
            <a:r>
              <a:rPr lang="en-US" sz="2800" dirty="0" err="1">
                <a:solidFill>
                  <a:srgbClr val="013C88"/>
                </a:solidFill>
                <a:latin typeface="Arial" pitchFamily="34" charset="0"/>
                <a:cs typeface="Arial" pitchFamily="34" charset="0"/>
              </a:rPr>
              <a:t>Governmentwide</a:t>
            </a:r>
            <a:r>
              <a:rPr lang="en-US" sz="2800" dirty="0">
                <a:solidFill>
                  <a:srgbClr val="013C88"/>
                </a:solidFill>
                <a:latin typeface="Arial" pitchFamily="34" charset="0"/>
                <a:cs typeface="Arial" pitchFamily="34" charset="0"/>
              </a:rPr>
              <a:t> Policy</a:t>
            </a:r>
          </a:p>
          <a:p>
            <a:pPr>
              <a:buClr>
                <a:srgbClr val="FF3300"/>
              </a:buClr>
            </a:pPr>
            <a:endParaRPr lang="en-US" sz="1200" dirty="0">
              <a:solidFill>
                <a:srgbClr val="013C88"/>
              </a:solidFill>
              <a:latin typeface="Arial" pitchFamily="34" charset="0"/>
              <a:cs typeface="Arial" pitchFamily="34" charset="0"/>
            </a:endParaRPr>
          </a:p>
          <a:p>
            <a:pPr>
              <a:buClr>
                <a:srgbClr val="013C88"/>
              </a:buClr>
              <a:buFont typeface="Wingdings" pitchFamily="2" charset="2"/>
              <a:buChar char="Ø"/>
            </a:pPr>
            <a:r>
              <a:rPr lang="en-US" sz="2800" dirty="0" smtClean="0">
                <a:solidFill>
                  <a:srgbClr val="013C88"/>
                </a:solidFill>
                <a:latin typeface="Arial" pitchFamily="34" charset="0"/>
                <a:cs typeface="Arial" pitchFamily="34" charset="0"/>
              </a:rPr>
              <a:t>  FAR </a:t>
            </a:r>
            <a:r>
              <a:rPr lang="en-US" sz="2800" dirty="0">
                <a:solidFill>
                  <a:srgbClr val="013C88"/>
                </a:solidFill>
                <a:latin typeface="Arial" pitchFamily="34" charset="0"/>
                <a:cs typeface="Arial" pitchFamily="34" charset="0"/>
              </a:rPr>
              <a:t>(Federal Acquisition Regulations)</a:t>
            </a:r>
          </a:p>
          <a:p>
            <a:pPr>
              <a:buClr>
                <a:srgbClr val="FF3300"/>
              </a:buClr>
            </a:pPr>
            <a:endParaRPr lang="en-US" sz="1200" dirty="0">
              <a:solidFill>
                <a:srgbClr val="013C88"/>
              </a:solidFill>
              <a:latin typeface="Arial" pitchFamily="34" charset="0"/>
              <a:cs typeface="Arial" pitchFamily="34" charset="0"/>
            </a:endParaRPr>
          </a:p>
          <a:p>
            <a:pPr>
              <a:buClr>
                <a:srgbClr val="013C88"/>
              </a:buClr>
              <a:buFont typeface="Wingdings" pitchFamily="2" charset="2"/>
              <a:buChar char="Ø"/>
            </a:pPr>
            <a:r>
              <a:rPr lang="en-US" sz="2800" dirty="0">
                <a:solidFill>
                  <a:srgbClr val="013C88"/>
                </a:solidFill>
                <a:latin typeface="Arial" pitchFamily="34" charset="0"/>
                <a:cs typeface="Arial" pitchFamily="34" charset="0"/>
              </a:rPr>
              <a:t> </a:t>
            </a:r>
            <a:r>
              <a:rPr lang="en-US" sz="2800" dirty="0" smtClean="0">
                <a:solidFill>
                  <a:srgbClr val="013C88"/>
                </a:solidFill>
                <a:latin typeface="Arial" pitchFamily="34" charset="0"/>
                <a:cs typeface="Arial" pitchFamily="34" charset="0"/>
              </a:rPr>
              <a:t> FPMR </a:t>
            </a:r>
            <a:r>
              <a:rPr lang="en-US" sz="2800" dirty="0">
                <a:solidFill>
                  <a:srgbClr val="013C88"/>
                </a:solidFill>
                <a:latin typeface="Arial" pitchFamily="34" charset="0"/>
                <a:cs typeface="Arial" pitchFamily="34" charset="0"/>
              </a:rPr>
              <a:t>(Federal Property Management</a:t>
            </a:r>
          </a:p>
          <a:p>
            <a:pPr>
              <a:buClr>
                <a:srgbClr val="FF3300"/>
              </a:buClr>
            </a:pPr>
            <a:r>
              <a:rPr lang="en-US" sz="2800" dirty="0">
                <a:solidFill>
                  <a:srgbClr val="013C88"/>
                </a:solidFill>
                <a:latin typeface="Arial" pitchFamily="34" charset="0"/>
                <a:cs typeface="Arial" pitchFamily="34" charset="0"/>
              </a:rPr>
              <a:t>                Regulations)</a:t>
            </a:r>
          </a:p>
          <a:p>
            <a:pPr>
              <a:buClr>
                <a:srgbClr val="FF3300"/>
              </a:buClr>
            </a:pPr>
            <a:endParaRPr lang="en-US" sz="1200" dirty="0">
              <a:solidFill>
                <a:srgbClr val="013C88"/>
              </a:solidFill>
              <a:latin typeface="Arial" pitchFamily="34" charset="0"/>
              <a:cs typeface="Arial" pitchFamily="34" charset="0"/>
            </a:endParaRPr>
          </a:p>
          <a:p>
            <a:pPr>
              <a:buClr>
                <a:srgbClr val="013C88"/>
              </a:buClr>
              <a:buFont typeface="Wingdings" pitchFamily="2" charset="2"/>
              <a:buChar char="Ø"/>
            </a:pPr>
            <a:r>
              <a:rPr lang="en-US" sz="2800" dirty="0">
                <a:solidFill>
                  <a:srgbClr val="013C88"/>
                </a:solidFill>
                <a:latin typeface="Arial" pitchFamily="34" charset="0"/>
                <a:cs typeface="Arial" pitchFamily="34" charset="0"/>
              </a:rPr>
              <a:t> </a:t>
            </a:r>
            <a:r>
              <a:rPr lang="en-US" sz="2800" dirty="0" smtClean="0">
                <a:solidFill>
                  <a:srgbClr val="013C88"/>
                </a:solidFill>
                <a:latin typeface="Arial" pitchFamily="34" charset="0"/>
                <a:cs typeface="Arial" pitchFamily="34" charset="0"/>
              </a:rPr>
              <a:t> FMR </a:t>
            </a:r>
            <a:r>
              <a:rPr lang="en-US" sz="2800" dirty="0">
                <a:solidFill>
                  <a:srgbClr val="013C88"/>
                </a:solidFill>
                <a:latin typeface="Arial" pitchFamily="34" charset="0"/>
                <a:cs typeface="Arial" pitchFamily="34" charset="0"/>
              </a:rPr>
              <a:t>(Federal Management Regulations)</a:t>
            </a:r>
          </a:p>
          <a:p>
            <a:pPr>
              <a:buClr>
                <a:srgbClr val="FF3300"/>
              </a:buClr>
              <a:buFontTx/>
              <a:buChar char="•"/>
            </a:pPr>
            <a:endParaRPr lang="en-US" sz="1200" dirty="0">
              <a:solidFill>
                <a:srgbClr val="013C88"/>
              </a:solidFill>
              <a:latin typeface="Arial" pitchFamily="34" charset="0"/>
              <a:cs typeface="Arial" pitchFamily="34" charset="0"/>
            </a:endParaRPr>
          </a:p>
          <a:p>
            <a:pPr>
              <a:buClr>
                <a:srgbClr val="013C88"/>
              </a:buClr>
              <a:buFont typeface="Wingdings" pitchFamily="2" charset="2"/>
              <a:buChar char="Ø"/>
            </a:pPr>
            <a:r>
              <a:rPr lang="en-US" sz="2800" dirty="0">
                <a:solidFill>
                  <a:srgbClr val="013C88"/>
                </a:solidFill>
                <a:latin typeface="Arial" pitchFamily="34" charset="0"/>
                <a:cs typeface="Arial" pitchFamily="34" charset="0"/>
              </a:rPr>
              <a:t> </a:t>
            </a:r>
            <a:r>
              <a:rPr lang="en-US" sz="2800" dirty="0" smtClean="0">
                <a:solidFill>
                  <a:srgbClr val="013C88"/>
                </a:solidFill>
                <a:latin typeface="Arial" pitchFamily="34" charset="0"/>
                <a:cs typeface="Arial" pitchFamily="34" charset="0"/>
              </a:rPr>
              <a:t> Executive </a:t>
            </a:r>
            <a:r>
              <a:rPr lang="en-US" sz="2800" dirty="0">
                <a:solidFill>
                  <a:srgbClr val="013C88"/>
                </a:solidFill>
                <a:latin typeface="Arial" pitchFamily="34" charset="0"/>
                <a:cs typeface="Arial" pitchFamily="34" charset="0"/>
              </a:rPr>
              <a:t>Agency Orders   </a:t>
            </a:r>
          </a:p>
          <a:p>
            <a:pPr>
              <a:buClr>
                <a:srgbClr val="FF3300"/>
              </a:buClr>
            </a:pPr>
            <a:r>
              <a:rPr lang="en-US" sz="2800" b="1" dirty="0">
                <a:solidFill>
                  <a:srgbClr val="013C88"/>
                </a:solidFill>
                <a:latin typeface="+mj-lt"/>
              </a:rPr>
              <a:t> </a:t>
            </a:r>
          </a:p>
        </p:txBody>
      </p:sp>
      <p:sp>
        <p:nvSpPr>
          <p:cNvPr id="32771" name="Rectangle 3"/>
          <p:cNvSpPr>
            <a:spLocks noChangeArrowheads="1"/>
          </p:cNvSpPr>
          <p:nvPr/>
        </p:nvSpPr>
        <p:spPr bwMode="auto">
          <a:xfrm>
            <a:off x="457200" y="1447800"/>
            <a:ext cx="8305800" cy="984885"/>
          </a:xfrm>
          <a:prstGeom prst="rect">
            <a:avLst/>
          </a:prstGeom>
          <a:noFill/>
          <a:ln w="9525">
            <a:noFill/>
            <a:miter lim="800000"/>
            <a:headEnd/>
            <a:tailEnd/>
          </a:ln>
        </p:spPr>
        <p:txBody>
          <a:bodyPr lIns="0" tIns="0" rIns="0" bIns="0">
            <a:spAutoFit/>
          </a:bodyPr>
          <a:lstStyle/>
          <a:p>
            <a:r>
              <a:rPr lang="en-US" sz="3200" b="1" dirty="0">
                <a:solidFill>
                  <a:srgbClr val="013C88"/>
                </a:solidFill>
                <a:latin typeface="Arial Black" pitchFamily="34" charset="0"/>
              </a:rPr>
              <a:t>Property Regulations and Administrative Law</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9" name="Rectangle 7"/>
          <p:cNvSpPr>
            <a:spLocks noChangeArrowheads="1"/>
          </p:cNvSpPr>
          <p:nvPr/>
        </p:nvSpPr>
        <p:spPr bwMode="auto">
          <a:xfrm>
            <a:off x="609600" y="2286000"/>
            <a:ext cx="8077200" cy="3939540"/>
          </a:xfrm>
          <a:prstGeom prst="rect">
            <a:avLst/>
          </a:prstGeom>
          <a:noFill/>
          <a:ln w="9525">
            <a:noFill/>
            <a:miter lim="800000"/>
            <a:headEnd/>
            <a:tailEnd/>
          </a:ln>
        </p:spPr>
        <p:txBody>
          <a:bodyPr wrap="square" lIns="0" tIns="0" rIns="0" bIns="0">
            <a:spAutoFit/>
          </a:bodyPr>
          <a:lstStyle/>
          <a:p>
            <a:pPr>
              <a:buClr>
                <a:srgbClr val="013C88"/>
              </a:buClr>
              <a:buFont typeface="Wingdings" pitchFamily="2" charset="2"/>
              <a:buChar char="Ø"/>
            </a:pPr>
            <a:r>
              <a:rPr lang="en-US" sz="2800" dirty="0" smtClean="0">
                <a:solidFill>
                  <a:srgbClr val="013C88"/>
                </a:solidFill>
                <a:latin typeface="Arial" pitchFamily="34" charset="0"/>
                <a:cs typeface="Arial" pitchFamily="34" charset="0"/>
              </a:rPr>
              <a:t>  Deviations Require a written Waiver </a:t>
            </a:r>
            <a:r>
              <a:rPr lang="en-US" sz="2800" dirty="0">
                <a:solidFill>
                  <a:srgbClr val="013C88"/>
                </a:solidFill>
                <a:latin typeface="Arial" pitchFamily="34" charset="0"/>
                <a:cs typeface="Arial" pitchFamily="34" charset="0"/>
              </a:rPr>
              <a:t>from GSA </a:t>
            </a:r>
            <a:endParaRPr lang="en-US" sz="2800" dirty="0" smtClean="0">
              <a:solidFill>
                <a:srgbClr val="013C88"/>
              </a:solidFill>
              <a:latin typeface="Arial" pitchFamily="34" charset="0"/>
              <a:cs typeface="Arial" pitchFamily="34" charset="0"/>
            </a:endParaRPr>
          </a:p>
          <a:p>
            <a:pPr>
              <a:buClr>
                <a:srgbClr val="013C88"/>
              </a:buClr>
            </a:pPr>
            <a:r>
              <a:rPr lang="en-US" sz="2800" dirty="0" smtClean="0">
                <a:solidFill>
                  <a:srgbClr val="013C88"/>
                </a:solidFill>
                <a:latin typeface="Arial" pitchFamily="34" charset="0"/>
                <a:cs typeface="Arial" pitchFamily="34" charset="0"/>
              </a:rPr>
              <a:t>     Office of Government-wide </a:t>
            </a:r>
            <a:r>
              <a:rPr lang="en-US" sz="2800" dirty="0">
                <a:solidFill>
                  <a:srgbClr val="013C88"/>
                </a:solidFill>
                <a:latin typeface="Arial" pitchFamily="34" charset="0"/>
                <a:cs typeface="Arial" pitchFamily="34" charset="0"/>
              </a:rPr>
              <a:t>Policy </a:t>
            </a:r>
            <a:r>
              <a:rPr lang="en-US" sz="2800" dirty="0" smtClean="0">
                <a:solidFill>
                  <a:srgbClr val="013C88"/>
                </a:solidFill>
                <a:latin typeface="Arial" pitchFamily="34" charset="0"/>
                <a:cs typeface="Arial" pitchFamily="34" charset="0"/>
              </a:rPr>
              <a:t>Division</a:t>
            </a:r>
          </a:p>
          <a:p>
            <a:pPr>
              <a:buClr>
                <a:srgbClr val="013C88"/>
              </a:buClr>
            </a:pPr>
            <a:endParaRPr lang="en-US" sz="2800" dirty="0" smtClean="0">
              <a:solidFill>
                <a:srgbClr val="013C88"/>
              </a:solidFill>
              <a:latin typeface="Arial" pitchFamily="34" charset="0"/>
              <a:cs typeface="Arial" pitchFamily="34" charset="0"/>
            </a:endParaRPr>
          </a:p>
          <a:p>
            <a:pPr lvl="1">
              <a:buClr>
                <a:srgbClr val="013C88"/>
              </a:buClr>
            </a:pPr>
            <a:r>
              <a:rPr lang="en-US" sz="2800" dirty="0" smtClean="0">
                <a:solidFill>
                  <a:srgbClr val="013C88"/>
                </a:solidFill>
                <a:latin typeface="Arial" pitchFamily="34" charset="0"/>
                <a:cs typeface="Arial" pitchFamily="34" charset="0"/>
              </a:rPr>
              <a:t>  Bob </a:t>
            </a:r>
            <a:r>
              <a:rPr lang="en-US" sz="2800" dirty="0" smtClean="0">
                <a:solidFill>
                  <a:srgbClr val="013C88"/>
                </a:solidFill>
                <a:latin typeface="Arial" pitchFamily="34" charset="0"/>
                <a:cs typeface="Arial" pitchFamily="34" charset="0"/>
              </a:rPr>
              <a:t>Holcombe   (202) 501-3828</a:t>
            </a:r>
          </a:p>
          <a:p>
            <a:pPr lvl="1">
              <a:buClr>
                <a:srgbClr val="013C88"/>
              </a:buClr>
            </a:pPr>
            <a:r>
              <a:rPr lang="en-US" sz="2800" dirty="0" smtClean="0">
                <a:solidFill>
                  <a:srgbClr val="013C88"/>
                </a:solidFill>
                <a:latin typeface="Arial" pitchFamily="34" charset="0"/>
                <a:cs typeface="Arial" pitchFamily="34" charset="0"/>
              </a:rPr>
              <a:t>  Robert.holcombe@gsa.gov</a:t>
            </a:r>
          </a:p>
          <a:p>
            <a:pPr lvl="1">
              <a:buFont typeface="Arial" pitchFamily="34" charset="0"/>
              <a:buChar char="•"/>
            </a:pPr>
            <a:endParaRPr lang="de-DE" b="1" dirty="0" smtClean="0"/>
          </a:p>
          <a:p>
            <a:endParaRPr lang="de-DE" b="1" dirty="0" smtClean="0"/>
          </a:p>
          <a:p>
            <a:pPr lvl="1">
              <a:buClr>
                <a:srgbClr val="013C88"/>
              </a:buClr>
            </a:pPr>
            <a:endParaRPr lang="en-US" sz="2800" dirty="0">
              <a:solidFill>
                <a:srgbClr val="013C88"/>
              </a:solidFill>
              <a:latin typeface="+mn-lt"/>
            </a:endParaRPr>
          </a:p>
          <a:p>
            <a:pPr>
              <a:buClr>
                <a:srgbClr val="FF3300"/>
              </a:buClr>
            </a:pPr>
            <a:endParaRPr lang="en-US" sz="1200" b="1" dirty="0">
              <a:solidFill>
                <a:srgbClr val="013C88"/>
              </a:solidFill>
              <a:latin typeface="+mn-lt"/>
            </a:endParaRPr>
          </a:p>
          <a:p>
            <a:pPr>
              <a:buClr>
                <a:srgbClr val="FF3300"/>
              </a:buClr>
            </a:pPr>
            <a:r>
              <a:rPr lang="en-US" sz="2800" b="1" dirty="0" smtClean="0">
                <a:solidFill>
                  <a:srgbClr val="013C88"/>
                </a:solidFill>
                <a:latin typeface="+mn-lt"/>
              </a:rPr>
              <a:t> </a:t>
            </a:r>
            <a:endParaRPr lang="en-US" sz="2800" b="1" dirty="0">
              <a:solidFill>
                <a:srgbClr val="013C88"/>
              </a:solidFill>
              <a:latin typeface="+mn-lt"/>
            </a:endParaRPr>
          </a:p>
        </p:txBody>
      </p:sp>
      <p:sp>
        <p:nvSpPr>
          <p:cNvPr id="33795" name="Rectangle 3"/>
          <p:cNvSpPr>
            <a:spLocks noChangeArrowheads="1"/>
          </p:cNvSpPr>
          <p:nvPr/>
        </p:nvSpPr>
        <p:spPr bwMode="auto">
          <a:xfrm>
            <a:off x="457200" y="1447800"/>
            <a:ext cx="8305800" cy="492443"/>
          </a:xfrm>
          <a:prstGeom prst="rect">
            <a:avLst/>
          </a:prstGeom>
          <a:noFill/>
          <a:ln w="9525">
            <a:noFill/>
            <a:miter lim="800000"/>
            <a:headEnd/>
            <a:tailEnd/>
          </a:ln>
        </p:spPr>
        <p:txBody>
          <a:bodyPr lIns="0" tIns="0" rIns="0" bIns="0">
            <a:spAutoFit/>
          </a:bodyPr>
          <a:lstStyle/>
          <a:p>
            <a:r>
              <a:rPr lang="en-US" sz="3200" b="1" dirty="0">
                <a:solidFill>
                  <a:srgbClr val="013C88"/>
                </a:solidFill>
                <a:latin typeface="Arial Black" pitchFamily="34" charset="0"/>
              </a:rPr>
              <a:t>Deviations/Waiver from the FMR</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06" name="Rectangle 26"/>
          <p:cNvSpPr>
            <a:spLocks noChangeArrowheads="1"/>
          </p:cNvSpPr>
          <p:nvPr/>
        </p:nvSpPr>
        <p:spPr bwMode="auto">
          <a:xfrm>
            <a:off x="4572000" y="4038600"/>
            <a:ext cx="4191000" cy="2667000"/>
          </a:xfrm>
          <a:prstGeom prst="rect">
            <a:avLst/>
          </a:prstGeom>
          <a:solidFill>
            <a:schemeClr val="accent6">
              <a:lumMod val="20000"/>
              <a:lumOff val="80000"/>
            </a:schemeClr>
          </a:solidFill>
          <a:ln w="9525">
            <a:solidFill>
              <a:srgbClr val="013C88"/>
            </a:solidFill>
            <a:miter lim="800000"/>
            <a:headEnd/>
            <a:tailEnd/>
          </a:ln>
        </p:spPr>
        <p:txBody>
          <a:bodyPr/>
          <a:lstStyle/>
          <a:p>
            <a:r>
              <a:rPr lang="en-US" b="1" dirty="0" smtClean="0">
                <a:solidFill>
                  <a:srgbClr val="002060"/>
                </a:solidFill>
                <a:latin typeface="+mj-lt"/>
              </a:rPr>
              <a:t>FMR</a:t>
            </a:r>
          </a:p>
          <a:p>
            <a:r>
              <a:rPr lang="en-US" b="1" dirty="0" smtClean="0">
                <a:solidFill>
                  <a:srgbClr val="002060"/>
                </a:solidFill>
                <a:latin typeface="+mj-lt"/>
              </a:rPr>
              <a:t>102-36</a:t>
            </a:r>
            <a:r>
              <a:rPr lang="en-US" dirty="0" smtClean="0">
                <a:solidFill>
                  <a:srgbClr val="002060"/>
                </a:solidFill>
                <a:latin typeface="+mj-lt"/>
              </a:rPr>
              <a:t>  Disposition/Utilization</a:t>
            </a:r>
          </a:p>
          <a:p>
            <a:r>
              <a:rPr lang="en-US" b="1" dirty="0" smtClean="0">
                <a:solidFill>
                  <a:srgbClr val="002060"/>
                </a:solidFill>
                <a:latin typeface="+mj-lt"/>
              </a:rPr>
              <a:t>102-37</a:t>
            </a:r>
            <a:r>
              <a:rPr lang="en-US" dirty="0" smtClean="0">
                <a:solidFill>
                  <a:srgbClr val="002060"/>
                </a:solidFill>
                <a:latin typeface="+mj-lt"/>
              </a:rPr>
              <a:t>  Donation</a:t>
            </a:r>
          </a:p>
          <a:p>
            <a:r>
              <a:rPr lang="en-US" b="1" dirty="0" smtClean="0">
                <a:solidFill>
                  <a:srgbClr val="002060"/>
                </a:solidFill>
                <a:latin typeface="+mj-lt"/>
              </a:rPr>
              <a:t>102-38</a:t>
            </a:r>
            <a:r>
              <a:rPr lang="en-US" dirty="0" smtClean="0">
                <a:solidFill>
                  <a:srgbClr val="002060"/>
                </a:solidFill>
                <a:latin typeface="+mj-lt"/>
              </a:rPr>
              <a:t>  Sales*</a:t>
            </a:r>
          </a:p>
          <a:p>
            <a:r>
              <a:rPr lang="en-US" b="1" dirty="0" smtClean="0">
                <a:solidFill>
                  <a:srgbClr val="002060"/>
                </a:solidFill>
                <a:latin typeface="+mj-lt"/>
              </a:rPr>
              <a:t>102-39</a:t>
            </a:r>
            <a:r>
              <a:rPr lang="en-US" dirty="0" smtClean="0">
                <a:solidFill>
                  <a:srgbClr val="002060"/>
                </a:solidFill>
                <a:latin typeface="+mj-lt"/>
              </a:rPr>
              <a:t>  Exchange/Sale</a:t>
            </a:r>
          </a:p>
          <a:p>
            <a:r>
              <a:rPr lang="en-US" b="1" dirty="0" smtClean="0">
                <a:solidFill>
                  <a:srgbClr val="002060"/>
                </a:solidFill>
                <a:latin typeface="+mj-lt"/>
              </a:rPr>
              <a:t>102-41</a:t>
            </a:r>
            <a:r>
              <a:rPr lang="en-US" dirty="0" smtClean="0">
                <a:solidFill>
                  <a:srgbClr val="002060"/>
                </a:solidFill>
                <a:latin typeface="+mj-lt"/>
              </a:rPr>
              <a:t>  Forfeited/Unclaimed</a:t>
            </a:r>
          </a:p>
          <a:p>
            <a:r>
              <a:rPr lang="en-US" b="1" dirty="0" smtClean="0">
                <a:solidFill>
                  <a:srgbClr val="002060"/>
                </a:solidFill>
                <a:latin typeface="+mj-lt"/>
              </a:rPr>
              <a:t>102-42</a:t>
            </a:r>
            <a:r>
              <a:rPr lang="en-US" dirty="0" smtClean="0">
                <a:solidFill>
                  <a:srgbClr val="002060"/>
                </a:solidFill>
                <a:latin typeface="+mj-lt"/>
              </a:rPr>
              <a:t>  Foreign Gifts</a:t>
            </a:r>
          </a:p>
          <a:p>
            <a:endParaRPr lang="en-US" dirty="0" smtClean="0">
              <a:solidFill>
                <a:srgbClr val="002060"/>
              </a:solidFill>
            </a:endParaRPr>
          </a:p>
          <a:p>
            <a:endParaRPr lang="en-US" dirty="0">
              <a:solidFill>
                <a:srgbClr val="002060"/>
              </a:solidFill>
              <a:latin typeface="+mn-lt"/>
            </a:endParaRPr>
          </a:p>
        </p:txBody>
      </p:sp>
      <p:sp>
        <p:nvSpPr>
          <p:cNvPr id="34899" name="Rectangle 83"/>
          <p:cNvSpPr>
            <a:spLocks noChangeArrowheads="1"/>
          </p:cNvSpPr>
          <p:nvPr/>
        </p:nvSpPr>
        <p:spPr bwMode="auto">
          <a:xfrm>
            <a:off x="457200" y="4038600"/>
            <a:ext cx="3962400" cy="2667000"/>
          </a:xfrm>
          <a:prstGeom prst="rect">
            <a:avLst/>
          </a:prstGeom>
          <a:solidFill>
            <a:schemeClr val="accent6">
              <a:lumMod val="20000"/>
              <a:lumOff val="80000"/>
            </a:schemeClr>
          </a:solidFill>
          <a:ln w="11113">
            <a:solidFill>
              <a:srgbClr val="013C88"/>
            </a:solidFill>
            <a:miter lim="800000"/>
            <a:headEnd/>
            <a:tailEnd/>
          </a:ln>
        </p:spPr>
        <p:txBody>
          <a:bodyPr/>
          <a:lstStyle/>
          <a:p>
            <a:r>
              <a:rPr lang="en-US" b="1" dirty="0" smtClean="0">
                <a:solidFill>
                  <a:srgbClr val="002060"/>
                </a:solidFill>
                <a:latin typeface="+mj-lt"/>
              </a:rPr>
              <a:t>FPMR</a:t>
            </a:r>
          </a:p>
          <a:p>
            <a:r>
              <a:rPr lang="en-US" b="1" dirty="0" smtClean="0">
                <a:solidFill>
                  <a:srgbClr val="002060"/>
                </a:solidFill>
                <a:latin typeface="+mj-lt"/>
              </a:rPr>
              <a:t>101-42</a:t>
            </a:r>
            <a:r>
              <a:rPr lang="en-US" dirty="0" smtClean="0">
                <a:solidFill>
                  <a:srgbClr val="002060"/>
                </a:solidFill>
                <a:latin typeface="+mj-lt"/>
              </a:rPr>
              <a:t>  Hazardous and other categories of special handling</a:t>
            </a:r>
          </a:p>
          <a:p>
            <a:endParaRPr lang="en-US" sz="1000" dirty="0" smtClean="0">
              <a:solidFill>
                <a:srgbClr val="002060"/>
              </a:solidFill>
              <a:latin typeface="+mj-lt"/>
            </a:endParaRPr>
          </a:p>
          <a:p>
            <a:r>
              <a:rPr lang="en-US" b="1" dirty="0" smtClean="0">
                <a:solidFill>
                  <a:srgbClr val="002060"/>
                </a:solidFill>
                <a:latin typeface="+mj-lt"/>
              </a:rPr>
              <a:t>101-45* &amp; 101-42  </a:t>
            </a:r>
            <a:r>
              <a:rPr lang="en-US" dirty="0" smtClean="0">
                <a:solidFill>
                  <a:srgbClr val="002060"/>
                </a:solidFill>
                <a:latin typeface="+mj-lt"/>
              </a:rPr>
              <a:t>Sections still apply for sales of special classes of property</a:t>
            </a:r>
          </a:p>
          <a:p>
            <a:endParaRPr lang="en-US" dirty="0">
              <a:solidFill>
                <a:srgbClr val="002060"/>
              </a:solidFill>
            </a:endParaRPr>
          </a:p>
        </p:txBody>
      </p:sp>
      <p:sp>
        <p:nvSpPr>
          <p:cNvPr id="34864" name="Rectangle 57"/>
          <p:cNvSpPr>
            <a:spLocks noChangeArrowheads="1"/>
          </p:cNvSpPr>
          <p:nvPr/>
        </p:nvSpPr>
        <p:spPr bwMode="auto">
          <a:xfrm>
            <a:off x="533400" y="1752600"/>
            <a:ext cx="8077200" cy="2277547"/>
          </a:xfrm>
          <a:prstGeom prst="rect">
            <a:avLst/>
          </a:prstGeom>
          <a:noFill/>
          <a:ln w="9525">
            <a:noFill/>
            <a:miter lim="800000"/>
            <a:headEnd/>
            <a:tailEnd/>
          </a:ln>
        </p:spPr>
        <p:txBody>
          <a:bodyPr wrap="square" lIns="0" tIns="0" rIns="0" bIns="0">
            <a:spAutoFit/>
          </a:bodyPr>
          <a:lstStyle/>
          <a:p>
            <a:pPr>
              <a:buClr>
                <a:srgbClr val="013C88"/>
              </a:buClr>
              <a:buFont typeface="Wingdings" pitchFamily="2" charset="2"/>
              <a:buChar char="Ø"/>
            </a:pPr>
            <a:r>
              <a:rPr lang="en-US" sz="2800" b="1" dirty="0">
                <a:solidFill>
                  <a:srgbClr val="013C88"/>
                </a:solidFill>
                <a:latin typeface="+mn-lt"/>
              </a:rPr>
              <a:t> </a:t>
            </a:r>
            <a:r>
              <a:rPr lang="en-US" sz="2800" dirty="0" smtClean="0">
                <a:solidFill>
                  <a:srgbClr val="013C88"/>
                </a:solidFill>
                <a:latin typeface="Arial" pitchFamily="34" charset="0"/>
                <a:cs typeface="Arial" pitchFamily="34" charset="0"/>
              </a:rPr>
              <a:t>Regulations </a:t>
            </a:r>
            <a:r>
              <a:rPr lang="en-US" sz="2800" dirty="0">
                <a:solidFill>
                  <a:srgbClr val="013C88"/>
                </a:solidFill>
                <a:latin typeface="Arial" pitchFamily="34" charset="0"/>
                <a:cs typeface="Arial" pitchFamily="34" charset="0"/>
              </a:rPr>
              <a:t>are still in the process of change</a:t>
            </a:r>
            <a:r>
              <a:rPr lang="en-US" sz="2800" dirty="0" smtClean="0">
                <a:solidFill>
                  <a:srgbClr val="013C88"/>
                </a:solidFill>
                <a:latin typeface="Arial" pitchFamily="34" charset="0"/>
                <a:cs typeface="Arial" pitchFamily="34" charset="0"/>
              </a:rPr>
              <a:t>... </a:t>
            </a:r>
          </a:p>
          <a:p>
            <a:pPr>
              <a:buClr>
                <a:srgbClr val="013C88"/>
              </a:buClr>
            </a:pPr>
            <a:endParaRPr lang="en-US" sz="1000" dirty="0" smtClean="0">
              <a:solidFill>
                <a:srgbClr val="013C88"/>
              </a:solidFill>
              <a:latin typeface="Arial" pitchFamily="34" charset="0"/>
              <a:cs typeface="Arial" pitchFamily="34" charset="0"/>
            </a:endParaRPr>
          </a:p>
          <a:p>
            <a:pPr lvl="1">
              <a:buClr>
                <a:srgbClr val="013C88"/>
              </a:buClr>
              <a:buFont typeface="Arial" pitchFamily="34" charset="0"/>
              <a:buChar char="•"/>
            </a:pPr>
            <a:r>
              <a:rPr lang="en-US" dirty="0" smtClean="0">
                <a:solidFill>
                  <a:srgbClr val="013C88"/>
                </a:solidFill>
                <a:latin typeface="Arial" pitchFamily="34" charset="0"/>
                <a:cs typeface="Arial" pitchFamily="34" charset="0"/>
              </a:rPr>
              <a:t>  OGP rewriting Federal Property Management Regulations </a:t>
            </a:r>
            <a:r>
              <a:rPr lang="en-US" dirty="0" smtClean="0">
                <a:solidFill>
                  <a:srgbClr val="013C88"/>
                </a:solidFill>
                <a:latin typeface="Arial" pitchFamily="34" charset="0"/>
                <a:cs typeface="Arial" pitchFamily="34" charset="0"/>
              </a:rPr>
              <a:t>(FPMR</a:t>
            </a:r>
            <a:r>
              <a:rPr lang="en-US" dirty="0" smtClean="0">
                <a:solidFill>
                  <a:srgbClr val="013C88"/>
                </a:solidFill>
                <a:latin typeface="Arial" pitchFamily="34" charset="0"/>
                <a:cs typeface="Arial" pitchFamily="34" charset="0"/>
              </a:rPr>
              <a:t>) into Federal </a:t>
            </a:r>
            <a:r>
              <a:rPr lang="en-US" dirty="0" smtClean="0">
                <a:solidFill>
                  <a:srgbClr val="013C88"/>
                </a:solidFill>
                <a:latin typeface="Arial" pitchFamily="34" charset="0"/>
                <a:cs typeface="Arial" pitchFamily="34" charset="0"/>
              </a:rPr>
              <a:t>Management Regulations </a:t>
            </a:r>
            <a:r>
              <a:rPr lang="en-US" dirty="0" smtClean="0">
                <a:solidFill>
                  <a:srgbClr val="013C88"/>
                </a:solidFill>
                <a:latin typeface="Arial" pitchFamily="34" charset="0"/>
                <a:cs typeface="Arial" pitchFamily="34" charset="0"/>
              </a:rPr>
              <a:t>(FMR).</a:t>
            </a:r>
            <a:endParaRPr lang="en-US" i="1" dirty="0" smtClean="0">
              <a:solidFill>
                <a:srgbClr val="013C88"/>
              </a:solidFill>
              <a:latin typeface="Arial" pitchFamily="34" charset="0"/>
              <a:cs typeface="Arial" pitchFamily="34" charset="0"/>
            </a:endParaRPr>
          </a:p>
          <a:p>
            <a:pPr lvl="1">
              <a:buClr>
                <a:srgbClr val="013C88"/>
              </a:buClr>
            </a:pPr>
            <a:endParaRPr lang="en-US" sz="1000" dirty="0" smtClean="0">
              <a:solidFill>
                <a:srgbClr val="013C88"/>
              </a:solidFill>
              <a:latin typeface="Arial" pitchFamily="34" charset="0"/>
              <a:cs typeface="Arial" pitchFamily="34" charset="0"/>
            </a:endParaRPr>
          </a:p>
          <a:p>
            <a:pPr lvl="1">
              <a:buClr>
                <a:srgbClr val="013C88"/>
              </a:buClr>
              <a:buFont typeface="Arial" pitchFamily="34" charset="0"/>
              <a:buChar char="•"/>
            </a:pPr>
            <a:r>
              <a:rPr lang="en-US" dirty="0" smtClean="0">
                <a:solidFill>
                  <a:srgbClr val="013C88"/>
                </a:solidFill>
                <a:latin typeface="Arial" pitchFamily="34" charset="0"/>
                <a:cs typeface="Arial" pitchFamily="34" charset="0"/>
              </a:rPr>
              <a:t>  Current Status of FMR rewrites:</a:t>
            </a:r>
            <a:r>
              <a:rPr lang="en-US" sz="2800" dirty="0" smtClean="0">
                <a:solidFill>
                  <a:srgbClr val="013C88"/>
                </a:solidFill>
                <a:latin typeface="Arial" pitchFamily="34" charset="0"/>
                <a:cs typeface="Arial" pitchFamily="34" charset="0"/>
              </a:rPr>
              <a:t> </a:t>
            </a:r>
            <a:endParaRPr lang="en-US" sz="2800" dirty="0">
              <a:solidFill>
                <a:srgbClr val="013C88"/>
              </a:solidFill>
              <a:latin typeface="Arial" pitchFamily="34" charset="0"/>
              <a:cs typeface="Arial" pitchFamily="34" charset="0"/>
            </a:endParaRPr>
          </a:p>
        </p:txBody>
      </p:sp>
      <p:sp>
        <p:nvSpPr>
          <p:cNvPr id="34819" name="Rectangle 3"/>
          <p:cNvSpPr>
            <a:spLocks noChangeArrowheads="1"/>
          </p:cNvSpPr>
          <p:nvPr/>
        </p:nvSpPr>
        <p:spPr bwMode="auto">
          <a:xfrm>
            <a:off x="457200" y="1219200"/>
            <a:ext cx="3398366" cy="492443"/>
          </a:xfrm>
          <a:prstGeom prst="rect">
            <a:avLst/>
          </a:prstGeom>
          <a:noFill/>
          <a:ln w="9525">
            <a:noFill/>
            <a:miter lim="800000"/>
            <a:headEnd/>
            <a:tailEnd/>
          </a:ln>
        </p:spPr>
        <p:txBody>
          <a:bodyPr wrap="none" lIns="0" tIns="0" rIns="0" bIns="0">
            <a:spAutoFit/>
          </a:bodyPr>
          <a:lstStyle/>
          <a:p>
            <a:r>
              <a:rPr lang="en-US" sz="3200" b="1" dirty="0">
                <a:solidFill>
                  <a:srgbClr val="013C88"/>
                </a:solidFill>
                <a:latin typeface="Arial Black" pitchFamily="34" charset="0"/>
              </a:rPr>
              <a:t>FPMR to FMR…</a:t>
            </a:r>
            <a:endParaRPr lang="en-US" sz="3200" dirty="0">
              <a:solidFill>
                <a:srgbClr val="013C88"/>
              </a:solidFill>
              <a:latin typeface="Arial Black"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Grp="1" noChangeArrowheads="1"/>
          </p:cNvSpPr>
          <p:nvPr>
            <p:ph type="body" idx="1"/>
          </p:nvPr>
        </p:nvSpPr>
        <p:spPr>
          <a:xfrm>
            <a:off x="457200" y="2438400"/>
            <a:ext cx="8305800" cy="2362200"/>
          </a:xfrm>
        </p:spPr>
        <p:txBody>
          <a:bodyPr/>
          <a:lstStyle/>
          <a:p>
            <a:pPr eaLnBrk="1" hangingPunct="1">
              <a:lnSpc>
                <a:spcPct val="80000"/>
              </a:lnSpc>
            </a:pPr>
            <a:r>
              <a:rPr lang="en-US" sz="2800" dirty="0" smtClean="0"/>
              <a:t> </a:t>
            </a:r>
            <a:r>
              <a:rPr lang="en-US" sz="2800" b="1" dirty="0" smtClean="0"/>
              <a:t>OGP:  Office of Government-wide Policy </a:t>
            </a:r>
          </a:p>
          <a:p>
            <a:pPr eaLnBrk="1" hangingPunct="1">
              <a:lnSpc>
                <a:spcPct val="80000"/>
              </a:lnSpc>
              <a:buFontTx/>
              <a:buNone/>
            </a:pPr>
            <a:r>
              <a:rPr lang="en-US" sz="1200" dirty="0" smtClean="0"/>
              <a:t> </a:t>
            </a:r>
          </a:p>
          <a:p>
            <a:pPr lvl="1" eaLnBrk="1" hangingPunct="1">
              <a:lnSpc>
                <a:spcPct val="80000"/>
              </a:lnSpc>
              <a:buFont typeface="Arial" pitchFamily="34" charset="0"/>
              <a:buChar char="•"/>
            </a:pPr>
            <a:r>
              <a:rPr lang="en-US" dirty="0" smtClean="0"/>
              <a:t>Creates and revises regulations for the procurement,  management and disposal of property for </a:t>
            </a:r>
            <a:r>
              <a:rPr lang="en-US" b="1" u="sng" dirty="0" smtClean="0"/>
              <a:t>all</a:t>
            </a:r>
            <a:r>
              <a:rPr lang="en-US" b="1" dirty="0" smtClean="0"/>
              <a:t> executive agencies</a:t>
            </a:r>
            <a:r>
              <a:rPr lang="en-US" dirty="0" smtClean="0"/>
              <a:t>.</a:t>
            </a:r>
          </a:p>
          <a:p>
            <a:pPr eaLnBrk="1" hangingPunct="1">
              <a:lnSpc>
                <a:spcPct val="80000"/>
              </a:lnSpc>
              <a:buFontTx/>
              <a:buNone/>
            </a:pPr>
            <a:endParaRPr lang="en-US" sz="2800" dirty="0" smtClean="0"/>
          </a:p>
          <a:p>
            <a:pPr eaLnBrk="1" hangingPunct="1">
              <a:lnSpc>
                <a:spcPct val="80000"/>
              </a:lnSpc>
              <a:buFontTx/>
              <a:buNone/>
            </a:pPr>
            <a:r>
              <a:rPr lang="en-US" sz="2800" dirty="0" smtClean="0"/>
              <a:t>   </a:t>
            </a:r>
          </a:p>
        </p:txBody>
      </p:sp>
      <p:sp>
        <p:nvSpPr>
          <p:cNvPr id="35842" name="Rectangle 2"/>
          <p:cNvSpPr>
            <a:spLocks noGrp="1" noChangeArrowheads="1"/>
          </p:cNvSpPr>
          <p:nvPr>
            <p:ph type="title"/>
          </p:nvPr>
        </p:nvSpPr>
        <p:spPr>
          <a:xfrm>
            <a:off x="457200" y="1447800"/>
            <a:ext cx="8229600" cy="584775"/>
          </a:xfrm>
        </p:spPr>
        <p:txBody>
          <a:bodyPr/>
          <a:lstStyle/>
          <a:p>
            <a:pPr eaLnBrk="1" hangingPunct="1"/>
            <a:r>
              <a:rPr lang="en-US" dirty="0" smtClean="0"/>
              <a:t>GSA Organization</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381000" y="1447800"/>
            <a:ext cx="8229600" cy="584775"/>
          </a:xfrm>
        </p:spPr>
        <p:txBody>
          <a:bodyPr/>
          <a:lstStyle/>
          <a:p>
            <a:pPr eaLnBrk="1" hangingPunct="1"/>
            <a:r>
              <a:rPr lang="en-US" dirty="0" smtClean="0"/>
              <a:t>GSA Organization</a:t>
            </a:r>
          </a:p>
        </p:txBody>
      </p:sp>
      <p:sp>
        <p:nvSpPr>
          <p:cNvPr id="18435" name="Rectangle 3"/>
          <p:cNvSpPr>
            <a:spLocks noGrp="1" noChangeArrowheads="1"/>
          </p:cNvSpPr>
          <p:nvPr>
            <p:ph type="body" idx="1"/>
          </p:nvPr>
        </p:nvSpPr>
        <p:spPr>
          <a:xfrm>
            <a:off x="457200" y="2286000"/>
            <a:ext cx="8001000" cy="3810000"/>
          </a:xfrm>
        </p:spPr>
        <p:txBody>
          <a:bodyPr/>
          <a:lstStyle/>
          <a:p>
            <a:pPr eaLnBrk="1" hangingPunct="1">
              <a:lnSpc>
                <a:spcPct val="80000"/>
              </a:lnSpc>
              <a:defRPr/>
            </a:pPr>
            <a:r>
              <a:rPr lang="en-US" sz="2800" b="1" dirty="0" smtClean="0"/>
              <a:t> FAS:  Federal Acquisition Service</a:t>
            </a:r>
          </a:p>
          <a:p>
            <a:pPr lvl="1" eaLnBrk="1" hangingPunct="1">
              <a:lnSpc>
                <a:spcPct val="80000"/>
              </a:lnSpc>
              <a:buFont typeface="Arial" pitchFamily="34" charset="0"/>
              <a:buChar char="•"/>
              <a:defRPr/>
            </a:pPr>
            <a:r>
              <a:rPr lang="en-US" dirty="0" smtClean="0"/>
              <a:t>Dedicated to procuring goods and services for the  government.  Manages operations including a </a:t>
            </a:r>
          </a:p>
          <a:p>
            <a:pPr lvl="1" eaLnBrk="1" hangingPunct="1">
              <a:lnSpc>
                <a:spcPct val="80000"/>
              </a:lnSpc>
              <a:buNone/>
              <a:defRPr/>
            </a:pPr>
            <a:r>
              <a:rPr lang="en-US" dirty="0" smtClean="0"/>
              <a:t>	nationwide property management disposal</a:t>
            </a:r>
          </a:p>
          <a:p>
            <a:pPr lvl="1" eaLnBrk="1" hangingPunct="1">
              <a:lnSpc>
                <a:spcPct val="80000"/>
              </a:lnSpc>
              <a:buNone/>
              <a:defRPr/>
            </a:pPr>
            <a:r>
              <a:rPr lang="en-US" dirty="0" smtClean="0"/>
              <a:t>	system for Excess </a:t>
            </a:r>
            <a:r>
              <a:rPr lang="en-US" b="1" dirty="0" smtClean="0"/>
              <a:t>Personal Property</a:t>
            </a:r>
            <a:r>
              <a:rPr lang="en-US" dirty="0" smtClean="0"/>
              <a:t>.</a:t>
            </a:r>
          </a:p>
          <a:p>
            <a:pPr eaLnBrk="1" hangingPunct="1">
              <a:lnSpc>
                <a:spcPct val="80000"/>
              </a:lnSpc>
              <a:buFontTx/>
              <a:buNone/>
              <a:defRPr/>
            </a:pPr>
            <a:endParaRPr lang="en-US" sz="1200" dirty="0" smtClean="0"/>
          </a:p>
          <a:p>
            <a:pPr eaLnBrk="1" hangingPunct="1">
              <a:lnSpc>
                <a:spcPct val="80000"/>
              </a:lnSpc>
              <a:defRPr/>
            </a:pPr>
            <a:r>
              <a:rPr lang="en-US" sz="2800" b="1" dirty="0" smtClean="0"/>
              <a:t> PBS:  Public Building Service</a:t>
            </a:r>
          </a:p>
          <a:p>
            <a:pPr lvl="1" eaLnBrk="1" hangingPunct="1">
              <a:lnSpc>
                <a:spcPct val="80000"/>
              </a:lnSpc>
              <a:buFont typeface="Arial" pitchFamily="34" charset="0"/>
              <a:buChar char="•"/>
              <a:defRPr/>
            </a:pPr>
            <a:r>
              <a:rPr lang="en-US" dirty="0" smtClean="0"/>
              <a:t>Acquires space on behalf of the federal government  through new construction and leasing, and acts as a caretaker for Federal </a:t>
            </a:r>
            <a:r>
              <a:rPr lang="en-US" b="1" dirty="0" smtClean="0"/>
              <a:t>Real Property</a:t>
            </a:r>
            <a:r>
              <a:rPr lang="en-US" dirty="0" smtClean="0"/>
              <a:t>.  Federal government </a:t>
            </a:r>
            <a:r>
              <a:rPr lang="en-US" b="1" dirty="0" smtClean="0"/>
              <a:t>landlord</a:t>
            </a:r>
            <a:r>
              <a:rPr lang="en-US" dirty="0" smtClean="0"/>
              <a:t>.</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Grp="1" noChangeArrowheads="1"/>
          </p:cNvSpPr>
          <p:nvPr>
            <p:ph type="body" idx="1"/>
          </p:nvPr>
        </p:nvSpPr>
        <p:spPr>
          <a:xfrm>
            <a:off x="457200" y="2133600"/>
            <a:ext cx="8229600" cy="4419600"/>
          </a:xfrm>
        </p:spPr>
        <p:txBody>
          <a:bodyPr/>
          <a:lstStyle/>
          <a:p>
            <a:pPr eaLnBrk="1" hangingPunct="1">
              <a:lnSpc>
                <a:spcPct val="80000"/>
              </a:lnSpc>
            </a:pPr>
            <a:r>
              <a:rPr lang="en-US" sz="2800" b="1" dirty="0" smtClean="0"/>
              <a:t> Central Office</a:t>
            </a:r>
          </a:p>
          <a:p>
            <a:pPr lvl="1" eaLnBrk="1" hangingPunct="1">
              <a:lnSpc>
                <a:spcPct val="80000"/>
              </a:lnSpc>
              <a:buFont typeface="Arial" pitchFamily="34" charset="0"/>
              <a:buChar char="•"/>
            </a:pPr>
            <a:r>
              <a:rPr lang="en-US" dirty="0" smtClean="0"/>
              <a:t>Plans, directs and coordinates the U &amp; D and Sale of personal property. Maintains a national database for consolidating all excess/surplus personal property.</a:t>
            </a:r>
          </a:p>
          <a:p>
            <a:pPr eaLnBrk="1" hangingPunct="1">
              <a:lnSpc>
                <a:spcPct val="80000"/>
              </a:lnSpc>
              <a:buFontTx/>
              <a:buNone/>
            </a:pPr>
            <a:endParaRPr lang="en-US" sz="2400" dirty="0" smtClean="0"/>
          </a:p>
          <a:p>
            <a:pPr eaLnBrk="1" hangingPunct="1">
              <a:lnSpc>
                <a:spcPct val="80000"/>
              </a:lnSpc>
            </a:pPr>
            <a:r>
              <a:rPr lang="en-US" sz="2800" b="1" dirty="0" smtClean="0"/>
              <a:t> Regional Offices</a:t>
            </a:r>
          </a:p>
          <a:p>
            <a:pPr lvl="1" eaLnBrk="1" hangingPunct="1">
              <a:lnSpc>
                <a:spcPct val="80000"/>
              </a:lnSpc>
              <a:buFont typeface="Arial" pitchFamily="34" charset="0"/>
              <a:buChar char="•"/>
            </a:pPr>
            <a:r>
              <a:rPr lang="en-US" dirty="0" smtClean="0"/>
              <a:t>11 Region offices strategically located in the U.S.</a:t>
            </a:r>
          </a:p>
          <a:p>
            <a:pPr lvl="1" eaLnBrk="1" hangingPunct="1">
              <a:lnSpc>
                <a:spcPct val="80000"/>
              </a:lnSpc>
              <a:buNone/>
            </a:pPr>
            <a:endParaRPr lang="en-US" sz="1200" dirty="0" smtClean="0"/>
          </a:p>
          <a:p>
            <a:pPr lvl="1" eaLnBrk="1" hangingPunct="1">
              <a:lnSpc>
                <a:spcPct val="80000"/>
              </a:lnSpc>
              <a:buFont typeface="Arial" pitchFamily="34" charset="0"/>
              <a:buChar char="•"/>
            </a:pPr>
            <a:r>
              <a:rPr lang="en-US" sz="2400" dirty="0" smtClean="0"/>
              <a:t>Region and field offices are staffed with Specialists in the Utilization, Donation and Sales of Federal excess and surplus personal property. </a:t>
            </a:r>
          </a:p>
        </p:txBody>
      </p:sp>
      <p:sp>
        <p:nvSpPr>
          <p:cNvPr id="37890" name="Rectangle 2"/>
          <p:cNvSpPr>
            <a:spLocks noGrp="1" noChangeArrowheads="1"/>
          </p:cNvSpPr>
          <p:nvPr>
            <p:ph type="title"/>
          </p:nvPr>
        </p:nvSpPr>
        <p:spPr>
          <a:xfrm>
            <a:off x="381000" y="1371600"/>
            <a:ext cx="8229600" cy="584775"/>
          </a:xfrm>
        </p:spPr>
        <p:txBody>
          <a:bodyPr/>
          <a:lstStyle/>
          <a:p>
            <a:pPr eaLnBrk="1" hangingPunct="1"/>
            <a:r>
              <a:rPr lang="en-US" dirty="0" smtClean="0"/>
              <a:t>GSA FAS Structure</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5" descr="map of U.S. "/>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solidFill>
              <a:srgbClr val="FFFF00"/>
            </a:solidFill>
            <a:miter lim="800000"/>
            <a:headEnd/>
            <a:tailEnd/>
          </a:ln>
        </p:spPr>
      </p:pic>
      <p:sp>
        <p:nvSpPr>
          <p:cNvPr id="34823" name="AutoShape 7"/>
          <p:cNvSpPr>
            <a:spLocks noChangeArrowheads="1"/>
          </p:cNvSpPr>
          <p:nvPr/>
        </p:nvSpPr>
        <p:spPr bwMode="auto">
          <a:xfrm rot="-2083740">
            <a:off x="1586477" y="4138996"/>
            <a:ext cx="466673" cy="365262"/>
          </a:xfrm>
          <a:prstGeom prst="star5">
            <a:avLst/>
          </a:prstGeom>
          <a:solidFill>
            <a:srgbClr val="FFFF00"/>
          </a:solidFill>
          <a:ln w="9525">
            <a:noFill/>
            <a:miter lim="800000"/>
            <a:headEnd/>
            <a:tailEnd/>
          </a:ln>
          <a:effectLst/>
        </p:spPr>
        <p:txBody>
          <a:bodyPr wrap="none" anchor="ctr"/>
          <a:lstStyle/>
          <a:p>
            <a:pPr>
              <a:defRPr/>
            </a:pPr>
            <a:endParaRPr lang="en-US">
              <a:latin typeface="Arial" pitchFamily="34" charset="0"/>
            </a:endParaRPr>
          </a:p>
        </p:txBody>
      </p:sp>
      <p:sp>
        <p:nvSpPr>
          <p:cNvPr id="34826" name="AutoShape 10"/>
          <p:cNvSpPr>
            <a:spLocks noChangeArrowheads="1"/>
          </p:cNvSpPr>
          <p:nvPr/>
        </p:nvSpPr>
        <p:spPr bwMode="auto">
          <a:xfrm flipH="1">
            <a:off x="7696200" y="3048000"/>
            <a:ext cx="304800" cy="304800"/>
          </a:xfrm>
          <a:prstGeom prst="star5">
            <a:avLst/>
          </a:prstGeom>
          <a:solidFill>
            <a:srgbClr val="FFFF00"/>
          </a:solidFill>
          <a:ln w="9525">
            <a:noFill/>
            <a:miter lim="800000"/>
            <a:headEnd/>
            <a:tailEnd/>
          </a:ln>
          <a:effectLst/>
        </p:spPr>
        <p:txBody>
          <a:bodyPr wrap="none" anchor="ctr"/>
          <a:lstStyle/>
          <a:p>
            <a:pPr>
              <a:defRPr/>
            </a:pPr>
            <a:endParaRPr lang="en-US">
              <a:latin typeface="Arial" pitchFamily="34" charset="0"/>
            </a:endParaRPr>
          </a:p>
        </p:txBody>
      </p:sp>
      <p:sp>
        <p:nvSpPr>
          <p:cNvPr id="34828" name="AutoShape 12"/>
          <p:cNvSpPr>
            <a:spLocks noChangeArrowheads="1"/>
          </p:cNvSpPr>
          <p:nvPr/>
        </p:nvSpPr>
        <p:spPr bwMode="auto">
          <a:xfrm>
            <a:off x="6705600" y="5105400"/>
            <a:ext cx="381000" cy="381000"/>
          </a:xfrm>
          <a:prstGeom prst="star5">
            <a:avLst/>
          </a:prstGeom>
          <a:solidFill>
            <a:srgbClr val="FFFF00"/>
          </a:solidFill>
          <a:ln w="9525">
            <a:noFill/>
            <a:miter lim="800000"/>
            <a:headEnd/>
            <a:tailEnd/>
          </a:ln>
          <a:effectLst/>
        </p:spPr>
        <p:txBody>
          <a:bodyPr wrap="none" anchor="ctr"/>
          <a:lstStyle/>
          <a:p>
            <a:pPr>
              <a:defRPr/>
            </a:pPr>
            <a:endParaRPr lang="en-US">
              <a:latin typeface="Arial" pitchFamily="34" charset="0"/>
            </a:endParaRPr>
          </a:p>
        </p:txBody>
      </p:sp>
      <p:sp>
        <p:nvSpPr>
          <p:cNvPr id="34829" name="AutoShape 13"/>
          <p:cNvSpPr>
            <a:spLocks noChangeArrowheads="1"/>
          </p:cNvSpPr>
          <p:nvPr/>
        </p:nvSpPr>
        <p:spPr bwMode="auto">
          <a:xfrm>
            <a:off x="4648200" y="5562600"/>
            <a:ext cx="381000" cy="381000"/>
          </a:xfrm>
          <a:prstGeom prst="star5">
            <a:avLst/>
          </a:prstGeom>
          <a:solidFill>
            <a:srgbClr val="FFFF00"/>
          </a:solidFill>
          <a:ln w="9525">
            <a:solidFill>
              <a:schemeClr val="bg1"/>
            </a:solidFill>
            <a:miter lim="800000"/>
            <a:headEnd/>
            <a:tailEnd/>
          </a:ln>
          <a:effectLst/>
        </p:spPr>
        <p:txBody>
          <a:bodyPr wrap="none" anchor="ctr"/>
          <a:lstStyle/>
          <a:p>
            <a:pPr>
              <a:defRPr/>
            </a:pPr>
            <a:endParaRPr lang="en-US">
              <a:latin typeface="Arial" pitchFamily="34" charset="0"/>
            </a:endParaRPr>
          </a:p>
        </p:txBody>
      </p:sp>
      <p:sp>
        <p:nvSpPr>
          <p:cNvPr id="34832" name="AutoShape 16"/>
          <p:cNvSpPr>
            <a:spLocks noChangeArrowheads="1"/>
          </p:cNvSpPr>
          <p:nvPr/>
        </p:nvSpPr>
        <p:spPr bwMode="auto">
          <a:xfrm>
            <a:off x="3886200" y="3886200"/>
            <a:ext cx="396875" cy="457200"/>
          </a:xfrm>
          <a:prstGeom prst="star5">
            <a:avLst/>
          </a:prstGeom>
          <a:solidFill>
            <a:srgbClr val="FFFF00"/>
          </a:solidFill>
          <a:ln w="9525">
            <a:noFill/>
            <a:miter lim="800000"/>
            <a:headEnd/>
            <a:tailEnd/>
          </a:ln>
          <a:effectLst/>
        </p:spPr>
        <p:txBody>
          <a:bodyPr wrap="none" anchor="ctr"/>
          <a:lstStyle/>
          <a:p>
            <a:pPr>
              <a:defRPr/>
            </a:pPr>
            <a:endParaRPr lang="en-US">
              <a:latin typeface="Arial" pitchFamily="34" charset="0"/>
            </a:endParaRPr>
          </a:p>
        </p:txBody>
      </p:sp>
      <p:sp>
        <p:nvSpPr>
          <p:cNvPr id="34834" name="AutoShape 18"/>
          <p:cNvSpPr>
            <a:spLocks noChangeArrowheads="1"/>
          </p:cNvSpPr>
          <p:nvPr/>
        </p:nvSpPr>
        <p:spPr bwMode="auto">
          <a:xfrm flipV="1">
            <a:off x="5181600" y="4038600"/>
            <a:ext cx="381000" cy="381000"/>
          </a:xfrm>
          <a:prstGeom prst="star5">
            <a:avLst/>
          </a:prstGeom>
          <a:solidFill>
            <a:srgbClr val="FFFF00"/>
          </a:solidFill>
          <a:ln w="9525">
            <a:noFill/>
            <a:miter lim="800000"/>
            <a:headEnd/>
            <a:tailEnd/>
          </a:ln>
          <a:effectLst/>
        </p:spPr>
        <p:txBody>
          <a:bodyPr wrap="none" anchor="ctr"/>
          <a:lstStyle/>
          <a:p>
            <a:pPr>
              <a:defRPr/>
            </a:pPr>
            <a:endParaRPr lang="en-US">
              <a:latin typeface="Arial" pitchFamily="34" charset="0"/>
            </a:endParaRPr>
          </a:p>
        </p:txBody>
      </p:sp>
      <p:sp>
        <p:nvSpPr>
          <p:cNvPr id="34836" name="AutoShape 20"/>
          <p:cNvSpPr>
            <a:spLocks noChangeArrowheads="1"/>
          </p:cNvSpPr>
          <p:nvPr/>
        </p:nvSpPr>
        <p:spPr bwMode="auto">
          <a:xfrm flipV="1">
            <a:off x="5867400" y="3429000"/>
            <a:ext cx="457200" cy="381000"/>
          </a:xfrm>
          <a:prstGeom prst="star5">
            <a:avLst/>
          </a:prstGeom>
          <a:solidFill>
            <a:srgbClr val="FFFF00"/>
          </a:solidFill>
          <a:ln w="9525">
            <a:noFill/>
            <a:miter lim="800000"/>
            <a:headEnd/>
            <a:tailEnd/>
          </a:ln>
          <a:effectLst/>
        </p:spPr>
        <p:txBody>
          <a:bodyPr wrap="none" anchor="ctr"/>
          <a:lstStyle/>
          <a:p>
            <a:pPr>
              <a:defRPr/>
            </a:pPr>
            <a:endParaRPr lang="en-US">
              <a:latin typeface="Arial" pitchFamily="34" charset="0"/>
            </a:endParaRPr>
          </a:p>
        </p:txBody>
      </p:sp>
      <p:sp>
        <p:nvSpPr>
          <p:cNvPr id="34845" name="AutoShape 29"/>
          <p:cNvSpPr>
            <a:spLocks noChangeArrowheads="1"/>
          </p:cNvSpPr>
          <p:nvPr/>
        </p:nvSpPr>
        <p:spPr bwMode="auto">
          <a:xfrm>
            <a:off x="1782762" y="2057400"/>
            <a:ext cx="427038" cy="457200"/>
          </a:xfrm>
          <a:prstGeom prst="star5">
            <a:avLst/>
          </a:prstGeom>
          <a:solidFill>
            <a:srgbClr val="FFFF00"/>
          </a:solidFill>
          <a:ln w="9525">
            <a:noFill/>
            <a:miter lim="800000"/>
            <a:headEnd/>
            <a:tailEnd/>
          </a:ln>
          <a:effectLst/>
        </p:spPr>
        <p:txBody>
          <a:bodyPr wrap="none" anchor="ctr"/>
          <a:lstStyle/>
          <a:p>
            <a:pPr>
              <a:defRPr/>
            </a:pPr>
            <a:endParaRPr lang="en-US">
              <a:latin typeface="Arial" pitchFamily="34" charset="0"/>
            </a:endParaRPr>
          </a:p>
        </p:txBody>
      </p:sp>
      <p:sp>
        <p:nvSpPr>
          <p:cNvPr id="34846" name="AutoShape 30"/>
          <p:cNvSpPr>
            <a:spLocks noChangeArrowheads="1"/>
          </p:cNvSpPr>
          <p:nvPr/>
        </p:nvSpPr>
        <p:spPr bwMode="auto">
          <a:xfrm>
            <a:off x="7467600" y="3429000"/>
            <a:ext cx="304800" cy="304800"/>
          </a:xfrm>
          <a:prstGeom prst="star5">
            <a:avLst/>
          </a:prstGeom>
          <a:solidFill>
            <a:srgbClr val="FFFF00"/>
          </a:solidFill>
          <a:ln w="9525">
            <a:noFill/>
            <a:miter lim="800000"/>
            <a:headEnd/>
            <a:tailEnd/>
          </a:ln>
          <a:effectLst/>
        </p:spPr>
        <p:txBody>
          <a:bodyPr wrap="none" anchor="ctr"/>
          <a:lstStyle/>
          <a:p>
            <a:pPr>
              <a:defRPr/>
            </a:pPr>
            <a:endParaRPr lang="en-US">
              <a:latin typeface="Arial" pitchFamily="34" charset="0"/>
            </a:endParaRPr>
          </a:p>
        </p:txBody>
      </p:sp>
      <p:sp>
        <p:nvSpPr>
          <p:cNvPr id="34847" name="AutoShape 31"/>
          <p:cNvSpPr>
            <a:spLocks noChangeArrowheads="1"/>
          </p:cNvSpPr>
          <p:nvPr/>
        </p:nvSpPr>
        <p:spPr bwMode="auto">
          <a:xfrm>
            <a:off x="7467600" y="3886200"/>
            <a:ext cx="304800" cy="304800"/>
          </a:xfrm>
          <a:prstGeom prst="star5">
            <a:avLst/>
          </a:prstGeom>
          <a:solidFill>
            <a:srgbClr val="FFFF00"/>
          </a:solidFill>
          <a:ln w="9525">
            <a:noFill/>
            <a:miter lim="800000"/>
            <a:headEnd/>
            <a:tailEnd/>
          </a:ln>
          <a:effectLst/>
        </p:spPr>
        <p:txBody>
          <a:bodyPr wrap="none" anchor="ctr"/>
          <a:lstStyle/>
          <a:p>
            <a:pPr>
              <a:defRPr/>
            </a:pPr>
            <a:endParaRPr lang="en-US">
              <a:latin typeface="Arial" pitchFamily="34" charset="0"/>
            </a:endParaRPr>
          </a:p>
        </p:txBody>
      </p:sp>
      <p:sp>
        <p:nvSpPr>
          <p:cNvPr id="17" name="AutoShape 31"/>
          <p:cNvSpPr>
            <a:spLocks noChangeArrowheads="1"/>
          </p:cNvSpPr>
          <p:nvPr/>
        </p:nvSpPr>
        <p:spPr bwMode="auto">
          <a:xfrm>
            <a:off x="8077200" y="2819400"/>
            <a:ext cx="304800" cy="304800"/>
          </a:xfrm>
          <a:prstGeom prst="star5">
            <a:avLst/>
          </a:prstGeom>
          <a:solidFill>
            <a:srgbClr val="FFFF00"/>
          </a:solidFill>
          <a:ln w="9525">
            <a:noFill/>
            <a:miter lim="800000"/>
            <a:headEnd/>
            <a:tailEnd/>
          </a:ln>
          <a:effectLst/>
        </p:spPr>
        <p:txBody>
          <a:bodyPr wrap="none" anchor="ctr"/>
          <a:lstStyle/>
          <a:p>
            <a:pPr>
              <a:defRPr/>
            </a:pPr>
            <a:endParaRPr lang="en-US">
              <a:latin typeface="Arial" pitchFamily="34" charset="0"/>
            </a:endParaRPr>
          </a:p>
        </p:txBody>
      </p:sp>
      <p:sp>
        <p:nvSpPr>
          <p:cNvPr id="18" name="TextBox 17"/>
          <p:cNvSpPr txBox="1"/>
          <p:nvPr/>
        </p:nvSpPr>
        <p:spPr>
          <a:xfrm>
            <a:off x="3505200" y="685800"/>
            <a:ext cx="4648200" cy="584775"/>
          </a:xfrm>
          <a:prstGeom prst="rect">
            <a:avLst/>
          </a:prstGeom>
          <a:solidFill>
            <a:schemeClr val="accent6">
              <a:lumMod val="20000"/>
              <a:lumOff val="80000"/>
            </a:schemeClr>
          </a:solidFill>
          <a:ln>
            <a:solidFill>
              <a:srgbClr val="013C88"/>
            </a:solidFill>
          </a:ln>
        </p:spPr>
        <p:txBody>
          <a:bodyPr wrap="square" rtlCol="0">
            <a:spAutoFit/>
          </a:bodyPr>
          <a:lstStyle/>
          <a:p>
            <a:r>
              <a:rPr lang="en-US" sz="3200" b="1" dirty="0" smtClean="0">
                <a:solidFill>
                  <a:srgbClr val="013C88"/>
                </a:solidFill>
                <a:latin typeface="+mj-lt"/>
              </a:rPr>
              <a:t>11 GSA Regional Offices</a:t>
            </a:r>
            <a:endParaRPr lang="en-US" sz="3200" b="1" dirty="0">
              <a:solidFill>
                <a:srgbClr val="013C88"/>
              </a:solidFill>
              <a:latin typeface="+mj-l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type="body" idx="1"/>
          </p:nvPr>
        </p:nvSpPr>
        <p:spPr>
          <a:xfrm>
            <a:off x="609600" y="2362200"/>
            <a:ext cx="7772400" cy="4114800"/>
          </a:xfrm>
        </p:spPr>
        <p:txBody>
          <a:bodyPr/>
          <a:lstStyle/>
          <a:p>
            <a:pPr eaLnBrk="1" hangingPunct="1">
              <a:buFontTx/>
              <a:buNone/>
            </a:pPr>
            <a:endParaRPr lang="en-US" dirty="0" smtClean="0"/>
          </a:p>
          <a:p>
            <a:pPr eaLnBrk="1" hangingPunct="1">
              <a:buFontTx/>
              <a:buNone/>
            </a:pPr>
            <a:endParaRPr lang="en-US" dirty="0" smtClean="0"/>
          </a:p>
          <a:p>
            <a:pPr eaLnBrk="1" hangingPunct="1">
              <a:buFontTx/>
              <a:buNone/>
            </a:pPr>
            <a:endParaRPr lang="en-US" dirty="0" smtClean="0"/>
          </a:p>
          <a:p>
            <a:pPr eaLnBrk="1" hangingPunct="1">
              <a:buFontTx/>
              <a:buNone/>
            </a:pPr>
            <a:endParaRPr lang="en-US" dirty="0" smtClean="0"/>
          </a:p>
        </p:txBody>
      </p:sp>
      <p:sp>
        <p:nvSpPr>
          <p:cNvPr id="19458" name="Rectangle 2"/>
          <p:cNvSpPr>
            <a:spLocks noGrp="1" noChangeArrowheads="1"/>
          </p:cNvSpPr>
          <p:nvPr>
            <p:ph type="title"/>
          </p:nvPr>
        </p:nvSpPr>
        <p:spPr>
          <a:xfrm>
            <a:off x="533400" y="1295400"/>
            <a:ext cx="8458200" cy="584775"/>
          </a:xfrm>
        </p:spPr>
        <p:txBody>
          <a:bodyPr/>
          <a:lstStyle/>
          <a:p>
            <a:pPr eaLnBrk="1" hangingPunct="1"/>
            <a:r>
              <a:rPr lang="en-US" dirty="0" smtClean="0"/>
              <a:t>Personal Property Disposal Overview</a:t>
            </a:r>
          </a:p>
        </p:txBody>
      </p:sp>
      <p:sp>
        <p:nvSpPr>
          <p:cNvPr id="19461" name="Text Box 7"/>
          <p:cNvSpPr txBox="1">
            <a:spLocks noChangeArrowheads="1"/>
          </p:cNvSpPr>
          <p:nvPr/>
        </p:nvSpPr>
        <p:spPr bwMode="auto">
          <a:xfrm>
            <a:off x="685800" y="2057400"/>
            <a:ext cx="7940675" cy="1446550"/>
          </a:xfrm>
          <a:prstGeom prst="rect">
            <a:avLst/>
          </a:prstGeom>
          <a:noFill/>
          <a:ln w="9525">
            <a:noFill/>
            <a:miter lim="800000"/>
            <a:headEnd/>
            <a:tailEnd/>
          </a:ln>
        </p:spPr>
        <p:txBody>
          <a:bodyPr>
            <a:spAutoFit/>
          </a:bodyPr>
          <a:lstStyle/>
          <a:p>
            <a:pPr>
              <a:buClr>
                <a:srgbClr val="002060"/>
              </a:buClr>
              <a:buFont typeface="Wingdings" pitchFamily="2" charset="2"/>
              <a:buChar char="Ø"/>
            </a:pPr>
            <a:r>
              <a:rPr lang="en-US" sz="3200" dirty="0">
                <a:solidFill>
                  <a:schemeClr val="bg1"/>
                </a:solidFill>
                <a:latin typeface="Arial" pitchFamily="34" charset="0"/>
                <a:cs typeface="Arial" pitchFamily="34" charset="0"/>
              </a:rPr>
              <a:t> </a:t>
            </a:r>
            <a:r>
              <a:rPr lang="en-US" sz="2800" dirty="0">
                <a:solidFill>
                  <a:srgbClr val="013C88"/>
                </a:solidFill>
                <a:latin typeface="Arial" pitchFamily="34" charset="0"/>
                <a:cs typeface="Arial" pitchFamily="34" charset="0"/>
              </a:rPr>
              <a:t>Legislative History and Regulations</a:t>
            </a:r>
          </a:p>
          <a:p>
            <a:pPr>
              <a:buFont typeface="Wingdings" pitchFamily="2" charset="2"/>
              <a:buChar char="Ø"/>
            </a:pPr>
            <a:r>
              <a:rPr lang="en-US" sz="2800" dirty="0">
                <a:solidFill>
                  <a:srgbClr val="013C88"/>
                </a:solidFill>
                <a:latin typeface="Arial" pitchFamily="34" charset="0"/>
                <a:cs typeface="Arial" pitchFamily="34" charset="0"/>
              </a:rPr>
              <a:t> </a:t>
            </a:r>
            <a:r>
              <a:rPr lang="en-US" sz="2800" dirty="0" smtClean="0">
                <a:solidFill>
                  <a:srgbClr val="013C88"/>
                </a:solidFill>
                <a:latin typeface="Arial" pitchFamily="34" charset="0"/>
                <a:cs typeface="Arial" pitchFamily="34" charset="0"/>
              </a:rPr>
              <a:t> GSA </a:t>
            </a:r>
            <a:r>
              <a:rPr lang="en-US" sz="2800" dirty="0">
                <a:solidFill>
                  <a:srgbClr val="013C88"/>
                </a:solidFill>
                <a:latin typeface="Arial" pitchFamily="34" charset="0"/>
                <a:cs typeface="Arial" pitchFamily="34" charset="0"/>
              </a:rPr>
              <a:t>Structure and Players</a:t>
            </a:r>
          </a:p>
          <a:p>
            <a:pPr>
              <a:buFont typeface="Wingdings" pitchFamily="2" charset="2"/>
              <a:buChar char="Ø"/>
            </a:pPr>
            <a:r>
              <a:rPr lang="en-US" sz="2800" dirty="0">
                <a:solidFill>
                  <a:srgbClr val="013C88"/>
                </a:solidFill>
                <a:latin typeface="Arial" pitchFamily="34" charset="0"/>
                <a:cs typeface="Arial" pitchFamily="34" charset="0"/>
              </a:rPr>
              <a:t> </a:t>
            </a:r>
            <a:r>
              <a:rPr lang="en-US" sz="2800" dirty="0" smtClean="0">
                <a:solidFill>
                  <a:srgbClr val="013C88"/>
                </a:solidFill>
                <a:latin typeface="Arial" pitchFamily="34" charset="0"/>
                <a:cs typeface="Arial" pitchFamily="34" charset="0"/>
              </a:rPr>
              <a:t> Responsibilities</a:t>
            </a:r>
            <a:endParaRPr lang="en-US" sz="2800" dirty="0">
              <a:solidFill>
                <a:srgbClr val="013C88"/>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Grp="1" noChangeArrowheads="1"/>
          </p:cNvSpPr>
          <p:nvPr>
            <p:ph type="body" idx="1"/>
          </p:nvPr>
        </p:nvSpPr>
        <p:spPr>
          <a:xfrm>
            <a:off x="609600" y="2438400"/>
            <a:ext cx="7924800" cy="4038600"/>
          </a:xfrm>
        </p:spPr>
        <p:txBody>
          <a:bodyPr/>
          <a:lstStyle/>
          <a:p>
            <a:pPr eaLnBrk="1" hangingPunct="1">
              <a:lnSpc>
                <a:spcPct val="80000"/>
              </a:lnSpc>
            </a:pPr>
            <a:r>
              <a:rPr lang="en-US" sz="2800" dirty="0" smtClean="0"/>
              <a:t>Provide expert advise and training</a:t>
            </a:r>
          </a:p>
          <a:p>
            <a:pPr eaLnBrk="1" hangingPunct="1">
              <a:lnSpc>
                <a:spcPct val="80000"/>
              </a:lnSpc>
              <a:buFontTx/>
              <a:buNone/>
            </a:pPr>
            <a:endParaRPr lang="en-US" sz="1200" dirty="0" smtClean="0"/>
          </a:p>
          <a:p>
            <a:pPr eaLnBrk="1" hangingPunct="1">
              <a:lnSpc>
                <a:spcPct val="80000"/>
              </a:lnSpc>
            </a:pPr>
            <a:r>
              <a:rPr lang="en-US" sz="2800" dirty="0" smtClean="0"/>
              <a:t>Assist with Disposal Planning and Problem Solving</a:t>
            </a:r>
          </a:p>
          <a:p>
            <a:pPr eaLnBrk="1" hangingPunct="1">
              <a:lnSpc>
                <a:spcPct val="80000"/>
              </a:lnSpc>
              <a:buFontTx/>
              <a:buNone/>
            </a:pPr>
            <a:endParaRPr lang="en-US" sz="1200" dirty="0" smtClean="0"/>
          </a:p>
          <a:p>
            <a:pPr eaLnBrk="1" hangingPunct="1">
              <a:lnSpc>
                <a:spcPct val="80000"/>
              </a:lnSpc>
            </a:pPr>
            <a:r>
              <a:rPr lang="en-US" sz="2800" dirty="0" smtClean="0"/>
              <a:t>Promote program objectives in accordance with Policy and Regulations</a:t>
            </a:r>
          </a:p>
          <a:p>
            <a:pPr eaLnBrk="1" hangingPunct="1">
              <a:lnSpc>
                <a:spcPct val="80000"/>
              </a:lnSpc>
              <a:buNone/>
            </a:pPr>
            <a:endParaRPr lang="en-US" sz="1200" dirty="0" smtClean="0"/>
          </a:p>
          <a:p>
            <a:pPr eaLnBrk="1" hangingPunct="1">
              <a:lnSpc>
                <a:spcPct val="80000"/>
              </a:lnSpc>
            </a:pPr>
            <a:r>
              <a:rPr lang="en-US" sz="2800" dirty="0" smtClean="0"/>
              <a:t>Allocate property and Approve Transfer Orders</a:t>
            </a:r>
          </a:p>
          <a:p>
            <a:pPr eaLnBrk="1" hangingPunct="1">
              <a:lnSpc>
                <a:spcPct val="80000"/>
              </a:lnSpc>
              <a:buNone/>
            </a:pPr>
            <a:endParaRPr lang="en-US" sz="1200" dirty="0" smtClean="0"/>
          </a:p>
          <a:p>
            <a:pPr eaLnBrk="1" hangingPunct="1">
              <a:lnSpc>
                <a:spcPct val="80000"/>
              </a:lnSpc>
            </a:pPr>
            <a:r>
              <a:rPr lang="en-US" sz="2800" dirty="0" smtClean="0"/>
              <a:t>Locate your local APO at   </a:t>
            </a:r>
            <a:r>
              <a:rPr lang="en-US" sz="2800" b="1" u="sng" dirty="0" smtClean="0"/>
              <a:t>http://gsa.gov/apo</a:t>
            </a:r>
          </a:p>
          <a:p>
            <a:pPr eaLnBrk="1" hangingPunct="1">
              <a:lnSpc>
                <a:spcPct val="80000"/>
              </a:lnSpc>
              <a:buFontTx/>
              <a:buNone/>
            </a:pPr>
            <a:endParaRPr lang="en-US" sz="2400" dirty="0" smtClean="0"/>
          </a:p>
          <a:p>
            <a:pPr eaLnBrk="1" hangingPunct="1">
              <a:lnSpc>
                <a:spcPct val="80000"/>
              </a:lnSpc>
              <a:buFontTx/>
              <a:buNone/>
            </a:pPr>
            <a:r>
              <a:rPr lang="en-US" sz="2400" dirty="0" smtClean="0"/>
              <a:t>    </a:t>
            </a:r>
          </a:p>
          <a:p>
            <a:pPr eaLnBrk="1" hangingPunct="1">
              <a:lnSpc>
                <a:spcPct val="80000"/>
              </a:lnSpc>
              <a:buFontTx/>
              <a:buNone/>
            </a:pPr>
            <a:r>
              <a:rPr lang="en-US" sz="2400" dirty="0" smtClean="0"/>
              <a:t>    </a:t>
            </a:r>
          </a:p>
          <a:p>
            <a:pPr eaLnBrk="1" hangingPunct="1">
              <a:lnSpc>
                <a:spcPct val="80000"/>
              </a:lnSpc>
              <a:buFontTx/>
              <a:buNone/>
            </a:pPr>
            <a:endParaRPr lang="en-US" sz="2400" dirty="0" smtClean="0"/>
          </a:p>
          <a:p>
            <a:pPr eaLnBrk="1" hangingPunct="1">
              <a:lnSpc>
                <a:spcPct val="80000"/>
              </a:lnSpc>
              <a:buFontTx/>
              <a:buNone/>
            </a:pPr>
            <a:r>
              <a:rPr lang="en-US" sz="2400" dirty="0" smtClean="0"/>
              <a:t>	</a:t>
            </a:r>
          </a:p>
          <a:p>
            <a:pPr eaLnBrk="1" hangingPunct="1">
              <a:lnSpc>
                <a:spcPct val="80000"/>
              </a:lnSpc>
              <a:buFontTx/>
              <a:buNone/>
            </a:pPr>
            <a:endParaRPr lang="en-US" sz="2400" dirty="0" smtClean="0">
              <a:solidFill>
                <a:srgbClr val="FFFF00"/>
              </a:solidFill>
            </a:endParaRPr>
          </a:p>
          <a:p>
            <a:pPr eaLnBrk="1" hangingPunct="1">
              <a:lnSpc>
                <a:spcPct val="80000"/>
              </a:lnSpc>
              <a:buFontTx/>
              <a:buNone/>
            </a:pPr>
            <a:r>
              <a:rPr lang="en-US" sz="2400" dirty="0" smtClean="0">
                <a:solidFill>
                  <a:srgbClr val="FFFF00"/>
                </a:solidFill>
              </a:rPr>
              <a:t>   </a:t>
            </a:r>
          </a:p>
          <a:p>
            <a:pPr eaLnBrk="1" hangingPunct="1">
              <a:lnSpc>
                <a:spcPct val="80000"/>
              </a:lnSpc>
              <a:buFontTx/>
              <a:buNone/>
            </a:pPr>
            <a:r>
              <a:rPr lang="en-US" sz="2000" dirty="0" smtClean="0">
                <a:solidFill>
                  <a:srgbClr val="FFFF00"/>
                </a:solidFill>
              </a:rPr>
              <a:t>   </a:t>
            </a:r>
            <a:endParaRPr lang="en-US" sz="2000" dirty="0" smtClean="0">
              <a:solidFill>
                <a:schemeClr val="bg1"/>
              </a:solidFill>
            </a:endParaRPr>
          </a:p>
          <a:p>
            <a:pPr eaLnBrk="1" hangingPunct="1">
              <a:lnSpc>
                <a:spcPct val="80000"/>
              </a:lnSpc>
              <a:buFontTx/>
              <a:buNone/>
            </a:pPr>
            <a:endParaRPr lang="en-US" sz="2000" dirty="0" smtClean="0">
              <a:solidFill>
                <a:srgbClr val="FFFF00"/>
              </a:solidFill>
            </a:endParaRPr>
          </a:p>
          <a:p>
            <a:pPr eaLnBrk="1" hangingPunct="1">
              <a:lnSpc>
                <a:spcPct val="80000"/>
              </a:lnSpc>
              <a:buFontTx/>
              <a:buNone/>
            </a:pPr>
            <a:r>
              <a:rPr lang="en-US" sz="900" dirty="0" smtClean="0">
                <a:solidFill>
                  <a:srgbClr val="FFFF00"/>
                </a:solidFill>
              </a:rPr>
              <a:t>    </a:t>
            </a:r>
          </a:p>
          <a:p>
            <a:pPr eaLnBrk="1" hangingPunct="1">
              <a:lnSpc>
                <a:spcPct val="80000"/>
              </a:lnSpc>
              <a:buFontTx/>
              <a:buNone/>
            </a:pPr>
            <a:r>
              <a:rPr lang="en-US" sz="900" dirty="0" smtClean="0">
                <a:solidFill>
                  <a:schemeClr val="bg1"/>
                </a:solidFill>
              </a:rPr>
              <a:t>   </a:t>
            </a:r>
          </a:p>
          <a:p>
            <a:pPr eaLnBrk="1" hangingPunct="1">
              <a:lnSpc>
                <a:spcPct val="80000"/>
              </a:lnSpc>
              <a:buFontTx/>
              <a:buNone/>
            </a:pPr>
            <a:r>
              <a:rPr lang="en-US" sz="900" dirty="0" smtClean="0">
                <a:solidFill>
                  <a:schemeClr val="bg1"/>
                </a:solidFill>
              </a:rPr>
              <a:t>                                </a:t>
            </a:r>
          </a:p>
          <a:p>
            <a:pPr eaLnBrk="1" hangingPunct="1">
              <a:lnSpc>
                <a:spcPct val="80000"/>
              </a:lnSpc>
              <a:buFontTx/>
              <a:buNone/>
            </a:pPr>
            <a:r>
              <a:rPr lang="en-US" sz="900" dirty="0" smtClean="0">
                <a:solidFill>
                  <a:schemeClr val="bg1"/>
                </a:solidFill>
              </a:rPr>
              <a:t>   </a:t>
            </a:r>
          </a:p>
          <a:p>
            <a:pPr eaLnBrk="1" hangingPunct="1">
              <a:lnSpc>
                <a:spcPct val="80000"/>
              </a:lnSpc>
              <a:buFontTx/>
              <a:buNone/>
            </a:pPr>
            <a:endParaRPr lang="en-US" sz="800" dirty="0" smtClean="0">
              <a:solidFill>
                <a:schemeClr val="bg1"/>
              </a:solidFill>
            </a:endParaRPr>
          </a:p>
        </p:txBody>
      </p:sp>
      <p:sp>
        <p:nvSpPr>
          <p:cNvPr id="39938" name="Rectangle 2"/>
          <p:cNvSpPr>
            <a:spLocks noGrp="1" noChangeArrowheads="1"/>
          </p:cNvSpPr>
          <p:nvPr>
            <p:ph type="title"/>
          </p:nvPr>
        </p:nvSpPr>
        <p:spPr>
          <a:xfrm>
            <a:off x="457200" y="1524000"/>
            <a:ext cx="8229600" cy="584775"/>
          </a:xfrm>
        </p:spPr>
        <p:txBody>
          <a:bodyPr/>
          <a:lstStyle/>
          <a:p>
            <a:pPr algn="l" eaLnBrk="1" hangingPunct="1"/>
            <a:r>
              <a:rPr lang="en-US" dirty="0" smtClean="0"/>
              <a:t>GSA Area Property Officers (APO)</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5"/>
          <p:cNvSpPr>
            <a:spLocks noGrp="1" noChangeArrowheads="1"/>
          </p:cNvSpPr>
          <p:nvPr>
            <p:ph type="subTitle" idx="1"/>
          </p:nvPr>
        </p:nvSpPr>
        <p:spPr>
          <a:xfrm>
            <a:off x="533400" y="2590800"/>
            <a:ext cx="8305800" cy="3505200"/>
          </a:xfrm>
        </p:spPr>
        <p:txBody>
          <a:bodyPr/>
          <a:lstStyle/>
          <a:p>
            <a:pPr algn="l" eaLnBrk="1" hangingPunct="1">
              <a:buClr>
                <a:srgbClr val="013C88"/>
              </a:buClr>
              <a:buFont typeface="Wingdings" pitchFamily="2" charset="2"/>
              <a:buChar char="Ø"/>
            </a:pPr>
            <a:r>
              <a:rPr lang="en-US" sz="2800" b="1" dirty="0" smtClean="0"/>
              <a:t> DLA</a:t>
            </a:r>
            <a:r>
              <a:rPr lang="en-US" sz="2800" dirty="0" smtClean="0"/>
              <a:t> / Defense Logistics Agency</a:t>
            </a:r>
          </a:p>
          <a:p>
            <a:pPr lvl="1" algn="l" eaLnBrk="1" hangingPunct="1">
              <a:buClr>
                <a:srgbClr val="013C88"/>
              </a:buClr>
              <a:buFont typeface="Arial" pitchFamily="34" charset="0"/>
              <a:buChar char="•"/>
            </a:pPr>
            <a:r>
              <a:rPr lang="en-US" b="1" dirty="0" smtClean="0"/>
              <a:t> </a:t>
            </a:r>
            <a:r>
              <a:rPr lang="en-US" dirty="0" smtClean="0"/>
              <a:t>Disposition Services (Formerly DRMO)</a:t>
            </a:r>
          </a:p>
          <a:p>
            <a:pPr lvl="1" algn="l" eaLnBrk="1" hangingPunct="1">
              <a:buClr>
                <a:srgbClr val="013C88"/>
              </a:buClr>
              <a:buFont typeface="Arial" pitchFamily="34" charset="0"/>
              <a:buChar char="•"/>
            </a:pPr>
            <a:r>
              <a:rPr lang="en-US" dirty="0" smtClean="0"/>
              <a:t> RCP</a:t>
            </a:r>
          </a:p>
          <a:p>
            <a:pPr algn="l" eaLnBrk="1" hangingPunct="1">
              <a:buClr>
                <a:srgbClr val="013C88"/>
              </a:buClr>
              <a:buFont typeface="Wingdings" pitchFamily="2" charset="2"/>
              <a:buChar char="Ø"/>
            </a:pPr>
            <a:r>
              <a:rPr lang="en-US" sz="2800" b="1" dirty="0" smtClean="0"/>
              <a:t> USA-FEPP</a:t>
            </a:r>
          </a:p>
          <a:p>
            <a:pPr lvl="1" algn="l" eaLnBrk="1" hangingPunct="1">
              <a:buClr>
                <a:srgbClr val="013C88"/>
              </a:buClr>
              <a:buFont typeface="Arial" pitchFamily="34" charset="0"/>
              <a:buChar char="•"/>
            </a:pPr>
            <a:r>
              <a:rPr lang="en-US" dirty="0" smtClean="0"/>
              <a:t> Users and Screeners Association</a:t>
            </a:r>
          </a:p>
          <a:p>
            <a:pPr algn="l" eaLnBrk="1" hangingPunct="1">
              <a:buClr>
                <a:srgbClr val="013C88"/>
              </a:buClr>
              <a:buFont typeface="Wingdings" pitchFamily="2" charset="2"/>
              <a:buChar char="Ø"/>
            </a:pPr>
            <a:r>
              <a:rPr lang="en-US" sz="2800" b="1" dirty="0" smtClean="0"/>
              <a:t> NASASP</a:t>
            </a:r>
          </a:p>
          <a:p>
            <a:pPr lvl="1" algn="l" eaLnBrk="1" hangingPunct="1">
              <a:buClr>
                <a:srgbClr val="013C88"/>
              </a:buClr>
              <a:buFont typeface="Arial" pitchFamily="34" charset="0"/>
              <a:buChar char="•"/>
            </a:pPr>
            <a:r>
              <a:rPr lang="en-US" dirty="0" smtClean="0"/>
              <a:t> National Association of State Agencies for Surplus Property</a:t>
            </a:r>
          </a:p>
        </p:txBody>
      </p:sp>
      <p:sp>
        <p:nvSpPr>
          <p:cNvPr id="40962" name="Rectangle 4"/>
          <p:cNvSpPr>
            <a:spLocks noGrp="1" noChangeArrowheads="1"/>
          </p:cNvSpPr>
          <p:nvPr>
            <p:ph type="ctrTitle"/>
          </p:nvPr>
        </p:nvSpPr>
        <p:spPr>
          <a:xfrm>
            <a:off x="381000" y="1447800"/>
            <a:ext cx="8382000" cy="584775"/>
          </a:xfrm>
        </p:spPr>
        <p:txBody>
          <a:bodyPr/>
          <a:lstStyle/>
          <a:p>
            <a:pPr eaLnBrk="1" hangingPunct="1"/>
            <a:r>
              <a:rPr lang="en-US" dirty="0" smtClean="0"/>
              <a:t>Other Groups of Interest / Major Players…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type="body" idx="1"/>
          </p:nvPr>
        </p:nvSpPr>
        <p:spPr>
          <a:xfrm>
            <a:off x="381000" y="2057400"/>
            <a:ext cx="8382000" cy="4419600"/>
          </a:xfrm>
        </p:spPr>
        <p:txBody>
          <a:bodyPr/>
          <a:lstStyle/>
          <a:p>
            <a:pPr eaLnBrk="1" hangingPunct="1">
              <a:lnSpc>
                <a:spcPct val="80000"/>
              </a:lnSpc>
            </a:pPr>
            <a:r>
              <a:rPr lang="en-US" dirty="0" smtClean="0"/>
              <a:t>Due to the unique nature of DOD assets GSA </a:t>
            </a:r>
          </a:p>
          <a:p>
            <a:pPr eaLnBrk="1" hangingPunct="1">
              <a:lnSpc>
                <a:spcPct val="80000"/>
              </a:lnSpc>
              <a:buNone/>
            </a:pPr>
            <a:r>
              <a:rPr lang="en-US" dirty="0" smtClean="0"/>
              <a:t>     delegated certain authorities to DOD.</a:t>
            </a:r>
          </a:p>
          <a:p>
            <a:pPr eaLnBrk="1" hangingPunct="1">
              <a:lnSpc>
                <a:spcPct val="80000"/>
              </a:lnSpc>
              <a:buFontTx/>
              <a:buNone/>
            </a:pPr>
            <a:endParaRPr lang="en-US" sz="1200" dirty="0" smtClean="0"/>
          </a:p>
          <a:p>
            <a:pPr eaLnBrk="1" hangingPunct="1">
              <a:lnSpc>
                <a:spcPct val="80000"/>
              </a:lnSpc>
            </a:pPr>
            <a:r>
              <a:rPr lang="en-US" dirty="0" smtClean="0"/>
              <a:t>DOD reassigned property management responsibility to </a:t>
            </a:r>
            <a:r>
              <a:rPr lang="en-US" b="1" dirty="0" smtClean="0"/>
              <a:t>DLA,</a:t>
            </a:r>
            <a:r>
              <a:rPr lang="en-US" dirty="0" smtClean="0"/>
              <a:t> </a:t>
            </a:r>
            <a:r>
              <a:rPr lang="en-US" b="1" dirty="0" smtClean="0"/>
              <a:t>Disposition Services </a:t>
            </a:r>
            <a:r>
              <a:rPr lang="en-US" dirty="0" smtClean="0"/>
              <a:t>with field sites military installations.  All military services turn their excess property into a DLA Disposition Services Site, which consolidates the data and reports the excess property to GSA.</a:t>
            </a:r>
          </a:p>
          <a:p>
            <a:pPr eaLnBrk="1" hangingPunct="1">
              <a:lnSpc>
                <a:spcPct val="80000"/>
              </a:lnSpc>
              <a:buNone/>
            </a:pPr>
            <a:endParaRPr lang="en-US" sz="1200" dirty="0" smtClean="0"/>
          </a:p>
          <a:p>
            <a:pPr eaLnBrk="1" hangingPunct="1">
              <a:lnSpc>
                <a:spcPct val="80000"/>
              </a:lnSpc>
            </a:pPr>
            <a:r>
              <a:rPr lang="en-US" dirty="0" smtClean="0"/>
              <a:t>A recycling control point (</a:t>
            </a:r>
            <a:r>
              <a:rPr lang="en-US" b="1" dirty="0" smtClean="0"/>
              <a:t>RCP</a:t>
            </a:r>
            <a:r>
              <a:rPr lang="en-US" dirty="0" smtClean="0"/>
              <a:t>) is a method for  managing the disposal of excess inventory at a DLA military supply depot.   Property is reported electronically to GSA for screening.  Selected property is </a:t>
            </a:r>
            <a:r>
              <a:rPr lang="en-US" b="1" dirty="0" smtClean="0"/>
              <a:t>shipped free </a:t>
            </a:r>
            <a:r>
              <a:rPr lang="en-US" dirty="0" smtClean="0"/>
              <a:t>of charge to Federal activities and staged for pickup by SASPs.</a:t>
            </a:r>
          </a:p>
        </p:txBody>
      </p:sp>
      <p:sp>
        <p:nvSpPr>
          <p:cNvPr id="41986" name="Rectangle 2"/>
          <p:cNvSpPr>
            <a:spLocks noGrp="1" noChangeArrowheads="1"/>
          </p:cNvSpPr>
          <p:nvPr>
            <p:ph type="title"/>
          </p:nvPr>
        </p:nvSpPr>
        <p:spPr>
          <a:xfrm>
            <a:off x="381000" y="1295400"/>
            <a:ext cx="8229600" cy="584775"/>
          </a:xfrm>
        </p:spPr>
        <p:txBody>
          <a:bodyPr/>
          <a:lstStyle/>
          <a:p>
            <a:pPr eaLnBrk="1" hangingPunct="1"/>
            <a:r>
              <a:rPr lang="en-US" dirty="0" smtClean="0"/>
              <a:t>DLA/DRMO/RCP</a:t>
            </a:r>
          </a:p>
        </p:txBody>
      </p:sp>
      <p:pic>
        <p:nvPicPr>
          <p:cNvPr id="16386" name="Picture 2" descr="Defense Logistics Agency Disposition Services"/>
          <p:cNvPicPr>
            <a:picLocks noChangeAspect="1" noChangeArrowheads="1"/>
          </p:cNvPicPr>
          <p:nvPr/>
        </p:nvPicPr>
        <p:blipFill>
          <a:blip r:embed="rId3" cstate="print"/>
          <a:srcRect l="4919" r="81024"/>
          <a:stretch>
            <a:fillRect/>
          </a:stretch>
        </p:blipFill>
        <p:spPr bwMode="auto">
          <a:xfrm>
            <a:off x="7162800" y="1219200"/>
            <a:ext cx="1468667" cy="144780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2" name="Picture 3" descr="USA-FEPP logo"/>
          <p:cNvPicPr>
            <a:picLocks noChangeAspect="1"/>
          </p:cNvPicPr>
          <p:nvPr/>
        </p:nvPicPr>
        <p:blipFill>
          <a:blip r:embed="rId3" cstate="print"/>
          <a:srcRect/>
          <a:stretch>
            <a:fillRect/>
          </a:stretch>
        </p:blipFill>
        <p:spPr bwMode="auto">
          <a:xfrm>
            <a:off x="6248400" y="1447800"/>
            <a:ext cx="2476500" cy="1156000"/>
          </a:xfrm>
          <a:prstGeom prst="rect">
            <a:avLst/>
          </a:prstGeom>
          <a:noFill/>
          <a:ln w="9525">
            <a:solidFill>
              <a:schemeClr val="tx1"/>
            </a:solidFill>
            <a:miter lim="800000"/>
            <a:headEnd/>
            <a:tailEnd/>
          </a:ln>
        </p:spPr>
      </p:pic>
      <p:sp>
        <p:nvSpPr>
          <p:cNvPr id="43011" name="Rectangle 3"/>
          <p:cNvSpPr>
            <a:spLocks noGrp="1" noChangeArrowheads="1"/>
          </p:cNvSpPr>
          <p:nvPr>
            <p:ph type="body" idx="1"/>
          </p:nvPr>
        </p:nvSpPr>
        <p:spPr>
          <a:xfrm>
            <a:off x="457200" y="2133600"/>
            <a:ext cx="8382000" cy="4525963"/>
          </a:xfrm>
        </p:spPr>
        <p:txBody>
          <a:bodyPr/>
          <a:lstStyle/>
          <a:p>
            <a:pPr eaLnBrk="1" hangingPunct="1">
              <a:lnSpc>
                <a:spcPct val="80000"/>
              </a:lnSpc>
            </a:pPr>
            <a:r>
              <a:rPr lang="en-US" sz="2800" dirty="0" smtClean="0"/>
              <a:t>Users and </a:t>
            </a:r>
            <a:r>
              <a:rPr lang="en-US" sz="2800" dirty="0" err="1" smtClean="0"/>
              <a:t>Srceeners</a:t>
            </a:r>
            <a:r>
              <a:rPr lang="en-US" sz="2800" dirty="0" smtClean="0"/>
              <a:t> Association</a:t>
            </a:r>
          </a:p>
          <a:p>
            <a:pPr eaLnBrk="1" hangingPunct="1">
              <a:lnSpc>
                <a:spcPct val="80000"/>
              </a:lnSpc>
              <a:buNone/>
            </a:pPr>
            <a:r>
              <a:rPr lang="en-US" sz="2800" dirty="0" smtClean="0"/>
              <a:t>    Federal Excess Personal Property</a:t>
            </a:r>
          </a:p>
          <a:p>
            <a:pPr eaLnBrk="1" hangingPunct="1">
              <a:lnSpc>
                <a:spcPct val="80000"/>
              </a:lnSpc>
              <a:buNone/>
            </a:pPr>
            <a:endParaRPr lang="en-US" sz="1200" b="1" dirty="0" smtClean="0"/>
          </a:p>
          <a:p>
            <a:pPr lvl="1" eaLnBrk="1" hangingPunct="1">
              <a:lnSpc>
                <a:spcPct val="80000"/>
              </a:lnSpc>
              <a:buFont typeface="Arial" pitchFamily="34" charset="0"/>
              <a:buChar char="•"/>
            </a:pPr>
            <a:r>
              <a:rPr lang="en-US" b="1" dirty="0" smtClean="0"/>
              <a:t>USA/FEPP is an independent nonprofit consortium </a:t>
            </a:r>
            <a:r>
              <a:rPr lang="en-US" dirty="0" smtClean="0"/>
              <a:t>of Federal agencies, cost reimbursement contractors, project grantees, universities and others who acknowledge the prime directive to use excess personal property as the first source of supply.</a:t>
            </a:r>
          </a:p>
          <a:p>
            <a:pPr lvl="1" eaLnBrk="1" hangingPunct="1">
              <a:lnSpc>
                <a:spcPct val="80000"/>
              </a:lnSpc>
              <a:buNone/>
            </a:pPr>
            <a:endParaRPr lang="en-US" sz="1200" dirty="0" smtClean="0"/>
          </a:p>
          <a:p>
            <a:pPr lvl="1" eaLnBrk="1" hangingPunct="1">
              <a:lnSpc>
                <a:spcPct val="80000"/>
              </a:lnSpc>
              <a:buFont typeface="Arial" pitchFamily="34" charset="0"/>
              <a:buChar char="•"/>
            </a:pPr>
            <a:r>
              <a:rPr lang="en-US" dirty="0" smtClean="0"/>
              <a:t>It’s purpose is to share expertise, alert members to program changes, promote the use of excess, develop professionalism and to provide a unified voice concerning Federal personal property management.</a:t>
            </a:r>
          </a:p>
          <a:p>
            <a:pPr eaLnBrk="1" hangingPunct="1">
              <a:lnSpc>
                <a:spcPct val="80000"/>
              </a:lnSpc>
              <a:buFontTx/>
              <a:buNone/>
            </a:pPr>
            <a:r>
              <a:rPr lang="en-US" sz="2800" dirty="0" smtClean="0"/>
              <a:t>       </a:t>
            </a:r>
          </a:p>
        </p:txBody>
      </p:sp>
      <p:sp>
        <p:nvSpPr>
          <p:cNvPr id="43010" name="Rectangle 2"/>
          <p:cNvSpPr>
            <a:spLocks noGrp="1" noChangeArrowheads="1"/>
          </p:cNvSpPr>
          <p:nvPr>
            <p:ph type="title"/>
          </p:nvPr>
        </p:nvSpPr>
        <p:spPr>
          <a:xfrm>
            <a:off x="381000" y="1371600"/>
            <a:ext cx="4724400" cy="584775"/>
          </a:xfrm>
        </p:spPr>
        <p:txBody>
          <a:bodyPr/>
          <a:lstStyle/>
          <a:p>
            <a:pPr eaLnBrk="1" hangingPunct="1"/>
            <a:r>
              <a:rPr lang="en-US" dirty="0" smtClean="0"/>
              <a:t>USA-FEPP</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6" name="Picture 5" descr="NASASP Symbol"/>
          <p:cNvPicPr>
            <a:picLocks noChangeAspect="1" noChangeArrowheads="1"/>
          </p:cNvPicPr>
          <p:nvPr/>
        </p:nvPicPr>
        <p:blipFill>
          <a:blip r:embed="rId3" cstate="print"/>
          <a:srcRect/>
          <a:stretch>
            <a:fillRect/>
          </a:stretch>
        </p:blipFill>
        <p:spPr bwMode="auto">
          <a:xfrm>
            <a:off x="7162800" y="1371600"/>
            <a:ext cx="1600200" cy="1600200"/>
          </a:xfrm>
          <a:prstGeom prst="rect">
            <a:avLst/>
          </a:prstGeom>
          <a:noFill/>
          <a:ln w="9525">
            <a:solidFill>
              <a:schemeClr val="tx1"/>
            </a:solidFill>
            <a:miter lim="800000"/>
            <a:headEnd/>
            <a:tailEnd/>
          </a:ln>
        </p:spPr>
      </p:pic>
      <p:sp>
        <p:nvSpPr>
          <p:cNvPr id="44035" name="Rectangle 3"/>
          <p:cNvSpPr>
            <a:spLocks noGrp="1" noChangeArrowheads="1"/>
          </p:cNvSpPr>
          <p:nvPr>
            <p:ph type="body" idx="1"/>
          </p:nvPr>
        </p:nvSpPr>
        <p:spPr>
          <a:xfrm>
            <a:off x="609600" y="2362200"/>
            <a:ext cx="8153400" cy="4038600"/>
          </a:xfrm>
        </p:spPr>
        <p:txBody>
          <a:bodyPr/>
          <a:lstStyle/>
          <a:p>
            <a:pPr eaLnBrk="1" hangingPunct="1">
              <a:buClr>
                <a:srgbClr val="013C88"/>
              </a:buClr>
            </a:pPr>
            <a:r>
              <a:rPr lang="en-US" sz="2800" dirty="0" smtClean="0"/>
              <a:t>National Association of State Agencies</a:t>
            </a:r>
          </a:p>
          <a:p>
            <a:pPr eaLnBrk="1" hangingPunct="1">
              <a:buClr>
                <a:srgbClr val="013C88"/>
              </a:buClr>
              <a:buNone/>
            </a:pPr>
            <a:r>
              <a:rPr lang="en-US" sz="2800" dirty="0" smtClean="0"/>
              <a:t>    for Surplus Property </a:t>
            </a:r>
          </a:p>
          <a:p>
            <a:pPr eaLnBrk="1" hangingPunct="1">
              <a:buClr>
                <a:srgbClr val="013C88"/>
              </a:buClr>
              <a:buNone/>
            </a:pPr>
            <a:endParaRPr lang="en-US" sz="1200" b="1" dirty="0" smtClean="0"/>
          </a:p>
          <a:p>
            <a:pPr lvl="1" eaLnBrk="1" hangingPunct="1">
              <a:buFont typeface="Arial" pitchFamily="34" charset="0"/>
              <a:buChar char="•"/>
            </a:pPr>
            <a:r>
              <a:rPr lang="en-US" dirty="0" smtClean="0"/>
              <a:t>Motto: </a:t>
            </a:r>
            <a:r>
              <a:rPr lang="en-US" b="1" dirty="0" smtClean="0"/>
              <a:t>Pro Bono </a:t>
            </a:r>
            <a:r>
              <a:rPr lang="en-US" b="1" dirty="0" err="1" smtClean="0"/>
              <a:t>Publico</a:t>
            </a:r>
            <a:r>
              <a:rPr lang="en-US" b="1" dirty="0" smtClean="0"/>
              <a:t> </a:t>
            </a:r>
            <a:r>
              <a:rPr lang="en-US" dirty="0" smtClean="0"/>
              <a:t>(For the public good)</a:t>
            </a:r>
          </a:p>
          <a:p>
            <a:pPr lvl="1" eaLnBrk="1" hangingPunct="1">
              <a:buNone/>
            </a:pPr>
            <a:endParaRPr lang="en-US" sz="1200" dirty="0" smtClean="0"/>
          </a:p>
          <a:p>
            <a:pPr lvl="1" eaLnBrk="1" hangingPunct="1">
              <a:buFont typeface="Arial" pitchFamily="34" charset="0"/>
              <a:buChar char="•"/>
            </a:pPr>
            <a:r>
              <a:rPr lang="en-US" dirty="0" smtClean="0"/>
              <a:t>The </a:t>
            </a:r>
            <a:r>
              <a:rPr lang="en-US" b="1" dirty="0" smtClean="0"/>
              <a:t>purpose</a:t>
            </a:r>
            <a:r>
              <a:rPr lang="en-US" dirty="0" smtClean="0"/>
              <a:t> of NASASP and its’ 56 state members </a:t>
            </a:r>
            <a:r>
              <a:rPr lang="en-US" b="1" dirty="0" smtClean="0"/>
              <a:t>is to partner with GSA and to save taxpayer dollars </a:t>
            </a:r>
            <a:r>
              <a:rPr lang="en-US" dirty="0" smtClean="0"/>
              <a:t>by extending the useful life of surplus to public agencies and nonprofit organizations in health and education.</a:t>
            </a:r>
          </a:p>
        </p:txBody>
      </p:sp>
      <p:sp>
        <p:nvSpPr>
          <p:cNvPr id="44034" name="Rectangle 2"/>
          <p:cNvSpPr>
            <a:spLocks noGrp="1" noChangeArrowheads="1"/>
          </p:cNvSpPr>
          <p:nvPr>
            <p:ph type="title"/>
          </p:nvPr>
        </p:nvSpPr>
        <p:spPr>
          <a:xfrm>
            <a:off x="533400" y="1447800"/>
            <a:ext cx="3886200" cy="584775"/>
          </a:xfrm>
        </p:spPr>
        <p:txBody>
          <a:bodyPr/>
          <a:lstStyle/>
          <a:p>
            <a:pPr eaLnBrk="1" hangingPunct="1"/>
            <a:r>
              <a:rPr lang="en-US" dirty="0" smtClean="0"/>
              <a:t>NASASP</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ChangeArrowheads="1"/>
          </p:cNvSpPr>
          <p:nvPr/>
        </p:nvSpPr>
        <p:spPr bwMode="auto">
          <a:xfrm>
            <a:off x="304800" y="990600"/>
            <a:ext cx="8099425" cy="1146175"/>
          </a:xfrm>
          <a:prstGeom prst="rect">
            <a:avLst/>
          </a:prstGeom>
          <a:noFill/>
          <a:ln w="9525">
            <a:noFill/>
            <a:miter lim="800000"/>
            <a:headEnd/>
            <a:tailEnd/>
          </a:ln>
        </p:spPr>
        <p:txBody>
          <a:bodyPr/>
          <a:lstStyle/>
          <a:p>
            <a:endParaRPr lang="en-US"/>
          </a:p>
        </p:txBody>
      </p:sp>
      <p:sp>
        <p:nvSpPr>
          <p:cNvPr id="46083" name="Rectangle 3"/>
          <p:cNvSpPr>
            <a:spLocks noChangeArrowheads="1"/>
          </p:cNvSpPr>
          <p:nvPr/>
        </p:nvSpPr>
        <p:spPr bwMode="auto">
          <a:xfrm>
            <a:off x="457200" y="1371600"/>
            <a:ext cx="3484928" cy="492443"/>
          </a:xfrm>
          <a:prstGeom prst="rect">
            <a:avLst/>
          </a:prstGeom>
          <a:noFill/>
          <a:ln w="9525">
            <a:noFill/>
            <a:miter lim="800000"/>
            <a:headEnd/>
            <a:tailEnd/>
          </a:ln>
        </p:spPr>
        <p:txBody>
          <a:bodyPr wrap="none" lIns="0" tIns="0" rIns="0" bIns="0">
            <a:spAutoFit/>
          </a:bodyPr>
          <a:lstStyle/>
          <a:p>
            <a:r>
              <a:rPr lang="en-US" sz="3200" b="1" dirty="0">
                <a:solidFill>
                  <a:srgbClr val="013C88"/>
                </a:solidFill>
                <a:latin typeface="Arial Black" pitchFamily="34" charset="0"/>
              </a:rPr>
              <a:t>The Big Picture</a:t>
            </a:r>
          </a:p>
        </p:txBody>
      </p:sp>
      <p:sp>
        <p:nvSpPr>
          <p:cNvPr id="46084" name="Rectangle 4"/>
          <p:cNvSpPr>
            <a:spLocks noChangeArrowheads="1"/>
          </p:cNvSpPr>
          <p:nvPr/>
        </p:nvSpPr>
        <p:spPr bwMode="auto">
          <a:xfrm>
            <a:off x="420688" y="6129338"/>
            <a:ext cx="0" cy="365125"/>
          </a:xfrm>
          <a:prstGeom prst="rect">
            <a:avLst/>
          </a:prstGeom>
          <a:noFill/>
          <a:ln w="9525">
            <a:noFill/>
            <a:miter lim="800000"/>
            <a:headEnd/>
            <a:tailEnd/>
          </a:ln>
        </p:spPr>
        <p:txBody>
          <a:bodyPr wrap="none" lIns="0" tIns="0" rIns="0" bIns="0">
            <a:spAutoFit/>
          </a:bodyPr>
          <a:lstStyle/>
          <a:p>
            <a:endParaRPr lang="en-US" sz="2400">
              <a:latin typeface="Times New Roman" pitchFamily="18" charset="0"/>
            </a:endParaRPr>
          </a:p>
        </p:txBody>
      </p:sp>
      <p:sp>
        <p:nvSpPr>
          <p:cNvPr id="46085" name="Rectangle 5"/>
          <p:cNvSpPr>
            <a:spLocks noChangeArrowheads="1"/>
          </p:cNvSpPr>
          <p:nvPr/>
        </p:nvSpPr>
        <p:spPr bwMode="auto">
          <a:xfrm>
            <a:off x="1143000" y="6096000"/>
            <a:ext cx="0" cy="365125"/>
          </a:xfrm>
          <a:prstGeom prst="rect">
            <a:avLst/>
          </a:prstGeom>
          <a:noFill/>
          <a:ln w="9525">
            <a:noFill/>
            <a:miter lim="800000"/>
            <a:headEnd/>
            <a:tailEnd/>
          </a:ln>
        </p:spPr>
        <p:txBody>
          <a:bodyPr wrap="none" lIns="0" tIns="0" rIns="0" bIns="0">
            <a:spAutoFit/>
          </a:bodyPr>
          <a:lstStyle/>
          <a:p>
            <a:endParaRPr lang="en-US" sz="2400">
              <a:latin typeface="Times New Roman" pitchFamily="18" charset="0"/>
            </a:endParaRPr>
          </a:p>
        </p:txBody>
      </p:sp>
      <p:sp>
        <p:nvSpPr>
          <p:cNvPr id="46086" name="Rectangle 6"/>
          <p:cNvSpPr>
            <a:spLocks noChangeArrowheads="1"/>
          </p:cNvSpPr>
          <p:nvPr/>
        </p:nvSpPr>
        <p:spPr bwMode="auto">
          <a:xfrm>
            <a:off x="0" y="1981200"/>
            <a:ext cx="9212263" cy="4119563"/>
          </a:xfrm>
          <a:prstGeom prst="rect">
            <a:avLst/>
          </a:prstGeom>
          <a:noFill/>
          <a:ln w="9525">
            <a:noFill/>
            <a:miter lim="800000"/>
            <a:headEnd/>
            <a:tailEnd/>
          </a:ln>
        </p:spPr>
        <p:txBody>
          <a:bodyPr/>
          <a:lstStyle/>
          <a:p>
            <a:r>
              <a:rPr lang="en-US" dirty="0" smtClean="0"/>
              <a:t> </a:t>
            </a:r>
            <a:endParaRPr lang="en-US" dirty="0"/>
          </a:p>
        </p:txBody>
      </p:sp>
      <p:sp>
        <p:nvSpPr>
          <p:cNvPr id="46087" name="Rectangle 7"/>
          <p:cNvSpPr>
            <a:spLocks noChangeArrowheads="1"/>
          </p:cNvSpPr>
          <p:nvPr/>
        </p:nvSpPr>
        <p:spPr bwMode="auto">
          <a:xfrm>
            <a:off x="533400" y="2209800"/>
            <a:ext cx="4648200" cy="1723549"/>
          </a:xfrm>
          <a:prstGeom prst="rect">
            <a:avLst/>
          </a:prstGeom>
          <a:noFill/>
          <a:ln w="9525">
            <a:noFill/>
            <a:miter lim="800000"/>
            <a:headEnd/>
            <a:tailEnd/>
          </a:ln>
        </p:spPr>
        <p:txBody>
          <a:bodyPr wrap="square" lIns="0" tIns="0" rIns="0" bIns="0">
            <a:spAutoFit/>
          </a:bodyPr>
          <a:lstStyle/>
          <a:p>
            <a:pPr>
              <a:buClr>
                <a:srgbClr val="013C88"/>
              </a:buClr>
              <a:buFont typeface="Wingdings" pitchFamily="2" charset="2"/>
              <a:buChar char="Ø"/>
            </a:pPr>
            <a:r>
              <a:rPr lang="en-US" sz="2800" dirty="0" smtClean="0">
                <a:solidFill>
                  <a:srgbClr val="013C88"/>
                </a:solidFill>
                <a:latin typeface="Arial" pitchFamily="34" charset="0"/>
                <a:cs typeface="Arial" pitchFamily="34" charset="0"/>
              </a:rPr>
              <a:t> The U.S. Government</a:t>
            </a:r>
          </a:p>
          <a:p>
            <a:pPr>
              <a:buClr>
                <a:srgbClr val="013C88"/>
              </a:buClr>
            </a:pPr>
            <a:r>
              <a:rPr lang="en-US" sz="2800" dirty="0" smtClean="0">
                <a:solidFill>
                  <a:srgbClr val="013C88"/>
                </a:solidFill>
                <a:latin typeface="Arial" pitchFamily="34" charset="0"/>
                <a:cs typeface="Arial" pitchFamily="34" charset="0"/>
              </a:rPr>
              <a:t>    purchases </a:t>
            </a:r>
            <a:r>
              <a:rPr lang="en-US" sz="2800" dirty="0">
                <a:solidFill>
                  <a:srgbClr val="013C88"/>
                </a:solidFill>
                <a:latin typeface="Arial" pitchFamily="34" charset="0"/>
                <a:cs typeface="Arial" pitchFamily="34" charset="0"/>
              </a:rPr>
              <a:t>more supplies </a:t>
            </a:r>
            <a:r>
              <a:rPr lang="en-US" sz="2800" dirty="0" smtClean="0">
                <a:solidFill>
                  <a:srgbClr val="013C88"/>
                </a:solidFill>
                <a:latin typeface="Arial" pitchFamily="34" charset="0"/>
                <a:cs typeface="Arial" pitchFamily="34" charset="0"/>
              </a:rPr>
              <a:t> </a:t>
            </a:r>
          </a:p>
          <a:p>
            <a:pPr>
              <a:buClr>
                <a:srgbClr val="013C88"/>
              </a:buClr>
            </a:pPr>
            <a:r>
              <a:rPr lang="en-US" sz="2800" dirty="0" smtClean="0">
                <a:solidFill>
                  <a:srgbClr val="013C88"/>
                </a:solidFill>
                <a:latin typeface="Arial" pitchFamily="34" charset="0"/>
                <a:cs typeface="Arial" pitchFamily="34" charset="0"/>
              </a:rPr>
              <a:t> </a:t>
            </a:r>
            <a:r>
              <a:rPr lang="en-US" sz="2800" dirty="0" smtClean="0">
                <a:solidFill>
                  <a:srgbClr val="013C88"/>
                </a:solidFill>
                <a:latin typeface="Arial" pitchFamily="34" charset="0"/>
                <a:cs typeface="Arial" pitchFamily="34" charset="0"/>
              </a:rPr>
              <a:t>   </a:t>
            </a:r>
            <a:r>
              <a:rPr lang="en-US" sz="2800" dirty="0" smtClean="0">
                <a:solidFill>
                  <a:srgbClr val="013C88"/>
                </a:solidFill>
                <a:latin typeface="Arial" pitchFamily="34" charset="0"/>
                <a:cs typeface="Arial" pitchFamily="34" charset="0"/>
              </a:rPr>
              <a:t>and materials </a:t>
            </a:r>
            <a:r>
              <a:rPr lang="en-US" sz="2800" dirty="0">
                <a:solidFill>
                  <a:srgbClr val="013C88"/>
                </a:solidFill>
                <a:latin typeface="Arial" pitchFamily="34" charset="0"/>
                <a:cs typeface="Arial" pitchFamily="34" charset="0"/>
              </a:rPr>
              <a:t>than any </a:t>
            </a:r>
            <a:r>
              <a:rPr lang="en-US" sz="2800" dirty="0" smtClean="0">
                <a:solidFill>
                  <a:srgbClr val="013C88"/>
                </a:solidFill>
                <a:latin typeface="Arial" pitchFamily="34" charset="0"/>
                <a:cs typeface="Arial" pitchFamily="34" charset="0"/>
              </a:rPr>
              <a:t> </a:t>
            </a:r>
            <a:endParaRPr lang="en-US" sz="2800" dirty="0" smtClean="0">
              <a:solidFill>
                <a:srgbClr val="013C88"/>
              </a:solidFill>
              <a:latin typeface="Arial" pitchFamily="34" charset="0"/>
              <a:cs typeface="Arial" pitchFamily="34" charset="0"/>
            </a:endParaRPr>
          </a:p>
          <a:p>
            <a:pPr>
              <a:buClr>
                <a:srgbClr val="013C88"/>
              </a:buClr>
            </a:pPr>
            <a:r>
              <a:rPr lang="en-US" sz="2800" dirty="0" smtClean="0">
                <a:solidFill>
                  <a:srgbClr val="013C88"/>
                </a:solidFill>
                <a:latin typeface="Arial" pitchFamily="34" charset="0"/>
                <a:cs typeface="Arial" pitchFamily="34" charset="0"/>
              </a:rPr>
              <a:t>    </a:t>
            </a:r>
            <a:r>
              <a:rPr lang="en-US" sz="2800" dirty="0" smtClean="0">
                <a:solidFill>
                  <a:srgbClr val="013C88"/>
                </a:solidFill>
                <a:latin typeface="Arial" pitchFamily="34" charset="0"/>
                <a:cs typeface="Arial" pitchFamily="34" charset="0"/>
              </a:rPr>
              <a:t>other entity </a:t>
            </a:r>
            <a:r>
              <a:rPr lang="en-US" sz="2800" dirty="0">
                <a:solidFill>
                  <a:srgbClr val="013C88"/>
                </a:solidFill>
                <a:latin typeface="Arial" pitchFamily="34" charset="0"/>
                <a:cs typeface="Arial" pitchFamily="34" charset="0"/>
              </a:rPr>
              <a:t>in the world.                  </a:t>
            </a:r>
          </a:p>
        </p:txBody>
      </p:sp>
      <p:sp>
        <p:nvSpPr>
          <p:cNvPr id="46088" name="Rectangle 9"/>
          <p:cNvSpPr>
            <a:spLocks noChangeArrowheads="1"/>
          </p:cNvSpPr>
          <p:nvPr/>
        </p:nvSpPr>
        <p:spPr bwMode="auto">
          <a:xfrm>
            <a:off x="4837113" y="5099050"/>
            <a:ext cx="0" cy="365125"/>
          </a:xfrm>
          <a:prstGeom prst="rect">
            <a:avLst/>
          </a:prstGeom>
          <a:noFill/>
          <a:ln w="9525">
            <a:noFill/>
            <a:miter lim="800000"/>
            <a:headEnd/>
            <a:tailEnd/>
          </a:ln>
        </p:spPr>
        <p:txBody>
          <a:bodyPr wrap="none" lIns="0" tIns="0" rIns="0" bIns="0">
            <a:spAutoFit/>
          </a:bodyPr>
          <a:lstStyle/>
          <a:p>
            <a:endParaRPr lang="en-US" sz="2400">
              <a:latin typeface="Times New Roman" pitchFamily="18" charset="0"/>
            </a:endParaRPr>
          </a:p>
        </p:txBody>
      </p:sp>
      <p:sp>
        <p:nvSpPr>
          <p:cNvPr id="46089" name="Rectangle 10"/>
          <p:cNvSpPr>
            <a:spLocks noChangeArrowheads="1"/>
          </p:cNvSpPr>
          <p:nvPr/>
        </p:nvSpPr>
        <p:spPr bwMode="auto">
          <a:xfrm>
            <a:off x="5429250" y="5786438"/>
            <a:ext cx="0" cy="365125"/>
          </a:xfrm>
          <a:prstGeom prst="rect">
            <a:avLst/>
          </a:prstGeom>
          <a:noFill/>
          <a:ln w="9525">
            <a:noFill/>
            <a:miter lim="800000"/>
            <a:headEnd/>
            <a:tailEnd/>
          </a:ln>
        </p:spPr>
        <p:txBody>
          <a:bodyPr wrap="none" lIns="0" tIns="0" rIns="0" bIns="0">
            <a:spAutoFit/>
          </a:bodyPr>
          <a:lstStyle/>
          <a:p>
            <a:endParaRPr lang="en-US" sz="2400">
              <a:latin typeface="Times New Roman" pitchFamily="18" charset="0"/>
            </a:endParaRPr>
          </a:p>
        </p:txBody>
      </p:sp>
      <p:pic>
        <p:nvPicPr>
          <p:cNvPr id="46091" name="Picture 12" descr="iceberg view underwater"/>
          <p:cNvPicPr>
            <a:picLocks noChangeAspect="1" noChangeArrowheads="1"/>
          </p:cNvPicPr>
          <p:nvPr/>
        </p:nvPicPr>
        <p:blipFill>
          <a:blip r:embed="rId3" cstate="print"/>
          <a:srcRect l="32813" t="12500" r="30469" b="20833"/>
          <a:stretch>
            <a:fillRect/>
          </a:stretch>
        </p:blipFill>
        <p:spPr bwMode="auto">
          <a:xfrm>
            <a:off x="5715000" y="1371600"/>
            <a:ext cx="2794000" cy="3352800"/>
          </a:xfrm>
          <a:prstGeom prst="rect">
            <a:avLst/>
          </a:prstGeom>
          <a:noFill/>
          <a:ln w="9525">
            <a:noFill/>
            <a:miter lim="800000"/>
            <a:headEnd/>
            <a:tailEnd/>
          </a:ln>
        </p:spPr>
      </p:pic>
      <p:sp>
        <p:nvSpPr>
          <p:cNvPr id="46092" name="TextBox 11"/>
          <p:cNvSpPr txBox="1">
            <a:spLocks noChangeArrowheads="1"/>
          </p:cNvSpPr>
          <p:nvPr/>
        </p:nvSpPr>
        <p:spPr bwMode="auto">
          <a:xfrm>
            <a:off x="457200" y="4038600"/>
            <a:ext cx="8001000" cy="2000548"/>
          </a:xfrm>
          <a:prstGeom prst="rect">
            <a:avLst/>
          </a:prstGeom>
          <a:noFill/>
          <a:ln w="9525">
            <a:noFill/>
            <a:miter lim="800000"/>
            <a:headEnd/>
            <a:tailEnd/>
          </a:ln>
        </p:spPr>
        <p:txBody>
          <a:bodyPr wrap="square">
            <a:spAutoFit/>
          </a:bodyPr>
          <a:lstStyle/>
          <a:p>
            <a:pPr>
              <a:buFont typeface="Wingdings" pitchFamily="2" charset="2"/>
              <a:buChar char="Ø"/>
            </a:pPr>
            <a:r>
              <a:rPr lang="en-US" sz="2800" dirty="0" smtClean="0">
                <a:solidFill>
                  <a:srgbClr val="013C88"/>
                </a:solidFill>
                <a:latin typeface="+mj-lt"/>
              </a:rPr>
              <a:t> </a:t>
            </a:r>
            <a:r>
              <a:rPr lang="en-US" sz="2800" dirty="0" smtClean="0">
                <a:solidFill>
                  <a:srgbClr val="013C88"/>
                </a:solidFill>
                <a:latin typeface="Arial" pitchFamily="34" charset="0"/>
                <a:cs typeface="Arial" pitchFamily="34" charset="0"/>
              </a:rPr>
              <a:t>Requires effective and</a:t>
            </a:r>
          </a:p>
          <a:p>
            <a:r>
              <a:rPr lang="en-US" sz="2800" dirty="0" smtClean="0">
                <a:solidFill>
                  <a:srgbClr val="013C88"/>
                </a:solidFill>
                <a:latin typeface="Arial" pitchFamily="34" charset="0"/>
                <a:cs typeface="Arial" pitchFamily="34" charset="0"/>
              </a:rPr>
              <a:t>    efficient disposal solutions</a:t>
            </a:r>
          </a:p>
          <a:p>
            <a:endParaRPr lang="en-US" sz="1200" dirty="0">
              <a:solidFill>
                <a:srgbClr val="013C88"/>
              </a:solidFill>
              <a:latin typeface="Arial" pitchFamily="34" charset="0"/>
              <a:cs typeface="Arial" pitchFamily="34" charset="0"/>
            </a:endParaRPr>
          </a:p>
          <a:p>
            <a:pPr>
              <a:buFont typeface="Wingdings" pitchFamily="2" charset="2"/>
              <a:buChar char="Ø"/>
            </a:pPr>
            <a:r>
              <a:rPr lang="en-US" sz="2800" dirty="0" smtClean="0">
                <a:solidFill>
                  <a:srgbClr val="013C88"/>
                </a:solidFill>
                <a:latin typeface="Arial" pitchFamily="34" charset="0"/>
                <a:cs typeface="Arial" pitchFamily="34" charset="0"/>
              </a:rPr>
              <a:t> </a:t>
            </a:r>
            <a:r>
              <a:rPr lang="en-US" sz="2800" b="1" dirty="0" smtClean="0">
                <a:solidFill>
                  <a:srgbClr val="013C88"/>
                </a:solidFill>
                <a:latin typeface="Arial" pitchFamily="34" charset="0"/>
                <a:cs typeface="Arial" pitchFamily="34" charset="0"/>
              </a:rPr>
              <a:t>FMR 102-36:  </a:t>
            </a:r>
            <a:r>
              <a:rPr lang="en-US" sz="2800" dirty="0" smtClean="0">
                <a:solidFill>
                  <a:srgbClr val="013C88"/>
                </a:solidFill>
                <a:latin typeface="Arial" pitchFamily="34" charset="0"/>
                <a:cs typeface="Arial" pitchFamily="34" charset="0"/>
              </a:rPr>
              <a:t>Disposition </a:t>
            </a:r>
            <a:r>
              <a:rPr lang="en-US" sz="2800" dirty="0">
                <a:solidFill>
                  <a:srgbClr val="013C88"/>
                </a:solidFill>
                <a:latin typeface="Arial" pitchFamily="34" charset="0"/>
                <a:cs typeface="Arial" pitchFamily="34" charset="0"/>
              </a:rPr>
              <a:t>of </a:t>
            </a:r>
            <a:r>
              <a:rPr lang="en-US" sz="2800" dirty="0" smtClean="0">
                <a:solidFill>
                  <a:srgbClr val="013C88"/>
                </a:solidFill>
                <a:latin typeface="Arial" pitchFamily="34" charset="0"/>
                <a:cs typeface="Arial" pitchFamily="34" charset="0"/>
              </a:rPr>
              <a:t>Federal Excess  </a:t>
            </a:r>
            <a:endParaRPr lang="en-US" sz="2800" dirty="0">
              <a:solidFill>
                <a:srgbClr val="013C88"/>
              </a:solidFill>
              <a:latin typeface="Arial" pitchFamily="34" charset="0"/>
              <a:cs typeface="Arial" pitchFamily="34" charset="0"/>
            </a:endParaRPr>
          </a:p>
          <a:p>
            <a:r>
              <a:rPr lang="en-US" sz="2800" dirty="0">
                <a:solidFill>
                  <a:srgbClr val="013C88"/>
                </a:solidFill>
                <a:latin typeface="Arial" pitchFamily="34" charset="0"/>
                <a:cs typeface="Arial" pitchFamily="34" charset="0"/>
              </a:rPr>
              <a:t>    </a:t>
            </a:r>
            <a:r>
              <a:rPr lang="en-US" sz="2800" dirty="0" smtClean="0">
                <a:solidFill>
                  <a:srgbClr val="013C88"/>
                </a:solidFill>
                <a:latin typeface="Arial" pitchFamily="34" charset="0"/>
                <a:cs typeface="Arial" pitchFamily="34" charset="0"/>
              </a:rPr>
              <a:t>Personal </a:t>
            </a:r>
            <a:r>
              <a:rPr lang="en-US" sz="2800" dirty="0">
                <a:solidFill>
                  <a:srgbClr val="013C88"/>
                </a:solidFill>
                <a:latin typeface="Arial" pitchFamily="34" charset="0"/>
                <a:cs typeface="Arial" pitchFamily="34" charset="0"/>
              </a:rPr>
              <a:t>Property</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457200" y="1219200"/>
            <a:ext cx="7769225" cy="579438"/>
          </a:xfrm>
        </p:spPr>
        <p:txBody>
          <a:bodyPr/>
          <a:lstStyle/>
          <a:p>
            <a:r>
              <a:rPr lang="en-US" dirty="0" smtClean="0"/>
              <a:t>GSA Sustainability Plan</a:t>
            </a:r>
          </a:p>
        </p:txBody>
      </p:sp>
      <p:sp>
        <p:nvSpPr>
          <p:cNvPr id="47107" name="Content Placeholder 2"/>
          <p:cNvSpPr>
            <a:spLocks noGrp="1"/>
          </p:cNvSpPr>
          <p:nvPr>
            <p:ph idx="1"/>
          </p:nvPr>
        </p:nvSpPr>
        <p:spPr>
          <a:xfrm>
            <a:off x="533400" y="1981200"/>
            <a:ext cx="8305800" cy="4419600"/>
          </a:xfrm>
        </p:spPr>
        <p:txBody>
          <a:bodyPr/>
          <a:lstStyle/>
          <a:p>
            <a:r>
              <a:rPr lang="en-US" sz="2800" dirty="0" smtClean="0"/>
              <a:t> GSA has set an agency-wide goal for achieving  </a:t>
            </a:r>
          </a:p>
          <a:p>
            <a:pPr>
              <a:buNone/>
            </a:pPr>
            <a:r>
              <a:rPr lang="en-US" sz="2800" dirty="0" smtClean="0"/>
              <a:t>	 Zero Environmental Footprint  (ZEF).</a:t>
            </a:r>
          </a:p>
          <a:p>
            <a:pPr>
              <a:buFontTx/>
              <a:buNone/>
            </a:pPr>
            <a:endParaRPr lang="en-US" sz="1200" dirty="0" smtClean="0"/>
          </a:p>
          <a:p>
            <a:pPr lvl="1">
              <a:buFont typeface="Arial" pitchFamily="34" charset="0"/>
              <a:buChar char="•"/>
            </a:pPr>
            <a:r>
              <a:rPr lang="en-US" dirty="0" smtClean="0"/>
              <a:t>Personal Property plays an important role and has been a leader in the reuse of property since its inception in 1949.</a:t>
            </a:r>
          </a:p>
          <a:p>
            <a:pPr>
              <a:buFontTx/>
              <a:buNone/>
            </a:pPr>
            <a:endParaRPr lang="en-US" sz="1000" dirty="0" smtClean="0"/>
          </a:p>
          <a:p>
            <a:pPr lvl="1">
              <a:buFont typeface="Arial" pitchFamily="34" charset="0"/>
              <a:buChar char="•"/>
            </a:pPr>
            <a:r>
              <a:rPr lang="en-US" dirty="0" smtClean="0"/>
              <a:t>Personal Property is often referred to as the “</a:t>
            </a:r>
            <a:r>
              <a:rPr lang="en-US" b="1" dirty="0" smtClean="0"/>
              <a:t>Original Green Program</a:t>
            </a:r>
            <a:r>
              <a:rPr lang="en-US" dirty="0" smtClean="0"/>
              <a:t>”.  </a:t>
            </a:r>
          </a:p>
          <a:p>
            <a:pPr>
              <a:buFontTx/>
              <a:buNone/>
            </a:pPr>
            <a:endParaRPr lang="en-US" sz="1000" dirty="0" smtClean="0"/>
          </a:p>
          <a:p>
            <a:pPr lvl="1">
              <a:buFont typeface="Arial" pitchFamily="34" charset="0"/>
              <a:buChar char="•"/>
            </a:pPr>
            <a:r>
              <a:rPr lang="en-US" dirty="0" smtClean="0"/>
              <a:t>Accordingly, Personal Property adopted the green theme</a:t>
            </a:r>
            <a:r>
              <a:rPr lang="en-US" dirty="0" smtClean="0"/>
              <a:t>:</a:t>
            </a:r>
          </a:p>
          <a:p>
            <a:pPr lvl="1">
              <a:buNone/>
            </a:pPr>
            <a:r>
              <a:rPr lang="en-US" b="1" dirty="0" smtClean="0">
                <a:solidFill>
                  <a:srgbClr val="009900"/>
                </a:solidFill>
              </a:rPr>
              <a:t>				Reuse </a:t>
            </a:r>
            <a:r>
              <a:rPr lang="en-US" b="1" dirty="0" smtClean="0">
                <a:solidFill>
                  <a:srgbClr val="009900"/>
                </a:solidFill>
              </a:rPr>
              <a:t>is Recycling...</a:t>
            </a:r>
          </a:p>
          <a:p>
            <a:pPr lvl="1">
              <a:buFont typeface="Arial" pitchFamily="34" charset="0"/>
              <a:buChar char="•"/>
            </a:pPr>
            <a:endParaRPr lang="en-US" dirty="0" smtClean="0"/>
          </a:p>
          <a:p>
            <a:pPr lvl="1">
              <a:buFont typeface="Arial" pitchFamily="34" charset="0"/>
              <a:buChar char="•"/>
            </a:pPr>
            <a:endParaRPr lang="en-US" dirty="0" smtClean="0"/>
          </a:p>
          <a:p>
            <a:endParaRPr lang="en-US"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ChangeArrowheads="1"/>
          </p:cNvSpPr>
          <p:nvPr/>
        </p:nvSpPr>
        <p:spPr bwMode="auto">
          <a:xfrm>
            <a:off x="609600" y="1447800"/>
            <a:ext cx="8001000" cy="492443"/>
          </a:xfrm>
          <a:prstGeom prst="rect">
            <a:avLst/>
          </a:prstGeom>
          <a:noFill/>
          <a:ln w="9525">
            <a:noFill/>
            <a:miter lim="800000"/>
            <a:headEnd/>
            <a:tailEnd/>
          </a:ln>
        </p:spPr>
        <p:txBody>
          <a:bodyPr wrap="square" lIns="0" tIns="0" rIns="0" bIns="0">
            <a:spAutoFit/>
          </a:bodyPr>
          <a:lstStyle/>
          <a:p>
            <a:r>
              <a:rPr lang="en-US" sz="3200" b="1" dirty="0">
                <a:solidFill>
                  <a:srgbClr val="013C88"/>
                </a:solidFill>
                <a:latin typeface="Arial Black" pitchFamily="34" charset="0"/>
              </a:rPr>
              <a:t>Disposal </a:t>
            </a:r>
            <a:r>
              <a:rPr lang="en-US" sz="3200" b="1" dirty="0" smtClean="0">
                <a:solidFill>
                  <a:srgbClr val="013C88"/>
                </a:solidFill>
                <a:latin typeface="Arial Black" pitchFamily="34" charset="0"/>
              </a:rPr>
              <a:t>Process Responsibilities…</a:t>
            </a:r>
            <a:r>
              <a:rPr lang="en-US" sz="3200" b="1" dirty="0" smtClean="0">
                <a:solidFill>
                  <a:srgbClr val="013C88"/>
                </a:solidFill>
                <a:latin typeface="+mj-lt"/>
              </a:rPr>
              <a:t> </a:t>
            </a:r>
            <a:endParaRPr lang="en-US" sz="3200" b="1" dirty="0">
              <a:solidFill>
                <a:srgbClr val="013C88"/>
              </a:solidFill>
              <a:latin typeface="+mj-lt"/>
            </a:endParaRPr>
          </a:p>
        </p:txBody>
      </p:sp>
      <p:sp>
        <p:nvSpPr>
          <p:cNvPr id="45063" name="Rectangle 7"/>
          <p:cNvSpPr>
            <a:spLocks noChangeArrowheads="1"/>
          </p:cNvSpPr>
          <p:nvPr/>
        </p:nvSpPr>
        <p:spPr bwMode="auto">
          <a:xfrm>
            <a:off x="304800" y="2438400"/>
            <a:ext cx="8610600" cy="2092881"/>
          </a:xfrm>
          <a:prstGeom prst="rect">
            <a:avLst/>
          </a:prstGeom>
          <a:noFill/>
          <a:ln w="9525">
            <a:noFill/>
            <a:miter lim="800000"/>
            <a:headEnd/>
            <a:tailEnd/>
          </a:ln>
        </p:spPr>
        <p:txBody>
          <a:bodyPr lIns="0" tIns="0" rIns="0" bIns="0">
            <a:spAutoFit/>
          </a:bodyPr>
          <a:lstStyle/>
          <a:p>
            <a:pPr lvl="1">
              <a:buClr>
                <a:srgbClr val="013C88"/>
              </a:buClr>
              <a:buFont typeface="Wingdings" pitchFamily="2" charset="2"/>
              <a:buChar char="Ø"/>
            </a:pPr>
            <a:r>
              <a:rPr lang="en-US" sz="2800" dirty="0" smtClean="0">
                <a:solidFill>
                  <a:srgbClr val="FFFFFF"/>
                </a:solidFill>
                <a:latin typeface="Arial" pitchFamily="34" charset="0"/>
                <a:cs typeface="Arial" pitchFamily="34" charset="0"/>
              </a:rPr>
              <a:t>  </a:t>
            </a:r>
            <a:r>
              <a:rPr lang="en-US" sz="2800" dirty="0" smtClean="0">
                <a:solidFill>
                  <a:srgbClr val="013C88"/>
                </a:solidFill>
                <a:latin typeface="Arial" pitchFamily="34" charset="0"/>
                <a:cs typeface="Arial" pitchFamily="34" charset="0"/>
              </a:rPr>
              <a:t>GSA </a:t>
            </a:r>
            <a:r>
              <a:rPr lang="en-US" sz="2800" dirty="0">
                <a:solidFill>
                  <a:srgbClr val="013C88"/>
                </a:solidFill>
                <a:latin typeface="Arial" pitchFamily="34" charset="0"/>
                <a:cs typeface="Arial" pitchFamily="34" charset="0"/>
              </a:rPr>
              <a:t>Responsibilities </a:t>
            </a:r>
            <a:endParaRPr lang="en-US" sz="2800" dirty="0" smtClean="0">
              <a:solidFill>
                <a:srgbClr val="013C88"/>
              </a:solidFill>
              <a:latin typeface="Arial" pitchFamily="34" charset="0"/>
              <a:cs typeface="Arial" pitchFamily="34" charset="0"/>
            </a:endParaRPr>
          </a:p>
          <a:p>
            <a:pPr lvl="1">
              <a:buClr>
                <a:srgbClr val="013C88"/>
              </a:buClr>
            </a:pPr>
            <a:endParaRPr lang="en-US" sz="1200" dirty="0" smtClean="0">
              <a:solidFill>
                <a:srgbClr val="013C88"/>
              </a:solidFill>
              <a:latin typeface="Arial" pitchFamily="34" charset="0"/>
              <a:cs typeface="Arial" pitchFamily="34" charset="0"/>
            </a:endParaRPr>
          </a:p>
          <a:p>
            <a:pPr lvl="1">
              <a:buClr>
                <a:srgbClr val="013C88"/>
              </a:buClr>
              <a:buFont typeface="Wingdings" pitchFamily="2" charset="2"/>
              <a:buChar char="Ø"/>
            </a:pPr>
            <a:r>
              <a:rPr lang="en-US" sz="2800" dirty="0" smtClean="0">
                <a:solidFill>
                  <a:srgbClr val="013C88"/>
                </a:solidFill>
                <a:latin typeface="Arial" pitchFamily="34" charset="0"/>
                <a:cs typeface="Arial" pitchFamily="34" charset="0"/>
              </a:rPr>
              <a:t>  Executive </a:t>
            </a:r>
            <a:r>
              <a:rPr lang="en-US" sz="2800" dirty="0">
                <a:solidFill>
                  <a:srgbClr val="013C88"/>
                </a:solidFill>
                <a:latin typeface="Arial" pitchFamily="34" charset="0"/>
                <a:cs typeface="Arial" pitchFamily="34" charset="0"/>
              </a:rPr>
              <a:t>Agency </a:t>
            </a:r>
            <a:r>
              <a:rPr lang="en-US" sz="2800" dirty="0" smtClean="0">
                <a:solidFill>
                  <a:srgbClr val="013C88"/>
                </a:solidFill>
                <a:latin typeface="Arial" pitchFamily="34" charset="0"/>
                <a:cs typeface="Arial" pitchFamily="34" charset="0"/>
              </a:rPr>
              <a:t>Responsibilities</a:t>
            </a:r>
          </a:p>
          <a:p>
            <a:pPr lvl="1">
              <a:buClr>
                <a:srgbClr val="013C88"/>
              </a:buClr>
            </a:pPr>
            <a:endParaRPr lang="en-US" sz="1200" dirty="0" smtClean="0">
              <a:solidFill>
                <a:srgbClr val="013C88"/>
              </a:solidFill>
              <a:latin typeface="Arial" pitchFamily="34" charset="0"/>
              <a:cs typeface="Arial" pitchFamily="34" charset="0"/>
            </a:endParaRPr>
          </a:p>
          <a:p>
            <a:pPr lvl="1">
              <a:buClr>
                <a:srgbClr val="013C88"/>
              </a:buClr>
              <a:buFont typeface="Wingdings" pitchFamily="2" charset="2"/>
              <a:buChar char="Ø"/>
            </a:pPr>
            <a:r>
              <a:rPr lang="en-US" sz="2800" dirty="0" smtClean="0">
                <a:solidFill>
                  <a:srgbClr val="013C88"/>
                </a:solidFill>
                <a:latin typeface="Arial" pitchFamily="34" charset="0"/>
                <a:cs typeface="Arial" pitchFamily="34" charset="0"/>
              </a:rPr>
              <a:t>  Overview </a:t>
            </a:r>
            <a:r>
              <a:rPr lang="en-US" sz="2800" dirty="0">
                <a:solidFill>
                  <a:srgbClr val="013C88"/>
                </a:solidFill>
                <a:latin typeface="Arial" pitchFamily="34" charset="0"/>
                <a:cs typeface="Arial" pitchFamily="34" charset="0"/>
              </a:rPr>
              <a:t>of Disposal Process</a:t>
            </a:r>
          </a:p>
          <a:p>
            <a:pPr>
              <a:buClr>
                <a:srgbClr val="FF3300"/>
              </a:buClr>
            </a:pPr>
            <a:r>
              <a:rPr lang="en-US" sz="2800" b="1" dirty="0">
                <a:solidFill>
                  <a:srgbClr val="013C88"/>
                </a:solidFill>
                <a:latin typeface="Arial" pitchFamily="34" charset="0"/>
                <a:cs typeface="Arial" pitchFamily="34" charset="0"/>
              </a:rPr>
              <a:t>                  </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7"/>
          <p:cNvSpPr>
            <a:spLocks noGrp="1" noChangeArrowheads="1"/>
          </p:cNvSpPr>
          <p:nvPr>
            <p:ph type="body" idx="1"/>
          </p:nvPr>
        </p:nvSpPr>
        <p:spPr>
          <a:xfrm>
            <a:off x="457200" y="2209800"/>
            <a:ext cx="7924800" cy="4191000"/>
          </a:xfrm>
        </p:spPr>
        <p:txBody>
          <a:bodyPr/>
          <a:lstStyle/>
          <a:p>
            <a:pPr eaLnBrk="1" hangingPunct="1">
              <a:lnSpc>
                <a:spcPct val="90000"/>
              </a:lnSpc>
            </a:pPr>
            <a:r>
              <a:rPr lang="en-US" dirty="0" smtClean="0"/>
              <a:t> Provide utilization, donation and sales training.</a:t>
            </a:r>
          </a:p>
          <a:p>
            <a:pPr eaLnBrk="1" hangingPunct="1">
              <a:lnSpc>
                <a:spcPct val="90000"/>
              </a:lnSpc>
            </a:pPr>
            <a:r>
              <a:rPr lang="en-US" dirty="0" smtClean="0"/>
              <a:t> Promote excess &amp; surplus for agency needs.</a:t>
            </a:r>
          </a:p>
          <a:p>
            <a:pPr eaLnBrk="1" hangingPunct="1">
              <a:lnSpc>
                <a:spcPct val="90000"/>
              </a:lnSpc>
            </a:pPr>
            <a:r>
              <a:rPr lang="en-US" dirty="0" smtClean="0"/>
              <a:t> Expedite the disposal process when justified .</a:t>
            </a:r>
          </a:p>
          <a:p>
            <a:pPr eaLnBrk="1" hangingPunct="1">
              <a:lnSpc>
                <a:spcPct val="90000"/>
              </a:lnSpc>
            </a:pPr>
            <a:r>
              <a:rPr lang="en-US" dirty="0" smtClean="0"/>
              <a:t> Allocate and approve transfers and donations.</a:t>
            </a:r>
          </a:p>
          <a:p>
            <a:pPr eaLnBrk="1" hangingPunct="1">
              <a:lnSpc>
                <a:spcPct val="90000"/>
              </a:lnSpc>
            </a:pPr>
            <a:r>
              <a:rPr lang="en-US" dirty="0" smtClean="0"/>
              <a:t> Conduct sales of surplus &amp; exchange/sale property.</a:t>
            </a:r>
          </a:p>
          <a:p>
            <a:pPr eaLnBrk="1" hangingPunct="1">
              <a:lnSpc>
                <a:spcPct val="90000"/>
              </a:lnSpc>
            </a:pPr>
            <a:r>
              <a:rPr lang="en-US" dirty="0" smtClean="0"/>
              <a:t> Maintain systems to facilitate property disposal</a:t>
            </a:r>
          </a:p>
          <a:p>
            <a:pPr eaLnBrk="1" hangingPunct="1">
              <a:lnSpc>
                <a:spcPct val="90000"/>
              </a:lnSpc>
            </a:pPr>
            <a:r>
              <a:rPr lang="en-US" dirty="0" smtClean="0"/>
              <a:t> Provide expert customer field support with Area  </a:t>
            </a:r>
          </a:p>
          <a:p>
            <a:pPr eaLnBrk="1" hangingPunct="1">
              <a:lnSpc>
                <a:spcPct val="90000"/>
              </a:lnSpc>
              <a:buNone/>
            </a:pPr>
            <a:r>
              <a:rPr lang="en-US" dirty="0" smtClean="0"/>
              <a:t>	 Property Officers (APOs).</a:t>
            </a:r>
          </a:p>
          <a:p>
            <a:pPr eaLnBrk="1" hangingPunct="1">
              <a:lnSpc>
                <a:spcPct val="90000"/>
              </a:lnSpc>
              <a:buFontTx/>
              <a:buNone/>
            </a:pPr>
            <a:endParaRPr lang="en-US" sz="2400" dirty="0" smtClean="0">
              <a:solidFill>
                <a:srgbClr val="FFFF00"/>
              </a:solidFill>
            </a:endParaRPr>
          </a:p>
        </p:txBody>
      </p:sp>
      <p:sp>
        <p:nvSpPr>
          <p:cNvPr id="48130" name="Rectangle 5"/>
          <p:cNvSpPr>
            <a:spLocks noGrp="1" noChangeArrowheads="1"/>
          </p:cNvSpPr>
          <p:nvPr>
            <p:ph type="title"/>
          </p:nvPr>
        </p:nvSpPr>
        <p:spPr>
          <a:xfrm>
            <a:off x="381000" y="1066800"/>
            <a:ext cx="8229600" cy="584775"/>
          </a:xfrm>
        </p:spPr>
        <p:txBody>
          <a:bodyPr/>
          <a:lstStyle/>
          <a:p>
            <a:pPr eaLnBrk="1" hangingPunct="1"/>
            <a:r>
              <a:rPr lang="en-US" dirty="0" smtClean="0"/>
              <a:t>GSA Region and Field Office Responsibilities</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3"/>
          <p:cNvSpPr>
            <a:spLocks noChangeArrowheads="1"/>
          </p:cNvSpPr>
          <p:nvPr/>
        </p:nvSpPr>
        <p:spPr bwMode="auto">
          <a:xfrm>
            <a:off x="457200" y="1371600"/>
            <a:ext cx="8153400" cy="984885"/>
          </a:xfrm>
          <a:prstGeom prst="rect">
            <a:avLst/>
          </a:prstGeom>
          <a:noFill/>
          <a:ln w="9525">
            <a:noFill/>
            <a:miter lim="800000"/>
            <a:headEnd/>
            <a:tailEnd/>
          </a:ln>
        </p:spPr>
        <p:txBody>
          <a:bodyPr wrap="square" lIns="0" tIns="0" rIns="0" bIns="0">
            <a:spAutoFit/>
          </a:bodyPr>
          <a:lstStyle/>
          <a:p>
            <a:r>
              <a:rPr lang="en-US" sz="3200" b="1" dirty="0">
                <a:solidFill>
                  <a:srgbClr val="013C88"/>
                </a:solidFill>
                <a:latin typeface="Arial Black" pitchFamily="34" charset="0"/>
              </a:rPr>
              <a:t>Agency Responsibilities for </a:t>
            </a:r>
            <a:r>
              <a:rPr lang="en-US" sz="3200" b="1" u="sng" dirty="0">
                <a:solidFill>
                  <a:srgbClr val="013C88"/>
                </a:solidFill>
                <a:latin typeface="Arial Black" pitchFamily="34" charset="0"/>
              </a:rPr>
              <a:t>Acquiring</a:t>
            </a:r>
            <a:r>
              <a:rPr lang="en-US" sz="3200" b="1" dirty="0">
                <a:solidFill>
                  <a:srgbClr val="013C88"/>
                </a:solidFill>
                <a:latin typeface="Arial Black" pitchFamily="34" charset="0"/>
              </a:rPr>
              <a:t> Excess</a:t>
            </a:r>
          </a:p>
        </p:txBody>
      </p:sp>
      <p:sp>
        <p:nvSpPr>
          <p:cNvPr id="15367" name="Rectangle 7"/>
          <p:cNvSpPr>
            <a:spLocks noChangeArrowheads="1"/>
          </p:cNvSpPr>
          <p:nvPr/>
        </p:nvSpPr>
        <p:spPr bwMode="auto">
          <a:xfrm>
            <a:off x="609600" y="2362200"/>
            <a:ext cx="8534400" cy="4216539"/>
          </a:xfrm>
          <a:prstGeom prst="rect">
            <a:avLst/>
          </a:prstGeom>
          <a:noFill/>
          <a:ln w="9525">
            <a:noFill/>
            <a:miter lim="800000"/>
            <a:headEnd/>
            <a:tailEnd/>
          </a:ln>
        </p:spPr>
        <p:txBody>
          <a:bodyPr wrap="square" lIns="0" tIns="0" rIns="0" bIns="0">
            <a:spAutoFit/>
          </a:bodyPr>
          <a:lstStyle/>
          <a:p>
            <a:pPr>
              <a:buClr>
                <a:srgbClr val="013C88"/>
              </a:buClr>
              <a:buFont typeface="Wingdings" pitchFamily="2" charset="2"/>
              <a:buChar char="Ø"/>
              <a:defRPr/>
            </a:pPr>
            <a:r>
              <a:rPr lang="en-US" sz="2800" dirty="0" smtClean="0">
                <a:solidFill>
                  <a:srgbClr val="013C88"/>
                </a:solidFill>
                <a:latin typeface="Arial" pitchFamily="34" charset="0"/>
                <a:cs typeface="Arial" pitchFamily="34" charset="0"/>
              </a:rPr>
              <a:t>  Use Excess </a:t>
            </a:r>
            <a:r>
              <a:rPr lang="en-US" sz="2800" dirty="0">
                <a:solidFill>
                  <a:srgbClr val="013C88"/>
                </a:solidFill>
                <a:latin typeface="Arial" pitchFamily="34" charset="0"/>
                <a:cs typeface="Arial" pitchFamily="34" charset="0"/>
              </a:rPr>
              <a:t>as first source of </a:t>
            </a:r>
            <a:r>
              <a:rPr lang="en-US" sz="2800" dirty="0" smtClean="0">
                <a:solidFill>
                  <a:srgbClr val="013C88"/>
                </a:solidFill>
                <a:latin typeface="Arial" pitchFamily="34" charset="0"/>
                <a:cs typeface="Arial" pitchFamily="34" charset="0"/>
              </a:rPr>
              <a:t>supply</a:t>
            </a:r>
          </a:p>
          <a:p>
            <a:pPr>
              <a:buClr>
                <a:srgbClr val="013C88"/>
              </a:buClr>
              <a:defRPr/>
            </a:pPr>
            <a:endParaRPr lang="en-US" sz="1000" dirty="0" smtClean="0">
              <a:solidFill>
                <a:srgbClr val="013C88"/>
              </a:solidFill>
              <a:latin typeface="Arial" pitchFamily="34" charset="0"/>
              <a:cs typeface="Arial" pitchFamily="34" charset="0"/>
            </a:endParaRPr>
          </a:p>
          <a:p>
            <a:pPr>
              <a:buClr>
                <a:srgbClr val="013C88"/>
              </a:buClr>
              <a:buFont typeface="Wingdings" pitchFamily="2" charset="2"/>
              <a:buChar char="Ø"/>
              <a:defRPr/>
            </a:pPr>
            <a:r>
              <a:rPr lang="en-US" sz="2800" dirty="0" smtClean="0">
                <a:solidFill>
                  <a:srgbClr val="013C88"/>
                </a:solidFill>
                <a:latin typeface="Arial" pitchFamily="34" charset="0"/>
                <a:cs typeface="Arial" pitchFamily="34" charset="0"/>
              </a:rPr>
              <a:t>  Acquire </a:t>
            </a:r>
            <a:r>
              <a:rPr lang="en-US" sz="2800" dirty="0">
                <a:solidFill>
                  <a:srgbClr val="013C88"/>
                </a:solidFill>
                <a:latin typeface="Arial" pitchFamily="34" charset="0"/>
                <a:cs typeface="Arial" pitchFamily="34" charset="0"/>
              </a:rPr>
              <a:t>only what is needed to support </a:t>
            </a:r>
            <a:r>
              <a:rPr lang="en-US" sz="2800" dirty="0" smtClean="0">
                <a:solidFill>
                  <a:srgbClr val="013C88"/>
                </a:solidFill>
                <a:latin typeface="Arial" pitchFamily="34" charset="0"/>
                <a:cs typeface="Arial" pitchFamily="34" charset="0"/>
              </a:rPr>
              <a:t>mission</a:t>
            </a:r>
          </a:p>
          <a:p>
            <a:pPr>
              <a:buClr>
                <a:srgbClr val="013C88"/>
              </a:buClr>
              <a:defRPr/>
            </a:pPr>
            <a:endParaRPr lang="en-US" sz="1000" dirty="0" smtClean="0">
              <a:solidFill>
                <a:srgbClr val="013C88"/>
              </a:solidFill>
              <a:latin typeface="Arial" pitchFamily="34" charset="0"/>
              <a:cs typeface="Arial" pitchFamily="34" charset="0"/>
            </a:endParaRPr>
          </a:p>
          <a:p>
            <a:pPr>
              <a:buClr>
                <a:srgbClr val="013C88"/>
              </a:buClr>
              <a:buFont typeface="Wingdings" pitchFamily="2" charset="2"/>
              <a:buChar char="Ø"/>
              <a:defRPr/>
            </a:pPr>
            <a:r>
              <a:rPr lang="en-US" sz="2800" dirty="0" smtClean="0">
                <a:solidFill>
                  <a:srgbClr val="013C88"/>
                </a:solidFill>
                <a:latin typeface="Arial" pitchFamily="34" charset="0"/>
                <a:cs typeface="Arial" pitchFamily="34" charset="0"/>
              </a:rPr>
              <a:t>  Facilitate timely removal of excess</a:t>
            </a:r>
          </a:p>
          <a:p>
            <a:pPr>
              <a:buClr>
                <a:srgbClr val="013C88"/>
              </a:buClr>
              <a:defRPr/>
            </a:pPr>
            <a:endParaRPr lang="en-US" sz="1000" dirty="0" smtClean="0">
              <a:solidFill>
                <a:srgbClr val="013C88"/>
              </a:solidFill>
              <a:latin typeface="Arial" pitchFamily="34" charset="0"/>
              <a:cs typeface="Arial" pitchFamily="34" charset="0"/>
            </a:endParaRPr>
          </a:p>
          <a:p>
            <a:pPr>
              <a:buClr>
                <a:srgbClr val="013C88"/>
              </a:buClr>
              <a:buFont typeface="Wingdings" pitchFamily="2" charset="2"/>
              <a:buChar char="Ø"/>
              <a:defRPr/>
            </a:pPr>
            <a:r>
              <a:rPr lang="en-US" sz="2800" dirty="0" smtClean="0">
                <a:solidFill>
                  <a:srgbClr val="013C88"/>
                </a:solidFill>
                <a:latin typeface="Arial" pitchFamily="34" charset="0"/>
                <a:cs typeface="Arial" pitchFamily="34" charset="0"/>
              </a:rPr>
              <a:t>  Maintain </a:t>
            </a:r>
            <a:r>
              <a:rPr lang="en-US" sz="2800" dirty="0">
                <a:solidFill>
                  <a:srgbClr val="013C88"/>
                </a:solidFill>
                <a:latin typeface="Arial" pitchFamily="34" charset="0"/>
                <a:cs typeface="Arial" pitchFamily="34" charset="0"/>
              </a:rPr>
              <a:t>system for property </a:t>
            </a:r>
            <a:r>
              <a:rPr lang="en-US" sz="2800" dirty="0" smtClean="0">
                <a:solidFill>
                  <a:srgbClr val="013C88"/>
                </a:solidFill>
                <a:latin typeface="Arial" pitchFamily="34" charset="0"/>
                <a:cs typeface="Arial" pitchFamily="34" charset="0"/>
              </a:rPr>
              <a:t>accountability</a:t>
            </a:r>
          </a:p>
          <a:p>
            <a:pPr>
              <a:buClr>
                <a:srgbClr val="013C88"/>
              </a:buClr>
              <a:defRPr/>
            </a:pPr>
            <a:endParaRPr lang="en-US" sz="1000" dirty="0" smtClean="0">
              <a:solidFill>
                <a:srgbClr val="013C88"/>
              </a:solidFill>
              <a:latin typeface="Arial" pitchFamily="34" charset="0"/>
              <a:cs typeface="Arial" pitchFamily="34" charset="0"/>
            </a:endParaRPr>
          </a:p>
          <a:p>
            <a:pPr>
              <a:buClr>
                <a:srgbClr val="013C88"/>
              </a:buClr>
              <a:buFont typeface="Wingdings" pitchFamily="2" charset="2"/>
              <a:buChar char="Ø"/>
              <a:defRPr/>
            </a:pPr>
            <a:r>
              <a:rPr lang="en-US" sz="2800" dirty="0" smtClean="0">
                <a:solidFill>
                  <a:srgbClr val="013C88"/>
                </a:solidFill>
                <a:latin typeface="Arial" pitchFamily="34" charset="0"/>
                <a:cs typeface="Arial" pitchFamily="34" charset="0"/>
              </a:rPr>
              <a:t>  Perform </a:t>
            </a:r>
            <a:r>
              <a:rPr lang="en-US" sz="2800" dirty="0">
                <a:solidFill>
                  <a:srgbClr val="013C88"/>
                </a:solidFill>
                <a:latin typeface="Arial" pitchFamily="34" charset="0"/>
                <a:cs typeface="Arial" pitchFamily="34" charset="0"/>
              </a:rPr>
              <a:t>care and handling, protect against </a:t>
            </a:r>
            <a:r>
              <a:rPr lang="en-US" sz="2800" dirty="0" smtClean="0">
                <a:solidFill>
                  <a:srgbClr val="013C88"/>
                </a:solidFill>
                <a:latin typeface="Arial" pitchFamily="34" charset="0"/>
                <a:cs typeface="Arial" pitchFamily="34" charset="0"/>
              </a:rPr>
              <a:t>hazards </a:t>
            </a:r>
          </a:p>
          <a:p>
            <a:pPr>
              <a:buClr>
                <a:srgbClr val="4283BE"/>
              </a:buClr>
              <a:defRPr/>
            </a:pPr>
            <a:r>
              <a:rPr lang="en-US" sz="2800" dirty="0" smtClean="0">
                <a:solidFill>
                  <a:srgbClr val="013C88"/>
                </a:solidFill>
                <a:latin typeface="Arial" pitchFamily="34" charset="0"/>
                <a:cs typeface="Arial" pitchFamily="34" charset="0"/>
              </a:rPr>
              <a:t>      such </a:t>
            </a:r>
            <a:r>
              <a:rPr lang="en-US" sz="2800" dirty="0">
                <a:solidFill>
                  <a:srgbClr val="013C88"/>
                </a:solidFill>
                <a:latin typeface="Arial" pitchFamily="34" charset="0"/>
                <a:cs typeface="Arial" pitchFamily="34" charset="0"/>
              </a:rPr>
              <a:t>as fire, theft, vandalism, </a:t>
            </a:r>
            <a:r>
              <a:rPr lang="en-US" sz="2800" dirty="0" smtClean="0">
                <a:solidFill>
                  <a:srgbClr val="013C88"/>
                </a:solidFill>
                <a:latin typeface="Arial" pitchFamily="34" charset="0"/>
                <a:cs typeface="Arial" pitchFamily="34" charset="0"/>
              </a:rPr>
              <a:t>weather.</a:t>
            </a:r>
          </a:p>
          <a:p>
            <a:pPr>
              <a:buClr>
                <a:srgbClr val="4283BE"/>
              </a:buClr>
              <a:defRPr/>
            </a:pPr>
            <a:endParaRPr lang="en-US" sz="1000" dirty="0" smtClean="0">
              <a:solidFill>
                <a:srgbClr val="013C88"/>
              </a:solidFill>
              <a:latin typeface="Arial" pitchFamily="34" charset="0"/>
              <a:cs typeface="Arial" pitchFamily="34" charset="0"/>
            </a:endParaRPr>
          </a:p>
          <a:p>
            <a:pPr>
              <a:buClr>
                <a:srgbClr val="013C88"/>
              </a:buClr>
              <a:buFont typeface="Wingdings" pitchFamily="2" charset="2"/>
              <a:buChar char="Ø"/>
              <a:defRPr/>
            </a:pPr>
            <a:r>
              <a:rPr lang="en-US" sz="2800" dirty="0" smtClean="0">
                <a:solidFill>
                  <a:srgbClr val="013C88"/>
                </a:solidFill>
                <a:latin typeface="Arial" pitchFamily="34" charset="0"/>
                <a:cs typeface="Arial" pitchFamily="34" charset="0"/>
              </a:rPr>
              <a:t>  Maintain </a:t>
            </a:r>
            <a:r>
              <a:rPr lang="en-US" sz="2800" dirty="0">
                <a:solidFill>
                  <a:srgbClr val="013C88"/>
                </a:solidFill>
                <a:latin typeface="Arial" pitchFamily="34" charset="0"/>
                <a:cs typeface="Arial" pitchFamily="34" charset="0"/>
              </a:rPr>
              <a:t>appropriate inventory levels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ChangeArrowheads="1"/>
          </p:cNvSpPr>
          <p:nvPr/>
        </p:nvSpPr>
        <p:spPr bwMode="auto">
          <a:xfrm>
            <a:off x="609600" y="1371600"/>
            <a:ext cx="4232312" cy="492443"/>
          </a:xfrm>
          <a:prstGeom prst="rect">
            <a:avLst/>
          </a:prstGeom>
          <a:noFill/>
          <a:ln w="9525">
            <a:noFill/>
            <a:miter lim="800000"/>
            <a:headEnd/>
            <a:tailEnd/>
          </a:ln>
        </p:spPr>
        <p:txBody>
          <a:bodyPr wrap="none" lIns="0" tIns="0" rIns="0" bIns="0">
            <a:spAutoFit/>
          </a:bodyPr>
          <a:lstStyle/>
          <a:p>
            <a:r>
              <a:rPr lang="en-US" sz="3200" b="1" dirty="0">
                <a:solidFill>
                  <a:srgbClr val="013C88"/>
                </a:solidFill>
                <a:latin typeface="Arial Black" pitchFamily="34" charset="0"/>
              </a:rPr>
              <a:t>Legislative History</a:t>
            </a:r>
          </a:p>
        </p:txBody>
      </p:sp>
      <p:sp>
        <p:nvSpPr>
          <p:cNvPr id="22535" name="Rectangle 57"/>
          <p:cNvSpPr>
            <a:spLocks noChangeArrowheads="1"/>
          </p:cNvSpPr>
          <p:nvPr/>
        </p:nvSpPr>
        <p:spPr bwMode="auto">
          <a:xfrm>
            <a:off x="762000" y="2209800"/>
            <a:ext cx="6781800" cy="3447098"/>
          </a:xfrm>
          <a:prstGeom prst="rect">
            <a:avLst/>
          </a:prstGeom>
          <a:noFill/>
          <a:ln w="9525">
            <a:noFill/>
            <a:miter lim="800000"/>
            <a:headEnd/>
            <a:tailEnd/>
          </a:ln>
        </p:spPr>
        <p:txBody>
          <a:bodyPr lIns="0" tIns="0" rIns="0" bIns="0">
            <a:spAutoFit/>
          </a:bodyPr>
          <a:lstStyle/>
          <a:p>
            <a:pPr>
              <a:buClr>
                <a:srgbClr val="013C88"/>
              </a:buClr>
              <a:buFont typeface="Wingdings" pitchFamily="2" charset="2"/>
              <a:buChar char="Ø"/>
            </a:pPr>
            <a:r>
              <a:rPr lang="en-US" sz="2800" dirty="0">
                <a:solidFill>
                  <a:srgbClr val="013C88"/>
                </a:solidFill>
                <a:latin typeface="Arial" pitchFamily="34" charset="0"/>
                <a:cs typeface="Arial" pitchFamily="34" charset="0"/>
              </a:rPr>
              <a:t> </a:t>
            </a:r>
            <a:r>
              <a:rPr lang="en-US" sz="2800" dirty="0" smtClean="0">
                <a:solidFill>
                  <a:srgbClr val="013C88"/>
                </a:solidFill>
                <a:latin typeface="Arial" pitchFamily="34" charset="0"/>
                <a:cs typeface="Arial" pitchFamily="34" charset="0"/>
              </a:rPr>
              <a:t> The </a:t>
            </a:r>
            <a:r>
              <a:rPr lang="en-US" sz="2800" dirty="0">
                <a:solidFill>
                  <a:srgbClr val="013C88"/>
                </a:solidFill>
                <a:latin typeface="Arial" pitchFamily="34" charset="0"/>
                <a:cs typeface="Arial" pitchFamily="34" charset="0"/>
              </a:rPr>
              <a:t>Constitution</a:t>
            </a:r>
          </a:p>
          <a:p>
            <a:pPr>
              <a:buClr>
                <a:srgbClr val="013C88"/>
              </a:buClr>
              <a:buFont typeface="Wingdings" pitchFamily="2" charset="2"/>
              <a:buChar char="Ø"/>
            </a:pPr>
            <a:r>
              <a:rPr lang="en-US" sz="2800" dirty="0" smtClean="0">
                <a:solidFill>
                  <a:srgbClr val="013C88"/>
                </a:solidFill>
                <a:latin typeface="Arial" pitchFamily="34" charset="0"/>
                <a:cs typeface="Arial" pitchFamily="34" charset="0"/>
              </a:rPr>
              <a:t>  Forces </a:t>
            </a:r>
            <a:r>
              <a:rPr lang="en-US" sz="2800" dirty="0">
                <a:solidFill>
                  <a:srgbClr val="013C88"/>
                </a:solidFill>
                <a:latin typeface="Arial" pitchFamily="34" charset="0"/>
                <a:cs typeface="Arial" pitchFamily="34" charset="0"/>
              </a:rPr>
              <a:t>of Evolution</a:t>
            </a:r>
          </a:p>
          <a:p>
            <a:pPr>
              <a:buClr>
                <a:srgbClr val="013C88"/>
              </a:buClr>
              <a:buFont typeface="Wingdings" pitchFamily="2" charset="2"/>
              <a:buChar char="Ø"/>
            </a:pPr>
            <a:r>
              <a:rPr lang="en-US" sz="2800" dirty="0" smtClean="0">
                <a:solidFill>
                  <a:srgbClr val="013C88"/>
                </a:solidFill>
                <a:latin typeface="Arial" pitchFamily="34" charset="0"/>
                <a:cs typeface="Arial" pitchFamily="34" charset="0"/>
              </a:rPr>
              <a:t>  </a:t>
            </a:r>
            <a:r>
              <a:rPr lang="en-US" sz="2800" dirty="0">
                <a:solidFill>
                  <a:srgbClr val="013C88"/>
                </a:solidFill>
                <a:latin typeface="Arial" pitchFamily="34" charset="0"/>
                <a:cs typeface="Arial" pitchFamily="34" charset="0"/>
              </a:rPr>
              <a:t>The President and Congress…</a:t>
            </a:r>
          </a:p>
          <a:p>
            <a:pPr>
              <a:buClr>
                <a:srgbClr val="013C88"/>
              </a:buClr>
              <a:buFont typeface="Wingdings" pitchFamily="2" charset="2"/>
              <a:buChar char="Ø"/>
            </a:pPr>
            <a:r>
              <a:rPr lang="en-US" sz="2800" dirty="0" smtClean="0">
                <a:solidFill>
                  <a:srgbClr val="013C88"/>
                </a:solidFill>
                <a:latin typeface="Arial" pitchFamily="34" charset="0"/>
                <a:cs typeface="Arial" pitchFamily="34" charset="0"/>
              </a:rPr>
              <a:t>  </a:t>
            </a:r>
            <a:r>
              <a:rPr lang="en-US" sz="2800" dirty="0">
                <a:solidFill>
                  <a:srgbClr val="013C88"/>
                </a:solidFill>
                <a:latin typeface="Arial" pitchFamily="34" charset="0"/>
                <a:cs typeface="Arial" pitchFamily="34" charset="0"/>
              </a:rPr>
              <a:t>Enabling Statutes</a:t>
            </a:r>
          </a:p>
          <a:p>
            <a:pPr>
              <a:buClr>
                <a:srgbClr val="013C88"/>
              </a:buClr>
              <a:buFont typeface="Wingdings" pitchFamily="2" charset="2"/>
              <a:buChar char="Ø"/>
            </a:pPr>
            <a:r>
              <a:rPr lang="en-US" sz="2800" dirty="0">
                <a:solidFill>
                  <a:srgbClr val="013C88"/>
                </a:solidFill>
                <a:latin typeface="Arial" pitchFamily="34" charset="0"/>
                <a:cs typeface="Arial" pitchFamily="34" charset="0"/>
              </a:rPr>
              <a:t> </a:t>
            </a:r>
            <a:r>
              <a:rPr lang="en-US" sz="2800" dirty="0" smtClean="0">
                <a:solidFill>
                  <a:srgbClr val="013C88"/>
                </a:solidFill>
                <a:latin typeface="Arial" pitchFamily="34" charset="0"/>
                <a:cs typeface="Arial" pitchFamily="34" charset="0"/>
              </a:rPr>
              <a:t> Administrative </a:t>
            </a:r>
            <a:r>
              <a:rPr lang="en-US" sz="2800" dirty="0">
                <a:solidFill>
                  <a:srgbClr val="013C88"/>
                </a:solidFill>
                <a:latin typeface="Arial" pitchFamily="34" charset="0"/>
                <a:cs typeface="Arial" pitchFamily="34" charset="0"/>
              </a:rPr>
              <a:t>Law </a:t>
            </a:r>
          </a:p>
          <a:p>
            <a:pPr lvl="1">
              <a:buClr>
                <a:srgbClr val="013C88"/>
              </a:buClr>
              <a:buFont typeface="Arial" pitchFamily="34" charset="0"/>
              <a:buChar char="•"/>
            </a:pPr>
            <a:r>
              <a:rPr lang="en-US" dirty="0" smtClean="0">
                <a:solidFill>
                  <a:srgbClr val="013C88"/>
                </a:solidFill>
                <a:latin typeface="Arial" pitchFamily="34" charset="0"/>
                <a:cs typeface="Arial" pitchFamily="34" charset="0"/>
              </a:rPr>
              <a:t>  Regulations, Orders, Policy</a:t>
            </a:r>
            <a:endParaRPr lang="en-US" dirty="0">
              <a:solidFill>
                <a:srgbClr val="013C88"/>
              </a:solidFill>
              <a:latin typeface="Arial" pitchFamily="34" charset="0"/>
              <a:cs typeface="Arial" pitchFamily="34" charset="0"/>
            </a:endParaRPr>
          </a:p>
          <a:p>
            <a:pPr>
              <a:buClr>
                <a:srgbClr val="013C88"/>
              </a:buClr>
              <a:buFont typeface="Wingdings" pitchFamily="2" charset="2"/>
              <a:buChar char="Ø"/>
            </a:pPr>
            <a:r>
              <a:rPr lang="en-US" sz="2800" dirty="0">
                <a:solidFill>
                  <a:srgbClr val="013C88"/>
                </a:solidFill>
                <a:latin typeface="Arial" pitchFamily="34" charset="0"/>
                <a:cs typeface="Arial" pitchFamily="34" charset="0"/>
              </a:rPr>
              <a:t> </a:t>
            </a:r>
            <a:r>
              <a:rPr lang="en-US" sz="2800" dirty="0" smtClean="0">
                <a:solidFill>
                  <a:srgbClr val="013C88"/>
                </a:solidFill>
                <a:latin typeface="Arial" pitchFamily="34" charset="0"/>
                <a:cs typeface="Arial" pitchFamily="34" charset="0"/>
              </a:rPr>
              <a:t> Special </a:t>
            </a:r>
            <a:r>
              <a:rPr lang="en-US" sz="2800" dirty="0">
                <a:solidFill>
                  <a:srgbClr val="013C88"/>
                </a:solidFill>
                <a:latin typeface="Arial" pitchFamily="34" charset="0"/>
                <a:cs typeface="Arial" pitchFamily="34" charset="0"/>
              </a:rPr>
              <a:t>Authorities</a:t>
            </a:r>
          </a:p>
          <a:p>
            <a:pPr>
              <a:buClr>
                <a:srgbClr val="FF3300"/>
              </a:buClr>
            </a:pPr>
            <a:r>
              <a:rPr lang="en-US" sz="2800" b="1" dirty="0">
                <a:solidFill>
                  <a:srgbClr val="013C88"/>
                </a:solidFill>
                <a:latin typeface="+mn-lt"/>
              </a:rPr>
              <a:t>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3"/>
          <p:cNvSpPr>
            <a:spLocks noChangeArrowheads="1"/>
          </p:cNvSpPr>
          <p:nvPr/>
        </p:nvSpPr>
        <p:spPr bwMode="auto">
          <a:xfrm>
            <a:off x="457200" y="1447800"/>
            <a:ext cx="8686800" cy="861774"/>
          </a:xfrm>
          <a:prstGeom prst="rect">
            <a:avLst/>
          </a:prstGeom>
          <a:noFill/>
          <a:ln w="9525">
            <a:noFill/>
            <a:miter lim="800000"/>
            <a:headEnd/>
            <a:tailEnd/>
          </a:ln>
        </p:spPr>
        <p:txBody>
          <a:bodyPr wrap="square" lIns="0" tIns="0" rIns="0" bIns="0">
            <a:spAutoFit/>
          </a:bodyPr>
          <a:lstStyle/>
          <a:p>
            <a:r>
              <a:rPr lang="en-US" sz="2800" b="1" dirty="0">
                <a:solidFill>
                  <a:srgbClr val="013C88"/>
                </a:solidFill>
                <a:latin typeface="Arial Black" pitchFamily="34" charset="0"/>
              </a:rPr>
              <a:t>Agency Responsibilities for </a:t>
            </a:r>
            <a:r>
              <a:rPr lang="en-US" sz="2800" b="1" u="sng" dirty="0">
                <a:solidFill>
                  <a:srgbClr val="013C88"/>
                </a:solidFill>
                <a:latin typeface="Arial Black" pitchFamily="34" charset="0"/>
              </a:rPr>
              <a:t>Disposing</a:t>
            </a:r>
            <a:r>
              <a:rPr lang="en-US" sz="2800" b="1" dirty="0">
                <a:solidFill>
                  <a:srgbClr val="013C88"/>
                </a:solidFill>
                <a:latin typeface="Arial Black" pitchFamily="34" charset="0"/>
              </a:rPr>
              <a:t> of Excess</a:t>
            </a:r>
          </a:p>
        </p:txBody>
      </p:sp>
      <p:sp>
        <p:nvSpPr>
          <p:cNvPr id="15367" name="Rectangle 7"/>
          <p:cNvSpPr>
            <a:spLocks noChangeArrowheads="1"/>
          </p:cNvSpPr>
          <p:nvPr/>
        </p:nvSpPr>
        <p:spPr bwMode="auto">
          <a:xfrm>
            <a:off x="533400" y="2286000"/>
            <a:ext cx="8305800" cy="4278094"/>
          </a:xfrm>
          <a:prstGeom prst="rect">
            <a:avLst/>
          </a:prstGeom>
          <a:noFill/>
          <a:ln w="9525">
            <a:noFill/>
            <a:miter lim="800000"/>
            <a:headEnd/>
            <a:tailEnd/>
          </a:ln>
        </p:spPr>
        <p:txBody>
          <a:bodyPr wrap="square" lIns="0" tIns="0" rIns="0" bIns="0">
            <a:spAutoFit/>
          </a:bodyPr>
          <a:lstStyle/>
          <a:p>
            <a:pPr>
              <a:buClr>
                <a:srgbClr val="013C88"/>
              </a:buClr>
              <a:buFont typeface="Wingdings" pitchFamily="2" charset="2"/>
              <a:buChar char="Ø"/>
              <a:defRPr/>
            </a:pPr>
            <a:r>
              <a:rPr lang="en-US" sz="2800" dirty="0" smtClean="0">
                <a:solidFill>
                  <a:srgbClr val="4283BE"/>
                </a:solidFill>
                <a:latin typeface="Arial" pitchFamily="34" charset="0"/>
                <a:cs typeface="Arial" pitchFamily="34" charset="0"/>
              </a:rPr>
              <a:t>  </a:t>
            </a:r>
            <a:r>
              <a:rPr lang="en-US" sz="2800" dirty="0" smtClean="0">
                <a:solidFill>
                  <a:srgbClr val="013C88"/>
                </a:solidFill>
                <a:latin typeface="Arial" pitchFamily="34" charset="0"/>
                <a:cs typeface="Arial" pitchFamily="34" charset="0"/>
              </a:rPr>
              <a:t>Reassign </a:t>
            </a:r>
            <a:r>
              <a:rPr lang="en-US" sz="2800" dirty="0">
                <a:solidFill>
                  <a:srgbClr val="013C88"/>
                </a:solidFill>
                <a:latin typeface="Arial" pitchFamily="34" charset="0"/>
                <a:cs typeface="Arial" pitchFamily="34" charset="0"/>
              </a:rPr>
              <a:t>idle property </a:t>
            </a:r>
            <a:r>
              <a:rPr lang="en-US" sz="2800" dirty="0" smtClean="0">
                <a:solidFill>
                  <a:srgbClr val="013C88"/>
                </a:solidFill>
                <a:latin typeface="Arial" pitchFamily="34" charset="0"/>
                <a:cs typeface="Arial" pitchFamily="34" charset="0"/>
              </a:rPr>
              <a:t>internally</a:t>
            </a:r>
          </a:p>
          <a:p>
            <a:pPr>
              <a:buClr>
                <a:srgbClr val="013C88"/>
              </a:buClr>
              <a:defRPr/>
            </a:pPr>
            <a:endParaRPr lang="en-US" sz="1000" dirty="0" smtClean="0">
              <a:solidFill>
                <a:srgbClr val="013C88"/>
              </a:solidFill>
              <a:latin typeface="Arial" pitchFamily="34" charset="0"/>
              <a:cs typeface="Arial" pitchFamily="34" charset="0"/>
            </a:endParaRPr>
          </a:p>
          <a:p>
            <a:pPr>
              <a:buClr>
                <a:srgbClr val="013C88"/>
              </a:buClr>
              <a:buFont typeface="Wingdings" pitchFamily="2" charset="2"/>
              <a:buChar char="Ø"/>
              <a:defRPr/>
            </a:pPr>
            <a:r>
              <a:rPr lang="en-US" sz="2800" dirty="0" smtClean="0">
                <a:solidFill>
                  <a:srgbClr val="013C88"/>
                </a:solidFill>
                <a:latin typeface="Arial" pitchFamily="34" charset="0"/>
                <a:cs typeface="Arial" pitchFamily="34" charset="0"/>
              </a:rPr>
              <a:t>  Survey </a:t>
            </a:r>
            <a:r>
              <a:rPr lang="en-US" sz="2800" dirty="0">
                <a:solidFill>
                  <a:srgbClr val="013C88"/>
                </a:solidFill>
                <a:latin typeface="Arial" pitchFamily="34" charset="0"/>
                <a:cs typeface="Arial" pitchFamily="34" charset="0"/>
              </a:rPr>
              <a:t>inventory and determine </a:t>
            </a:r>
            <a:r>
              <a:rPr lang="en-US" sz="2800" dirty="0" smtClean="0">
                <a:solidFill>
                  <a:srgbClr val="013C88"/>
                </a:solidFill>
                <a:latin typeface="Arial" pitchFamily="34" charset="0"/>
                <a:cs typeface="Arial" pitchFamily="34" charset="0"/>
              </a:rPr>
              <a:t>excess</a:t>
            </a:r>
          </a:p>
          <a:p>
            <a:pPr>
              <a:buClr>
                <a:srgbClr val="013C88"/>
              </a:buClr>
              <a:defRPr/>
            </a:pPr>
            <a:endParaRPr lang="en-US" sz="1000" dirty="0" smtClean="0">
              <a:solidFill>
                <a:srgbClr val="013C88"/>
              </a:solidFill>
              <a:latin typeface="Arial" pitchFamily="34" charset="0"/>
              <a:cs typeface="Arial" pitchFamily="34" charset="0"/>
            </a:endParaRPr>
          </a:p>
          <a:p>
            <a:pPr>
              <a:buClr>
                <a:srgbClr val="013C88"/>
              </a:buClr>
              <a:buFont typeface="Wingdings" pitchFamily="2" charset="2"/>
              <a:buChar char="Ø"/>
              <a:defRPr/>
            </a:pPr>
            <a:r>
              <a:rPr lang="en-US" sz="2800" dirty="0" smtClean="0">
                <a:solidFill>
                  <a:srgbClr val="013C88"/>
                </a:solidFill>
                <a:latin typeface="Arial" pitchFamily="34" charset="0"/>
                <a:cs typeface="Arial" pitchFamily="34" charset="0"/>
              </a:rPr>
              <a:t>  Promptly </a:t>
            </a:r>
            <a:r>
              <a:rPr lang="en-US" sz="2800" dirty="0">
                <a:solidFill>
                  <a:srgbClr val="013C88"/>
                </a:solidFill>
                <a:latin typeface="Arial" pitchFamily="34" charset="0"/>
                <a:cs typeface="Arial" pitchFamily="34" charset="0"/>
              </a:rPr>
              <a:t>report excess property to </a:t>
            </a:r>
            <a:r>
              <a:rPr lang="en-US" sz="2800" dirty="0" smtClean="0">
                <a:solidFill>
                  <a:srgbClr val="013C88"/>
                </a:solidFill>
                <a:latin typeface="Arial" pitchFamily="34" charset="0"/>
                <a:cs typeface="Arial" pitchFamily="34" charset="0"/>
              </a:rPr>
              <a:t>GSA</a:t>
            </a:r>
          </a:p>
          <a:p>
            <a:pPr>
              <a:buClr>
                <a:srgbClr val="013C88"/>
              </a:buClr>
              <a:defRPr/>
            </a:pPr>
            <a:endParaRPr lang="en-US" sz="1000" dirty="0" smtClean="0">
              <a:solidFill>
                <a:srgbClr val="013C88"/>
              </a:solidFill>
              <a:latin typeface="Arial" pitchFamily="34" charset="0"/>
              <a:cs typeface="Arial" pitchFamily="34" charset="0"/>
            </a:endParaRPr>
          </a:p>
          <a:p>
            <a:pPr>
              <a:buClr>
                <a:srgbClr val="013C88"/>
              </a:buClr>
              <a:buFont typeface="Wingdings" pitchFamily="2" charset="2"/>
              <a:buChar char="Ø"/>
              <a:defRPr/>
            </a:pPr>
            <a:r>
              <a:rPr lang="en-US" sz="2800" dirty="0" smtClean="0">
                <a:solidFill>
                  <a:srgbClr val="013C88"/>
                </a:solidFill>
                <a:latin typeface="Arial" pitchFamily="34" charset="0"/>
                <a:cs typeface="Arial" pitchFamily="34" charset="0"/>
              </a:rPr>
              <a:t>  Perform </a:t>
            </a:r>
            <a:r>
              <a:rPr lang="en-US" sz="2800" dirty="0">
                <a:solidFill>
                  <a:srgbClr val="013C88"/>
                </a:solidFill>
                <a:latin typeface="Arial" pitchFamily="34" charset="0"/>
                <a:cs typeface="Arial" pitchFamily="34" charset="0"/>
              </a:rPr>
              <a:t>care and </a:t>
            </a:r>
            <a:r>
              <a:rPr lang="en-US" sz="2800" dirty="0" smtClean="0">
                <a:solidFill>
                  <a:srgbClr val="013C88"/>
                </a:solidFill>
                <a:latin typeface="Arial" pitchFamily="34" charset="0"/>
                <a:cs typeface="Arial" pitchFamily="34" charset="0"/>
              </a:rPr>
              <a:t>handling</a:t>
            </a:r>
          </a:p>
          <a:p>
            <a:pPr>
              <a:buClr>
                <a:srgbClr val="013C88"/>
              </a:buClr>
              <a:defRPr/>
            </a:pPr>
            <a:endParaRPr lang="en-US" sz="1000" dirty="0" smtClean="0">
              <a:solidFill>
                <a:srgbClr val="013C88"/>
              </a:solidFill>
              <a:latin typeface="Arial" pitchFamily="34" charset="0"/>
              <a:cs typeface="Arial" pitchFamily="34" charset="0"/>
            </a:endParaRPr>
          </a:p>
          <a:p>
            <a:pPr>
              <a:buClr>
                <a:srgbClr val="013C88"/>
              </a:buClr>
              <a:buFont typeface="Wingdings" pitchFamily="2" charset="2"/>
              <a:buChar char="Ø"/>
              <a:defRPr/>
            </a:pPr>
            <a:r>
              <a:rPr lang="en-US" sz="2800" dirty="0" smtClean="0">
                <a:solidFill>
                  <a:srgbClr val="013C88"/>
                </a:solidFill>
                <a:latin typeface="Arial" pitchFamily="34" charset="0"/>
                <a:cs typeface="Arial" pitchFamily="34" charset="0"/>
              </a:rPr>
              <a:t>  Provide </a:t>
            </a:r>
            <a:r>
              <a:rPr lang="en-US" sz="2800" dirty="0">
                <a:solidFill>
                  <a:srgbClr val="013C88"/>
                </a:solidFill>
                <a:latin typeface="Arial" pitchFamily="34" charset="0"/>
                <a:cs typeface="Arial" pitchFamily="34" charset="0"/>
              </a:rPr>
              <a:t>reasonable access for inspection and </a:t>
            </a:r>
            <a:endParaRPr lang="en-US" sz="2800" dirty="0" smtClean="0">
              <a:solidFill>
                <a:srgbClr val="013C88"/>
              </a:solidFill>
              <a:latin typeface="Arial" pitchFamily="34" charset="0"/>
              <a:cs typeface="Arial" pitchFamily="34" charset="0"/>
            </a:endParaRPr>
          </a:p>
          <a:p>
            <a:pPr>
              <a:buClr>
                <a:srgbClr val="4283BE"/>
              </a:buClr>
              <a:defRPr/>
            </a:pPr>
            <a:r>
              <a:rPr lang="en-US" sz="2800" dirty="0" smtClean="0">
                <a:solidFill>
                  <a:srgbClr val="013C88"/>
                </a:solidFill>
                <a:latin typeface="Arial" pitchFamily="34" charset="0"/>
                <a:cs typeface="Arial" pitchFamily="34" charset="0"/>
              </a:rPr>
              <a:t>      removal </a:t>
            </a:r>
          </a:p>
          <a:p>
            <a:pPr>
              <a:buClr>
                <a:srgbClr val="4283BE"/>
              </a:buClr>
              <a:defRPr/>
            </a:pPr>
            <a:endParaRPr lang="en-US" sz="1000" dirty="0">
              <a:solidFill>
                <a:srgbClr val="013C88"/>
              </a:solidFill>
              <a:latin typeface="Arial" pitchFamily="34" charset="0"/>
              <a:cs typeface="Arial" pitchFamily="34" charset="0"/>
            </a:endParaRPr>
          </a:p>
          <a:p>
            <a:pPr>
              <a:buClr>
                <a:srgbClr val="013C88"/>
              </a:buClr>
              <a:buFont typeface="Wingdings" pitchFamily="2" charset="2"/>
              <a:buChar char="Ø"/>
              <a:defRPr/>
            </a:pPr>
            <a:r>
              <a:rPr lang="en-US" sz="2800" dirty="0" smtClean="0">
                <a:solidFill>
                  <a:srgbClr val="013C88"/>
                </a:solidFill>
                <a:latin typeface="Arial" pitchFamily="34" charset="0"/>
                <a:cs typeface="Arial" pitchFamily="34" charset="0"/>
              </a:rPr>
              <a:t>  Ensure </a:t>
            </a:r>
            <a:r>
              <a:rPr lang="en-US" sz="2800" dirty="0">
                <a:solidFill>
                  <a:srgbClr val="013C88"/>
                </a:solidFill>
                <a:latin typeface="Arial" pitchFamily="34" charset="0"/>
                <a:cs typeface="Arial" pitchFamily="34" charset="0"/>
              </a:rPr>
              <a:t>compliance with environmental,  </a:t>
            </a:r>
            <a:r>
              <a:rPr lang="en-US" sz="2800" dirty="0" smtClean="0">
                <a:solidFill>
                  <a:srgbClr val="013C88"/>
                </a:solidFill>
                <a:latin typeface="Arial" pitchFamily="34" charset="0"/>
                <a:cs typeface="Arial" pitchFamily="34" charset="0"/>
              </a:rPr>
              <a:t>health,</a:t>
            </a:r>
          </a:p>
          <a:p>
            <a:pPr>
              <a:buClr>
                <a:srgbClr val="4283BE"/>
              </a:buClr>
              <a:defRPr/>
            </a:pPr>
            <a:r>
              <a:rPr lang="en-US" sz="2800" dirty="0" smtClean="0">
                <a:solidFill>
                  <a:srgbClr val="013C88"/>
                </a:solidFill>
                <a:latin typeface="Arial" pitchFamily="34" charset="0"/>
                <a:cs typeface="Arial" pitchFamily="34" charset="0"/>
              </a:rPr>
              <a:t>      safety </a:t>
            </a:r>
            <a:r>
              <a:rPr lang="en-US" sz="2800" dirty="0">
                <a:solidFill>
                  <a:srgbClr val="013C88"/>
                </a:solidFill>
                <a:latin typeface="Arial" pitchFamily="34" charset="0"/>
                <a:cs typeface="Arial" pitchFamily="34" charset="0"/>
              </a:rPr>
              <a:t>and national security regulations</a:t>
            </a:r>
            <a:r>
              <a:rPr lang="en-US" sz="3200" dirty="0">
                <a:solidFill>
                  <a:srgbClr val="013C88"/>
                </a:solidFill>
                <a:latin typeface="Arial" pitchFamily="34" charset="0"/>
                <a:cs typeface="Arial" pitchFamily="34" charset="0"/>
              </a:rPr>
              <a:t>               </a:t>
            </a:r>
            <a:r>
              <a:rPr lang="en-US" sz="2200" dirty="0">
                <a:solidFill>
                  <a:srgbClr val="013C88"/>
                </a:solidFill>
                <a:latin typeface="Arial" pitchFamily="34" charset="0"/>
                <a:cs typeface="Arial" pitchFamily="34" charset="0"/>
              </a:rPr>
              <a:t>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6" name="Picture 5" descr="The Constitution, screenshot"/>
          <p:cNvPicPr>
            <a:picLocks noChangeAspect="1" noChangeArrowheads="1"/>
          </p:cNvPicPr>
          <p:nvPr/>
        </p:nvPicPr>
        <p:blipFill>
          <a:blip r:embed="rId3" cstate="print"/>
          <a:srcRect/>
          <a:stretch>
            <a:fillRect/>
          </a:stretch>
        </p:blipFill>
        <p:spPr bwMode="auto">
          <a:xfrm>
            <a:off x="0" y="-533400"/>
            <a:ext cx="9144000" cy="7772400"/>
          </a:xfrm>
          <a:prstGeom prst="rect">
            <a:avLst/>
          </a:prstGeom>
          <a:noFill/>
          <a:ln w="9525">
            <a:noFill/>
            <a:miter lim="800000"/>
            <a:headEnd/>
            <a:tailEnd/>
          </a:ln>
        </p:spPr>
      </p:pic>
      <p:sp>
        <p:nvSpPr>
          <p:cNvPr id="23557" name="Text Box 6"/>
          <p:cNvSpPr txBox="1">
            <a:spLocks noChangeArrowheads="1"/>
          </p:cNvSpPr>
          <p:nvPr/>
        </p:nvSpPr>
        <p:spPr bwMode="auto">
          <a:xfrm>
            <a:off x="0" y="4180344"/>
            <a:ext cx="9144000" cy="2677656"/>
          </a:xfrm>
          <a:prstGeom prst="rect">
            <a:avLst/>
          </a:prstGeom>
          <a:solidFill>
            <a:schemeClr val="accent6">
              <a:lumMod val="20000"/>
              <a:lumOff val="80000"/>
            </a:schemeClr>
          </a:solidFill>
          <a:ln w="9525">
            <a:noFill/>
            <a:miter lim="800000"/>
            <a:headEnd/>
            <a:tailEnd/>
          </a:ln>
        </p:spPr>
        <p:txBody>
          <a:bodyPr wrap="square">
            <a:spAutoFit/>
          </a:bodyPr>
          <a:lstStyle/>
          <a:p>
            <a:pPr>
              <a:spcBef>
                <a:spcPct val="50000"/>
              </a:spcBef>
            </a:pPr>
            <a:r>
              <a:rPr lang="en-US" sz="2800" b="1" dirty="0" smtClean="0">
                <a:solidFill>
                  <a:srgbClr val="013C88"/>
                </a:solidFill>
                <a:latin typeface="+mj-lt"/>
              </a:rPr>
              <a:t>Article </a:t>
            </a:r>
            <a:r>
              <a:rPr lang="en-US" sz="2800" b="1" dirty="0">
                <a:solidFill>
                  <a:srgbClr val="013C88"/>
                </a:solidFill>
                <a:latin typeface="+mj-lt"/>
              </a:rPr>
              <a:t>IV: </a:t>
            </a:r>
            <a:r>
              <a:rPr lang="en-US" sz="2800" b="1" dirty="0" smtClean="0">
                <a:solidFill>
                  <a:srgbClr val="013C88"/>
                </a:solidFill>
                <a:latin typeface="+mj-lt"/>
              </a:rPr>
              <a:t> Vested </a:t>
            </a:r>
            <a:r>
              <a:rPr lang="en-US" sz="2800" b="1" dirty="0">
                <a:solidFill>
                  <a:srgbClr val="013C88"/>
                </a:solidFill>
                <a:latin typeface="+mj-lt"/>
              </a:rPr>
              <a:t>in Congress the authority to </a:t>
            </a:r>
            <a:r>
              <a:rPr lang="en-US" sz="2800" b="1" dirty="0" smtClean="0">
                <a:solidFill>
                  <a:srgbClr val="013C88"/>
                </a:solidFill>
                <a:latin typeface="+mj-lt"/>
              </a:rPr>
              <a:t>acquire  and </a:t>
            </a:r>
            <a:r>
              <a:rPr lang="en-US" sz="2800" b="1" dirty="0">
                <a:solidFill>
                  <a:srgbClr val="013C88"/>
                </a:solidFill>
                <a:latin typeface="+mj-lt"/>
              </a:rPr>
              <a:t>dispose of property on behalf of the United States.  Subsequently, Congress passed legislation establishing policies to serve the interests of the taxpayers.  Today, Congress remains the ultimate arbitrator in determining the public’s best interest in disposing of Federal Property.</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type="body" idx="1"/>
          </p:nvPr>
        </p:nvSpPr>
        <p:spPr>
          <a:xfrm>
            <a:off x="609600" y="2438400"/>
            <a:ext cx="8229600" cy="2971800"/>
          </a:xfrm>
        </p:spPr>
        <p:txBody>
          <a:bodyPr/>
          <a:lstStyle/>
          <a:p>
            <a:pPr eaLnBrk="1" hangingPunct="1"/>
            <a:r>
              <a:rPr lang="en-US" sz="2800" dirty="0" smtClean="0"/>
              <a:t> World Wars</a:t>
            </a:r>
          </a:p>
          <a:p>
            <a:pPr eaLnBrk="1" hangingPunct="1"/>
            <a:r>
              <a:rPr lang="en-US" sz="2800" dirty="0" smtClean="0"/>
              <a:t> Program Fragmentation</a:t>
            </a:r>
          </a:p>
          <a:p>
            <a:pPr eaLnBrk="1" hangingPunct="1"/>
            <a:r>
              <a:rPr lang="en-US" sz="2800" dirty="0" smtClean="0"/>
              <a:t> Presidents and Congress</a:t>
            </a:r>
          </a:p>
          <a:p>
            <a:pPr eaLnBrk="1" hangingPunct="1"/>
            <a:r>
              <a:rPr lang="en-US" sz="2800" dirty="0" smtClean="0"/>
              <a:t> Expanding Role of Government</a:t>
            </a:r>
          </a:p>
        </p:txBody>
      </p:sp>
      <p:sp>
        <p:nvSpPr>
          <p:cNvPr id="24578" name="Rectangle 2"/>
          <p:cNvSpPr>
            <a:spLocks noGrp="1" noChangeArrowheads="1"/>
          </p:cNvSpPr>
          <p:nvPr>
            <p:ph type="title"/>
          </p:nvPr>
        </p:nvSpPr>
        <p:spPr>
          <a:xfrm>
            <a:off x="457200" y="1524000"/>
            <a:ext cx="8229600" cy="584775"/>
          </a:xfrm>
        </p:spPr>
        <p:txBody>
          <a:bodyPr/>
          <a:lstStyle/>
          <a:p>
            <a:pPr eaLnBrk="1" hangingPunct="1"/>
            <a:r>
              <a:rPr lang="en-US" dirty="0" smtClean="0"/>
              <a:t>Forces of Evolution</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type="body" idx="1"/>
          </p:nvPr>
        </p:nvSpPr>
        <p:spPr>
          <a:xfrm>
            <a:off x="533400" y="2286000"/>
            <a:ext cx="8153400" cy="3810000"/>
          </a:xfrm>
        </p:spPr>
        <p:txBody>
          <a:bodyPr/>
          <a:lstStyle/>
          <a:p>
            <a:pPr eaLnBrk="1" hangingPunct="1"/>
            <a:r>
              <a:rPr lang="en-US" sz="2800" b="1" dirty="0" smtClean="0"/>
              <a:t> </a:t>
            </a:r>
            <a:r>
              <a:rPr lang="en-US" sz="2800" dirty="0" smtClean="0"/>
              <a:t>Origins of the </a:t>
            </a:r>
            <a:r>
              <a:rPr lang="en-US" sz="2800" b="1" u="sng" dirty="0" smtClean="0"/>
              <a:t>Utilization</a:t>
            </a:r>
            <a:r>
              <a:rPr lang="en-US" sz="2800" dirty="0" smtClean="0"/>
              <a:t> program</a:t>
            </a:r>
          </a:p>
          <a:p>
            <a:pPr eaLnBrk="1" hangingPunct="1">
              <a:buNone/>
            </a:pPr>
            <a:endParaRPr lang="en-US" b="1" u="sng" dirty="0" smtClean="0"/>
          </a:p>
          <a:p>
            <a:pPr eaLnBrk="1" hangingPunct="1"/>
            <a:r>
              <a:rPr lang="en-US" sz="2800" b="1" u="sng" dirty="0" smtClean="0"/>
              <a:t>1918</a:t>
            </a:r>
            <a:r>
              <a:rPr lang="en-US" sz="2800" b="1" dirty="0" smtClean="0"/>
              <a:t> - Executive Order 3019</a:t>
            </a:r>
          </a:p>
          <a:p>
            <a:pPr eaLnBrk="1" hangingPunct="1">
              <a:buNone/>
            </a:pPr>
            <a:endParaRPr lang="en-US" sz="1200" b="1" dirty="0" smtClean="0"/>
          </a:p>
          <a:p>
            <a:pPr lvl="1" eaLnBrk="1" hangingPunct="1">
              <a:buFont typeface="Arial" pitchFamily="34" charset="0"/>
              <a:buChar char="•"/>
            </a:pPr>
            <a:r>
              <a:rPr lang="en-US" dirty="0" smtClean="0"/>
              <a:t>Post WWI, President Wilson directed surplus (war) materials, supplies and equipment be transferred to  Government establishments (Federal agencies) and Congress designated the Secretary of Treasury to administer the process. </a:t>
            </a:r>
            <a:endParaRPr lang="en-US" sz="2800" dirty="0" smtClean="0"/>
          </a:p>
          <a:p>
            <a:pPr eaLnBrk="1" hangingPunct="1">
              <a:buFontTx/>
              <a:buNone/>
            </a:pPr>
            <a:endParaRPr lang="en-US" dirty="0" smtClean="0"/>
          </a:p>
        </p:txBody>
      </p:sp>
      <p:sp>
        <p:nvSpPr>
          <p:cNvPr id="25602" name="Rectangle 2"/>
          <p:cNvSpPr>
            <a:spLocks noGrp="1" noChangeArrowheads="1"/>
          </p:cNvSpPr>
          <p:nvPr>
            <p:ph type="title"/>
          </p:nvPr>
        </p:nvSpPr>
        <p:spPr>
          <a:xfrm>
            <a:off x="457200" y="1447800"/>
            <a:ext cx="8229600" cy="584775"/>
          </a:xfrm>
        </p:spPr>
        <p:txBody>
          <a:bodyPr/>
          <a:lstStyle/>
          <a:p>
            <a:pPr algn="l" eaLnBrk="1" hangingPunct="1"/>
            <a:r>
              <a:rPr lang="en-US" dirty="0" smtClean="0"/>
              <a:t>Major Presidential Milestone: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type="body" idx="1"/>
          </p:nvPr>
        </p:nvSpPr>
        <p:spPr>
          <a:xfrm>
            <a:off x="533400" y="2438400"/>
            <a:ext cx="8077200" cy="2667000"/>
          </a:xfrm>
        </p:spPr>
        <p:txBody>
          <a:bodyPr/>
          <a:lstStyle/>
          <a:p>
            <a:pPr eaLnBrk="1" hangingPunct="1">
              <a:lnSpc>
                <a:spcPct val="80000"/>
              </a:lnSpc>
            </a:pPr>
            <a:r>
              <a:rPr lang="en-US" sz="2800" b="1" dirty="0" smtClean="0"/>
              <a:t> </a:t>
            </a:r>
            <a:r>
              <a:rPr lang="en-US" sz="2800" dirty="0" smtClean="0"/>
              <a:t>Origins of </a:t>
            </a:r>
            <a:r>
              <a:rPr lang="en-US" sz="2800" b="1" u="sng" dirty="0" smtClean="0"/>
              <a:t>Donation</a:t>
            </a:r>
            <a:r>
              <a:rPr lang="en-US" sz="2800" dirty="0" smtClean="0"/>
              <a:t> program</a:t>
            </a:r>
          </a:p>
          <a:p>
            <a:pPr eaLnBrk="1" hangingPunct="1">
              <a:lnSpc>
                <a:spcPct val="80000"/>
              </a:lnSpc>
              <a:buNone/>
            </a:pPr>
            <a:endParaRPr lang="en-US" b="1" dirty="0" smtClean="0"/>
          </a:p>
          <a:p>
            <a:pPr eaLnBrk="1" hangingPunct="1">
              <a:lnSpc>
                <a:spcPct val="80000"/>
              </a:lnSpc>
            </a:pPr>
            <a:r>
              <a:rPr lang="en-US" sz="2800" b="1" dirty="0" smtClean="0"/>
              <a:t> </a:t>
            </a:r>
            <a:r>
              <a:rPr lang="en-US" sz="2800" b="1" u="sng" dirty="0" smtClean="0"/>
              <a:t>1919</a:t>
            </a:r>
            <a:r>
              <a:rPr lang="en-US" sz="2800" b="1" dirty="0" smtClean="0"/>
              <a:t>- Public Law 66-91</a:t>
            </a:r>
          </a:p>
          <a:p>
            <a:pPr eaLnBrk="1" hangingPunct="1">
              <a:lnSpc>
                <a:spcPct val="80000"/>
              </a:lnSpc>
              <a:buNone/>
            </a:pPr>
            <a:endParaRPr lang="en-US" sz="1200" b="1" dirty="0" smtClean="0"/>
          </a:p>
          <a:p>
            <a:pPr lvl="1" eaLnBrk="1" hangingPunct="1">
              <a:lnSpc>
                <a:spcPct val="80000"/>
              </a:lnSpc>
              <a:buFont typeface="Arial" pitchFamily="34" charset="0"/>
              <a:buChar char="•"/>
            </a:pPr>
            <a:r>
              <a:rPr lang="en-US" dirty="0" smtClean="0"/>
              <a:t>Congress Authorized Secretary of War to sell surplus machine tools under control of War Department at 15% of cost to </a:t>
            </a:r>
            <a:r>
              <a:rPr lang="en-US" b="1" dirty="0" smtClean="0"/>
              <a:t>educational institutions</a:t>
            </a:r>
            <a:r>
              <a:rPr lang="en-US" dirty="0" smtClean="0"/>
              <a:t>.</a:t>
            </a:r>
          </a:p>
          <a:p>
            <a:pPr eaLnBrk="1" hangingPunct="1">
              <a:buFontTx/>
              <a:buNone/>
            </a:pPr>
            <a:endParaRPr lang="en-US" dirty="0" smtClean="0"/>
          </a:p>
        </p:txBody>
      </p:sp>
      <p:sp>
        <p:nvSpPr>
          <p:cNvPr id="26626" name="Rectangle 2"/>
          <p:cNvSpPr>
            <a:spLocks noGrp="1" noChangeArrowheads="1"/>
          </p:cNvSpPr>
          <p:nvPr>
            <p:ph type="title"/>
          </p:nvPr>
        </p:nvSpPr>
        <p:spPr>
          <a:xfrm>
            <a:off x="457200" y="1447800"/>
            <a:ext cx="8229600" cy="584775"/>
          </a:xfrm>
        </p:spPr>
        <p:txBody>
          <a:bodyPr/>
          <a:lstStyle/>
          <a:p>
            <a:pPr algn="l" eaLnBrk="1" hangingPunct="1"/>
            <a:r>
              <a:rPr lang="en-US" dirty="0" smtClean="0"/>
              <a:t>Major Presidential Milestone: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533400" y="2362200"/>
            <a:ext cx="8610600" cy="3733800"/>
          </a:xfrm>
        </p:spPr>
        <p:txBody>
          <a:bodyPr/>
          <a:lstStyle/>
          <a:p>
            <a:pPr eaLnBrk="1" hangingPunct="1">
              <a:lnSpc>
                <a:spcPct val="80000"/>
              </a:lnSpc>
            </a:pPr>
            <a:r>
              <a:rPr lang="en-US" sz="2800" b="1" dirty="0" smtClean="0"/>
              <a:t> </a:t>
            </a:r>
            <a:r>
              <a:rPr lang="en-US" sz="2800" b="1" u="sng" dirty="0" smtClean="0"/>
              <a:t>1928</a:t>
            </a:r>
            <a:r>
              <a:rPr lang="en-US" sz="2800" b="1" dirty="0" smtClean="0"/>
              <a:t> - Public Law 70-254</a:t>
            </a:r>
          </a:p>
          <a:p>
            <a:pPr eaLnBrk="1" hangingPunct="1">
              <a:lnSpc>
                <a:spcPct val="80000"/>
              </a:lnSpc>
              <a:buNone/>
            </a:pPr>
            <a:endParaRPr lang="en-US" sz="1200" b="1" dirty="0" smtClean="0"/>
          </a:p>
          <a:p>
            <a:pPr lvl="1" eaLnBrk="1" hangingPunct="1">
              <a:lnSpc>
                <a:spcPct val="80000"/>
              </a:lnSpc>
              <a:buFont typeface="Arial" pitchFamily="34" charset="0"/>
              <a:buChar char="•"/>
            </a:pPr>
            <a:r>
              <a:rPr lang="en-US" dirty="0" smtClean="0"/>
              <a:t>Allowed aeronautical equipment to be given for display purposes to </a:t>
            </a:r>
            <a:r>
              <a:rPr lang="en-US" b="1" dirty="0" smtClean="0"/>
              <a:t>museums</a:t>
            </a:r>
            <a:r>
              <a:rPr lang="en-US" dirty="0" smtClean="0"/>
              <a:t>.</a:t>
            </a:r>
          </a:p>
          <a:p>
            <a:pPr eaLnBrk="1" hangingPunct="1">
              <a:lnSpc>
                <a:spcPct val="80000"/>
              </a:lnSpc>
              <a:buFontTx/>
              <a:buNone/>
            </a:pPr>
            <a:endParaRPr lang="en-US" sz="2800" dirty="0" smtClean="0"/>
          </a:p>
          <a:p>
            <a:pPr eaLnBrk="1" hangingPunct="1">
              <a:lnSpc>
                <a:spcPct val="80000"/>
              </a:lnSpc>
            </a:pPr>
            <a:r>
              <a:rPr lang="en-US" sz="2800" b="1" dirty="0" smtClean="0"/>
              <a:t> </a:t>
            </a:r>
            <a:r>
              <a:rPr lang="en-US" sz="2800" b="1" u="sng" dirty="0" smtClean="0"/>
              <a:t>1930</a:t>
            </a:r>
            <a:r>
              <a:rPr lang="en-US" sz="2800" b="1" dirty="0" smtClean="0"/>
              <a:t> - Public Law 71-249</a:t>
            </a:r>
          </a:p>
          <a:p>
            <a:pPr eaLnBrk="1" hangingPunct="1">
              <a:lnSpc>
                <a:spcPct val="80000"/>
              </a:lnSpc>
              <a:buNone/>
            </a:pPr>
            <a:endParaRPr lang="en-US" sz="1200" b="1" dirty="0" smtClean="0"/>
          </a:p>
          <a:p>
            <a:pPr lvl="1" eaLnBrk="1" hangingPunct="1">
              <a:lnSpc>
                <a:spcPct val="80000"/>
              </a:lnSpc>
              <a:buFont typeface="Arial" pitchFamily="34" charset="0"/>
              <a:buChar char="•"/>
            </a:pPr>
            <a:r>
              <a:rPr lang="en-US" dirty="0" smtClean="0"/>
              <a:t>Authorized the Secretary of Navy to provide property “</a:t>
            </a:r>
            <a:r>
              <a:rPr lang="en-US" b="1" dirty="0" smtClean="0"/>
              <a:t>without cost</a:t>
            </a:r>
            <a:r>
              <a:rPr lang="en-US" dirty="0" smtClean="0"/>
              <a:t>”. </a:t>
            </a:r>
          </a:p>
        </p:txBody>
      </p:sp>
      <p:sp>
        <p:nvSpPr>
          <p:cNvPr id="27650" name="Rectangle 2"/>
          <p:cNvSpPr>
            <a:spLocks noGrp="1" noChangeArrowheads="1"/>
          </p:cNvSpPr>
          <p:nvPr>
            <p:ph type="title"/>
          </p:nvPr>
        </p:nvSpPr>
        <p:spPr>
          <a:xfrm>
            <a:off x="304800" y="1447800"/>
            <a:ext cx="8458200" cy="584775"/>
          </a:xfrm>
        </p:spPr>
        <p:txBody>
          <a:bodyPr/>
          <a:lstStyle/>
          <a:p>
            <a:pPr algn="l" eaLnBrk="1" hangingPunct="1"/>
            <a:r>
              <a:rPr lang="en-US" dirty="0" smtClean="0">
                <a:solidFill>
                  <a:srgbClr val="FFFF00"/>
                </a:solidFill>
              </a:rPr>
              <a:t> </a:t>
            </a:r>
            <a:r>
              <a:rPr lang="en-US" dirty="0" smtClean="0"/>
              <a:t>Major Congressional Milestones: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type="body" idx="1"/>
          </p:nvPr>
        </p:nvSpPr>
        <p:spPr>
          <a:xfrm>
            <a:off x="533400" y="2209800"/>
            <a:ext cx="8305800" cy="4114800"/>
          </a:xfrm>
        </p:spPr>
        <p:txBody>
          <a:bodyPr/>
          <a:lstStyle/>
          <a:p>
            <a:pPr eaLnBrk="1" hangingPunct="1">
              <a:lnSpc>
                <a:spcPct val="80000"/>
              </a:lnSpc>
            </a:pPr>
            <a:r>
              <a:rPr lang="en-US" sz="2800" b="1" dirty="0" smtClean="0"/>
              <a:t> </a:t>
            </a:r>
            <a:r>
              <a:rPr lang="en-US" sz="2800" b="1" u="sng" dirty="0" smtClean="0"/>
              <a:t>1944</a:t>
            </a:r>
            <a:r>
              <a:rPr lang="en-US" sz="2800" b="1" dirty="0" smtClean="0"/>
              <a:t> - Public Law 78-457</a:t>
            </a:r>
          </a:p>
          <a:p>
            <a:pPr eaLnBrk="1" hangingPunct="1">
              <a:lnSpc>
                <a:spcPct val="80000"/>
              </a:lnSpc>
              <a:buNone/>
            </a:pPr>
            <a:endParaRPr lang="en-US" sz="1200" b="1" dirty="0" smtClean="0"/>
          </a:p>
          <a:p>
            <a:pPr lvl="1" eaLnBrk="1" hangingPunct="1">
              <a:lnSpc>
                <a:spcPct val="80000"/>
              </a:lnSpc>
              <a:buFont typeface="Arial" pitchFamily="34" charset="0"/>
              <a:buChar char="•"/>
            </a:pPr>
            <a:r>
              <a:rPr lang="en-US" dirty="0" smtClean="0"/>
              <a:t>Known as the “</a:t>
            </a:r>
            <a:r>
              <a:rPr lang="en-US" b="1" dirty="0" smtClean="0"/>
              <a:t>Surplus Property Act of 1944</a:t>
            </a:r>
            <a:r>
              <a:rPr lang="en-US" dirty="0" smtClean="0"/>
              <a:t>”. </a:t>
            </a:r>
            <a:r>
              <a:rPr lang="en-US" u="sng" dirty="0" smtClean="0"/>
              <a:t>Temporary</a:t>
            </a:r>
            <a:r>
              <a:rPr lang="en-US" dirty="0" smtClean="0"/>
              <a:t> statute created to address huge WWII surplus.  </a:t>
            </a:r>
          </a:p>
          <a:p>
            <a:pPr eaLnBrk="1" hangingPunct="1">
              <a:lnSpc>
                <a:spcPct val="80000"/>
              </a:lnSpc>
              <a:buFontTx/>
              <a:buNone/>
            </a:pPr>
            <a:endParaRPr lang="en-US" sz="1200" dirty="0" smtClean="0"/>
          </a:p>
          <a:p>
            <a:pPr lvl="1" eaLnBrk="1" hangingPunct="1">
              <a:lnSpc>
                <a:spcPct val="80000"/>
              </a:lnSpc>
              <a:buFont typeface="Arial" pitchFamily="34" charset="0"/>
              <a:buChar char="•"/>
            </a:pPr>
            <a:r>
              <a:rPr lang="en-US" dirty="0" smtClean="0"/>
              <a:t>The Act set up </a:t>
            </a:r>
            <a:r>
              <a:rPr lang="en-US" b="1" dirty="0" smtClean="0"/>
              <a:t>several entities </a:t>
            </a:r>
            <a:r>
              <a:rPr lang="en-US" dirty="0" smtClean="0"/>
              <a:t>to manage the disposal process including the Reconstruction Finance Corp., Surplus Property Administration, War Assets Corp., War Assets Administration and Federal Security Administration.</a:t>
            </a:r>
          </a:p>
          <a:p>
            <a:pPr eaLnBrk="1" hangingPunct="1">
              <a:lnSpc>
                <a:spcPct val="80000"/>
              </a:lnSpc>
              <a:buFontTx/>
              <a:buNone/>
            </a:pPr>
            <a:endParaRPr lang="en-US" sz="1200" dirty="0" smtClean="0"/>
          </a:p>
          <a:p>
            <a:pPr lvl="1" eaLnBrk="1" hangingPunct="1">
              <a:lnSpc>
                <a:spcPct val="80000"/>
              </a:lnSpc>
              <a:buFont typeface="Arial" pitchFamily="34" charset="0"/>
              <a:buChar char="•"/>
            </a:pPr>
            <a:r>
              <a:rPr lang="en-US" dirty="0" smtClean="0"/>
              <a:t>Allowed the </a:t>
            </a:r>
            <a:r>
              <a:rPr lang="en-US" b="1" dirty="0" smtClean="0"/>
              <a:t>donation</a:t>
            </a:r>
            <a:r>
              <a:rPr lang="en-US" dirty="0" smtClean="0"/>
              <a:t> of property to educational, public health, local governments and nonprofit institutions </a:t>
            </a:r>
            <a:r>
              <a:rPr lang="en-US" b="1" dirty="0" smtClean="0"/>
              <a:t>at reduced or no cost for public benefit</a:t>
            </a:r>
            <a:r>
              <a:rPr lang="en-US" dirty="0" smtClean="0"/>
              <a:t>. </a:t>
            </a:r>
          </a:p>
        </p:txBody>
      </p:sp>
      <p:sp>
        <p:nvSpPr>
          <p:cNvPr id="28674" name="Rectangle 2"/>
          <p:cNvSpPr>
            <a:spLocks noGrp="1" noChangeArrowheads="1"/>
          </p:cNvSpPr>
          <p:nvPr>
            <p:ph type="title"/>
          </p:nvPr>
        </p:nvSpPr>
        <p:spPr>
          <a:xfrm>
            <a:off x="457200" y="1371600"/>
            <a:ext cx="8229600" cy="584775"/>
          </a:xfrm>
        </p:spPr>
        <p:txBody>
          <a:bodyPr/>
          <a:lstStyle/>
          <a:p>
            <a:pPr algn="l" eaLnBrk="1" hangingPunct="1"/>
            <a:r>
              <a:rPr lang="en-US" dirty="0" smtClean="0"/>
              <a:t>Major Congressional Milestone: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GSA Powerpoint template">
  <a:themeElements>
    <a:clrScheme name="GSA Powerpoint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imes New Roma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GSA Powerpoint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GSA Powerpoint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GSA Powerpoint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GSA Powerpoint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GSA Powerpoint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GSA Powerpoint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GSA Powerpoint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5342</TotalTime>
  <Words>2199</Words>
  <Application>Microsoft Office PowerPoint</Application>
  <PresentationFormat>On-screen Show (4:3)</PresentationFormat>
  <Paragraphs>323</Paragraphs>
  <Slides>30</Slides>
  <Notes>30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GSA Powerpoint template</vt:lpstr>
      <vt:lpstr>Slide 1</vt:lpstr>
      <vt:lpstr>Personal Property Disposal Overview</vt:lpstr>
      <vt:lpstr>Slide 3</vt:lpstr>
      <vt:lpstr>Slide 4</vt:lpstr>
      <vt:lpstr>Forces of Evolution</vt:lpstr>
      <vt:lpstr>Major Presidential Milestone: </vt:lpstr>
      <vt:lpstr>Major Presidential Milestone: </vt:lpstr>
      <vt:lpstr> Major Congressional Milestones:</vt:lpstr>
      <vt:lpstr>Major Congressional Milestone: </vt:lpstr>
      <vt:lpstr> Major Congressional Milestone: </vt:lpstr>
      <vt:lpstr>Major Congressional Milestones:</vt:lpstr>
      <vt:lpstr>Major Congressional Milestones:</vt:lpstr>
      <vt:lpstr>Slide 13</vt:lpstr>
      <vt:lpstr>Slide 14</vt:lpstr>
      <vt:lpstr>Slide 15</vt:lpstr>
      <vt:lpstr>GSA Organization</vt:lpstr>
      <vt:lpstr>GSA Organization</vt:lpstr>
      <vt:lpstr>GSA FAS Structure</vt:lpstr>
      <vt:lpstr>Slide 19</vt:lpstr>
      <vt:lpstr>GSA Area Property Officers (APO)</vt:lpstr>
      <vt:lpstr>Other Groups of Interest / Major Players…</vt:lpstr>
      <vt:lpstr>DLA/DRMO/RCP</vt:lpstr>
      <vt:lpstr>USA-FEPP</vt:lpstr>
      <vt:lpstr>NASASP</vt:lpstr>
      <vt:lpstr>Slide 25</vt:lpstr>
      <vt:lpstr>GSA Sustainability Plan</vt:lpstr>
      <vt:lpstr>Slide 27</vt:lpstr>
      <vt:lpstr>GSA Region and Field Office Responsibilities</vt:lpstr>
      <vt:lpstr>Slide 29</vt:lpstr>
      <vt:lpstr>Slide 30</vt:lpstr>
    </vt:vector>
  </TitlesOfParts>
  <Company>GSA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Andy Black</dc:creator>
  <cp:lastModifiedBy>SharonRGorospe</cp:lastModifiedBy>
  <cp:revision>476</cp:revision>
  <cp:lastPrinted>2000-10-09T13:28:30Z</cp:lastPrinted>
  <dcterms:created xsi:type="dcterms:W3CDTF">2000-04-20T12:10:32Z</dcterms:created>
  <dcterms:modified xsi:type="dcterms:W3CDTF">2014-08-20T20:44:24Z</dcterms:modified>
</cp:coreProperties>
</file>