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3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7" r:id="rId15"/>
  </p:sldIdLst>
  <p:sldSz cx="9144000" cy="6858000" type="screen4x3"/>
  <p:notesSz cx="7035800" cy="93345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3C88"/>
    <a:srgbClr val="FFCC00"/>
    <a:srgbClr val="FFFFFF"/>
    <a:srgbClr val="5F93D3"/>
    <a:srgbClr val="4283BE"/>
    <a:srgbClr val="336699"/>
    <a:srgbClr val="003399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28" autoAdjust="0"/>
  </p:normalViewPr>
  <p:slideViewPr>
    <p:cSldViewPr>
      <p:cViewPr varScale="1">
        <p:scale>
          <a:sx n="107" d="100"/>
          <a:sy n="107" d="100"/>
        </p:scale>
        <p:origin x="-1014" y="-90"/>
      </p:cViewPr>
      <p:guideLst>
        <p:guide orient="horz" pos="1092"/>
        <p:guide pos="5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94" y="-78"/>
      </p:cViewPr>
      <p:guideLst>
        <p:guide orient="horz" pos="2940"/>
        <p:guide pos="221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6213" y="0"/>
            <a:ext cx="30495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7775"/>
            <a:ext cx="30495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6213" y="8867775"/>
            <a:ext cx="30495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fld id="{75380004-3411-4FA8-9C9F-E0D706A087F1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6213" y="0"/>
            <a:ext cx="30495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3" y="4433888"/>
            <a:ext cx="515937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7775"/>
            <a:ext cx="30495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6213" y="8867775"/>
            <a:ext cx="30495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" pitchFamily="18" charset="0"/>
              </a:defRPr>
            </a:lvl1pPr>
          </a:lstStyle>
          <a:p>
            <a:fld id="{BA0E1374-4574-4D8A-8584-918267CBCC12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D16DE6-4F8B-4F03-8CBF-53D34814EF9F}" type="slidenum">
              <a:rPr lang="en-US"/>
              <a:pPr/>
              <a:t>1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" charset="0"/>
              </a:rPr>
              <a:t>Examples of conditions for using exchange/sale continued.</a:t>
            </a:r>
          </a:p>
          <a:p>
            <a:r>
              <a:rPr lang="en-US" smtClean="0">
                <a:latin typeface="Times" charset="0"/>
              </a:rPr>
              <a:t>Examples of conditions for using exchange/sale</a:t>
            </a:r>
          </a:p>
          <a:p>
            <a:endParaRPr lang="en-US" smtClean="0">
              <a:latin typeface="Times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60AF13-634D-44A6-8B7F-A407C1C5A5FC}" type="slidenum">
              <a:rPr lang="en-US" smtClean="0">
                <a:latin typeface="Times" charset="0"/>
              </a:rPr>
              <a:pPr/>
              <a:t>10</a:t>
            </a:fld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" charset="0"/>
              </a:rPr>
              <a:t>Conditions for using Exchange/Sale continued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015A0F-CAAA-4063-AB2B-4B72BAC9C77F}" type="slidenum">
              <a:rPr lang="en-US" smtClean="0">
                <a:latin typeface="Times" charset="0"/>
              </a:rPr>
              <a:pPr/>
              <a:t>11</a:t>
            </a:fld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" charset="0"/>
              </a:rPr>
              <a:t>Conditions for using Exchange/Sale continued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CFBD75-539E-4186-9463-76D5DBB27650}" type="slidenum">
              <a:rPr lang="en-US" smtClean="0">
                <a:latin typeface="Times" charset="0"/>
              </a:rPr>
              <a:pPr/>
              <a:t>12</a:t>
            </a:fld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" charset="0"/>
              </a:rPr>
              <a:t>Tells when the proceeds from exchange/sale can be used.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E448E-6892-47FA-AF00-D2C221B4C12F}" type="slidenum">
              <a:rPr lang="en-US" smtClean="0">
                <a:latin typeface="Times" charset="0"/>
              </a:rPr>
              <a:pPr/>
              <a:t>13</a:t>
            </a:fld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" charset="0"/>
              </a:rPr>
              <a:t>Any questions on the exchange/sale authority?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E463F7-840F-4B52-B69D-8133B11533A9}" type="slidenum">
              <a:rPr lang="en-US" smtClean="0">
                <a:latin typeface="Times" charset="0"/>
              </a:rPr>
              <a:pPr/>
              <a:t>14</a:t>
            </a:fld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" charset="0"/>
              </a:rPr>
              <a:t>Definition of exchange sale.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B7BF30-570A-4505-BDBA-DF74005055B6}" type="slidenum">
              <a:rPr lang="en-US" smtClean="0">
                <a:latin typeface="Times" charset="0"/>
              </a:rPr>
              <a:pPr/>
              <a:t>2</a:t>
            </a:fld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" charset="0"/>
              </a:rPr>
              <a:t>These are the two methods of exchange sale used.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25518C-CEA7-44E7-AF27-018C00372060}" type="slidenum">
              <a:rPr lang="en-US" smtClean="0">
                <a:latin typeface="Times" charset="0"/>
              </a:rPr>
              <a:pPr/>
              <a:t>3</a:t>
            </a:fld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" charset="0"/>
              </a:rPr>
              <a:t>Here are two primary definitions of when to use exchange sale.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03933B-7422-461E-8153-BC47240DB490}" type="slidenum">
              <a:rPr lang="en-US" smtClean="0">
                <a:latin typeface="Times" charset="0"/>
              </a:rPr>
              <a:pPr/>
              <a:t>4</a:t>
            </a:fld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" charset="0"/>
              </a:rPr>
              <a:t>another reason to use exchange sale.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69DFC7-9F13-4427-913D-26553C99352F}" type="slidenum">
              <a:rPr lang="en-US" smtClean="0">
                <a:latin typeface="Times" charset="0"/>
              </a:rPr>
              <a:pPr/>
              <a:t>5</a:t>
            </a:fld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" charset="0"/>
              </a:rPr>
              <a:t>Reason why to use exchange sale.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FD723C-2B5E-4C5C-AB53-92F7C7A5AB65}" type="slidenum">
              <a:rPr lang="en-US" smtClean="0">
                <a:latin typeface="Times" charset="0"/>
              </a:rPr>
              <a:pPr/>
              <a:t>6</a:t>
            </a:fld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" charset="0"/>
              </a:rPr>
              <a:t>Instances when you should not use exchange sale.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041582-B8E5-4609-BCA5-39BB475C7E4B}" type="slidenum">
              <a:rPr lang="en-US" smtClean="0">
                <a:latin typeface="Times" charset="0"/>
              </a:rPr>
              <a:pPr/>
              <a:t>7</a:t>
            </a:fld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" charset="0"/>
              </a:rPr>
              <a:t>Examples of property that the exchange/sale authority can not be used.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55520F-0BA7-4165-AC3C-1242159E544B}" type="slidenum">
              <a:rPr lang="en-US" smtClean="0">
                <a:latin typeface="Times" charset="0"/>
              </a:rPr>
              <a:pPr/>
              <a:t>8</a:t>
            </a:fld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" charset="0"/>
              </a:rPr>
              <a:t>Examples of conditions for using exchange/sale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33ED79-2A67-424F-A27A-C9F35F903264}" type="slidenum">
              <a:rPr lang="en-US" smtClean="0">
                <a:latin typeface="Times" charset="0"/>
              </a:rPr>
              <a:pPr/>
              <a:t>9</a:t>
            </a:fld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64" name="Picture 68" descr="Flag_more_blue"/>
          <p:cNvPicPr>
            <a:picLocks noChangeAspect="1" noChangeArrowheads="1"/>
          </p:cNvPicPr>
          <p:nvPr userDrawn="1"/>
        </p:nvPicPr>
        <p:blipFill>
          <a:blip r:embed="rId2" cstate="print"/>
          <a:srcRect r="15492"/>
          <a:stretch>
            <a:fillRect/>
          </a:stretch>
        </p:blipFill>
        <p:spPr bwMode="auto">
          <a:xfrm>
            <a:off x="0" y="2722563"/>
            <a:ext cx="9144000" cy="4135437"/>
          </a:xfrm>
          <a:prstGeom prst="rect">
            <a:avLst/>
          </a:prstGeom>
          <a:noFill/>
        </p:spPr>
      </p:pic>
      <p:sp>
        <p:nvSpPr>
          <p:cNvPr id="208949" name="Rectangle 53"/>
          <p:cNvSpPr>
            <a:spLocks noChangeArrowheads="1"/>
          </p:cNvSpPr>
          <p:nvPr userDrawn="1"/>
        </p:nvSpPr>
        <p:spPr bwMode="auto">
          <a:xfrm>
            <a:off x="0" y="2514600"/>
            <a:ext cx="9144000" cy="420688"/>
          </a:xfrm>
          <a:prstGeom prst="rect">
            <a:avLst/>
          </a:prstGeom>
          <a:solidFill>
            <a:srgbClr val="013C8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8948" name="Rectangle 52"/>
          <p:cNvSpPr>
            <a:spLocks noChangeArrowheads="1"/>
          </p:cNvSpPr>
          <p:nvPr userDrawn="1"/>
        </p:nvSpPr>
        <p:spPr bwMode="auto">
          <a:xfrm>
            <a:off x="0" y="1708150"/>
            <a:ext cx="9144000" cy="8509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04813"/>
            <a:endParaRPr lang="en-US" sz="3600" dirty="0">
              <a:solidFill>
                <a:schemeClr val="bg1"/>
              </a:solidFill>
              <a:ea typeface="ヒラギノ角ゴ Pro W3" pitchFamily="1" charset="-128"/>
            </a:endParaRPr>
          </a:p>
        </p:txBody>
      </p:sp>
      <p:pic>
        <p:nvPicPr>
          <p:cNvPr id="208950" name="Picture 5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3" y="455613"/>
            <a:ext cx="850900" cy="854075"/>
          </a:xfrm>
          <a:prstGeom prst="rect">
            <a:avLst/>
          </a:prstGeom>
          <a:noFill/>
        </p:spPr>
      </p:pic>
      <p:sp>
        <p:nvSpPr>
          <p:cNvPr id="208951" name="Text Box 55"/>
          <p:cNvSpPr txBox="1">
            <a:spLocks noChangeArrowheads="1"/>
          </p:cNvSpPr>
          <p:nvPr userDrawn="1"/>
        </p:nvSpPr>
        <p:spPr bwMode="auto">
          <a:xfrm>
            <a:off x="4114800" y="1066800"/>
            <a:ext cx="444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rIns="0"/>
          <a:lstStyle/>
          <a:p>
            <a:pPr algn="r"/>
            <a:r>
              <a:rPr lang="en-US" sz="1400" b="1" dirty="0">
                <a:solidFill>
                  <a:srgbClr val="4C4C4C"/>
                </a:solidFill>
                <a:ea typeface="ヒラギノ角ゴ Pro W3" pitchFamily="1" charset="-128"/>
              </a:rPr>
              <a:t>U.S. General Services Administration</a:t>
            </a:r>
            <a:endParaRPr lang="en-US" dirty="0">
              <a:latin typeface="Franklin Gothic Medium" pitchFamily="34" charset="0"/>
              <a:ea typeface="ヒラギノ角ゴ Pro W3" pitchFamily="1" charset="-128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B8C612-4645-469C-BF2D-23E7C3B8913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4913" y="1479550"/>
            <a:ext cx="1941512" cy="3962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479550"/>
            <a:ext cx="5676900" cy="396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979764-BF6D-4EE4-8BDF-61F0C5A1F0C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021492-D8A9-4CEE-A327-F99EC7B60D3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B4FF86-13BF-4BB8-9742-B75BB5E3072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2393950"/>
            <a:ext cx="3808412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425" y="2393950"/>
            <a:ext cx="3808413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4AABE7-0016-4AD7-9A67-CFD93CD4545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847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838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43200"/>
            <a:ext cx="4040188" cy="3382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828800"/>
            <a:ext cx="4041775" cy="838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43200"/>
            <a:ext cx="4041775" cy="3382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A23EBD-47E0-4EC6-B53A-6C5818EAA66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A62689-93E6-4FE8-94FB-CAA0ACCC457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E081B9-605B-40F4-857E-1A70FD84AE0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3008313" cy="7078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4906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068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C7918B-C8A9-483C-B1E7-02B17D9882D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200"/>
            <a:ext cx="5486400" cy="35083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A055DB-1A29-4C40-8277-756BD261646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5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2393950"/>
            <a:ext cx="77692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788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79550"/>
            <a:ext cx="7769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791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13C88"/>
                </a:solidFill>
                <a:ea typeface="ヒラギノ角ゴ Pro W3" pitchFamily="1" charset="-128"/>
              </a:defRPr>
            </a:lvl1pPr>
          </a:lstStyle>
          <a:p>
            <a:fld id="{F7BAECE9-551C-4657-A7D6-DF034FF3AEC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7920" name="Rectangle 48"/>
          <p:cNvSpPr>
            <a:spLocks noChangeArrowheads="1"/>
          </p:cNvSpPr>
          <p:nvPr userDrawn="1"/>
        </p:nvSpPr>
        <p:spPr bwMode="auto">
          <a:xfrm>
            <a:off x="0" y="685800"/>
            <a:ext cx="9144000" cy="420688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7663"/>
            <a:endParaRPr lang="en-US" sz="2000" dirty="0">
              <a:latin typeface="Franklin Gothic Medium" pitchFamily="34" charset="0"/>
              <a:ea typeface="ヒラギノ角ゴ Pro W3" pitchFamily="1" charset="-128"/>
            </a:endParaRPr>
          </a:p>
        </p:txBody>
      </p:sp>
      <p:pic>
        <p:nvPicPr>
          <p:cNvPr id="207927" name="Picture 55" descr="1239"/>
          <p:cNvPicPr>
            <a:picLocks noChangeAspect="1" noChangeArrowheads="1"/>
          </p:cNvPicPr>
          <p:nvPr userDrawn="1"/>
        </p:nvPicPr>
        <p:blipFill>
          <a:blip r:embed="rId13" cstate="print"/>
          <a:srcRect t="43367"/>
          <a:stretch>
            <a:fillRect/>
          </a:stretch>
        </p:blipFill>
        <p:spPr bwMode="auto">
          <a:xfrm>
            <a:off x="0" y="0"/>
            <a:ext cx="9144000" cy="7048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Ø"/>
        <a:defRPr sz="2400">
          <a:solidFill>
            <a:srgbClr val="013C88"/>
          </a:solidFill>
          <a:latin typeface="+mn-lt"/>
          <a:ea typeface="+mn-ea"/>
          <a:cs typeface="+mn-cs"/>
        </a:defRPr>
      </a:lvl1pPr>
      <a:lvl2pPr marL="742950" indent="-22066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"/>
        <a:defRPr sz="2400">
          <a:solidFill>
            <a:srgbClr val="013C8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2400">
          <a:solidFill>
            <a:srgbClr val="013C8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400">
          <a:solidFill>
            <a:srgbClr val="013C8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\\E04R4S-FS01.ent.ds.gsa.gov\FAS_Users\PharisDAllen\U&amp;D\Beethoven's%20Symphony%20No.%209%20(Scherzo).wma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hyperlink" Target="http://www.google.com/url?sa=i&amp;rct=j&amp;q=&amp;esrc=s&amp;frm=1&amp;source=images&amp;cd=&amp;cad=rja&amp;uact=8&amp;docid=SEgxkAO-DyB0RM&amp;tbnid=iUf7XW3SAKkeYM:&amp;ved=0CAUQjRw&amp;url=http://lookatmyhappyrainbow.blogspot.com/2010/10/fire.html&amp;ei=fj9_U82QIqWysATekYGgCw&amp;psig=AFQjCNEdoxvivoQRVFPL5s57EEluNKaQzA&amp;ust=140093444225756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381000" y="4114800"/>
            <a:ext cx="782796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0" tIns="0" rIns="0" bIns="0"/>
          <a:lstStyle/>
          <a:p>
            <a:pPr>
              <a:spcBef>
                <a:spcPct val="150000"/>
              </a:spcBef>
            </a:pPr>
            <a:endParaRPr lang="en-US" sz="28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 idx="4294967295"/>
          </p:nvPr>
        </p:nvSpPr>
        <p:spPr>
          <a:xfrm>
            <a:off x="685800" y="3124200"/>
            <a:ext cx="7772400" cy="1538883"/>
          </a:xfr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0" tIns="0" rIns="0" bIns="0"/>
          <a:lstStyle/>
          <a:p>
            <a:pPr algn="ctr">
              <a:spcBef>
                <a:spcPct val="150000"/>
              </a:spcBef>
            </a:pPr>
            <a:r>
              <a:rPr lang="en-US" sz="36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EXCHANGE/SALE</a:t>
            </a:r>
            <a:r>
              <a:rPr lang="en-US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FMR 102-39</a:t>
            </a: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52400" y="5995227"/>
            <a:ext cx="556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August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2014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143000"/>
            <a:ext cx="9144000" cy="58477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Conditions for using Exchange/Sale cont….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458200" cy="4038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2800" dirty="0" smtClean="0"/>
          </a:p>
          <a:p>
            <a:pPr marL="461963" indent="-461963">
              <a:buFont typeface="+mj-lt"/>
              <a:buAutoNum type="alphaLcParenR" startAt="3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The property exchanged or sold was not acquired for the principal purpose of exchange or sale; </a:t>
            </a:r>
          </a:p>
          <a:p>
            <a:pPr marL="461963" indent="-461963">
              <a:buFont typeface="+mj-lt"/>
              <a:buAutoNum type="alphaLcParenR" startAt="3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461963" indent="-461963">
              <a:buFont typeface="+mj-lt"/>
              <a:buAutoNum type="alphaLcParenR" startAt="3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When replacing personal property, the exchange allowance or sales proceeds from the disposition of that property may only be used to offset the cost of the replacement property, not services; and </a:t>
            </a:r>
          </a:p>
          <a:p>
            <a:pPr marL="514350" indent="-514350">
              <a:buFont typeface="+mj-lt"/>
              <a:buAutoNum type="alphaLcParenR" startAt="3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6AE479F-A8AA-4F1D-9AD9-D1E5006ECEE9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143000"/>
            <a:ext cx="9144000" cy="58477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Conditions for using Exchange/Sale cont…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610600" cy="4267200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 typeface="+mj-lt"/>
              <a:buAutoNum type="alphaLcParenR" startAt="5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Except for transactions involving books and periodicals in your libraries, you document the basic facts associated with each exchange/sale transaction.  At a minimum, the documentation must include: </a:t>
            </a:r>
          </a:p>
          <a:p>
            <a:pPr marL="1312863" lvl="1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FSC Group of items exchanged or sold, and items acquired; </a:t>
            </a:r>
          </a:p>
          <a:p>
            <a:pPr marL="1314450" lvl="1" indent="-515938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Number of items exchanged or sold, and number of items acquired; </a:t>
            </a:r>
          </a:p>
        </p:txBody>
      </p:sp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DC8A6F9-2739-4370-8E8E-C82AD8AD6AED}" type="slidenum">
              <a:rPr lang="en-US" smtClean="0"/>
              <a:pPr/>
              <a:t>11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143000"/>
            <a:ext cx="9144000" cy="58477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Conditions for using Exchange/Sale cont…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2438400"/>
            <a:ext cx="84582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0475" indent="-461963" defTabSz="1549400">
              <a:lnSpc>
                <a:spcPct val="90000"/>
              </a:lnSpc>
              <a:buFont typeface="+mj-lt"/>
              <a:buAutoNum type="arabicPeriod" startAt="3"/>
              <a:defRPr/>
            </a:pPr>
            <a:r>
              <a:rPr lang="en-US" sz="2800" dirty="0" smtClean="0">
                <a:solidFill>
                  <a:srgbClr val="013C88"/>
                </a:solidFill>
                <a:latin typeface="Arial" pitchFamily="34" charset="0"/>
                <a:cs typeface="Arial" pitchFamily="34" charset="0"/>
              </a:rPr>
              <a:t>Acquisition </a:t>
            </a:r>
            <a:r>
              <a:rPr lang="en-US" sz="2800" dirty="0">
                <a:solidFill>
                  <a:srgbClr val="013C88"/>
                </a:solidFill>
                <a:latin typeface="Arial" pitchFamily="34" charset="0"/>
                <a:cs typeface="Arial" pitchFamily="34" charset="0"/>
              </a:rPr>
              <a:t>cost , exchange allowance </a:t>
            </a:r>
            <a:r>
              <a:rPr lang="en-US" sz="2800" dirty="0" smtClean="0">
                <a:solidFill>
                  <a:srgbClr val="013C88"/>
                </a:solidFill>
                <a:latin typeface="Arial" pitchFamily="34" charset="0"/>
                <a:cs typeface="Arial" pitchFamily="34" charset="0"/>
              </a:rPr>
              <a:t>or net </a:t>
            </a:r>
            <a:r>
              <a:rPr lang="en-US" sz="2800" dirty="0">
                <a:solidFill>
                  <a:srgbClr val="013C88"/>
                </a:solidFill>
                <a:latin typeface="Arial" pitchFamily="34" charset="0"/>
                <a:cs typeface="Arial" pitchFamily="34" charset="0"/>
              </a:rPr>
              <a:t>sales </a:t>
            </a:r>
            <a:r>
              <a:rPr lang="en-US" sz="2800" dirty="0" smtClean="0">
                <a:solidFill>
                  <a:srgbClr val="013C88"/>
                </a:solidFill>
                <a:latin typeface="Arial" pitchFamily="34" charset="0"/>
                <a:cs typeface="Arial" pitchFamily="34" charset="0"/>
              </a:rPr>
              <a:t>proceeds </a:t>
            </a:r>
            <a:r>
              <a:rPr lang="en-US" sz="2800" dirty="0">
                <a:solidFill>
                  <a:srgbClr val="013C88"/>
                </a:solidFill>
                <a:latin typeface="Arial" pitchFamily="34" charset="0"/>
                <a:cs typeface="Arial" pitchFamily="34" charset="0"/>
              </a:rPr>
              <a:t>of items exchanged or </a:t>
            </a:r>
            <a:r>
              <a:rPr lang="en-US" sz="2800" dirty="0" smtClean="0">
                <a:solidFill>
                  <a:srgbClr val="013C88"/>
                </a:solidFill>
                <a:latin typeface="Arial" pitchFamily="34" charset="0"/>
                <a:cs typeface="Arial" pitchFamily="34" charset="0"/>
              </a:rPr>
              <a:t>sold</a:t>
            </a:r>
            <a:r>
              <a:rPr lang="en-US" sz="2800" dirty="0">
                <a:solidFill>
                  <a:srgbClr val="013C88"/>
                </a:solidFill>
                <a:latin typeface="Arial" pitchFamily="34" charset="0"/>
                <a:cs typeface="Arial" pitchFamily="34" charset="0"/>
              </a:rPr>
              <a:t>, acquisition </a:t>
            </a:r>
            <a:r>
              <a:rPr lang="en-US" sz="2800" dirty="0" smtClean="0">
                <a:solidFill>
                  <a:srgbClr val="013C88"/>
                </a:solidFill>
                <a:latin typeface="Arial" pitchFamily="34" charset="0"/>
                <a:cs typeface="Arial" pitchFamily="34" charset="0"/>
              </a:rPr>
              <a:t>cost </a:t>
            </a:r>
            <a:r>
              <a:rPr lang="en-US" sz="2800" dirty="0">
                <a:solidFill>
                  <a:srgbClr val="013C88"/>
                </a:solidFill>
                <a:latin typeface="Arial" pitchFamily="34" charset="0"/>
                <a:cs typeface="Arial" pitchFamily="34" charset="0"/>
              </a:rPr>
              <a:t>of the items acquired; </a:t>
            </a:r>
            <a:endParaRPr lang="en-US" sz="2800" dirty="0" smtClean="0">
              <a:solidFill>
                <a:srgbClr val="013C88"/>
              </a:solidFill>
              <a:latin typeface="Arial" pitchFamily="34" charset="0"/>
              <a:cs typeface="Arial" pitchFamily="34" charset="0"/>
            </a:endParaRPr>
          </a:p>
          <a:p>
            <a:pPr marL="1260475" indent="-461963">
              <a:lnSpc>
                <a:spcPct val="90000"/>
              </a:lnSpc>
              <a:buFont typeface="+mj-lt"/>
              <a:buAutoNum type="arabicPeriod" startAt="3"/>
              <a:defRPr/>
            </a:pPr>
            <a:r>
              <a:rPr lang="en-US" sz="2800" dirty="0" smtClean="0">
                <a:solidFill>
                  <a:srgbClr val="013C88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800" dirty="0">
                <a:solidFill>
                  <a:srgbClr val="013C88"/>
                </a:solidFill>
                <a:latin typeface="Arial" pitchFamily="34" charset="0"/>
                <a:cs typeface="Arial" pitchFamily="34" charset="0"/>
              </a:rPr>
              <a:t>date of the transaction(s); </a:t>
            </a:r>
          </a:p>
          <a:p>
            <a:pPr marL="1260475" indent="-461963">
              <a:lnSpc>
                <a:spcPct val="90000"/>
              </a:lnSpc>
              <a:buFont typeface="+mj-lt"/>
              <a:buAutoNum type="arabicPeriod" startAt="3"/>
              <a:defRPr/>
            </a:pPr>
            <a:r>
              <a:rPr lang="en-US" sz="2800" dirty="0" smtClean="0">
                <a:solidFill>
                  <a:srgbClr val="013C88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800" dirty="0">
                <a:solidFill>
                  <a:srgbClr val="013C88"/>
                </a:solidFill>
                <a:latin typeface="Arial" pitchFamily="34" charset="0"/>
                <a:cs typeface="Arial" pitchFamily="34" charset="0"/>
              </a:rPr>
              <a:t>parties involved; and </a:t>
            </a:r>
          </a:p>
          <a:p>
            <a:pPr marL="1260475" indent="-461963">
              <a:lnSpc>
                <a:spcPct val="90000"/>
              </a:lnSpc>
              <a:buFont typeface="+mj-lt"/>
              <a:buAutoNum type="arabicPeriod" startAt="3"/>
              <a:defRPr/>
            </a:pPr>
            <a:r>
              <a:rPr lang="en-US" sz="2800" dirty="0" smtClean="0">
                <a:solidFill>
                  <a:srgbClr val="013C88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2800" dirty="0">
                <a:solidFill>
                  <a:srgbClr val="013C88"/>
                </a:solidFill>
                <a:latin typeface="Arial" pitchFamily="34" charset="0"/>
                <a:cs typeface="Arial" pitchFamily="34" charset="0"/>
              </a:rPr>
              <a:t>statement that the transactions comply with </a:t>
            </a:r>
            <a:r>
              <a:rPr lang="en-US" sz="2800" dirty="0" smtClean="0">
                <a:solidFill>
                  <a:srgbClr val="013C88"/>
                </a:solidFill>
                <a:latin typeface="Arial" pitchFamily="34" charset="0"/>
                <a:cs typeface="Arial" pitchFamily="34" charset="0"/>
              </a:rPr>
              <a:t>the requirements </a:t>
            </a:r>
            <a:r>
              <a:rPr lang="en-US" sz="2800" dirty="0">
                <a:solidFill>
                  <a:srgbClr val="013C88"/>
                </a:solidFill>
                <a:latin typeface="Arial" pitchFamily="34" charset="0"/>
                <a:cs typeface="Arial" pitchFamily="34" charset="0"/>
              </a:rPr>
              <a:t>of this </a:t>
            </a:r>
            <a:r>
              <a:rPr lang="en-US" sz="2800" dirty="0" smtClean="0">
                <a:solidFill>
                  <a:srgbClr val="013C88"/>
                </a:solidFill>
                <a:latin typeface="Arial" pitchFamily="34" charset="0"/>
                <a:cs typeface="Arial" pitchFamily="34" charset="0"/>
              </a:rPr>
              <a:t>part 102-39</a:t>
            </a:r>
            <a:endParaRPr lang="en-US" sz="2800" dirty="0">
              <a:solidFill>
                <a:srgbClr val="013C88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en-US" sz="2800" dirty="0">
              <a:solidFill>
                <a:srgbClr val="013C88"/>
              </a:solidFill>
              <a:latin typeface="+mj-lt"/>
            </a:endParaRPr>
          </a:p>
        </p:txBody>
      </p:sp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4EF32EE-2648-4050-AC3B-9CB3ED8A4FD4}" type="slidenum">
              <a:rPr lang="en-US" smtClean="0"/>
              <a:pPr/>
              <a:t>12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1061591"/>
            <a:ext cx="8763000" cy="1077218"/>
          </a:xfrm>
          <a:noFill/>
        </p:spPr>
        <p:txBody>
          <a:bodyPr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How Long do You have to Obligate the Money?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457200" y="2362200"/>
            <a:ext cx="8154987" cy="233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13C88"/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rgbClr val="013C88"/>
                </a:solidFill>
                <a:latin typeface="Arial" pitchFamily="34" charset="0"/>
                <a:cs typeface="Arial" pitchFamily="34" charset="0"/>
              </a:rPr>
              <a:t>The money from Exchange/Sale is available to the Agency during the Fiscal Year the item was </a:t>
            </a:r>
            <a:r>
              <a:rPr lang="en-US" sz="2800" dirty="0" smtClean="0">
                <a:solidFill>
                  <a:srgbClr val="013C88"/>
                </a:solidFill>
                <a:latin typeface="Arial" pitchFamily="34" charset="0"/>
                <a:cs typeface="Arial" pitchFamily="34" charset="0"/>
              </a:rPr>
              <a:t>sold </a:t>
            </a:r>
            <a:r>
              <a:rPr lang="en-US" sz="2800" dirty="0">
                <a:solidFill>
                  <a:srgbClr val="013C88"/>
                </a:solidFill>
                <a:latin typeface="Arial" pitchFamily="34" charset="0"/>
                <a:cs typeface="Arial" pitchFamily="34" charset="0"/>
              </a:rPr>
              <a:t>and for one Fiscal year </a:t>
            </a:r>
            <a:r>
              <a:rPr lang="en-US" sz="2800" dirty="0" smtClean="0">
                <a:solidFill>
                  <a:srgbClr val="013C88"/>
                </a:solidFill>
                <a:latin typeface="Arial" pitchFamily="34" charset="0"/>
                <a:cs typeface="Arial" pitchFamily="34" charset="0"/>
              </a:rPr>
              <a:t>thereafter</a:t>
            </a:r>
            <a:endParaRPr lang="en-US" sz="2800" dirty="0">
              <a:solidFill>
                <a:srgbClr val="013C88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13C88"/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rgbClr val="013C88"/>
                </a:solidFill>
                <a:latin typeface="Arial" pitchFamily="34" charset="0"/>
                <a:cs typeface="Arial" pitchFamily="34" charset="0"/>
              </a:rPr>
              <a:t>After this time period, the money goes back to the General Fund of the U.S. </a:t>
            </a:r>
            <a:r>
              <a:rPr lang="en-US" sz="2800" dirty="0" smtClean="0">
                <a:solidFill>
                  <a:srgbClr val="013C88"/>
                </a:solidFill>
                <a:latin typeface="Arial" pitchFamily="34" charset="0"/>
                <a:cs typeface="Arial" pitchFamily="34" charset="0"/>
              </a:rPr>
              <a:t>Treasury</a:t>
            </a:r>
            <a:endParaRPr lang="en-US" sz="2800" dirty="0">
              <a:solidFill>
                <a:srgbClr val="013C8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5D03544-9577-4EDD-A9EE-E4142275E8D9}" type="slidenum">
              <a:rPr lang="en-US" smtClean="0"/>
              <a:pPr/>
              <a:t>13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1066800"/>
            <a:ext cx="7769225" cy="861774"/>
          </a:xfrm>
        </p:spPr>
        <p:txBody>
          <a:bodyPr/>
          <a:lstStyle/>
          <a:p>
            <a:pPr algn="ctr" rtl="0" eaLnBrk="0" fontAlgn="base" hangingPunct="0"/>
            <a:r>
              <a:rPr lang="en-US" sz="5000" kern="1200" dirty="0" smtClean="0">
                <a:latin typeface="Arial" pitchFamily="34" charset="0"/>
                <a:ea typeface="+mn-ea"/>
                <a:cs typeface="Arial" pitchFamily="34" charset="0"/>
              </a:rPr>
              <a:t>Questions?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5CEA739-2F4E-4A23-BC5E-3DE296F48C16}" type="slidenum">
              <a:rPr lang="en-US" smtClean="0"/>
              <a:pPr/>
              <a:t>14</a:t>
            </a:fld>
            <a:endParaRPr lang="en-US" dirty="0" smtClean="0"/>
          </a:p>
        </p:txBody>
      </p:sp>
      <p:pic>
        <p:nvPicPr>
          <p:cNvPr id="17" name="irc_mi" descr="http://1.bp.blogspot.com/_GG7mioDOs4s/TL9OFO6cUBI/AAAAAAAAAxc/nOPwi6bxo54/s1600/Fire_Question_Mark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812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eethoven's Symphony No. 9 (Scherzo)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3820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7924800" cy="584775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What is Exchange/Sale?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7924800" cy="1905000"/>
          </a:xfrm>
          <a:noFill/>
        </p:spPr>
        <p:txBody>
          <a:bodyPr/>
          <a:lstStyle/>
          <a:p>
            <a:pPr marL="400050" indent="-400050"/>
            <a:r>
              <a:rPr lang="en-US" sz="2700" dirty="0" smtClean="0">
                <a:latin typeface="Arial" pitchFamily="34" charset="0"/>
                <a:cs typeface="Arial" pitchFamily="34" charset="0"/>
              </a:rPr>
              <a:t>To exchange or sell non-excess, non-surplus personal property and apply the exchange allowance or proceeds of sale in whole or in part payment for the acquisition of similar property</a:t>
            </a:r>
          </a:p>
        </p:txBody>
      </p:sp>
      <p:pic>
        <p:nvPicPr>
          <p:cNvPr id="4101" name="Picture 4" descr="picture of tru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77544"/>
            <a:ext cx="4495800" cy="308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5" descr="picture of forklif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719423"/>
            <a:ext cx="4495800" cy="313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8305800" cy="58477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How is Exchange/Sale used?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175" y="2362200"/>
            <a:ext cx="7769225" cy="4006850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Agency can trade in the property for a credit towards the replacement property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Agency can sell the replacement property and apply the money to the purchase of the new property</a:t>
            </a:r>
          </a:p>
        </p:txBody>
      </p:sp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DEB369-DF87-42D7-A1E5-48F921E241A5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7769225" cy="58477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Important Definitions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610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i="1" u="sng" dirty="0" smtClean="0">
                <a:latin typeface="Arial" pitchFamily="34" charset="0"/>
                <a:cs typeface="Arial" pitchFamily="34" charset="0"/>
              </a:rPr>
              <a:t>Acquire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to procure or otherwise obtain personal property, including by lease</a:t>
            </a:r>
          </a:p>
          <a:p>
            <a:pPr>
              <a:lnSpc>
                <a:spcPct val="90000"/>
              </a:lnSpc>
            </a:pPr>
            <a:r>
              <a:rPr lang="en-US" sz="2800" i="1" u="sng" dirty="0" smtClean="0">
                <a:latin typeface="Arial" pitchFamily="34" charset="0"/>
                <a:cs typeface="Arial" pitchFamily="34" charset="0"/>
              </a:rPr>
              <a:t>Replacement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the process of acquiring property to be used in place of property that is still needed, but: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		(1)  No longer adequately performs the tasks 	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      for which it is used; or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		(2)  Does not meet the agency’s need as 	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      well as the property to be acquired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</p:txBody>
      </p:sp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2F4FC29-E827-4F7B-8AA8-64BC57D6B914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19200"/>
            <a:ext cx="7769225" cy="50857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Important Definitions continued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2209800"/>
            <a:ext cx="8839200" cy="4572000"/>
          </a:xfrm>
        </p:spPr>
        <p:txBody>
          <a:bodyPr/>
          <a:lstStyle/>
          <a:p>
            <a:r>
              <a:rPr lang="en-US" sz="2800" i="1" u="sng" dirty="0" smtClean="0">
                <a:latin typeface="Arial" pitchFamily="34" charset="0"/>
                <a:cs typeface="Arial" pitchFamily="34" charset="0"/>
              </a:rPr>
              <a:t>Similar: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the acquired item and the replaced item: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Are identical;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Are designed and constructed for the same purpose;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Constitute parts or containers for identical or similar end items; or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Fall within a single Federal Supply Classification (FSC) group of property that is eligible for handling under the exchange/sale authority</a:t>
            </a:r>
          </a:p>
        </p:txBody>
      </p:sp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982DF5B-891D-4750-B10F-1325B443986A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7769225" cy="58477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Why use Exchange/Sale?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393950"/>
            <a:ext cx="8839200" cy="3321050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To reduce your Agency’s cost of replacing personal property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But remember, you MUST use the money from Exchange/Sale to buy a “similar” item to the item exchanged or sold</a:t>
            </a:r>
          </a:p>
        </p:txBody>
      </p:sp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4B3B5E3-A37B-4152-B5E5-8FC289AF1B38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7769225" cy="58477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When NOT to use Exchange/Sale…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2393950"/>
            <a:ext cx="7769225" cy="3473450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Do NOT use Exchange/Sale if the estimated sales proceeds will be unreasonably low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Can NOT use Exchange/Sale for certain groups of property</a:t>
            </a: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43011DD-E901-46B5-9440-E6DD9763F0A0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143000"/>
            <a:ext cx="8763000" cy="508576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Property that Can NOT be Exchange/Sale: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133600"/>
            <a:ext cx="4114800" cy="4419600"/>
          </a:xfrm>
        </p:spPr>
        <p:txBody>
          <a:bodyPr/>
          <a:lstStyle/>
          <a:p>
            <a:pPr>
              <a:buClr>
                <a:srgbClr val="013C88"/>
              </a:buClr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10: Weapons</a:t>
            </a:r>
          </a:p>
          <a:p>
            <a:pPr>
              <a:buClr>
                <a:srgbClr val="013C88"/>
              </a:buClr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11: Nuclear ordnance</a:t>
            </a:r>
          </a:p>
          <a:p>
            <a:pPr>
              <a:buClr>
                <a:srgbClr val="013C88"/>
              </a:buClr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12: Fire control equipment</a:t>
            </a:r>
          </a:p>
          <a:p>
            <a:pPr>
              <a:buClr>
                <a:srgbClr val="013C88"/>
              </a:buClr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14: Guided missiles</a:t>
            </a:r>
          </a:p>
          <a:p>
            <a:pPr>
              <a:buClr>
                <a:srgbClr val="013C88"/>
              </a:buClr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15: Aircraft and airframe structural components (except FSC Class 1560 Airframe Structural Components)</a:t>
            </a:r>
          </a:p>
          <a:p>
            <a:pPr>
              <a:buClr>
                <a:srgbClr val="013C88"/>
              </a:buClr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42: Firefighting, rescue, and safety equipment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16425" y="2133600"/>
            <a:ext cx="4727575" cy="4343400"/>
          </a:xfrm>
        </p:spPr>
        <p:txBody>
          <a:bodyPr/>
          <a:lstStyle/>
          <a:p>
            <a:pPr>
              <a:buClr>
                <a:srgbClr val="013C88"/>
              </a:buClr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44: Nuclear reactors (FSC Class 4472 only)</a:t>
            </a:r>
          </a:p>
          <a:p>
            <a:pPr>
              <a:buClr>
                <a:srgbClr val="013C88"/>
              </a:buClr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51: Hand tools </a:t>
            </a:r>
          </a:p>
          <a:p>
            <a:pPr>
              <a:buClr>
                <a:srgbClr val="013C88"/>
              </a:buClr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54: Prefabricated structure and scaffolding.</a:t>
            </a:r>
          </a:p>
          <a:p>
            <a:pPr>
              <a:buClr>
                <a:srgbClr val="013C88"/>
              </a:buClr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68: Chemicals and chemical products, except medicinal chemicals</a:t>
            </a:r>
          </a:p>
          <a:p>
            <a:pPr>
              <a:buClr>
                <a:srgbClr val="013C88"/>
              </a:buClr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84: Clothing, individual equipment, and insignia</a:t>
            </a:r>
          </a:p>
        </p:txBody>
      </p:sp>
      <p:sp>
        <p:nvSpPr>
          <p:cNvPr id="1024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99BA644-F3DA-49C8-BFE0-C43AFFAA62A7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219200"/>
            <a:ext cx="8610600" cy="58477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Conditions for using Exchange/Sale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8686800" cy="3962400"/>
          </a:xfrm>
        </p:spPr>
        <p:txBody>
          <a:bodyPr/>
          <a:lstStyle/>
          <a:p>
            <a:pPr marL="461963" indent="-461963">
              <a:buClr>
                <a:srgbClr val="013C88"/>
              </a:buClr>
              <a:buFont typeface="+mj-lt"/>
              <a:buAutoNum type="alphaLcParenR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The property exchanged or sold is similar to the property acquired; </a:t>
            </a:r>
          </a:p>
          <a:p>
            <a:pPr marL="461963" indent="-461963">
              <a:buClr>
                <a:srgbClr val="013C88"/>
              </a:buClr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461963" indent="-461963">
              <a:buClr>
                <a:srgbClr val="013C88"/>
              </a:buClr>
              <a:buFont typeface="+mj-lt"/>
              <a:buAutoNum type="alphaLcParenR" startAt="2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The property exchanged or sold is not excess or surplus, and you have a continuing need for that type of property; </a:t>
            </a:r>
          </a:p>
          <a:p>
            <a:pPr marL="514350" indent="-514350">
              <a:buClr>
                <a:srgbClr val="013C88"/>
              </a:buClr>
              <a:buFont typeface="+mj-lt"/>
              <a:buAutoNum type="alphaLcParenR" startAt="2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Clr>
                <a:srgbClr val="013C88"/>
              </a:buClr>
              <a:buFont typeface="+mj-lt"/>
              <a:buAutoNum type="alphaLcParenR" startAt="2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B3CC4CF-68E1-418D-ABDE-68207571F1C5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SA Powerpoint template">
  <a:themeElements>
    <a:clrScheme name="GSA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A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A Powerpoint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3302</TotalTime>
  <Words>640</Words>
  <Application>Microsoft Office PowerPoint</Application>
  <PresentationFormat>On-screen Show (4:3)</PresentationFormat>
  <Paragraphs>100</Paragraphs>
  <Slides>14</Slides>
  <Notes>14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GSA Powerpoint template</vt:lpstr>
      <vt:lpstr>EXCHANGE/SALE  FMR 102-39</vt:lpstr>
      <vt:lpstr>What is Exchange/Sale?</vt:lpstr>
      <vt:lpstr>How is Exchange/Sale used?</vt:lpstr>
      <vt:lpstr>Important Definitions</vt:lpstr>
      <vt:lpstr>Important Definitions continued</vt:lpstr>
      <vt:lpstr>Why use Exchange/Sale?</vt:lpstr>
      <vt:lpstr>When NOT to use Exchange/Sale…</vt:lpstr>
      <vt:lpstr>Property that Can NOT be Exchange/Sale:</vt:lpstr>
      <vt:lpstr>Conditions for using Exchange/Sale</vt:lpstr>
      <vt:lpstr>Conditions for using Exchange/Sale cont….</vt:lpstr>
      <vt:lpstr>Conditions for using Exchange/Sale cont…</vt:lpstr>
      <vt:lpstr>Conditions for using Exchange/Sale cont…</vt:lpstr>
      <vt:lpstr>How Long do You have to Obligate the Money?</vt:lpstr>
      <vt:lpstr>Questions?</vt:lpstr>
    </vt:vector>
  </TitlesOfParts>
  <Company>GSA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Andy Black</dc:creator>
  <cp:lastModifiedBy>JessicaMDreier</cp:lastModifiedBy>
  <cp:revision>171</cp:revision>
  <cp:lastPrinted>2000-10-09T13:28:30Z</cp:lastPrinted>
  <dcterms:created xsi:type="dcterms:W3CDTF">2000-04-20T12:10:32Z</dcterms:created>
  <dcterms:modified xsi:type="dcterms:W3CDTF">2014-08-20T19:13:41Z</dcterms:modified>
</cp:coreProperties>
</file>