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4" r:id="rId2"/>
    <p:sldId id="257" r:id="rId3"/>
    <p:sldId id="269" r:id="rId4"/>
    <p:sldId id="258" r:id="rId5"/>
    <p:sldId id="260" r:id="rId6"/>
    <p:sldId id="262" r:id="rId7"/>
    <p:sldId id="265" r:id="rId8"/>
    <p:sldId id="263" r:id="rId9"/>
    <p:sldId id="266" r:id="rId10"/>
    <p:sldId id="270" r:id="rId11"/>
    <p:sldId id="267" r:id="rId12"/>
    <p:sldId id="268" r:id="rId13"/>
    <p:sldId id="272"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88C45F-30A6-4A68-B778-DAA5C1B6F374}" type="datetimeFigureOut">
              <a:rPr lang="en-US" smtClean="0"/>
              <a:pPr/>
              <a:t>5/21/2015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277B9E-691A-45CC-A8A6-EE960C553A0C}" type="slidenum">
              <a:rPr lang="en-US" smtClean="0"/>
              <a:pPr/>
              <a:t>‹#›</a:t>
            </a:fld>
            <a:endParaRPr lang="en-US"/>
          </a:p>
        </p:txBody>
      </p:sp>
    </p:spTree>
    <p:extLst>
      <p:ext uri="{BB962C8B-B14F-4D97-AF65-F5344CB8AC3E}">
        <p14:creationId xmlns:p14="http://schemas.microsoft.com/office/powerpoint/2010/main" val="293497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31F72DC3-5DCF-4573-A711-4C52291B3C9A}" type="slidenum">
              <a:rPr lang="en-US" smtClean="0"/>
              <a:pPr/>
              <a:t>1</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11385297-A217-4909-86B6-DDAE35F0461E}" type="slidenum">
              <a:rPr lang="en-US" smtClean="0"/>
              <a:pPr/>
              <a:t>2</a:t>
            </a:fld>
            <a:endParaRPr lang="en-US" smtClean="0"/>
          </a:p>
        </p:txBody>
      </p:sp>
      <p:sp>
        <p:nvSpPr>
          <p:cNvPr id="74755" name="Rectangle 2"/>
          <p:cNvSpPr>
            <a:spLocks noGrp="1" noRot="1" noChangeAspect="1" noChangeArrowheads="1" noTextEdit="1"/>
          </p:cNvSpPr>
          <p:nvPr>
            <p:ph type="sldImg"/>
          </p:nvPr>
        </p:nvSpPr>
        <p:spPr>
          <a:xfrm>
            <a:off x="1194249" y="687049"/>
            <a:ext cx="4497457" cy="3391525"/>
          </a:xfrm>
          <a:ln w="12700" cap="flat">
            <a:solidFill>
              <a:schemeClr val="tx1"/>
            </a:solidFill>
          </a:ln>
        </p:spPr>
      </p:sp>
      <p:sp>
        <p:nvSpPr>
          <p:cNvPr id="74756" name="Rectangle 3"/>
          <p:cNvSpPr>
            <a:spLocks noGrp="1" noChangeArrowheads="1"/>
          </p:cNvSpPr>
          <p:nvPr>
            <p:ph type="body" idx="1"/>
          </p:nvPr>
        </p:nvSpPr>
        <p:spPr>
          <a:xfrm>
            <a:off x="905393" y="4225353"/>
            <a:ext cx="5047215" cy="4220669"/>
          </a:xfrm>
          <a:noFill/>
          <a:ln/>
        </p:spPr>
        <p:txBody>
          <a:bodyPr lIns="89792" tIns="45684" rIns="89792" bIns="45684"/>
          <a:lstStyle/>
          <a:p>
            <a:pPr eaLnBrk="1" hangingPunct="1"/>
            <a:r>
              <a:rPr lang="en-US" smtClean="0"/>
              <a:t>This is a graphic portrayal of the current disposition process.  The chart shows the distinction of excess and surplus property as well as  highlighting the overall screening period and the systems that GSA offers to support these functions.</a:t>
            </a:r>
          </a:p>
          <a:p>
            <a:pPr eaLnBrk="1" hangingPunct="1"/>
            <a:endParaRPr lang="en-US" smtClean="0"/>
          </a:p>
          <a:p>
            <a:pPr eaLnBrk="1" hangingPunct="1"/>
            <a:r>
              <a:rPr lang="en-US" smtClean="0"/>
              <a:t>Internal agency screening is the first step and we offer AAMS to support agencies in this effort.  </a:t>
            </a:r>
          </a:p>
          <a:p>
            <a:pPr eaLnBrk="1" hangingPunct="1"/>
            <a:endParaRPr lang="en-US" smtClean="0"/>
          </a:p>
          <a:p>
            <a:pPr eaLnBrk="1" hangingPunct="1"/>
            <a:r>
              <a:rPr lang="en-US" smtClean="0"/>
              <a:t>Second, is the simultaneous screening for Federal and donation customers and federal removal.  Listed are the major categories of eligible activities.</a:t>
            </a:r>
          </a:p>
          <a:p>
            <a:pPr eaLnBrk="1" hangingPunct="1"/>
            <a:endParaRPr lang="en-US" smtClean="0"/>
          </a:p>
          <a:p>
            <a:pPr eaLnBrk="1" hangingPunct="1"/>
            <a:r>
              <a:rPr lang="en-US" smtClean="0"/>
              <a:t>Next, the 5 day notification period allows GSA’s allocating regions to make proper allocation of property to donation customers.  After that, property is available for public sale, by GSA or the owning agency.     </a:t>
            </a:r>
          </a:p>
          <a:p>
            <a:pPr eaLnBrk="1" hangingPunct="1"/>
            <a:endParaRPr lang="en-US" smtClean="0"/>
          </a:p>
        </p:txBody>
      </p:sp>
      <p:sp>
        <p:nvSpPr>
          <p:cNvPr id="74757" name="Rectangle 4"/>
          <p:cNvSpPr>
            <a:spLocks noChangeArrowheads="1"/>
          </p:cNvSpPr>
          <p:nvPr/>
        </p:nvSpPr>
        <p:spPr bwMode="auto">
          <a:xfrm>
            <a:off x="1125918" y="190500"/>
            <a:ext cx="184581" cy="523147"/>
          </a:xfrm>
          <a:prstGeom prst="rect">
            <a:avLst/>
          </a:prstGeom>
          <a:noFill/>
          <a:ln w="9525">
            <a:noFill/>
            <a:miter lim="800000"/>
            <a:headEnd/>
            <a:tailEnd/>
          </a:ln>
        </p:spPr>
        <p:txBody>
          <a:bodyPr wrap="none" lIns="91366" tIns="45684" rIns="91366" bIns="45684">
            <a:spAutoFit/>
          </a:bodyPr>
          <a:lstStyle/>
          <a:p>
            <a:pPr defTabSz="908206"/>
            <a:endParaRPr lang="en-US" sz="1400" dirty="0">
              <a:latin typeface="Times New Roman" pitchFamily="18" charset="0"/>
            </a:endParaRPr>
          </a:p>
          <a:p>
            <a:pPr defTabSz="908206"/>
            <a:endParaRPr lang="en-US" sz="1400" dirty="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ED3217-8EF9-4D17-9D17-FBFAF278C83A}" type="datetimeFigureOut">
              <a:rPr lang="en-US" smtClean="0"/>
              <a:pPr/>
              <a:t>5/21/2015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66FBCF-8101-49AF-A679-9B24C7A2681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ED3217-8EF9-4D17-9D17-FBFAF278C83A}" type="datetimeFigureOut">
              <a:rPr lang="en-US" smtClean="0"/>
              <a:pPr/>
              <a:t>5/21/2015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66FBCF-8101-49AF-A679-9B24C7A2681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ED3217-8EF9-4D17-9D17-FBFAF278C83A}" type="datetimeFigureOut">
              <a:rPr lang="en-US" smtClean="0"/>
              <a:pPr/>
              <a:t>5/21/2015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66FBCF-8101-49AF-A679-9B24C7A2681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479550"/>
            <a:ext cx="7769225" cy="5492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2393950"/>
            <a:ext cx="3808412" cy="304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416425" y="2393950"/>
            <a:ext cx="3808413" cy="144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416425" y="3994150"/>
            <a:ext cx="3808413" cy="144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6"/>
          <p:cNvSpPr>
            <a:spLocks noGrp="1" noChangeArrowheads="1"/>
          </p:cNvSpPr>
          <p:nvPr>
            <p:ph type="sldNum" sz="quarter" idx="10"/>
          </p:nvPr>
        </p:nvSpPr>
        <p:spPr>
          <a:ln/>
        </p:spPr>
        <p:txBody>
          <a:bodyPr/>
          <a:lstStyle>
            <a:lvl1pPr>
              <a:defRPr/>
            </a:lvl1pPr>
          </a:lstStyle>
          <a:p>
            <a:pPr>
              <a:defRPr/>
            </a:pPr>
            <a:fld id="{B240685C-2535-4330-99B2-58E4111FBBA4}"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5613" y="1479550"/>
            <a:ext cx="7770812"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6"/>
          <p:cNvSpPr>
            <a:spLocks noGrp="1" noChangeArrowheads="1"/>
          </p:cNvSpPr>
          <p:nvPr>
            <p:ph type="sldNum" sz="quarter" idx="10"/>
          </p:nvPr>
        </p:nvSpPr>
        <p:spPr>
          <a:ln/>
        </p:spPr>
        <p:txBody>
          <a:bodyPr/>
          <a:lstStyle>
            <a:lvl1pPr>
              <a:defRPr/>
            </a:lvl1pPr>
          </a:lstStyle>
          <a:p>
            <a:pPr>
              <a:defRPr/>
            </a:pPr>
            <a:fld id="{A046DB7B-2FF6-4167-AB70-160DF2168238}" type="slidenum">
              <a:rPr lang="en-US"/>
              <a:pPr>
                <a:defRPr/>
              </a:pPr>
              <a:t>‹#›</a:t>
            </a:fld>
            <a:endParaRPr lang="en-US"/>
          </a:p>
        </p:txBody>
      </p:sp>
    </p:spTree>
    <p:extLst>
      <p:ext uri="{BB962C8B-B14F-4D97-AF65-F5344CB8AC3E}">
        <p14:creationId xmlns:p14="http://schemas.microsoft.com/office/powerpoint/2010/main" val="240933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2" name="Picture 65" descr="Flag_more_blue"/>
          <p:cNvPicPr>
            <a:picLocks noChangeAspect="1" noChangeArrowheads="1"/>
          </p:cNvPicPr>
          <p:nvPr userDrawn="1"/>
        </p:nvPicPr>
        <p:blipFill>
          <a:blip r:embed="rId2" cstate="print"/>
          <a:srcRect r="15492"/>
          <a:stretch>
            <a:fillRect/>
          </a:stretch>
        </p:blipFill>
        <p:spPr bwMode="auto">
          <a:xfrm>
            <a:off x="0" y="2722563"/>
            <a:ext cx="9144000" cy="4135437"/>
          </a:xfrm>
          <a:prstGeom prst="rect">
            <a:avLst/>
          </a:prstGeom>
          <a:noFill/>
          <a:ln w="9525">
            <a:noFill/>
            <a:miter lim="800000"/>
            <a:headEnd/>
            <a:tailEnd/>
          </a:ln>
        </p:spPr>
      </p:pic>
      <p:sp>
        <p:nvSpPr>
          <p:cNvPr id="3" name="Rectangle 53"/>
          <p:cNvSpPr>
            <a:spLocks noChangeArrowheads="1"/>
          </p:cNvSpPr>
          <p:nvPr userDrawn="1"/>
        </p:nvSpPr>
        <p:spPr bwMode="auto">
          <a:xfrm>
            <a:off x="0" y="2514600"/>
            <a:ext cx="9144000" cy="420688"/>
          </a:xfrm>
          <a:prstGeom prst="rect">
            <a:avLst/>
          </a:prstGeom>
          <a:solidFill>
            <a:srgbClr val="013C88"/>
          </a:solidFill>
          <a:ln w="9525">
            <a:noFill/>
            <a:miter lim="800000"/>
            <a:headEnd/>
            <a:tailEnd/>
          </a:ln>
          <a:effectLst/>
        </p:spPr>
        <p:txBody>
          <a:bodyPr wrap="none" anchor="ctr"/>
          <a:lstStyle/>
          <a:p>
            <a:pPr>
              <a:defRPr/>
            </a:pPr>
            <a:endParaRPr lang="en-US"/>
          </a:p>
        </p:txBody>
      </p:sp>
      <p:sp>
        <p:nvSpPr>
          <p:cNvPr id="4" name="Rectangle 52"/>
          <p:cNvSpPr>
            <a:spLocks noChangeArrowheads="1"/>
          </p:cNvSpPr>
          <p:nvPr userDrawn="1"/>
        </p:nvSpPr>
        <p:spPr bwMode="auto">
          <a:xfrm>
            <a:off x="0" y="1708150"/>
            <a:ext cx="9144000" cy="850900"/>
          </a:xfrm>
          <a:prstGeom prst="rect">
            <a:avLst/>
          </a:prstGeom>
          <a:solidFill>
            <a:srgbClr val="A50021"/>
          </a:solidFill>
          <a:ln w="9525">
            <a:noFill/>
            <a:miter lim="800000"/>
            <a:headEnd/>
            <a:tailEnd/>
          </a:ln>
          <a:effectLst/>
        </p:spPr>
        <p:txBody>
          <a:bodyPr wrap="none" anchor="ctr"/>
          <a:lstStyle/>
          <a:p>
            <a:pPr marL="404813">
              <a:defRPr/>
            </a:pPr>
            <a:r>
              <a:rPr lang="en-US" sz="3600" b="0">
                <a:solidFill>
                  <a:schemeClr val="bg1"/>
                </a:solidFill>
                <a:ea typeface="ヒラギノ角ゴ Pro W3" pitchFamily="1" charset="-128"/>
              </a:rPr>
              <a:t>Federal Acquisition Service</a:t>
            </a:r>
          </a:p>
        </p:txBody>
      </p:sp>
      <p:pic>
        <p:nvPicPr>
          <p:cNvPr id="5" name="Picture 54"/>
          <p:cNvPicPr>
            <a:picLocks noChangeAspect="1" noChangeArrowheads="1"/>
          </p:cNvPicPr>
          <p:nvPr userDrawn="1"/>
        </p:nvPicPr>
        <p:blipFill>
          <a:blip r:embed="rId3" cstate="print"/>
          <a:srcRect/>
          <a:stretch>
            <a:fillRect/>
          </a:stretch>
        </p:blipFill>
        <p:spPr bwMode="auto">
          <a:xfrm>
            <a:off x="455613" y="455613"/>
            <a:ext cx="850900" cy="854075"/>
          </a:xfrm>
          <a:prstGeom prst="rect">
            <a:avLst/>
          </a:prstGeom>
          <a:noFill/>
          <a:ln w="9525">
            <a:noFill/>
            <a:miter lim="800000"/>
            <a:headEnd/>
            <a:tailEnd/>
          </a:ln>
        </p:spPr>
      </p:pic>
      <p:sp>
        <p:nvSpPr>
          <p:cNvPr id="6" name="Text Box 55"/>
          <p:cNvSpPr txBox="1">
            <a:spLocks noChangeArrowheads="1"/>
          </p:cNvSpPr>
          <p:nvPr userDrawn="1"/>
        </p:nvSpPr>
        <p:spPr bwMode="auto">
          <a:xfrm>
            <a:off x="4114800" y="1066800"/>
            <a:ext cx="4445000" cy="304800"/>
          </a:xfrm>
          <a:prstGeom prst="rect">
            <a:avLst/>
          </a:prstGeom>
          <a:noFill/>
          <a:ln w="9525">
            <a:noFill/>
            <a:miter lim="800000"/>
            <a:headEnd/>
            <a:tailEnd/>
          </a:ln>
          <a:effectLst/>
        </p:spPr>
        <p:txBody>
          <a:bodyPr wrap="none" lIns="0" rIns="0"/>
          <a:lstStyle/>
          <a:p>
            <a:pPr algn="r">
              <a:defRPr/>
            </a:pPr>
            <a:r>
              <a:rPr lang="en-US" sz="1400">
                <a:solidFill>
                  <a:srgbClr val="4C4C4C"/>
                </a:solidFill>
                <a:ea typeface="ヒラギノ角ゴ Pro W3" pitchFamily="1" charset="-128"/>
              </a:rPr>
              <a:t>U.S. General Services Administration</a:t>
            </a:r>
            <a:endParaRPr lang="en-US" sz="2400" b="0">
              <a:latin typeface="Franklin Gothic Medium" pitchFamily="34" charset="0"/>
              <a:ea typeface="ヒラギノ角ゴ Pro W3" pitchFamily="1" charset="-128"/>
            </a:endParaRPr>
          </a:p>
        </p:txBody>
      </p:sp>
    </p:spTree>
    <p:extLst>
      <p:ext uri="{BB962C8B-B14F-4D97-AF65-F5344CB8AC3E}">
        <p14:creationId xmlns:p14="http://schemas.microsoft.com/office/powerpoint/2010/main" val="15545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ED3217-8EF9-4D17-9D17-FBFAF278C83A}" type="datetimeFigureOut">
              <a:rPr lang="en-US" smtClean="0"/>
              <a:pPr/>
              <a:t>5/21/2015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66FBCF-8101-49AF-A679-9B24C7A2681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ED3217-8EF9-4D17-9D17-FBFAF278C83A}" type="datetimeFigureOut">
              <a:rPr lang="en-US" smtClean="0"/>
              <a:pPr/>
              <a:t>5/21/2015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66FBCF-8101-49AF-A679-9B24C7A2681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ED3217-8EF9-4D17-9D17-FBFAF278C83A}" type="datetimeFigureOut">
              <a:rPr lang="en-US" smtClean="0"/>
              <a:pPr/>
              <a:t>5/21/2015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66FBCF-8101-49AF-A679-9B24C7A2681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ED3217-8EF9-4D17-9D17-FBFAF278C83A}" type="datetimeFigureOut">
              <a:rPr lang="en-US" smtClean="0"/>
              <a:pPr/>
              <a:t>5/21/2015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66FBCF-8101-49AF-A679-9B24C7A2681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ED3217-8EF9-4D17-9D17-FBFAF278C83A}" type="datetimeFigureOut">
              <a:rPr lang="en-US" smtClean="0"/>
              <a:pPr/>
              <a:t>5/21/2015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66FBCF-8101-49AF-A679-9B24C7A2681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ED3217-8EF9-4D17-9D17-FBFAF278C83A}" type="datetimeFigureOut">
              <a:rPr lang="en-US" smtClean="0"/>
              <a:pPr/>
              <a:t>5/21/2015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66FBCF-8101-49AF-A679-9B24C7A2681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ED3217-8EF9-4D17-9D17-FBFAF278C83A}" type="datetimeFigureOut">
              <a:rPr lang="en-US" smtClean="0"/>
              <a:pPr/>
              <a:t>5/21/2015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66FBCF-8101-49AF-A679-9B24C7A2681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ED3217-8EF9-4D17-9D17-FBFAF278C83A}" type="datetimeFigureOut">
              <a:rPr lang="en-US" smtClean="0"/>
              <a:pPr/>
              <a:t>5/21/2015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66FBCF-8101-49AF-A679-9B24C7A2681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ED3217-8EF9-4D17-9D17-FBFAF278C83A}" type="datetimeFigureOut">
              <a:rPr lang="en-US" smtClean="0"/>
              <a:pPr/>
              <a:t>5/21/2015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66FBCF-8101-49AF-A679-9B24C7A2681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Rectangle 2"/>
          <p:cNvSpPr>
            <a:spLocks noChangeArrowheads="1"/>
          </p:cNvSpPr>
          <p:nvPr/>
        </p:nvSpPr>
        <p:spPr bwMode="auto">
          <a:xfrm>
            <a:off x="1371600" y="3048000"/>
            <a:ext cx="8763000" cy="1704975"/>
          </a:xfrm>
          <a:prstGeom prst="rect">
            <a:avLst/>
          </a:prstGeom>
          <a:noFill/>
          <a:ln w="9525">
            <a:noFill/>
            <a:miter lim="800000"/>
            <a:headEnd/>
            <a:tailEnd/>
          </a:ln>
          <a:effectLst>
            <a:outerShdw dist="35921" dir="2700000" algn="ctr" rotWithShape="0">
              <a:schemeClr val="tx2"/>
            </a:outerShdw>
          </a:effectLst>
        </p:spPr>
        <p:txBody>
          <a:bodyPr wrap="none" lIns="0" tIns="0" rIns="0" bIns="0"/>
          <a:lstStyle/>
          <a:p>
            <a:pPr>
              <a:lnSpc>
                <a:spcPct val="105000"/>
              </a:lnSpc>
              <a:spcBef>
                <a:spcPct val="150000"/>
              </a:spcBef>
              <a:defRPr/>
            </a:pPr>
            <a:r>
              <a:rPr lang="en-US" sz="9600" dirty="0" smtClean="0">
                <a:solidFill>
                  <a:schemeClr val="bg1"/>
                </a:solidFill>
              </a:rPr>
              <a:t>GSA FORMS</a:t>
            </a:r>
            <a:endParaRPr lang="en-US" sz="9600" dirty="0">
              <a:solidFill>
                <a:schemeClr val="bg1"/>
              </a:solidFill>
            </a:endParaRPr>
          </a:p>
        </p:txBody>
      </p:sp>
      <p:sp>
        <p:nvSpPr>
          <p:cNvPr id="528387" name="Rectangle 3"/>
          <p:cNvSpPr>
            <a:spLocks noChangeArrowheads="1"/>
          </p:cNvSpPr>
          <p:nvPr/>
        </p:nvSpPr>
        <p:spPr bwMode="auto">
          <a:xfrm>
            <a:off x="457200" y="5943600"/>
            <a:ext cx="7827963" cy="457200"/>
          </a:xfrm>
          <a:prstGeom prst="rect">
            <a:avLst/>
          </a:prstGeom>
          <a:noFill/>
          <a:ln w="9525">
            <a:noFill/>
            <a:miter lim="800000"/>
            <a:headEnd/>
            <a:tailEnd/>
          </a:ln>
          <a:effectLst>
            <a:outerShdw dist="35921" dir="2700000" algn="ctr" rotWithShape="0">
              <a:schemeClr val="tx2"/>
            </a:outerShdw>
          </a:effectLst>
        </p:spPr>
        <p:txBody>
          <a:bodyPr wrap="none" lIns="0" tIns="0" rIns="0" bIns="0" anchor="b"/>
          <a:lstStyle/>
          <a:p>
            <a:pPr>
              <a:spcBef>
                <a:spcPct val="150000"/>
              </a:spcBef>
              <a:defRPr/>
            </a:pPr>
            <a:endParaRPr lang="en-US" sz="2400">
              <a:solidFill>
                <a:schemeClr val="bg1"/>
              </a:solidFill>
            </a:endParaRPr>
          </a:p>
        </p:txBody>
      </p:sp>
      <p:sp>
        <p:nvSpPr>
          <p:cNvPr id="4" name="TextBox 3"/>
          <p:cNvSpPr txBox="1"/>
          <p:nvPr/>
        </p:nvSpPr>
        <p:spPr>
          <a:xfrm>
            <a:off x="5410200" y="5791200"/>
            <a:ext cx="3733800" cy="923330"/>
          </a:xfrm>
          <a:prstGeom prst="rect">
            <a:avLst/>
          </a:prstGeom>
          <a:noFill/>
        </p:spPr>
        <p:txBody>
          <a:bodyPr wrap="square" rtlCol="0">
            <a:spAutoFit/>
          </a:bodyPr>
          <a:lstStyle/>
          <a:p>
            <a:r>
              <a:rPr lang="en-US" dirty="0" smtClean="0">
                <a:solidFill>
                  <a:schemeClr val="bg1"/>
                </a:solidFill>
              </a:rPr>
              <a:t>Sharon Gorospe</a:t>
            </a:r>
          </a:p>
          <a:p>
            <a:r>
              <a:rPr lang="en-US" dirty="0" smtClean="0">
                <a:solidFill>
                  <a:schemeClr val="bg1"/>
                </a:solidFill>
              </a:rPr>
              <a:t>Area Property Officer</a:t>
            </a:r>
          </a:p>
          <a:p>
            <a:r>
              <a:rPr lang="en-US" dirty="0" smtClean="0">
                <a:solidFill>
                  <a:schemeClr val="bg1"/>
                </a:solidFill>
              </a:rPr>
              <a:t>Personal Property Management</a:t>
            </a:r>
            <a:endParaRPr lang="en-US" dirty="0">
              <a:solidFill>
                <a:schemeClr val="bg1"/>
              </a:solidFill>
            </a:endParaRPr>
          </a:p>
        </p:txBody>
      </p:sp>
    </p:spTree>
    <p:extLst>
      <p:ext uri="{BB962C8B-B14F-4D97-AF65-F5344CB8AC3E}">
        <p14:creationId xmlns:p14="http://schemas.microsoft.com/office/powerpoint/2010/main" val="21829957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0"/>
            <a:ext cx="9677400" cy="655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0782" y="26405"/>
            <a:ext cx="9164782" cy="707886"/>
          </a:xfrm>
          <a:prstGeom prst="rect">
            <a:avLst/>
          </a:prstGeom>
          <a:noFill/>
        </p:spPr>
        <p:txBody>
          <a:bodyPr wrap="square" rtlCol="0">
            <a:spAutoFit/>
          </a:bodyPr>
          <a:lstStyle/>
          <a:p>
            <a:r>
              <a:rPr lang="en-US" sz="4000" dirty="0" smtClean="0"/>
              <a:t>Manual SF-126 Report of Property for Sale</a:t>
            </a:r>
            <a:endParaRPr lang="en-US" sz="4000" dirty="0"/>
          </a:p>
        </p:txBody>
      </p:sp>
    </p:spTree>
    <p:extLst>
      <p:ext uri="{BB962C8B-B14F-4D97-AF65-F5344CB8AC3E}">
        <p14:creationId xmlns:p14="http://schemas.microsoft.com/office/powerpoint/2010/main" val="12792186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7" y="838200"/>
            <a:ext cx="9448800" cy="6001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4636" y="40912"/>
            <a:ext cx="9164782" cy="707886"/>
          </a:xfrm>
          <a:prstGeom prst="rect">
            <a:avLst/>
          </a:prstGeom>
          <a:noFill/>
        </p:spPr>
        <p:txBody>
          <a:bodyPr wrap="square" rtlCol="0">
            <a:spAutoFit/>
          </a:bodyPr>
          <a:lstStyle/>
          <a:p>
            <a:r>
              <a:rPr lang="en-US" sz="4000" dirty="0" smtClean="0"/>
              <a:t>Purchaser’s Receipt Form 27a</a:t>
            </a:r>
            <a:endParaRPr lang="en-US" sz="4000" dirty="0"/>
          </a:p>
        </p:txBody>
      </p:sp>
    </p:spTree>
    <p:extLst>
      <p:ext uri="{BB962C8B-B14F-4D97-AF65-F5344CB8AC3E}">
        <p14:creationId xmlns:p14="http://schemas.microsoft.com/office/powerpoint/2010/main" val="1919529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10058400" cy="632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0782" y="26405"/>
            <a:ext cx="9164782" cy="707886"/>
          </a:xfrm>
          <a:prstGeom prst="rect">
            <a:avLst/>
          </a:prstGeom>
          <a:noFill/>
        </p:spPr>
        <p:txBody>
          <a:bodyPr wrap="square" rtlCol="0">
            <a:spAutoFit/>
          </a:bodyPr>
          <a:lstStyle/>
          <a:p>
            <a:r>
              <a:rPr lang="en-US" sz="4000" dirty="0" smtClean="0"/>
              <a:t>Return to Owning Agency Letter</a:t>
            </a:r>
            <a:endParaRPr lang="en-US" sz="4000" dirty="0"/>
          </a:p>
        </p:txBody>
      </p:sp>
    </p:spTree>
    <p:extLst>
      <p:ext uri="{BB962C8B-B14F-4D97-AF65-F5344CB8AC3E}">
        <p14:creationId xmlns:p14="http://schemas.microsoft.com/office/powerpoint/2010/main" val="27333288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69225" cy="549275"/>
          </a:xfrm>
        </p:spPr>
        <p:txBody>
          <a:bodyPr>
            <a:normAutofit fontScale="90000"/>
          </a:bodyPr>
          <a:lstStyle/>
          <a:p>
            <a:r>
              <a:rPr lang="en-US" dirty="0" smtClean="0"/>
              <a:t>GSA FORMS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26688870"/>
              </p:ext>
            </p:extLst>
          </p:nvPr>
        </p:nvGraphicFramePr>
        <p:xfrm>
          <a:off x="304800" y="1295400"/>
          <a:ext cx="8686800" cy="4119825"/>
        </p:xfrm>
        <a:graphic>
          <a:graphicData uri="http://schemas.openxmlformats.org/drawingml/2006/table">
            <a:tbl>
              <a:tblPr firstRow="1" bandRow="1">
                <a:tableStyleId>{073A0DAA-6AF3-43AB-8588-CEC1D06C72B9}</a:tableStyleId>
              </a:tblPr>
              <a:tblGrid>
                <a:gridCol w="3114136"/>
                <a:gridCol w="5572664"/>
              </a:tblGrid>
              <a:tr h="426741">
                <a:tc>
                  <a:txBody>
                    <a:bodyPr/>
                    <a:lstStyle/>
                    <a:p>
                      <a:r>
                        <a:rPr lang="en-US" dirty="0" smtClean="0"/>
                        <a:t>RESULTS</a:t>
                      </a:r>
                      <a:endParaRPr lang="en-US" dirty="0"/>
                    </a:p>
                  </a:txBody>
                  <a:tcPr/>
                </a:tc>
                <a:tc>
                  <a:txBody>
                    <a:bodyPr/>
                    <a:lstStyle/>
                    <a:p>
                      <a:r>
                        <a:rPr lang="en-US" dirty="0" smtClean="0"/>
                        <a:t>FORM(S)</a:t>
                      </a:r>
                      <a:endParaRPr lang="en-US" dirty="0"/>
                    </a:p>
                  </a:txBody>
                  <a:tcPr/>
                </a:tc>
              </a:tr>
              <a:tr h="426741">
                <a:tc>
                  <a:txBody>
                    <a:bodyPr/>
                    <a:lstStyle/>
                    <a:p>
                      <a:r>
                        <a:rPr lang="en-US" dirty="0" smtClean="0"/>
                        <a:t>FEDERAL TRANSFER</a:t>
                      </a:r>
                      <a:endParaRPr lang="en-US" dirty="0"/>
                    </a:p>
                  </a:txBody>
                  <a:tcPr/>
                </a:tc>
                <a:tc>
                  <a:txBody>
                    <a:bodyPr/>
                    <a:lstStyle/>
                    <a:p>
                      <a:r>
                        <a:rPr lang="en-US" dirty="0" smtClean="0"/>
                        <a:t>SF-122  ***Starts</a:t>
                      </a:r>
                      <a:r>
                        <a:rPr lang="en-US" baseline="0" dirty="0" smtClean="0"/>
                        <a:t> with 99</a:t>
                      </a:r>
                      <a:endParaRPr lang="en-US" dirty="0" smtClean="0"/>
                    </a:p>
                  </a:txBody>
                  <a:tcPr/>
                </a:tc>
              </a:tr>
              <a:tr h="426741">
                <a:tc>
                  <a:txBody>
                    <a:bodyPr/>
                    <a:lstStyle/>
                    <a:p>
                      <a:r>
                        <a:rPr lang="en-US" dirty="0" smtClean="0"/>
                        <a:t>STATE DONATION</a:t>
                      </a:r>
                      <a:endParaRPr lang="en-US" dirty="0"/>
                    </a:p>
                  </a:txBody>
                  <a:tcPr/>
                </a:tc>
                <a:tc>
                  <a:txBody>
                    <a:bodyPr/>
                    <a:lstStyle/>
                    <a:p>
                      <a:r>
                        <a:rPr lang="en-US" dirty="0" smtClean="0"/>
                        <a:t>SF-123 ***Starts</a:t>
                      </a:r>
                      <a:r>
                        <a:rPr lang="en-US" baseline="0" dirty="0" smtClean="0"/>
                        <a:t> with State Code (Hawaii is 15)</a:t>
                      </a:r>
                      <a:endParaRPr lang="en-US" dirty="0"/>
                    </a:p>
                  </a:txBody>
                  <a:tcPr/>
                </a:tc>
              </a:tr>
              <a:tr h="426741">
                <a:tc>
                  <a:txBody>
                    <a:bodyPr/>
                    <a:lstStyle/>
                    <a:p>
                      <a:r>
                        <a:rPr lang="en-US" dirty="0" smtClean="0"/>
                        <a:t>CFL TRANSFER</a:t>
                      </a:r>
                      <a:endParaRPr lang="en-US" dirty="0"/>
                    </a:p>
                  </a:txBody>
                  <a:tcPr/>
                </a:tc>
                <a:tc>
                  <a:txBody>
                    <a:bodyPr/>
                    <a:lstStyle/>
                    <a:p>
                      <a:r>
                        <a:rPr lang="en-US" dirty="0" smtClean="0"/>
                        <a:t>SF-122 (SIGNED BY OWNING AGENCY) ***Starts </a:t>
                      </a:r>
                      <a:r>
                        <a:rPr lang="en-US" baseline="0" dirty="0" smtClean="0"/>
                        <a:t> with 90</a:t>
                      </a:r>
                      <a:endParaRPr lang="en-US" dirty="0" smtClean="0"/>
                    </a:p>
                  </a:txBody>
                  <a:tcPr/>
                </a:tc>
              </a:tr>
              <a:tr h="350436">
                <a:tc>
                  <a:txBody>
                    <a:bodyPr/>
                    <a:lstStyle/>
                    <a:p>
                      <a:r>
                        <a:rPr lang="en-US" dirty="0" smtClean="0"/>
                        <a:t>CFL DIRECT TRANSFER</a:t>
                      </a:r>
                      <a:endParaRPr lang="en-US" dirty="0"/>
                    </a:p>
                  </a:txBody>
                  <a:tcPr/>
                </a:tc>
                <a:tc>
                  <a:txBody>
                    <a:bodyPr/>
                    <a:lstStyle/>
                    <a:p>
                      <a:r>
                        <a:rPr lang="en-US" dirty="0" smtClean="0"/>
                        <a:t>MANUAL SF-122 + (Post</a:t>
                      </a:r>
                      <a:r>
                        <a:rPr lang="en-US" baseline="0" dirty="0" smtClean="0"/>
                        <a:t> Transaction Module)</a:t>
                      </a:r>
                      <a:r>
                        <a:rPr lang="en-US" dirty="0" smtClean="0"/>
                        <a:t> ***Start</a:t>
                      </a:r>
                      <a:r>
                        <a:rPr lang="en-US" baseline="0" dirty="0" smtClean="0"/>
                        <a:t>s with 91</a:t>
                      </a:r>
                      <a:endParaRPr lang="en-US" dirty="0"/>
                    </a:p>
                  </a:txBody>
                  <a:tcPr/>
                </a:tc>
              </a:tr>
              <a:tr h="426741">
                <a:tc>
                  <a:txBody>
                    <a:bodyPr/>
                    <a:lstStyle/>
                    <a:p>
                      <a:r>
                        <a:rPr lang="en-US" dirty="0" smtClean="0"/>
                        <a:t>SALES</a:t>
                      </a:r>
                      <a:endParaRPr lang="en-US" dirty="0"/>
                    </a:p>
                  </a:txBody>
                  <a:tcPr/>
                </a:tc>
                <a:tc>
                  <a:txBody>
                    <a:bodyPr/>
                    <a:lstStyle/>
                    <a:p>
                      <a:r>
                        <a:rPr lang="en-US" dirty="0" smtClean="0"/>
                        <a:t>PURCHASER’S RECEIPT***Start</a:t>
                      </a:r>
                      <a:r>
                        <a:rPr lang="en-US" baseline="0" dirty="0" smtClean="0"/>
                        <a:t> with Sale Number ( Hawaii is 93QSCI</a:t>
                      </a:r>
                      <a:endParaRPr lang="en-US" dirty="0"/>
                    </a:p>
                  </a:txBody>
                  <a:tcPr/>
                </a:tc>
              </a:tr>
              <a:tr h="396135">
                <a:tc>
                  <a:txBody>
                    <a:bodyPr/>
                    <a:lstStyle/>
                    <a:p>
                      <a:r>
                        <a:rPr lang="en-US" dirty="0" smtClean="0"/>
                        <a:t>NO RESULTS</a:t>
                      </a:r>
                      <a:endParaRPr lang="en-US" dirty="0"/>
                    </a:p>
                  </a:txBody>
                  <a:tcPr/>
                </a:tc>
                <a:tc>
                  <a:txBody>
                    <a:bodyPr/>
                    <a:lstStyle/>
                    <a:p>
                      <a:r>
                        <a:rPr lang="en-US" dirty="0" smtClean="0"/>
                        <a:t>RETURN TO OWNING AGENCY LETTER</a:t>
                      </a:r>
                      <a:r>
                        <a:rPr lang="en-US" baseline="0" dirty="0" smtClean="0"/>
                        <a:t> (RTOA)</a:t>
                      </a:r>
                      <a:endParaRPr lang="en-US" dirty="0" smtClean="0"/>
                    </a:p>
                  </a:txBody>
                  <a:tcPr/>
                </a:tc>
              </a:tr>
              <a:tr h="736566">
                <a:tc>
                  <a:txBody>
                    <a:bodyPr/>
                    <a:lstStyle/>
                    <a:p>
                      <a:r>
                        <a:rPr lang="en-US" dirty="0" smtClean="0"/>
                        <a:t>ABANDONMENT AND DESTRUCTION</a:t>
                      </a:r>
                      <a:endParaRPr lang="en-US" dirty="0"/>
                    </a:p>
                  </a:txBody>
                  <a:tcPr/>
                </a:tc>
                <a:tc>
                  <a:txBody>
                    <a:bodyPr/>
                    <a:lstStyle/>
                    <a:p>
                      <a:r>
                        <a:rPr lang="en-US" dirty="0" smtClean="0"/>
                        <a:t>INTERNAL AGENCY MEMO</a:t>
                      </a:r>
                      <a:r>
                        <a:rPr lang="en-US" baseline="0" dirty="0" smtClean="0"/>
                        <a:t> TO THE FILE</a:t>
                      </a:r>
                      <a:endParaRPr lang="en-US" dirty="0"/>
                    </a:p>
                  </a:txBody>
                  <a:tcPr/>
                </a:tc>
              </a:tr>
            </a:tbl>
          </a:graphicData>
        </a:graphic>
      </p:graphicFrame>
      <p:sp>
        <p:nvSpPr>
          <p:cNvPr id="4" name="Slide Number Placeholder 3"/>
          <p:cNvSpPr>
            <a:spLocks noGrp="1"/>
          </p:cNvSpPr>
          <p:nvPr>
            <p:ph type="sldNum" sz="quarter" idx="10"/>
          </p:nvPr>
        </p:nvSpPr>
        <p:spPr/>
        <p:txBody>
          <a:bodyPr/>
          <a:lstStyle/>
          <a:p>
            <a:pPr>
              <a:defRPr/>
            </a:pPr>
            <a:fld id="{4AEDF896-BB74-4050-AB49-0C3441ECB803}" type="slidenum">
              <a:rPr lang="en-US" smtClean="0"/>
              <a:pPr>
                <a:defRPr/>
              </a:pPr>
              <a:t>13</a:t>
            </a:fld>
            <a:endParaRPr lang="en-US"/>
          </a:p>
        </p:txBody>
      </p:sp>
    </p:spTree>
    <p:extLst>
      <p:ext uri="{BB962C8B-B14F-4D97-AF65-F5344CB8AC3E}">
        <p14:creationId xmlns:p14="http://schemas.microsoft.com/office/powerpoint/2010/main" val="38218665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0" y="457200"/>
            <a:ext cx="9144000" cy="6553200"/>
          </a:xfrm>
          <a:prstGeom prst="rect">
            <a:avLst/>
          </a:prstGeom>
          <a:solidFill>
            <a:srgbClr val="013C88"/>
          </a:solidFill>
          <a:ln w="9525">
            <a:solidFill>
              <a:schemeClr val="tx1"/>
            </a:solidFill>
            <a:miter lim="800000"/>
            <a:headEnd/>
            <a:tailEnd/>
          </a:ln>
        </p:spPr>
        <p:txBody>
          <a:bodyPr wrap="none" anchor="ctr"/>
          <a:lstStyle/>
          <a:p>
            <a:endParaRPr lang="en-US"/>
          </a:p>
        </p:txBody>
      </p:sp>
      <p:grpSp>
        <p:nvGrpSpPr>
          <p:cNvPr id="2" name="Group 3"/>
          <p:cNvGrpSpPr>
            <a:grpSpLocks/>
          </p:cNvGrpSpPr>
          <p:nvPr/>
        </p:nvGrpSpPr>
        <p:grpSpPr bwMode="auto">
          <a:xfrm>
            <a:off x="1981200" y="914400"/>
            <a:ext cx="2744788" cy="1466850"/>
            <a:chOff x="0" y="1097"/>
            <a:chExt cx="2881" cy="924"/>
          </a:xfrm>
        </p:grpSpPr>
        <p:sp>
          <p:nvSpPr>
            <p:cNvPr id="16423" name="Freeform 4"/>
            <p:cNvSpPr>
              <a:spLocks/>
            </p:cNvSpPr>
            <p:nvPr/>
          </p:nvSpPr>
          <p:spPr bwMode="auto">
            <a:xfrm>
              <a:off x="32" y="1142"/>
              <a:ext cx="2814" cy="834"/>
            </a:xfrm>
            <a:custGeom>
              <a:avLst/>
              <a:gdLst>
                <a:gd name="T0" fmla="*/ 2181 w 2814"/>
                <a:gd name="T1" fmla="*/ 600 h 834"/>
                <a:gd name="T2" fmla="*/ 631 w 2814"/>
                <a:gd name="T3" fmla="*/ 600 h 834"/>
                <a:gd name="T4" fmla="*/ 631 w 2814"/>
                <a:gd name="T5" fmla="*/ 833 h 834"/>
                <a:gd name="T6" fmla="*/ 0 w 2814"/>
                <a:gd name="T7" fmla="*/ 412 h 834"/>
                <a:gd name="T8" fmla="*/ 631 w 2814"/>
                <a:gd name="T9" fmla="*/ 0 h 834"/>
                <a:gd name="T10" fmla="*/ 631 w 2814"/>
                <a:gd name="T11" fmla="*/ 260 h 834"/>
                <a:gd name="T12" fmla="*/ 2181 w 2814"/>
                <a:gd name="T13" fmla="*/ 260 h 834"/>
                <a:gd name="T14" fmla="*/ 2181 w 2814"/>
                <a:gd name="T15" fmla="*/ 0 h 834"/>
                <a:gd name="T16" fmla="*/ 2813 w 2814"/>
                <a:gd name="T17" fmla="*/ 412 h 834"/>
                <a:gd name="T18" fmla="*/ 2181 w 2814"/>
                <a:gd name="T19" fmla="*/ 833 h 834"/>
                <a:gd name="T20" fmla="*/ 2181 w 2814"/>
                <a:gd name="T21" fmla="*/ 600 h 8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14"/>
                <a:gd name="T34" fmla="*/ 0 h 834"/>
                <a:gd name="T35" fmla="*/ 2814 w 2814"/>
                <a:gd name="T36" fmla="*/ 834 h 8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14" h="834">
                  <a:moveTo>
                    <a:pt x="2181" y="600"/>
                  </a:moveTo>
                  <a:lnTo>
                    <a:pt x="631" y="600"/>
                  </a:lnTo>
                  <a:lnTo>
                    <a:pt x="631" y="833"/>
                  </a:lnTo>
                  <a:lnTo>
                    <a:pt x="0" y="412"/>
                  </a:lnTo>
                  <a:lnTo>
                    <a:pt x="631" y="0"/>
                  </a:lnTo>
                  <a:lnTo>
                    <a:pt x="631" y="260"/>
                  </a:lnTo>
                  <a:lnTo>
                    <a:pt x="2181" y="260"/>
                  </a:lnTo>
                  <a:lnTo>
                    <a:pt x="2181" y="0"/>
                  </a:lnTo>
                  <a:lnTo>
                    <a:pt x="2813" y="412"/>
                  </a:lnTo>
                  <a:lnTo>
                    <a:pt x="2181" y="833"/>
                  </a:lnTo>
                  <a:lnTo>
                    <a:pt x="2181" y="600"/>
                  </a:lnTo>
                </a:path>
              </a:pathLst>
            </a:custGeom>
            <a:gradFill rotWithShape="0">
              <a:gsLst>
                <a:gs pos="0">
                  <a:srgbClr val="DDEBCF"/>
                </a:gs>
                <a:gs pos="50000">
                  <a:srgbClr val="9CB86E"/>
                </a:gs>
                <a:gs pos="100000">
                  <a:srgbClr val="156B13"/>
                </a:gs>
              </a:gsLst>
              <a:lin ang="5400000" scaled="1"/>
            </a:gradFill>
            <a:ln w="9525" cap="rnd">
              <a:noFill/>
              <a:round/>
              <a:headEnd type="none" w="sm" len="sm"/>
              <a:tailEnd type="none" w="sm" len="sm"/>
            </a:ln>
          </p:spPr>
          <p:txBody>
            <a:bodyPr/>
            <a:lstStyle/>
            <a:p>
              <a:endParaRPr lang="en-US"/>
            </a:p>
          </p:txBody>
        </p:sp>
        <p:sp>
          <p:nvSpPr>
            <p:cNvPr id="16424" name="Freeform 5"/>
            <p:cNvSpPr>
              <a:spLocks/>
            </p:cNvSpPr>
            <p:nvPr/>
          </p:nvSpPr>
          <p:spPr bwMode="auto">
            <a:xfrm>
              <a:off x="630" y="1724"/>
              <a:ext cx="1585" cy="37"/>
            </a:xfrm>
            <a:custGeom>
              <a:avLst/>
              <a:gdLst>
                <a:gd name="T0" fmla="*/ 67 w 1585"/>
                <a:gd name="T1" fmla="*/ 18 h 37"/>
                <a:gd name="T2" fmla="*/ 34 w 1585"/>
                <a:gd name="T3" fmla="*/ 36 h 37"/>
                <a:gd name="T4" fmla="*/ 1584 w 1585"/>
                <a:gd name="T5" fmla="*/ 36 h 37"/>
                <a:gd name="T6" fmla="*/ 1584 w 1585"/>
                <a:gd name="T7" fmla="*/ 0 h 37"/>
                <a:gd name="T8" fmla="*/ 34 w 1585"/>
                <a:gd name="T9" fmla="*/ 0 h 37"/>
                <a:gd name="T10" fmla="*/ 0 w 1585"/>
                <a:gd name="T11" fmla="*/ 18 h 37"/>
                <a:gd name="T12" fmla="*/ 34 w 1585"/>
                <a:gd name="T13" fmla="*/ 0 h 37"/>
                <a:gd name="T14" fmla="*/ 0 w 1585"/>
                <a:gd name="T15" fmla="*/ 0 h 37"/>
                <a:gd name="T16" fmla="*/ 0 w 1585"/>
                <a:gd name="T17" fmla="*/ 18 h 37"/>
                <a:gd name="T18" fmla="*/ 67 w 1585"/>
                <a:gd name="T19" fmla="*/ 18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85"/>
                <a:gd name="T31" fmla="*/ 0 h 37"/>
                <a:gd name="T32" fmla="*/ 1585 w 1585"/>
                <a:gd name="T33" fmla="*/ 37 h 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85" h="37">
                  <a:moveTo>
                    <a:pt x="67" y="18"/>
                  </a:moveTo>
                  <a:lnTo>
                    <a:pt x="34" y="36"/>
                  </a:lnTo>
                  <a:lnTo>
                    <a:pt x="1584" y="36"/>
                  </a:lnTo>
                  <a:lnTo>
                    <a:pt x="1584" y="0"/>
                  </a:lnTo>
                  <a:lnTo>
                    <a:pt x="34" y="0"/>
                  </a:lnTo>
                  <a:lnTo>
                    <a:pt x="0" y="18"/>
                  </a:lnTo>
                  <a:lnTo>
                    <a:pt x="34" y="0"/>
                  </a:lnTo>
                  <a:lnTo>
                    <a:pt x="0" y="0"/>
                  </a:lnTo>
                  <a:lnTo>
                    <a:pt x="0" y="18"/>
                  </a:lnTo>
                  <a:lnTo>
                    <a:pt x="67" y="18"/>
                  </a:lnTo>
                </a:path>
              </a:pathLst>
            </a:custGeom>
            <a:gradFill rotWithShape="0">
              <a:gsLst>
                <a:gs pos="0">
                  <a:srgbClr val="DDEBCF"/>
                </a:gs>
                <a:gs pos="50000">
                  <a:srgbClr val="9CB86E"/>
                </a:gs>
                <a:gs pos="100000">
                  <a:srgbClr val="156B13"/>
                </a:gs>
              </a:gsLst>
              <a:lin ang="5400000" scaled="1"/>
            </a:gradFill>
            <a:ln w="9525" cap="rnd">
              <a:noFill/>
              <a:round/>
              <a:headEnd type="none" w="sm" len="sm"/>
              <a:tailEnd type="none" w="sm" len="sm"/>
            </a:ln>
          </p:spPr>
          <p:txBody>
            <a:bodyPr/>
            <a:lstStyle/>
            <a:p>
              <a:endParaRPr lang="en-US"/>
            </a:p>
          </p:txBody>
        </p:sp>
        <p:sp>
          <p:nvSpPr>
            <p:cNvPr id="16425" name="Freeform 6"/>
            <p:cNvSpPr>
              <a:spLocks/>
            </p:cNvSpPr>
            <p:nvPr/>
          </p:nvSpPr>
          <p:spPr bwMode="auto">
            <a:xfrm>
              <a:off x="630" y="1742"/>
              <a:ext cx="68" cy="279"/>
            </a:xfrm>
            <a:custGeom>
              <a:avLst/>
              <a:gdLst>
                <a:gd name="T0" fmla="*/ 16 w 68"/>
                <a:gd name="T1" fmla="*/ 242 h 279"/>
                <a:gd name="T2" fmla="*/ 67 w 68"/>
                <a:gd name="T3" fmla="*/ 233 h 279"/>
                <a:gd name="T4" fmla="*/ 67 w 68"/>
                <a:gd name="T5" fmla="*/ 0 h 279"/>
                <a:gd name="T6" fmla="*/ 0 w 68"/>
                <a:gd name="T7" fmla="*/ 0 h 279"/>
                <a:gd name="T8" fmla="*/ 0 w 68"/>
                <a:gd name="T9" fmla="*/ 233 h 279"/>
                <a:gd name="T10" fmla="*/ 50 w 68"/>
                <a:gd name="T11" fmla="*/ 224 h 279"/>
                <a:gd name="T12" fmla="*/ 16 w 68"/>
                <a:gd name="T13" fmla="*/ 242 h 279"/>
                <a:gd name="T14" fmla="*/ 50 w 68"/>
                <a:gd name="T15" fmla="*/ 278 h 279"/>
                <a:gd name="T16" fmla="*/ 67 w 68"/>
                <a:gd name="T17" fmla="*/ 233 h 279"/>
                <a:gd name="T18" fmla="*/ 16 w 68"/>
                <a:gd name="T19" fmla="*/ 242 h 2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279"/>
                <a:gd name="T32" fmla="*/ 68 w 68"/>
                <a:gd name="T33" fmla="*/ 279 h 2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279">
                  <a:moveTo>
                    <a:pt x="16" y="242"/>
                  </a:moveTo>
                  <a:lnTo>
                    <a:pt x="67" y="233"/>
                  </a:lnTo>
                  <a:lnTo>
                    <a:pt x="67" y="0"/>
                  </a:lnTo>
                  <a:lnTo>
                    <a:pt x="0" y="0"/>
                  </a:lnTo>
                  <a:lnTo>
                    <a:pt x="0" y="233"/>
                  </a:lnTo>
                  <a:lnTo>
                    <a:pt x="50" y="224"/>
                  </a:lnTo>
                  <a:lnTo>
                    <a:pt x="16" y="242"/>
                  </a:lnTo>
                  <a:lnTo>
                    <a:pt x="50" y="278"/>
                  </a:lnTo>
                  <a:lnTo>
                    <a:pt x="67" y="233"/>
                  </a:lnTo>
                  <a:lnTo>
                    <a:pt x="16" y="242"/>
                  </a:lnTo>
                </a:path>
              </a:pathLst>
            </a:custGeom>
            <a:gradFill rotWithShape="0">
              <a:gsLst>
                <a:gs pos="0">
                  <a:srgbClr val="DDEBCF"/>
                </a:gs>
                <a:gs pos="50000">
                  <a:srgbClr val="9CB86E"/>
                </a:gs>
                <a:gs pos="100000">
                  <a:srgbClr val="156B13"/>
                </a:gs>
              </a:gsLst>
              <a:lin ang="5400000" scaled="1"/>
            </a:gradFill>
            <a:ln w="9525" cap="rnd">
              <a:noFill/>
              <a:round/>
              <a:headEnd type="none" w="sm" len="sm"/>
              <a:tailEnd type="none" w="sm" len="sm"/>
            </a:ln>
          </p:spPr>
          <p:txBody>
            <a:bodyPr/>
            <a:lstStyle/>
            <a:p>
              <a:endParaRPr lang="en-US"/>
            </a:p>
          </p:txBody>
        </p:sp>
        <p:sp>
          <p:nvSpPr>
            <p:cNvPr id="16426" name="Freeform 7"/>
            <p:cNvSpPr>
              <a:spLocks/>
            </p:cNvSpPr>
            <p:nvPr/>
          </p:nvSpPr>
          <p:spPr bwMode="auto">
            <a:xfrm>
              <a:off x="0" y="1545"/>
              <a:ext cx="682" cy="440"/>
            </a:xfrm>
            <a:custGeom>
              <a:avLst/>
              <a:gdLst>
                <a:gd name="T0" fmla="*/ 14 w 682"/>
                <a:gd name="T1" fmla="*/ 0 h 440"/>
                <a:gd name="T2" fmla="*/ 14 w 682"/>
                <a:gd name="T3" fmla="*/ 18 h 440"/>
                <a:gd name="T4" fmla="*/ 646 w 682"/>
                <a:gd name="T5" fmla="*/ 439 h 440"/>
                <a:gd name="T6" fmla="*/ 681 w 682"/>
                <a:gd name="T7" fmla="*/ 421 h 440"/>
                <a:gd name="T8" fmla="*/ 49 w 682"/>
                <a:gd name="T9" fmla="*/ 0 h 440"/>
                <a:gd name="T10" fmla="*/ 49 w 682"/>
                <a:gd name="T11" fmla="*/ 18 h 440"/>
                <a:gd name="T12" fmla="*/ 14 w 682"/>
                <a:gd name="T13" fmla="*/ 0 h 440"/>
                <a:gd name="T14" fmla="*/ 0 w 682"/>
                <a:gd name="T15" fmla="*/ 9 h 440"/>
                <a:gd name="T16" fmla="*/ 14 w 682"/>
                <a:gd name="T17" fmla="*/ 18 h 440"/>
                <a:gd name="T18" fmla="*/ 14 w 682"/>
                <a:gd name="T19" fmla="*/ 0 h 4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2"/>
                <a:gd name="T31" fmla="*/ 0 h 440"/>
                <a:gd name="T32" fmla="*/ 682 w 682"/>
                <a:gd name="T33" fmla="*/ 440 h 4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2" h="440">
                  <a:moveTo>
                    <a:pt x="14" y="0"/>
                  </a:moveTo>
                  <a:lnTo>
                    <a:pt x="14" y="18"/>
                  </a:lnTo>
                  <a:lnTo>
                    <a:pt x="646" y="439"/>
                  </a:lnTo>
                  <a:lnTo>
                    <a:pt x="681" y="421"/>
                  </a:lnTo>
                  <a:lnTo>
                    <a:pt x="49" y="0"/>
                  </a:lnTo>
                  <a:lnTo>
                    <a:pt x="49" y="18"/>
                  </a:lnTo>
                  <a:lnTo>
                    <a:pt x="14" y="0"/>
                  </a:lnTo>
                  <a:lnTo>
                    <a:pt x="0" y="9"/>
                  </a:lnTo>
                  <a:lnTo>
                    <a:pt x="14" y="18"/>
                  </a:lnTo>
                  <a:lnTo>
                    <a:pt x="14" y="0"/>
                  </a:lnTo>
                </a:path>
              </a:pathLst>
            </a:custGeom>
            <a:gradFill rotWithShape="0">
              <a:gsLst>
                <a:gs pos="0">
                  <a:srgbClr val="DDEBCF"/>
                </a:gs>
                <a:gs pos="50000">
                  <a:srgbClr val="9CB86E"/>
                </a:gs>
                <a:gs pos="100000">
                  <a:srgbClr val="156B13"/>
                </a:gs>
              </a:gsLst>
              <a:lin ang="5400000" scaled="1"/>
            </a:gradFill>
            <a:ln w="9525" cap="rnd">
              <a:noFill/>
              <a:round/>
              <a:headEnd type="none" w="sm" len="sm"/>
              <a:tailEnd type="none" w="sm" len="sm"/>
            </a:ln>
          </p:spPr>
          <p:txBody>
            <a:bodyPr/>
            <a:lstStyle/>
            <a:p>
              <a:endParaRPr lang="en-US"/>
            </a:p>
          </p:txBody>
        </p:sp>
        <p:sp>
          <p:nvSpPr>
            <p:cNvPr id="16427" name="Freeform 8"/>
            <p:cNvSpPr>
              <a:spLocks/>
            </p:cNvSpPr>
            <p:nvPr/>
          </p:nvSpPr>
          <p:spPr bwMode="auto">
            <a:xfrm>
              <a:off x="14" y="1097"/>
              <a:ext cx="684" cy="467"/>
            </a:xfrm>
            <a:custGeom>
              <a:avLst/>
              <a:gdLst>
                <a:gd name="T0" fmla="*/ 683 w 684"/>
                <a:gd name="T1" fmla="*/ 45 h 467"/>
                <a:gd name="T2" fmla="*/ 632 w 684"/>
                <a:gd name="T3" fmla="*/ 36 h 467"/>
                <a:gd name="T4" fmla="*/ 0 w 684"/>
                <a:gd name="T5" fmla="*/ 448 h 467"/>
                <a:gd name="T6" fmla="*/ 34 w 684"/>
                <a:gd name="T7" fmla="*/ 466 h 467"/>
                <a:gd name="T8" fmla="*/ 666 w 684"/>
                <a:gd name="T9" fmla="*/ 54 h 467"/>
                <a:gd name="T10" fmla="*/ 615 w 684"/>
                <a:gd name="T11" fmla="*/ 45 h 467"/>
                <a:gd name="T12" fmla="*/ 683 w 684"/>
                <a:gd name="T13" fmla="*/ 45 h 467"/>
                <a:gd name="T14" fmla="*/ 683 w 684"/>
                <a:gd name="T15" fmla="*/ 0 h 467"/>
                <a:gd name="T16" fmla="*/ 632 w 684"/>
                <a:gd name="T17" fmla="*/ 36 h 467"/>
                <a:gd name="T18" fmla="*/ 683 w 684"/>
                <a:gd name="T19" fmla="*/ 45 h 4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4"/>
                <a:gd name="T31" fmla="*/ 0 h 467"/>
                <a:gd name="T32" fmla="*/ 684 w 684"/>
                <a:gd name="T33" fmla="*/ 467 h 4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4" h="467">
                  <a:moveTo>
                    <a:pt x="683" y="45"/>
                  </a:moveTo>
                  <a:lnTo>
                    <a:pt x="632" y="36"/>
                  </a:lnTo>
                  <a:lnTo>
                    <a:pt x="0" y="448"/>
                  </a:lnTo>
                  <a:lnTo>
                    <a:pt x="34" y="466"/>
                  </a:lnTo>
                  <a:lnTo>
                    <a:pt x="666" y="54"/>
                  </a:lnTo>
                  <a:lnTo>
                    <a:pt x="615" y="45"/>
                  </a:lnTo>
                  <a:lnTo>
                    <a:pt x="683" y="45"/>
                  </a:lnTo>
                  <a:lnTo>
                    <a:pt x="683" y="0"/>
                  </a:lnTo>
                  <a:lnTo>
                    <a:pt x="632" y="36"/>
                  </a:lnTo>
                  <a:lnTo>
                    <a:pt x="683" y="45"/>
                  </a:lnTo>
                </a:path>
              </a:pathLst>
            </a:custGeom>
            <a:gradFill rotWithShape="0">
              <a:gsLst>
                <a:gs pos="0">
                  <a:srgbClr val="DDEBCF"/>
                </a:gs>
                <a:gs pos="50000">
                  <a:srgbClr val="9CB86E"/>
                </a:gs>
                <a:gs pos="100000">
                  <a:srgbClr val="156B13"/>
                </a:gs>
              </a:gsLst>
              <a:lin ang="5400000" scaled="1"/>
            </a:gradFill>
            <a:ln w="9525" cap="rnd">
              <a:noFill/>
              <a:round/>
              <a:headEnd type="none" w="sm" len="sm"/>
              <a:tailEnd type="none" w="sm" len="sm"/>
            </a:ln>
          </p:spPr>
          <p:txBody>
            <a:bodyPr/>
            <a:lstStyle/>
            <a:p>
              <a:endParaRPr lang="en-US"/>
            </a:p>
          </p:txBody>
        </p:sp>
        <p:sp>
          <p:nvSpPr>
            <p:cNvPr id="16428" name="Freeform 9"/>
            <p:cNvSpPr>
              <a:spLocks/>
            </p:cNvSpPr>
            <p:nvPr/>
          </p:nvSpPr>
          <p:spPr bwMode="auto">
            <a:xfrm>
              <a:off x="630" y="1142"/>
              <a:ext cx="68" cy="270"/>
            </a:xfrm>
            <a:custGeom>
              <a:avLst/>
              <a:gdLst>
                <a:gd name="T0" fmla="*/ 34 w 68"/>
                <a:gd name="T1" fmla="*/ 242 h 270"/>
                <a:gd name="T2" fmla="*/ 67 w 68"/>
                <a:gd name="T3" fmla="*/ 260 h 270"/>
                <a:gd name="T4" fmla="*/ 67 w 68"/>
                <a:gd name="T5" fmla="*/ 0 h 270"/>
                <a:gd name="T6" fmla="*/ 0 w 68"/>
                <a:gd name="T7" fmla="*/ 0 h 270"/>
                <a:gd name="T8" fmla="*/ 0 w 68"/>
                <a:gd name="T9" fmla="*/ 260 h 270"/>
                <a:gd name="T10" fmla="*/ 34 w 68"/>
                <a:gd name="T11" fmla="*/ 269 h 270"/>
                <a:gd name="T12" fmla="*/ 0 w 68"/>
                <a:gd name="T13" fmla="*/ 260 h 270"/>
                <a:gd name="T14" fmla="*/ 0 w 68"/>
                <a:gd name="T15" fmla="*/ 269 h 270"/>
                <a:gd name="T16" fmla="*/ 34 w 68"/>
                <a:gd name="T17" fmla="*/ 269 h 270"/>
                <a:gd name="T18" fmla="*/ 34 w 68"/>
                <a:gd name="T19" fmla="*/ 242 h 2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270"/>
                <a:gd name="T32" fmla="*/ 68 w 68"/>
                <a:gd name="T33" fmla="*/ 270 h 2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270">
                  <a:moveTo>
                    <a:pt x="34" y="242"/>
                  </a:moveTo>
                  <a:lnTo>
                    <a:pt x="67" y="260"/>
                  </a:lnTo>
                  <a:lnTo>
                    <a:pt x="67" y="0"/>
                  </a:lnTo>
                  <a:lnTo>
                    <a:pt x="0" y="0"/>
                  </a:lnTo>
                  <a:lnTo>
                    <a:pt x="0" y="260"/>
                  </a:lnTo>
                  <a:lnTo>
                    <a:pt x="34" y="269"/>
                  </a:lnTo>
                  <a:lnTo>
                    <a:pt x="0" y="260"/>
                  </a:lnTo>
                  <a:lnTo>
                    <a:pt x="0" y="269"/>
                  </a:lnTo>
                  <a:lnTo>
                    <a:pt x="34" y="269"/>
                  </a:lnTo>
                  <a:lnTo>
                    <a:pt x="34" y="242"/>
                  </a:lnTo>
                </a:path>
              </a:pathLst>
            </a:custGeom>
            <a:gradFill rotWithShape="0">
              <a:gsLst>
                <a:gs pos="0">
                  <a:srgbClr val="DDEBCF"/>
                </a:gs>
                <a:gs pos="50000">
                  <a:srgbClr val="9CB86E"/>
                </a:gs>
                <a:gs pos="100000">
                  <a:srgbClr val="156B13"/>
                </a:gs>
              </a:gsLst>
              <a:lin ang="5400000" scaled="1"/>
            </a:gradFill>
            <a:ln w="9525" cap="rnd">
              <a:noFill/>
              <a:round/>
              <a:headEnd type="none" w="sm" len="sm"/>
              <a:tailEnd type="none" w="sm" len="sm"/>
            </a:ln>
          </p:spPr>
          <p:txBody>
            <a:bodyPr/>
            <a:lstStyle/>
            <a:p>
              <a:endParaRPr lang="en-US"/>
            </a:p>
          </p:txBody>
        </p:sp>
        <p:sp>
          <p:nvSpPr>
            <p:cNvPr id="16429" name="Freeform 10"/>
            <p:cNvSpPr>
              <a:spLocks/>
            </p:cNvSpPr>
            <p:nvPr/>
          </p:nvSpPr>
          <p:spPr bwMode="auto">
            <a:xfrm>
              <a:off x="664" y="1384"/>
              <a:ext cx="1586" cy="28"/>
            </a:xfrm>
            <a:custGeom>
              <a:avLst/>
              <a:gdLst>
                <a:gd name="T0" fmla="*/ 1517 w 1586"/>
                <a:gd name="T1" fmla="*/ 18 h 28"/>
                <a:gd name="T2" fmla="*/ 1550 w 1586"/>
                <a:gd name="T3" fmla="*/ 0 h 28"/>
                <a:gd name="T4" fmla="*/ 0 w 1586"/>
                <a:gd name="T5" fmla="*/ 0 h 28"/>
                <a:gd name="T6" fmla="*/ 0 w 1586"/>
                <a:gd name="T7" fmla="*/ 27 h 28"/>
                <a:gd name="T8" fmla="*/ 1550 w 1586"/>
                <a:gd name="T9" fmla="*/ 27 h 28"/>
                <a:gd name="T10" fmla="*/ 1585 w 1586"/>
                <a:gd name="T11" fmla="*/ 18 h 28"/>
                <a:gd name="T12" fmla="*/ 1550 w 1586"/>
                <a:gd name="T13" fmla="*/ 27 h 28"/>
                <a:gd name="T14" fmla="*/ 1585 w 1586"/>
                <a:gd name="T15" fmla="*/ 27 h 28"/>
                <a:gd name="T16" fmla="*/ 1585 w 1586"/>
                <a:gd name="T17" fmla="*/ 18 h 28"/>
                <a:gd name="T18" fmla="*/ 1517 w 1586"/>
                <a:gd name="T19" fmla="*/ 18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86"/>
                <a:gd name="T31" fmla="*/ 0 h 28"/>
                <a:gd name="T32" fmla="*/ 1586 w 1586"/>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86" h="28">
                  <a:moveTo>
                    <a:pt x="1517" y="18"/>
                  </a:moveTo>
                  <a:lnTo>
                    <a:pt x="1550" y="0"/>
                  </a:lnTo>
                  <a:lnTo>
                    <a:pt x="0" y="0"/>
                  </a:lnTo>
                  <a:lnTo>
                    <a:pt x="0" y="27"/>
                  </a:lnTo>
                  <a:lnTo>
                    <a:pt x="1550" y="27"/>
                  </a:lnTo>
                  <a:lnTo>
                    <a:pt x="1585" y="18"/>
                  </a:lnTo>
                  <a:lnTo>
                    <a:pt x="1550" y="27"/>
                  </a:lnTo>
                  <a:lnTo>
                    <a:pt x="1585" y="27"/>
                  </a:lnTo>
                  <a:lnTo>
                    <a:pt x="1585" y="18"/>
                  </a:lnTo>
                  <a:lnTo>
                    <a:pt x="1517" y="18"/>
                  </a:lnTo>
                </a:path>
              </a:pathLst>
            </a:custGeom>
            <a:gradFill rotWithShape="0">
              <a:gsLst>
                <a:gs pos="0">
                  <a:srgbClr val="DDEBCF"/>
                </a:gs>
                <a:gs pos="50000">
                  <a:srgbClr val="9CB86E"/>
                </a:gs>
                <a:gs pos="100000">
                  <a:srgbClr val="156B13"/>
                </a:gs>
              </a:gsLst>
              <a:lin ang="5400000" scaled="1"/>
            </a:gradFill>
            <a:ln w="9525" cap="rnd">
              <a:noFill/>
              <a:round/>
              <a:headEnd type="none" w="sm" len="sm"/>
              <a:tailEnd type="none" w="sm" len="sm"/>
            </a:ln>
          </p:spPr>
          <p:txBody>
            <a:bodyPr/>
            <a:lstStyle/>
            <a:p>
              <a:endParaRPr lang="en-US"/>
            </a:p>
          </p:txBody>
        </p:sp>
        <p:sp>
          <p:nvSpPr>
            <p:cNvPr id="16430" name="Freeform 11"/>
            <p:cNvSpPr>
              <a:spLocks/>
            </p:cNvSpPr>
            <p:nvPr/>
          </p:nvSpPr>
          <p:spPr bwMode="auto">
            <a:xfrm>
              <a:off x="2181" y="1097"/>
              <a:ext cx="69" cy="306"/>
            </a:xfrm>
            <a:custGeom>
              <a:avLst/>
              <a:gdLst>
                <a:gd name="T0" fmla="*/ 51 w 69"/>
                <a:gd name="T1" fmla="*/ 36 h 306"/>
                <a:gd name="T2" fmla="*/ 0 w 69"/>
                <a:gd name="T3" fmla="*/ 45 h 306"/>
                <a:gd name="T4" fmla="*/ 0 w 69"/>
                <a:gd name="T5" fmla="*/ 305 h 306"/>
                <a:gd name="T6" fmla="*/ 68 w 69"/>
                <a:gd name="T7" fmla="*/ 305 h 306"/>
                <a:gd name="T8" fmla="*/ 68 w 69"/>
                <a:gd name="T9" fmla="*/ 45 h 306"/>
                <a:gd name="T10" fmla="*/ 16 w 69"/>
                <a:gd name="T11" fmla="*/ 54 h 306"/>
                <a:gd name="T12" fmla="*/ 51 w 69"/>
                <a:gd name="T13" fmla="*/ 36 h 306"/>
                <a:gd name="T14" fmla="*/ 0 w 69"/>
                <a:gd name="T15" fmla="*/ 0 h 306"/>
                <a:gd name="T16" fmla="*/ 0 w 69"/>
                <a:gd name="T17" fmla="*/ 45 h 306"/>
                <a:gd name="T18" fmla="*/ 51 w 69"/>
                <a:gd name="T19" fmla="*/ 36 h 3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306"/>
                <a:gd name="T32" fmla="*/ 69 w 69"/>
                <a:gd name="T33" fmla="*/ 306 h 3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306">
                  <a:moveTo>
                    <a:pt x="51" y="36"/>
                  </a:moveTo>
                  <a:lnTo>
                    <a:pt x="0" y="45"/>
                  </a:lnTo>
                  <a:lnTo>
                    <a:pt x="0" y="305"/>
                  </a:lnTo>
                  <a:lnTo>
                    <a:pt x="68" y="305"/>
                  </a:lnTo>
                  <a:lnTo>
                    <a:pt x="68" y="45"/>
                  </a:lnTo>
                  <a:lnTo>
                    <a:pt x="16" y="54"/>
                  </a:lnTo>
                  <a:lnTo>
                    <a:pt x="51" y="36"/>
                  </a:lnTo>
                  <a:lnTo>
                    <a:pt x="0" y="0"/>
                  </a:lnTo>
                  <a:lnTo>
                    <a:pt x="0" y="45"/>
                  </a:lnTo>
                  <a:lnTo>
                    <a:pt x="51" y="36"/>
                  </a:lnTo>
                </a:path>
              </a:pathLst>
            </a:custGeom>
            <a:gradFill rotWithShape="0">
              <a:gsLst>
                <a:gs pos="0">
                  <a:srgbClr val="DDEBCF"/>
                </a:gs>
                <a:gs pos="50000">
                  <a:srgbClr val="9CB86E"/>
                </a:gs>
                <a:gs pos="100000">
                  <a:srgbClr val="156B13"/>
                </a:gs>
              </a:gsLst>
              <a:lin ang="5400000" scaled="1"/>
            </a:gradFill>
            <a:ln w="9525" cap="rnd">
              <a:noFill/>
              <a:round/>
              <a:headEnd type="none" w="sm" len="sm"/>
              <a:tailEnd type="none" w="sm" len="sm"/>
            </a:ln>
          </p:spPr>
          <p:txBody>
            <a:bodyPr/>
            <a:lstStyle/>
            <a:p>
              <a:endParaRPr lang="en-US"/>
            </a:p>
          </p:txBody>
        </p:sp>
        <p:sp>
          <p:nvSpPr>
            <p:cNvPr id="16431" name="Freeform 12"/>
            <p:cNvSpPr>
              <a:spLocks/>
            </p:cNvSpPr>
            <p:nvPr/>
          </p:nvSpPr>
          <p:spPr bwMode="auto">
            <a:xfrm>
              <a:off x="2198" y="1133"/>
              <a:ext cx="683" cy="431"/>
            </a:xfrm>
            <a:custGeom>
              <a:avLst/>
              <a:gdLst>
                <a:gd name="T0" fmla="*/ 665 w 683"/>
                <a:gd name="T1" fmla="*/ 430 h 431"/>
                <a:gd name="T2" fmla="*/ 665 w 683"/>
                <a:gd name="T3" fmla="*/ 412 h 431"/>
                <a:gd name="T4" fmla="*/ 34 w 683"/>
                <a:gd name="T5" fmla="*/ 0 h 431"/>
                <a:gd name="T6" fmla="*/ 0 w 683"/>
                <a:gd name="T7" fmla="*/ 18 h 431"/>
                <a:gd name="T8" fmla="*/ 631 w 683"/>
                <a:gd name="T9" fmla="*/ 430 h 431"/>
                <a:gd name="T10" fmla="*/ 631 w 683"/>
                <a:gd name="T11" fmla="*/ 412 h 431"/>
                <a:gd name="T12" fmla="*/ 665 w 683"/>
                <a:gd name="T13" fmla="*/ 430 h 431"/>
                <a:gd name="T14" fmla="*/ 682 w 683"/>
                <a:gd name="T15" fmla="*/ 421 h 431"/>
                <a:gd name="T16" fmla="*/ 665 w 683"/>
                <a:gd name="T17" fmla="*/ 412 h 431"/>
                <a:gd name="T18" fmla="*/ 665 w 683"/>
                <a:gd name="T19" fmla="*/ 430 h 4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3"/>
                <a:gd name="T31" fmla="*/ 0 h 431"/>
                <a:gd name="T32" fmla="*/ 683 w 683"/>
                <a:gd name="T33" fmla="*/ 431 h 4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3" h="431">
                  <a:moveTo>
                    <a:pt x="665" y="430"/>
                  </a:moveTo>
                  <a:lnTo>
                    <a:pt x="665" y="412"/>
                  </a:lnTo>
                  <a:lnTo>
                    <a:pt x="34" y="0"/>
                  </a:lnTo>
                  <a:lnTo>
                    <a:pt x="0" y="18"/>
                  </a:lnTo>
                  <a:lnTo>
                    <a:pt x="631" y="430"/>
                  </a:lnTo>
                  <a:lnTo>
                    <a:pt x="631" y="412"/>
                  </a:lnTo>
                  <a:lnTo>
                    <a:pt x="665" y="430"/>
                  </a:lnTo>
                  <a:lnTo>
                    <a:pt x="682" y="421"/>
                  </a:lnTo>
                  <a:lnTo>
                    <a:pt x="665" y="412"/>
                  </a:lnTo>
                  <a:lnTo>
                    <a:pt x="665" y="430"/>
                  </a:lnTo>
                </a:path>
              </a:pathLst>
            </a:custGeom>
            <a:gradFill rotWithShape="0">
              <a:gsLst>
                <a:gs pos="0">
                  <a:srgbClr val="DDEBCF"/>
                </a:gs>
                <a:gs pos="50000">
                  <a:srgbClr val="9CB86E"/>
                </a:gs>
                <a:gs pos="100000">
                  <a:srgbClr val="156B13"/>
                </a:gs>
              </a:gsLst>
              <a:lin ang="5400000" scaled="1"/>
            </a:gradFill>
            <a:ln w="9525" cap="rnd">
              <a:noFill/>
              <a:round/>
              <a:headEnd type="none" w="sm" len="sm"/>
              <a:tailEnd type="none" w="sm" len="sm"/>
            </a:ln>
          </p:spPr>
          <p:txBody>
            <a:bodyPr/>
            <a:lstStyle/>
            <a:p>
              <a:endParaRPr lang="en-US"/>
            </a:p>
          </p:txBody>
        </p:sp>
        <p:sp>
          <p:nvSpPr>
            <p:cNvPr id="16432" name="Freeform 13"/>
            <p:cNvSpPr>
              <a:spLocks/>
            </p:cNvSpPr>
            <p:nvPr/>
          </p:nvSpPr>
          <p:spPr bwMode="auto">
            <a:xfrm>
              <a:off x="2181" y="1545"/>
              <a:ext cx="683" cy="476"/>
            </a:xfrm>
            <a:custGeom>
              <a:avLst/>
              <a:gdLst>
                <a:gd name="T0" fmla="*/ 0 w 683"/>
                <a:gd name="T1" fmla="*/ 430 h 476"/>
                <a:gd name="T2" fmla="*/ 50 w 683"/>
                <a:gd name="T3" fmla="*/ 439 h 476"/>
                <a:gd name="T4" fmla="*/ 682 w 683"/>
                <a:gd name="T5" fmla="*/ 18 h 476"/>
                <a:gd name="T6" fmla="*/ 647 w 683"/>
                <a:gd name="T7" fmla="*/ 0 h 476"/>
                <a:gd name="T8" fmla="*/ 16 w 683"/>
                <a:gd name="T9" fmla="*/ 421 h 476"/>
                <a:gd name="T10" fmla="*/ 67 w 683"/>
                <a:gd name="T11" fmla="*/ 430 h 476"/>
                <a:gd name="T12" fmla="*/ 0 w 683"/>
                <a:gd name="T13" fmla="*/ 430 h 476"/>
                <a:gd name="T14" fmla="*/ 16 w 683"/>
                <a:gd name="T15" fmla="*/ 475 h 476"/>
                <a:gd name="T16" fmla="*/ 50 w 683"/>
                <a:gd name="T17" fmla="*/ 439 h 476"/>
                <a:gd name="T18" fmla="*/ 0 w 683"/>
                <a:gd name="T19" fmla="*/ 430 h 4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3"/>
                <a:gd name="T31" fmla="*/ 0 h 476"/>
                <a:gd name="T32" fmla="*/ 683 w 683"/>
                <a:gd name="T33" fmla="*/ 476 h 4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3" h="476">
                  <a:moveTo>
                    <a:pt x="0" y="430"/>
                  </a:moveTo>
                  <a:lnTo>
                    <a:pt x="50" y="439"/>
                  </a:lnTo>
                  <a:lnTo>
                    <a:pt x="682" y="18"/>
                  </a:lnTo>
                  <a:lnTo>
                    <a:pt x="647" y="0"/>
                  </a:lnTo>
                  <a:lnTo>
                    <a:pt x="16" y="421"/>
                  </a:lnTo>
                  <a:lnTo>
                    <a:pt x="67" y="430"/>
                  </a:lnTo>
                  <a:lnTo>
                    <a:pt x="0" y="430"/>
                  </a:lnTo>
                  <a:lnTo>
                    <a:pt x="16" y="475"/>
                  </a:lnTo>
                  <a:lnTo>
                    <a:pt x="50" y="439"/>
                  </a:lnTo>
                  <a:lnTo>
                    <a:pt x="0" y="430"/>
                  </a:lnTo>
                </a:path>
              </a:pathLst>
            </a:custGeom>
            <a:gradFill rotWithShape="0">
              <a:gsLst>
                <a:gs pos="0">
                  <a:srgbClr val="DDEBCF"/>
                </a:gs>
                <a:gs pos="50000">
                  <a:srgbClr val="9CB86E"/>
                </a:gs>
                <a:gs pos="100000">
                  <a:srgbClr val="156B13"/>
                </a:gs>
              </a:gsLst>
              <a:lin ang="5400000" scaled="1"/>
            </a:gradFill>
            <a:ln w="9525" cap="rnd">
              <a:noFill/>
              <a:round/>
              <a:headEnd type="none" w="sm" len="sm"/>
              <a:tailEnd type="none" w="sm" len="sm"/>
            </a:ln>
          </p:spPr>
          <p:txBody>
            <a:bodyPr/>
            <a:lstStyle/>
            <a:p>
              <a:endParaRPr lang="en-US"/>
            </a:p>
          </p:txBody>
        </p:sp>
        <p:sp>
          <p:nvSpPr>
            <p:cNvPr id="16433" name="Freeform 14"/>
            <p:cNvSpPr>
              <a:spLocks/>
            </p:cNvSpPr>
            <p:nvPr/>
          </p:nvSpPr>
          <p:spPr bwMode="auto">
            <a:xfrm>
              <a:off x="2181" y="1724"/>
              <a:ext cx="69" cy="252"/>
            </a:xfrm>
            <a:custGeom>
              <a:avLst/>
              <a:gdLst>
                <a:gd name="T0" fmla="*/ 33 w 69"/>
                <a:gd name="T1" fmla="*/ 36 h 252"/>
                <a:gd name="T2" fmla="*/ 0 w 69"/>
                <a:gd name="T3" fmla="*/ 18 h 252"/>
                <a:gd name="T4" fmla="*/ 0 w 69"/>
                <a:gd name="T5" fmla="*/ 251 h 252"/>
                <a:gd name="T6" fmla="*/ 68 w 69"/>
                <a:gd name="T7" fmla="*/ 251 h 252"/>
                <a:gd name="T8" fmla="*/ 68 w 69"/>
                <a:gd name="T9" fmla="*/ 18 h 252"/>
                <a:gd name="T10" fmla="*/ 33 w 69"/>
                <a:gd name="T11" fmla="*/ 0 h 252"/>
                <a:gd name="T12" fmla="*/ 68 w 69"/>
                <a:gd name="T13" fmla="*/ 18 h 252"/>
                <a:gd name="T14" fmla="*/ 68 w 69"/>
                <a:gd name="T15" fmla="*/ 0 h 252"/>
                <a:gd name="T16" fmla="*/ 33 w 69"/>
                <a:gd name="T17" fmla="*/ 0 h 252"/>
                <a:gd name="T18" fmla="*/ 33 w 69"/>
                <a:gd name="T19" fmla="*/ 36 h 2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252"/>
                <a:gd name="T32" fmla="*/ 69 w 69"/>
                <a:gd name="T33" fmla="*/ 252 h 2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252">
                  <a:moveTo>
                    <a:pt x="33" y="36"/>
                  </a:moveTo>
                  <a:lnTo>
                    <a:pt x="0" y="18"/>
                  </a:lnTo>
                  <a:lnTo>
                    <a:pt x="0" y="251"/>
                  </a:lnTo>
                  <a:lnTo>
                    <a:pt x="68" y="251"/>
                  </a:lnTo>
                  <a:lnTo>
                    <a:pt x="68" y="18"/>
                  </a:lnTo>
                  <a:lnTo>
                    <a:pt x="33" y="0"/>
                  </a:lnTo>
                  <a:lnTo>
                    <a:pt x="68" y="18"/>
                  </a:lnTo>
                  <a:lnTo>
                    <a:pt x="68" y="0"/>
                  </a:lnTo>
                  <a:lnTo>
                    <a:pt x="33" y="0"/>
                  </a:lnTo>
                  <a:lnTo>
                    <a:pt x="33" y="36"/>
                  </a:lnTo>
                </a:path>
              </a:pathLst>
            </a:custGeom>
            <a:gradFill rotWithShape="0">
              <a:gsLst>
                <a:gs pos="0">
                  <a:srgbClr val="DDEBCF"/>
                </a:gs>
                <a:gs pos="50000">
                  <a:srgbClr val="9CB86E"/>
                </a:gs>
                <a:gs pos="100000">
                  <a:srgbClr val="156B13"/>
                </a:gs>
              </a:gsLst>
              <a:lin ang="5400000" scaled="1"/>
            </a:gradFill>
            <a:ln w="9525" cap="rnd">
              <a:noFill/>
              <a:round/>
              <a:headEnd type="none" w="sm" len="sm"/>
              <a:tailEnd type="none" w="sm" len="sm"/>
            </a:ln>
          </p:spPr>
          <p:txBody>
            <a:bodyPr/>
            <a:lstStyle/>
            <a:p>
              <a:endParaRPr lang="en-US"/>
            </a:p>
          </p:txBody>
        </p:sp>
      </p:grpSp>
      <p:sp>
        <p:nvSpPr>
          <p:cNvPr id="455695" name="Rectangle 15"/>
          <p:cNvSpPr>
            <a:spLocks noGrp="1" noChangeArrowheads="1"/>
          </p:cNvSpPr>
          <p:nvPr>
            <p:ph type="title"/>
          </p:nvPr>
        </p:nvSpPr>
        <p:spPr>
          <a:xfrm>
            <a:off x="0" y="152400"/>
            <a:ext cx="9144000" cy="1143000"/>
          </a:xfrm>
          <a:effectLst>
            <a:outerShdw dist="35921" dir="2700000" algn="ctr" rotWithShape="0">
              <a:schemeClr val="tx1"/>
            </a:outerShdw>
          </a:effectLst>
        </p:spPr>
        <p:txBody>
          <a:bodyPr lIns="92075" tIns="46038" rIns="92075" bIns="46038" anchor="ctr"/>
          <a:lstStyle/>
          <a:p>
            <a:pPr>
              <a:lnSpc>
                <a:spcPct val="80000"/>
              </a:lnSpc>
              <a:defRPr/>
            </a:pPr>
            <a:r>
              <a:rPr lang="en-US" sz="1300" b="0" i="1" smtClean="0">
                <a:solidFill>
                  <a:schemeClr val="tx1"/>
                </a:solidFill>
              </a:rPr>
              <a:t/>
            </a:r>
            <a:br>
              <a:rPr lang="en-US" sz="1300" b="0" i="1" smtClean="0">
                <a:solidFill>
                  <a:schemeClr val="tx1"/>
                </a:solidFill>
              </a:rPr>
            </a:br>
            <a:r>
              <a:rPr lang="en-US" sz="2600" smtClean="0">
                <a:solidFill>
                  <a:srgbClr val="FFCC00"/>
                </a:solidFill>
              </a:rPr>
              <a:t>FEDERAL DISPOSAL PROCESS</a:t>
            </a:r>
          </a:p>
        </p:txBody>
      </p:sp>
      <p:pic>
        <p:nvPicPr>
          <p:cNvPr id="16389" name="Picture 16" descr="hp_gsaxcess_logo"/>
          <p:cNvPicPr>
            <a:picLocks noGrp="1" noChangeAspect="1" noChangeArrowheads="1"/>
          </p:cNvPicPr>
          <p:nvPr>
            <p:ph sz="half" idx="1"/>
          </p:nvPr>
        </p:nvPicPr>
        <p:blipFill>
          <a:blip r:embed="rId3" cstate="print"/>
          <a:srcRect/>
          <a:stretch>
            <a:fillRect/>
          </a:stretch>
        </p:blipFill>
        <p:spPr>
          <a:xfrm>
            <a:off x="979488" y="3681413"/>
            <a:ext cx="2760662" cy="473075"/>
          </a:xfrm>
          <a:noFill/>
        </p:spPr>
      </p:pic>
      <p:grpSp>
        <p:nvGrpSpPr>
          <p:cNvPr id="3" name="Group 17"/>
          <p:cNvGrpSpPr>
            <a:grpSpLocks/>
          </p:cNvGrpSpPr>
          <p:nvPr/>
        </p:nvGrpSpPr>
        <p:grpSpPr bwMode="auto">
          <a:xfrm>
            <a:off x="4724400" y="914400"/>
            <a:ext cx="4419600" cy="1466850"/>
            <a:chOff x="2879" y="1097"/>
            <a:chExt cx="2881" cy="924"/>
          </a:xfrm>
        </p:grpSpPr>
        <p:sp>
          <p:nvSpPr>
            <p:cNvPr id="16412" name="Freeform 18"/>
            <p:cNvSpPr>
              <a:spLocks/>
            </p:cNvSpPr>
            <p:nvPr/>
          </p:nvSpPr>
          <p:spPr bwMode="auto">
            <a:xfrm>
              <a:off x="2911" y="1142"/>
              <a:ext cx="2814" cy="834"/>
            </a:xfrm>
            <a:custGeom>
              <a:avLst/>
              <a:gdLst>
                <a:gd name="T0" fmla="*/ 2181 w 2814"/>
                <a:gd name="T1" fmla="*/ 600 h 834"/>
                <a:gd name="T2" fmla="*/ 631 w 2814"/>
                <a:gd name="T3" fmla="*/ 600 h 834"/>
                <a:gd name="T4" fmla="*/ 631 w 2814"/>
                <a:gd name="T5" fmla="*/ 833 h 834"/>
                <a:gd name="T6" fmla="*/ 0 w 2814"/>
                <a:gd name="T7" fmla="*/ 412 h 834"/>
                <a:gd name="T8" fmla="*/ 631 w 2814"/>
                <a:gd name="T9" fmla="*/ 0 h 834"/>
                <a:gd name="T10" fmla="*/ 631 w 2814"/>
                <a:gd name="T11" fmla="*/ 260 h 834"/>
                <a:gd name="T12" fmla="*/ 2181 w 2814"/>
                <a:gd name="T13" fmla="*/ 260 h 834"/>
                <a:gd name="T14" fmla="*/ 2181 w 2814"/>
                <a:gd name="T15" fmla="*/ 0 h 834"/>
                <a:gd name="T16" fmla="*/ 2813 w 2814"/>
                <a:gd name="T17" fmla="*/ 412 h 834"/>
                <a:gd name="T18" fmla="*/ 2181 w 2814"/>
                <a:gd name="T19" fmla="*/ 833 h 834"/>
                <a:gd name="T20" fmla="*/ 2181 w 2814"/>
                <a:gd name="T21" fmla="*/ 600 h 8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14"/>
                <a:gd name="T34" fmla="*/ 0 h 834"/>
                <a:gd name="T35" fmla="*/ 2814 w 2814"/>
                <a:gd name="T36" fmla="*/ 834 h 8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14" h="834">
                  <a:moveTo>
                    <a:pt x="2181" y="600"/>
                  </a:moveTo>
                  <a:lnTo>
                    <a:pt x="631" y="600"/>
                  </a:lnTo>
                  <a:lnTo>
                    <a:pt x="631" y="833"/>
                  </a:lnTo>
                  <a:lnTo>
                    <a:pt x="0" y="412"/>
                  </a:lnTo>
                  <a:lnTo>
                    <a:pt x="631" y="0"/>
                  </a:lnTo>
                  <a:lnTo>
                    <a:pt x="631" y="260"/>
                  </a:lnTo>
                  <a:lnTo>
                    <a:pt x="2181" y="260"/>
                  </a:lnTo>
                  <a:lnTo>
                    <a:pt x="2181" y="0"/>
                  </a:lnTo>
                  <a:lnTo>
                    <a:pt x="2813" y="412"/>
                  </a:lnTo>
                  <a:lnTo>
                    <a:pt x="2181" y="833"/>
                  </a:lnTo>
                  <a:lnTo>
                    <a:pt x="2181" y="600"/>
                  </a:lnTo>
                </a:path>
              </a:pathLst>
            </a:custGeom>
            <a:gradFill rotWithShape="0">
              <a:gsLst>
                <a:gs pos="0">
                  <a:srgbClr val="FFEFD1"/>
                </a:gs>
                <a:gs pos="64999">
                  <a:srgbClr val="F0EBD5"/>
                </a:gs>
                <a:gs pos="100000">
                  <a:srgbClr val="D1C39F"/>
                </a:gs>
              </a:gsLst>
              <a:path path="rect">
                <a:fillToRect l="50000" t="50000" r="50000" b="50000"/>
              </a:path>
            </a:gradFill>
            <a:ln w="9525" cap="rnd">
              <a:noFill/>
              <a:round/>
              <a:headEnd type="none" w="sm" len="sm"/>
              <a:tailEnd type="none" w="sm" len="sm"/>
            </a:ln>
          </p:spPr>
          <p:txBody>
            <a:bodyPr/>
            <a:lstStyle/>
            <a:p>
              <a:endParaRPr lang="en-US"/>
            </a:p>
          </p:txBody>
        </p:sp>
        <p:sp>
          <p:nvSpPr>
            <p:cNvPr id="16413" name="Freeform 19"/>
            <p:cNvSpPr>
              <a:spLocks/>
            </p:cNvSpPr>
            <p:nvPr/>
          </p:nvSpPr>
          <p:spPr bwMode="auto">
            <a:xfrm>
              <a:off x="3509" y="1724"/>
              <a:ext cx="1585" cy="37"/>
            </a:xfrm>
            <a:custGeom>
              <a:avLst/>
              <a:gdLst>
                <a:gd name="T0" fmla="*/ 67 w 1585"/>
                <a:gd name="T1" fmla="*/ 18 h 37"/>
                <a:gd name="T2" fmla="*/ 34 w 1585"/>
                <a:gd name="T3" fmla="*/ 36 h 37"/>
                <a:gd name="T4" fmla="*/ 1584 w 1585"/>
                <a:gd name="T5" fmla="*/ 36 h 37"/>
                <a:gd name="T6" fmla="*/ 1584 w 1585"/>
                <a:gd name="T7" fmla="*/ 0 h 37"/>
                <a:gd name="T8" fmla="*/ 34 w 1585"/>
                <a:gd name="T9" fmla="*/ 0 h 37"/>
                <a:gd name="T10" fmla="*/ 0 w 1585"/>
                <a:gd name="T11" fmla="*/ 18 h 37"/>
                <a:gd name="T12" fmla="*/ 34 w 1585"/>
                <a:gd name="T13" fmla="*/ 0 h 37"/>
                <a:gd name="T14" fmla="*/ 0 w 1585"/>
                <a:gd name="T15" fmla="*/ 0 h 37"/>
                <a:gd name="T16" fmla="*/ 0 w 1585"/>
                <a:gd name="T17" fmla="*/ 18 h 37"/>
                <a:gd name="T18" fmla="*/ 67 w 1585"/>
                <a:gd name="T19" fmla="*/ 18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85"/>
                <a:gd name="T31" fmla="*/ 0 h 37"/>
                <a:gd name="T32" fmla="*/ 1585 w 1585"/>
                <a:gd name="T33" fmla="*/ 37 h 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85" h="37">
                  <a:moveTo>
                    <a:pt x="67" y="18"/>
                  </a:moveTo>
                  <a:lnTo>
                    <a:pt x="34" y="36"/>
                  </a:lnTo>
                  <a:lnTo>
                    <a:pt x="1584" y="36"/>
                  </a:lnTo>
                  <a:lnTo>
                    <a:pt x="1584" y="0"/>
                  </a:lnTo>
                  <a:lnTo>
                    <a:pt x="34" y="0"/>
                  </a:lnTo>
                  <a:lnTo>
                    <a:pt x="0" y="18"/>
                  </a:lnTo>
                  <a:lnTo>
                    <a:pt x="34" y="0"/>
                  </a:lnTo>
                  <a:lnTo>
                    <a:pt x="0" y="0"/>
                  </a:lnTo>
                  <a:lnTo>
                    <a:pt x="0" y="18"/>
                  </a:lnTo>
                  <a:lnTo>
                    <a:pt x="67" y="18"/>
                  </a:lnTo>
                </a:path>
              </a:pathLst>
            </a:custGeom>
            <a:gradFill rotWithShape="0">
              <a:gsLst>
                <a:gs pos="0">
                  <a:srgbClr val="FFEFD1"/>
                </a:gs>
                <a:gs pos="64999">
                  <a:srgbClr val="F0EBD5"/>
                </a:gs>
                <a:gs pos="100000">
                  <a:srgbClr val="D1C39F"/>
                </a:gs>
              </a:gsLst>
              <a:path path="rect">
                <a:fillToRect l="50000" t="50000" r="50000" b="50000"/>
              </a:path>
            </a:gradFill>
            <a:ln w="9525" cap="rnd">
              <a:noFill/>
              <a:round/>
              <a:headEnd type="none" w="sm" len="sm"/>
              <a:tailEnd type="none" w="sm" len="sm"/>
            </a:ln>
          </p:spPr>
          <p:txBody>
            <a:bodyPr/>
            <a:lstStyle/>
            <a:p>
              <a:endParaRPr lang="en-US"/>
            </a:p>
          </p:txBody>
        </p:sp>
        <p:sp>
          <p:nvSpPr>
            <p:cNvPr id="16414" name="Freeform 20"/>
            <p:cNvSpPr>
              <a:spLocks/>
            </p:cNvSpPr>
            <p:nvPr/>
          </p:nvSpPr>
          <p:spPr bwMode="auto">
            <a:xfrm>
              <a:off x="3509" y="1742"/>
              <a:ext cx="68" cy="279"/>
            </a:xfrm>
            <a:custGeom>
              <a:avLst/>
              <a:gdLst>
                <a:gd name="T0" fmla="*/ 16 w 68"/>
                <a:gd name="T1" fmla="*/ 242 h 279"/>
                <a:gd name="T2" fmla="*/ 67 w 68"/>
                <a:gd name="T3" fmla="*/ 233 h 279"/>
                <a:gd name="T4" fmla="*/ 67 w 68"/>
                <a:gd name="T5" fmla="*/ 0 h 279"/>
                <a:gd name="T6" fmla="*/ 0 w 68"/>
                <a:gd name="T7" fmla="*/ 0 h 279"/>
                <a:gd name="T8" fmla="*/ 0 w 68"/>
                <a:gd name="T9" fmla="*/ 233 h 279"/>
                <a:gd name="T10" fmla="*/ 50 w 68"/>
                <a:gd name="T11" fmla="*/ 224 h 279"/>
                <a:gd name="T12" fmla="*/ 16 w 68"/>
                <a:gd name="T13" fmla="*/ 242 h 279"/>
                <a:gd name="T14" fmla="*/ 50 w 68"/>
                <a:gd name="T15" fmla="*/ 278 h 279"/>
                <a:gd name="T16" fmla="*/ 67 w 68"/>
                <a:gd name="T17" fmla="*/ 233 h 279"/>
                <a:gd name="T18" fmla="*/ 16 w 68"/>
                <a:gd name="T19" fmla="*/ 242 h 2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279"/>
                <a:gd name="T32" fmla="*/ 68 w 68"/>
                <a:gd name="T33" fmla="*/ 279 h 2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279">
                  <a:moveTo>
                    <a:pt x="16" y="242"/>
                  </a:moveTo>
                  <a:lnTo>
                    <a:pt x="67" y="233"/>
                  </a:lnTo>
                  <a:lnTo>
                    <a:pt x="67" y="0"/>
                  </a:lnTo>
                  <a:lnTo>
                    <a:pt x="0" y="0"/>
                  </a:lnTo>
                  <a:lnTo>
                    <a:pt x="0" y="233"/>
                  </a:lnTo>
                  <a:lnTo>
                    <a:pt x="50" y="224"/>
                  </a:lnTo>
                  <a:lnTo>
                    <a:pt x="16" y="242"/>
                  </a:lnTo>
                  <a:lnTo>
                    <a:pt x="50" y="278"/>
                  </a:lnTo>
                  <a:lnTo>
                    <a:pt x="67" y="233"/>
                  </a:lnTo>
                  <a:lnTo>
                    <a:pt x="16" y="242"/>
                  </a:lnTo>
                </a:path>
              </a:pathLst>
            </a:custGeom>
            <a:gradFill rotWithShape="0">
              <a:gsLst>
                <a:gs pos="0">
                  <a:srgbClr val="FFEFD1"/>
                </a:gs>
                <a:gs pos="64999">
                  <a:srgbClr val="F0EBD5"/>
                </a:gs>
                <a:gs pos="100000">
                  <a:srgbClr val="D1C39F"/>
                </a:gs>
              </a:gsLst>
              <a:path path="rect">
                <a:fillToRect l="50000" t="50000" r="50000" b="50000"/>
              </a:path>
            </a:gradFill>
            <a:ln w="9525" cap="rnd">
              <a:noFill/>
              <a:round/>
              <a:headEnd type="none" w="sm" len="sm"/>
              <a:tailEnd type="none" w="sm" len="sm"/>
            </a:ln>
          </p:spPr>
          <p:txBody>
            <a:bodyPr/>
            <a:lstStyle/>
            <a:p>
              <a:endParaRPr lang="en-US"/>
            </a:p>
          </p:txBody>
        </p:sp>
        <p:sp>
          <p:nvSpPr>
            <p:cNvPr id="16415" name="Freeform 21"/>
            <p:cNvSpPr>
              <a:spLocks/>
            </p:cNvSpPr>
            <p:nvPr/>
          </p:nvSpPr>
          <p:spPr bwMode="auto">
            <a:xfrm>
              <a:off x="2879" y="1545"/>
              <a:ext cx="682" cy="440"/>
            </a:xfrm>
            <a:custGeom>
              <a:avLst/>
              <a:gdLst>
                <a:gd name="T0" fmla="*/ 14 w 682"/>
                <a:gd name="T1" fmla="*/ 0 h 440"/>
                <a:gd name="T2" fmla="*/ 14 w 682"/>
                <a:gd name="T3" fmla="*/ 18 h 440"/>
                <a:gd name="T4" fmla="*/ 646 w 682"/>
                <a:gd name="T5" fmla="*/ 439 h 440"/>
                <a:gd name="T6" fmla="*/ 681 w 682"/>
                <a:gd name="T7" fmla="*/ 421 h 440"/>
                <a:gd name="T8" fmla="*/ 49 w 682"/>
                <a:gd name="T9" fmla="*/ 0 h 440"/>
                <a:gd name="T10" fmla="*/ 49 w 682"/>
                <a:gd name="T11" fmla="*/ 18 h 440"/>
                <a:gd name="T12" fmla="*/ 14 w 682"/>
                <a:gd name="T13" fmla="*/ 0 h 440"/>
                <a:gd name="T14" fmla="*/ 0 w 682"/>
                <a:gd name="T15" fmla="*/ 9 h 440"/>
                <a:gd name="T16" fmla="*/ 14 w 682"/>
                <a:gd name="T17" fmla="*/ 18 h 440"/>
                <a:gd name="T18" fmla="*/ 14 w 682"/>
                <a:gd name="T19" fmla="*/ 0 h 4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2"/>
                <a:gd name="T31" fmla="*/ 0 h 440"/>
                <a:gd name="T32" fmla="*/ 682 w 682"/>
                <a:gd name="T33" fmla="*/ 440 h 4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2" h="440">
                  <a:moveTo>
                    <a:pt x="14" y="0"/>
                  </a:moveTo>
                  <a:lnTo>
                    <a:pt x="14" y="18"/>
                  </a:lnTo>
                  <a:lnTo>
                    <a:pt x="646" y="439"/>
                  </a:lnTo>
                  <a:lnTo>
                    <a:pt x="681" y="421"/>
                  </a:lnTo>
                  <a:lnTo>
                    <a:pt x="49" y="0"/>
                  </a:lnTo>
                  <a:lnTo>
                    <a:pt x="49" y="18"/>
                  </a:lnTo>
                  <a:lnTo>
                    <a:pt x="14" y="0"/>
                  </a:lnTo>
                  <a:lnTo>
                    <a:pt x="0" y="9"/>
                  </a:lnTo>
                  <a:lnTo>
                    <a:pt x="14" y="18"/>
                  </a:lnTo>
                  <a:lnTo>
                    <a:pt x="14" y="0"/>
                  </a:lnTo>
                </a:path>
              </a:pathLst>
            </a:custGeom>
            <a:gradFill rotWithShape="0">
              <a:gsLst>
                <a:gs pos="0">
                  <a:srgbClr val="FFEFD1"/>
                </a:gs>
                <a:gs pos="64999">
                  <a:srgbClr val="F0EBD5"/>
                </a:gs>
                <a:gs pos="100000">
                  <a:srgbClr val="D1C39F"/>
                </a:gs>
              </a:gsLst>
              <a:path path="rect">
                <a:fillToRect l="50000" t="50000" r="50000" b="50000"/>
              </a:path>
            </a:gradFill>
            <a:ln w="9525" cap="rnd">
              <a:noFill/>
              <a:round/>
              <a:headEnd type="none" w="sm" len="sm"/>
              <a:tailEnd type="none" w="sm" len="sm"/>
            </a:ln>
          </p:spPr>
          <p:txBody>
            <a:bodyPr/>
            <a:lstStyle/>
            <a:p>
              <a:endParaRPr lang="en-US"/>
            </a:p>
          </p:txBody>
        </p:sp>
        <p:sp>
          <p:nvSpPr>
            <p:cNvPr id="16416" name="Freeform 22"/>
            <p:cNvSpPr>
              <a:spLocks/>
            </p:cNvSpPr>
            <p:nvPr/>
          </p:nvSpPr>
          <p:spPr bwMode="auto">
            <a:xfrm>
              <a:off x="2893" y="1097"/>
              <a:ext cx="684" cy="467"/>
            </a:xfrm>
            <a:custGeom>
              <a:avLst/>
              <a:gdLst>
                <a:gd name="T0" fmla="*/ 683 w 684"/>
                <a:gd name="T1" fmla="*/ 45 h 467"/>
                <a:gd name="T2" fmla="*/ 632 w 684"/>
                <a:gd name="T3" fmla="*/ 36 h 467"/>
                <a:gd name="T4" fmla="*/ 0 w 684"/>
                <a:gd name="T5" fmla="*/ 448 h 467"/>
                <a:gd name="T6" fmla="*/ 34 w 684"/>
                <a:gd name="T7" fmla="*/ 466 h 467"/>
                <a:gd name="T8" fmla="*/ 666 w 684"/>
                <a:gd name="T9" fmla="*/ 54 h 467"/>
                <a:gd name="T10" fmla="*/ 615 w 684"/>
                <a:gd name="T11" fmla="*/ 45 h 467"/>
                <a:gd name="T12" fmla="*/ 683 w 684"/>
                <a:gd name="T13" fmla="*/ 45 h 467"/>
                <a:gd name="T14" fmla="*/ 683 w 684"/>
                <a:gd name="T15" fmla="*/ 0 h 467"/>
                <a:gd name="T16" fmla="*/ 632 w 684"/>
                <a:gd name="T17" fmla="*/ 36 h 467"/>
                <a:gd name="T18" fmla="*/ 683 w 684"/>
                <a:gd name="T19" fmla="*/ 45 h 4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4"/>
                <a:gd name="T31" fmla="*/ 0 h 467"/>
                <a:gd name="T32" fmla="*/ 684 w 684"/>
                <a:gd name="T33" fmla="*/ 467 h 4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4" h="467">
                  <a:moveTo>
                    <a:pt x="683" y="45"/>
                  </a:moveTo>
                  <a:lnTo>
                    <a:pt x="632" y="36"/>
                  </a:lnTo>
                  <a:lnTo>
                    <a:pt x="0" y="448"/>
                  </a:lnTo>
                  <a:lnTo>
                    <a:pt x="34" y="466"/>
                  </a:lnTo>
                  <a:lnTo>
                    <a:pt x="666" y="54"/>
                  </a:lnTo>
                  <a:lnTo>
                    <a:pt x="615" y="45"/>
                  </a:lnTo>
                  <a:lnTo>
                    <a:pt x="683" y="45"/>
                  </a:lnTo>
                  <a:lnTo>
                    <a:pt x="683" y="0"/>
                  </a:lnTo>
                  <a:lnTo>
                    <a:pt x="632" y="36"/>
                  </a:lnTo>
                  <a:lnTo>
                    <a:pt x="683" y="45"/>
                  </a:lnTo>
                </a:path>
              </a:pathLst>
            </a:custGeom>
            <a:gradFill rotWithShape="0">
              <a:gsLst>
                <a:gs pos="0">
                  <a:srgbClr val="FFEFD1"/>
                </a:gs>
                <a:gs pos="64999">
                  <a:srgbClr val="F0EBD5"/>
                </a:gs>
                <a:gs pos="100000">
                  <a:srgbClr val="D1C39F"/>
                </a:gs>
              </a:gsLst>
              <a:path path="rect">
                <a:fillToRect l="50000" t="50000" r="50000" b="50000"/>
              </a:path>
            </a:gradFill>
            <a:ln w="9525" cap="rnd">
              <a:noFill/>
              <a:round/>
              <a:headEnd type="none" w="sm" len="sm"/>
              <a:tailEnd type="none" w="sm" len="sm"/>
            </a:ln>
          </p:spPr>
          <p:txBody>
            <a:bodyPr/>
            <a:lstStyle/>
            <a:p>
              <a:endParaRPr lang="en-US"/>
            </a:p>
          </p:txBody>
        </p:sp>
        <p:sp>
          <p:nvSpPr>
            <p:cNvPr id="16417" name="Freeform 23"/>
            <p:cNvSpPr>
              <a:spLocks/>
            </p:cNvSpPr>
            <p:nvPr/>
          </p:nvSpPr>
          <p:spPr bwMode="auto">
            <a:xfrm>
              <a:off x="3509" y="1142"/>
              <a:ext cx="68" cy="270"/>
            </a:xfrm>
            <a:custGeom>
              <a:avLst/>
              <a:gdLst>
                <a:gd name="T0" fmla="*/ 34 w 68"/>
                <a:gd name="T1" fmla="*/ 242 h 270"/>
                <a:gd name="T2" fmla="*/ 67 w 68"/>
                <a:gd name="T3" fmla="*/ 260 h 270"/>
                <a:gd name="T4" fmla="*/ 67 w 68"/>
                <a:gd name="T5" fmla="*/ 0 h 270"/>
                <a:gd name="T6" fmla="*/ 0 w 68"/>
                <a:gd name="T7" fmla="*/ 0 h 270"/>
                <a:gd name="T8" fmla="*/ 0 w 68"/>
                <a:gd name="T9" fmla="*/ 260 h 270"/>
                <a:gd name="T10" fmla="*/ 34 w 68"/>
                <a:gd name="T11" fmla="*/ 269 h 270"/>
                <a:gd name="T12" fmla="*/ 0 w 68"/>
                <a:gd name="T13" fmla="*/ 260 h 270"/>
                <a:gd name="T14" fmla="*/ 0 w 68"/>
                <a:gd name="T15" fmla="*/ 269 h 270"/>
                <a:gd name="T16" fmla="*/ 34 w 68"/>
                <a:gd name="T17" fmla="*/ 269 h 270"/>
                <a:gd name="T18" fmla="*/ 34 w 68"/>
                <a:gd name="T19" fmla="*/ 242 h 2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270"/>
                <a:gd name="T32" fmla="*/ 68 w 68"/>
                <a:gd name="T33" fmla="*/ 270 h 2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270">
                  <a:moveTo>
                    <a:pt x="34" y="242"/>
                  </a:moveTo>
                  <a:lnTo>
                    <a:pt x="67" y="260"/>
                  </a:lnTo>
                  <a:lnTo>
                    <a:pt x="67" y="0"/>
                  </a:lnTo>
                  <a:lnTo>
                    <a:pt x="0" y="0"/>
                  </a:lnTo>
                  <a:lnTo>
                    <a:pt x="0" y="260"/>
                  </a:lnTo>
                  <a:lnTo>
                    <a:pt x="34" y="269"/>
                  </a:lnTo>
                  <a:lnTo>
                    <a:pt x="0" y="260"/>
                  </a:lnTo>
                  <a:lnTo>
                    <a:pt x="0" y="269"/>
                  </a:lnTo>
                  <a:lnTo>
                    <a:pt x="34" y="269"/>
                  </a:lnTo>
                  <a:lnTo>
                    <a:pt x="34" y="242"/>
                  </a:lnTo>
                </a:path>
              </a:pathLst>
            </a:custGeom>
            <a:gradFill rotWithShape="0">
              <a:gsLst>
                <a:gs pos="0">
                  <a:srgbClr val="FFEFD1"/>
                </a:gs>
                <a:gs pos="64999">
                  <a:srgbClr val="F0EBD5"/>
                </a:gs>
                <a:gs pos="100000">
                  <a:srgbClr val="D1C39F"/>
                </a:gs>
              </a:gsLst>
              <a:path path="rect">
                <a:fillToRect l="50000" t="50000" r="50000" b="50000"/>
              </a:path>
            </a:gradFill>
            <a:ln w="9525" cap="rnd">
              <a:noFill/>
              <a:round/>
              <a:headEnd type="none" w="sm" len="sm"/>
              <a:tailEnd type="none" w="sm" len="sm"/>
            </a:ln>
          </p:spPr>
          <p:txBody>
            <a:bodyPr/>
            <a:lstStyle/>
            <a:p>
              <a:endParaRPr lang="en-US"/>
            </a:p>
          </p:txBody>
        </p:sp>
        <p:sp>
          <p:nvSpPr>
            <p:cNvPr id="16418" name="Freeform 24"/>
            <p:cNvSpPr>
              <a:spLocks/>
            </p:cNvSpPr>
            <p:nvPr/>
          </p:nvSpPr>
          <p:spPr bwMode="auto">
            <a:xfrm>
              <a:off x="3543" y="1384"/>
              <a:ext cx="1586" cy="28"/>
            </a:xfrm>
            <a:custGeom>
              <a:avLst/>
              <a:gdLst>
                <a:gd name="T0" fmla="*/ 1517 w 1586"/>
                <a:gd name="T1" fmla="*/ 18 h 28"/>
                <a:gd name="T2" fmla="*/ 1550 w 1586"/>
                <a:gd name="T3" fmla="*/ 0 h 28"/>
                <a:gd name="T4" fmla="*/ 0 w 1586"/>
                <a:gd name="T5" fmla="*/ 0 h 28"/>
                <a:gd name="T6" fmla="*/ 0 w 1586"/>
                <a:gd name="T7" fmla="*/ 27 h 28"/>
                <a:gd name="T8" fmla="*/ 1550 w 1586"/>
                <a:gd name="T9" fmla="*/ 27 h 28"/>
                <a:gd name="T10" fmla="*/ 1585 w 1586"/>
                <a:gd name="T11" fmla="*/ 18 h 28"/>
                <a:gd name="T12" fmla="*/ 1550 w 1586"/>
                <a:gd name="T13" fmla="*/ 27 h 28"/>
                <a:gd name="T14" fmla="*/ 1585 w 1586"/>
                <a:gd name="T15" fmla="*/ 27 h 28"/>
                <a:gd name="T16" fmla="*/ 1585 w 1586"/>
                <a:gd name="T17" fmla="*/ 18 h 28"/>
                <a:gd name="T18" fmla="*/ 1517 w 1586"/>
                <a:gd name="T19" fmla="*/ 18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86"/>
                <a:gd name="T31" fmla="*/ 0 h 28"/>
                <a:gd name="T32" fmla="*/ 1586 w 1586"/>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86" h="28">
                  <a:moveTo>
                    <a:pt x="1517" y="18"/>
                  </a:moveTo>
                  <a:lnTo>
                    <a:pt x="1550" y="0"/>
                  </a:lnTo>
                  <a:lnTo>
                    <a:pt x="0" y="0"/>
                  </a:lnTo>
                  <a:lnTo>
                    <a:pt x="0" y="27"/>
                  </a:lnTo>
                  <a:lnTo>
                    <a:pt x="1550" y="27"/>
                  </a:lnTo>
                  <a:lnTo>
                    <a:pt x="1585" y="18"/>
                  </a:lnTo>
                  <a:lnTo>
                    <a:pt x="1550" y="27"/>
                  </a:lnTo>
                  <a:lnTo>
                    <a:pt x="1585" y="27"/>
                  </a:lnTo>
                  <a:lnTo>
                    <a:pt x="1585" y="18"/>
                  </a:lnTo>
                  <a:lnTo>
                    <a:pt x="1517" y="18"/>
                  </a:lnTo>
                </a:path>
              </a:pathLst>
            </a:custGeom>
            <a:gradFill rotWithShape="0">
              <a:gsLst>
                <a:gs pos="0">
                  <a:srgbClr val="FFEFD1"/>
                </a:gs>
                <a:gs pos="64999">
                  <a:srgbClr val="F0EBD5"/>
                </a:gs>
                <a:gs pos="100000">
                  <a:srgbClr val="D1C39F"/>
                </a:gs>
              </a:gsLst>
              <a:path path="rect">
                <a:fillToRect l="50000" t="50000" r="50000" b="50000"/>
              </a:path>
            </a:gradFill>
            <a:ln w="9525" cap="rnd">
              <a:noFill/>
              <a:round/>
              <a:headEnd type="none" w="sm" len="sm"/>
              <a:tailEnd type="none" w="sm" len="sm"/>
            </a:ln>
          </p:spPr>
          <p:txBody>
            <a:bodyPr/>
            <a:lstStyle/>
            <a:p>
              <a:endParaRPr lang="en-US"/>
            </a:p>
          </p:txBody>
        </p:sp>
        <p:sp>
          <p:nvSpPr>
            <p:cNvPr id="16419" name="Freeform 25"/>
            <p:cNvSpPr>
              <a:spLocks/>
            </p:cNvSpPr>
            <p:nvPr/>
          </p:nvSpPr>
          <p:spPr bwMode="auto">
            <a:xfrm>
              <a:off x="5060" y="1097"/>
              <a:ext cx="69" cy="306"/>
            </a:xfrm>
            <a:custGeom>
              <a:avLst/>
              <a:gdLst>
                <a:gd name="T0" fmla="*/ 51 w 69"/>
                <a:gd name="T1" fmla="*/ 36 h 306"/>
                <a:gd name="T2" fmla="*/ 0 w 69"/>
                <a:gd name="T3" fmla="*/ 45 h 306"/>
                <a:gd name="T4" fmla="*/ 0 w 69"/>
                <a:gd name="T5" fmla="*/ 305 h 306"/>
                <a:gd name="T6" fmla="*/ 68 w 69"/>
                <a:gd name="T7" fmla="*/ 305 h 306"/>
                <a:gd name="T8" fmla="*/ 68 w 69"/>
                <a:gd name="T9" fmla="*/ 45 h 306"/>
                <a:gd name="T10" fmla="*/ 16 w 69"/>
                <a:gd name="T11" fmla="*/ 54 h 306"/>
                <a:gd name="T12" fmla="*/ 51 w 69"/>
                <a:gd name="T13" fmla="*/ 36 h 306"/>
                <a:gd name="T14" fmla="*/ 0 w 69"/>
                <a:gd name="T15" fmla="*/ 0 h 306"/>
                <a:gd name="T16" fmla="*/ 0 w 69"/>
                <a:gd name="T17" fmla="*/ 45 h 306"/>
                <a:gd name="T18" fmla="*/ 51 w 69"/>
                <a:gd name="T19" fmla="*/ 36 h 3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306"/>
                <a:gd name="T32" fmla="*/ 69 w 69"/>
                <a:gd name="T33" fmla="*/ 306 h 3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306">
                  <a:moveTo>
                    <a:pt x="51" y="36"/>
                  </a:moveTo>
                  <a:lnTo>
                    <a:pt x="0" y="45"/>
                  </a:lnTo>
                  <a:lnTo>
                    <a:pt x="0" y="305"/>
                  </a:lnTo>
                  <a:lnTo>
                    <a:pt x="68" y="305"/>
                  </a:lnTo>
                  <a:lnTo>
                    <a:pt x="68" y="45"/>
                  </a:lnTo>
                  <a:lnTo>
                    <a:pt x="16" y="54"/>
                  </a:lnTo>
                  <a:lnTo>
                    <a:pt x="51" y="36"/>
                  </a:lnTo>
                  <a:lnTo>
                    <a:pt x="0" y="0"/>
                  </a:lnTo>
                  <a:lnTo>
                    <a:pt x="0" y="45"/>
                  </a:lnTo>
                  <a:lnTo>
                    <a:pt x="51" y="36"/>
                  </a:lnTo>
                </a:path>
              </a:pathLst>
            </a:custGeom>
            <a:gradFill rotWithShape="0">
              <a:gsLst>
                <a:gs pos="0">
                  <a:srgbClr val="FFEFD1"/>
                </a:gs>
                <a:gs pos="64999">
                  <a:srgbClr val="F0EBD5"/>
                </a:gs>
                <a:gs pos="100000">
                  <a:srgbClr val="D1C39F"/>
                </a:gs>
              </a:gsLst>
              <a:path path="rect">
                <a:fillToRect l="50000" t="50000" r="50000" b="50000"/>
              </a:path>
            </a:gradFill>
            <a:ln w="9525" cap="rnd">
              <a:noFill/>
              <a:round/>
              <a:headEnd type="none" w="sm" len="sm"/>
              <a:tailEnd type="none" w="sm" len="sm"/>
            </a:ln>
          </p:spPr>
          <p:txBody>
            <a:bodyPr/>
            <a:lstStyle/>
            <a:p>
              <a:endParaRPr lang="en-US"/>
            </a:p>
          </p:txBody>
        </p:sp>
        <p:sp>
          <p:nvSpPr>
            <p:cNvPr id="16420" name="Freeform 26"/>
            <p:cNvSpPr>
              <a:spLocks/>
            </p:cNvSpPr>
            <p:nvPr/>
          </p:nvSpPr>
          <p:spPr bwMode="auto">
            <a:xfrm>
              <a:off x="5077" y="1133"/>
              <a:ext cx="683" cy="431"/>
            </a:xfrm>
            <a:custGeom>
              <a:avLst/>
              <a:gdLst>
                <a:gd name="T0" fmla="*/ 665 w 683"/>
                <a:gd name="T1" fmla="*/ 430 h 431"/>
                <a:gd name="T2" fmla="*/ 665 w 683"/>
                <a:gd name="T3" fmla="*/ 412 h 431"/>
                <a:gd name="T4" fmla="*/ 34 w 683"/>
                <a:gd name="T5" fmla="*/ 0 h 431"/>
                <a:gd name="T6" fmla="*/ 0 w 683"/>
                <a:gd name="T7" fmla="*/ 18 h 431"/>
                <a:gd name="T8" fmla="*/ 631 w 683"/>
                <a:gd name="T9" fmla="*/ 430 h 431"/>
                <a:gd name="T10" fmla="*/ 631 w 683"/>
                <a:gd name="T11" fmla="*/ 412 h 431"/>
                <a:gd name="T12" fmla="*/ 665 w 683"/>
                <a:gd name="T13" fmla="*/ 430 h 431"/>
                <a:gd name="T14" fmla="*/ 682 w 683"/>
                <a:gd name="T15" fmla="*/ 421 h 431"/>
                <a:gd name="T16" fmla="*/ 665 w 683"/>
                <a:gd name="T17" fmla="*/ 412 h 431"/>
                <a:gd name="T18" fmla="*/ 665 w 683"/>
                <a:gd name="T19" fmla="*/ 430 h 4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3"/>
                <a:gd name="T31" fmla="*/ 0 h 431"/>
                <a:gd name="T32" fmla="*/ 683 w 683"/>
                <a:gd name="T33" fmla="*/ 431 h 4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3" h="431">
                  <a:moveTo>
                    <a:pt x="665" y="430"/>
                  </a:moveTo>
                  <a:lnTo>
                    <a:pt x="665" y="412"/>
                  </a:lnTo>
                  <a:lnTo>
                    <a:pt x="34" y="0"/>
                  </a:lnTo>
                  <a:lnTo>
                    <a:pt x="0" y="18"/>
                  </a:lnTo>
                  <a:lnTo>
                    <a:pt x="631" y="430"/>
                  </a:lnTo>
                  <a:lnTo>
                    <a:pt x="631" y="412"/>
                  </a:lnTo>
                  <a:lnTo>
                    <a:pt x="665" y="430"/>
                  </a:lnTo>
                  <a:lnTo>
                    <a:pt x="682" y="421"/>
                  </a:lnTo>
                  <a:lnTo>
                    <a:pt x="665" y="412"/>
                  </a:lnTo>
                  <a:lnTo>
                    <a:pt x="665" y="430"/>
                  </a:lnTo>
                </a:path>
              </a:pathLst>
            </a:custGeom>
            <a:gradFill rotWithShape="0">
              <a:gsLst>
                <a:gs pos="0">
                  <a:srgbClr val="FFEFD1"/>
                </a:gs>
                <a:gs pos="64999">
                  <a:srgbClr val="F0EBD5"/>
                </a:gs>
                <a:gs pos="100000">
                  <a:srgbClr val="D1C39F"/>
                </a:gs>
              </a:gsLst>
              <a:path path="rect">
                <a:fillToRect l="50000" t="50000" r="50000" b="50000"/>
              </a:path>
            </a:gradFill>
            <a:ln w="9525" cap="rnd">
              <a:noFill/>
              <a:round/>
              <a:headEnd type="none" w="sm" len="sm"/>
              <a:tailEnd type="none" w="sm" len="sm"/>
            </a:ln>
          </p:spPr>
          <p:txBody>
            <a:bodyPr/>
            <a:lstStyle/>
            <a:p>
              <a:endParaRPr lang="en-US"/>
            </a:p>
          </p:txBody>
        </p:sp>
        <p:sp>
          <p:nvSpPr>
            <p:cNvPr id="16421" name="Freeform 27"/>
            <p:cNvSpPr>
              <a:spLocks/>
            </p:cNvSpPr>
            <p:nvPr/>
          </p:nvSpPr>
          <p:spPr bwMode="auto">
            <a:xfrm>
              <a:off x="5060" y="1545"/>
              <a:ext cx="683" cy="476"/>
            </a:xfrm>
            <a:custGeom>
              <a:avLst/>
              <a:gdLst>
                <a:gd name="T0" fmla="*/ 0 w 683"/>
                <a:gd name="T1" fmla="*/ 430 h 476"/>
                <a:gd name="T2" fmla="*/ 50 w 683"/>
                <a:gd name="T3" fmla="*/ 439 h 476"/>
                <a:gd name="T4" fmla="*/ 682 w 683"/>
                <a:gd name="T5" fmla="*/ 18 h 476"/>
                <a:gd name="T6" fmla="*/ 647 w 683"/>
                <a:gd name="T7" fmla="*/ 0 h 476"/>
                <a:gd name="T8" fmla="*/ 16 w 683"/>
                <a:gd name="T9" fmla="*/ 421 h 476"/>
                <a:gd name="T10" fmla="*/ 67 w 683"/>
                <a:gd name="T11" fmla="*/ 430 h 476"/>
                <a:gd name="T12" fmla="*/ 0 w 683"/>
                <a:gd name="T13" fmla="*/ 430 h 476"/>
                <a:gd name="T14" fmla="*/ 16 w 683"/>
                <a:gd name="T15" fmla="*/ 475 h 476"/>
                <a:gd name="T16" fmla="*/ 50 w 683"/>
                <a:gd name="T17" fmla="*/ 439 h 476"/>
                <a:gd name="T18" fmla="*/ 0 w 683"/>
                <a:gd name="T19" fmla="*/ 430 h 4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3"/>
                <a:gd name="T31" fmla="*/ 0 h 476"/>
                <a:gd name="T32" fmla="*/ 683 w 683"/>
                <a:gd name="T33" fmla="*/ 476 h 4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3" h="476">
                  <a:moveTo>
                    <a:pt x="0" y="430"/>
                  </a:moveTo>
                  <a:lnTo>
                    <a:pt x="50" y="439"/>
                  </a:lnTo>
                  <a:lnTo>
                    <a:pt x="682" y="18"/>
                  </a:lnTo>
                  <a:lnTo>
                    <a:pt x="647" y="0"/>
                  </a:lnTo>
                  <a:lnTo>
                    <a:pt x="16" y="421"/>
                  </a:lnTo>
                  <a:lnTo>
                    <a:pt x="67" y="430"/>
                  </a:lnTo>
                  <a:lnTo>
                    <a:pt x="0" y="430"/>
                  </a:lnTo>
                  <a:lnTo>
                    <a:pt x="16" y="475"/>
                  </a:lnTo>
                  <a:lnTo>
                    <a:pt x="50" y="439"/>
                  </a:lnTo>
                  <a:lnTo>
                    <a:pt x="0" y="430"/>
                  </a:lnTo>
                </a:path>
              </a:pathLst>
            </a:custGeom>
            <a:gradFill rotWithShape="0">
              <a:gsLst>
                <a:gs pos="0">
                  <a:srgbClr val="FFEFD1"/>
                </a:gs>
                <a:gs pos="64999">
                  <a:srgbClr val="F0EBD5"/>
                </a:gs>
                <a:gs pos="100000">
                  <a:srgbClr val="D1C39F"/>
                </a:gs>
              </a:gsLst>
              <a:path path="rect">
                <a:fillToRect l="50000" t="50000" r="50000" b="50000"/>
              </a:path>
            </a:gradFill>
            <a:ln w="9525" cap="rnd">
              <a:noFill/>
              <a:round/>
              <a:headEnd type="none" w="sm" len="sm"/>
              <a:tailEnd type="none" w="sm" len="sm"/>
            </a:ln>
          </p:spPr>
          <p:txBody>
            <a:bodyPr/>
            <a:lstStyle/>
            <a:p>
              <a:endParaRPr lang="en-US"/>
            </a:p>
          </p:txBody>
        </p:sp>
        <p:sp>
          <p:nvSpPr>
            <p:cNvPr id="16422" name="Freeform 28"/>
            <p:cNvSpPr>
              <a:spLocks/>
            </p:cNvSpPr>
            <p:nvPr/>
          </p:nvSpPr>
          <p:spPr bwMode="auto">
            <a:xfrm>
              <a:off x="5060" y="1724"/>
              <a:ext cx="69" cy="252"/>
            </a:xfrm>
            <a:custGeom>
              <a:avLst/>
              <a:gdLst>
                <a:gd name="T0" fmla="*/ 33 w 69"/>
                <a:gd name="T1" fmla="*/ 36 h 252"/>
                <a:gd name="T2" fmla="*/ 0 w 69"/>
                <a:gd name="T3" fmla="*/ 18 h 252"/>
                <a:gd name="T4" fmla="*/ 0 w 69"/>
                <a:gd name="T5" fmla="*/ 251 h 252"/>
                <a:gd name="T6" fmla="*/ 68 w 69"/>
                <a:gd name="T7" fmla="*/ 251 h 252"/>
                <a:gd name="T8" fmla="*/ 68 w 69"/>
                <a:gd name="T9" fmla="*/ 18 h 252"/>
                <a:gd name="T10" fmla="*/ 33 w 69"/>
                <a:gd name="T11" fmla="*/ 0 h 252"/>
                <a:gd name="T12" fmla="*/ 68 w 69"/>
                <a:gd name="T13" fmla="*/ 18 h 252"/>
                <a:gd name="T14" fmla="*/ 68 w 69"/>
                <a:gd name="T15" fmla="*/ 0 h 252"/>
                <a:gd name="T16" fmla="*/ 33 w 69"/>
                <a:gd name="T17" fmla="*/ 0 h 252"/>
                <a:gd name="T18" fmla="*/ 33 w 69"/>
                <a:gd name="T19" fmla="*/ 36 h 2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252"/>
                <a:gd name="T32" fmla="*/ 69 w 69"/>
                <a:gd name="T33" fmla="*/ 252 h 2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252">
                  <a:moveTo>
                    <a:pt x="33" y="36"/>
                  </a:moveTo>
                  <a:lnTo>
                    <a:pt x="0" y="18"/>
                  </a:lnTo>
                  <a:lnTo>
                    <a:pt x="0" y="251"/>
                  </a:lnTo>
                  <a:lnTo>
                    <a:pt x="68" y="251"/>
                  </a:lnTo>
                  <a:lnTo>
                    <a:pt x="68" y="18"/>
                  </a:lnTo>
                  <a:lnTo>
                    <a:pt x="33" y="0"/>
                  </a:lnTo>
                  <a:lnTo>
                    <a:pt x="68" y="18"/>
                  </a:lnTo>
                  <a:lnTo>
                    <a:pt x="68" y="0"/>
                  </a:lnTo>
                  <a:lnTo>
                    <a:pt x="33" y="0"/>
                  </a:lnTo>
                  <a:lnTo>
                    <a:pt x="33" y="36"/>
                  </a:lnTo>
                </a:path>
              </a:pathLst>
            </a:custGeom>
            <a:gradFill rotWithShape="0">
              <a:gsLst>
                <a:gs pos="0">
                  <a:srgbClr val="FFEFD1"/>
                </a:gs>
                <a:gs pos="64999">
                  <a:srgbClr val="F0EBD5"/>
                </a:gs>
                <a:gs pos="100000">
                  <a:srgbClr val="D1C39F"/>
                </a:gs>
              </a:gsLst>
              <a:path path="rect">
                <a:fillToRect l="50000" t="50000" r="50000" b="50000"/>
              </a:path>
            </a:gradFill>
            <a:ln w="9525" cap="rnd">
              <a:noFill/>
              <a:round/>
              <a:headEnd type="none" w="sm" len="sm"/>
              <a:tailEnd type="none" w="sm" len="sm"/>
            </a:ln>
          </p:spPr>
          <p:txBody>
            <a:bodyPr/>
            <a:lstStyle/>
            <a:p>
              <a:endParaRPr lang="en-US"/>
            </a:p>
          </p:txBody>
        </p:sp>
      </p:grpSp>
      <p:sp>
        <p:nvSpPr>
          <p:cNvPr id="455709" name="Rectangle 29"/>
          <p:cNvSpPr>
            <a:spLocks noChangeArrowheads="1"/>
          </p:cNvSpPr>
          <p:nvPr/>
        </p:nvSpPr>
        <p:spPr bwMode="auto">
          <a:xfrm>
            <a:off x="2286000" y="1295400"/>
            <a:ext cx="2241550" cy="701675"/>
          </a:xfrm>
          <a:prstGeom prst="rect">
            <a:avLst/>
          </a:prstGeom>
          <a:noFill/>
          <a:ln w="9525">
            <a:noFill/>
            <a:miter lim="800000"/>
            <a:headEnd/>
            <a:tailEnd/>
          </a:ln>
          <a:effectLst/>
        </p:spPr>
        <p:txBody>
          <a:bodyPr wrap="none" lIns="92075" tIns="46038" rIns="92075" bIns="46038">
            <a:spAutoFit/>
          </a:bodyPr>
          <a:lstStyle/>
          <a:p>
            <a:pPr>
              <a:defRPr/>
            </a:pPr>
            <a:r>
              <a:rPr lang="en-US" sz="4000">
                <a:effectLst>
                  <a:outerShdw blurRad="38100" dist="38100" dir="2700000" algn="tl">
                    <a:srgbClr val="FFFFFF"/>
                  </a:outerShdw>
                </a:effectLst>
              </a:rPr>
              <a:t>EXCESS</a:t>
            </a:r>
          </a:p>
        </p:txBody>
      </p:sp>
      <p:sp>
        <p:nvSpPr>
          <p:cNvPr id="455710" name="Rectangle 30"/>
          <p:cNvSpPr>
            <a:spLocks noChangeArrowheads="1"/>
          </p:cNvSpPr>
          <p:nvPr/>
        </p:nvSpPr>
        <p:spPr bwMode="auto">
          <a:xfrm>
            <a:off x="5546725" y="1336675"/>
            <a:ext cx="2608263" cy="701675"/>
          </a:xfrm>
          <a:prstGeom prst="rect">
            <a:avLst/>
          </a:prstGeom>
          <a:noFill/>
          <a:ln w="9525">
            <a:noFill/>
            <a:miter lim="800000"/>
            <a:headEnd/>
            <a:tailEnd/>
          </a:ln>
          <a:effectLst/>
        </p:spPr>
        <p:txBody>
          <a:bodyPr wrap="none" lIns="92075" tIns="46038" rIns="92075" bIns="46038">
            <a:spAutoFit/>
          </a:bodyPr>
          <a:lstStyle/>
          <a:p>
            <a:pPr>
              <a:defRPr/>
            </a:pPr>
            <a:r>
              <a:rPr lang="en-US" sz="4000">
                <a:effectLst>
                  <a:outerShdw blurRad="38100" dist="38100" dir="2700000" algn="tl">
                    <a:srgbClr val="FFFFFF"/>
                  </a:outerShdw>
                </a:effectLst>
              </a:rPr>
              <a:t>SURPLUS</a:t>
            </a:r>
          </a:p>
        </p:txBody>
      </p:sp>
      <p:sp>
        <p:nvSpPr>
          <p:cNvPr id="16393" name="Rectangle 31"/>
          <p:cNvSpPr>
            <a:spLocks noChangeArrowheads="1"/>
          </p:cNvSpPr>
          <p:nvPr/>
        </p:nvSpPr>
        <p:spPr bwMode="auto">
          <a:xfrm>
            <a:off x="0" y="3200400"/>
            <a:ext cx="9144000" cy="3429000"/>
          </a:xfrm>
          <a:prstGeom prst="rect">
            <a:avLst/>
          </a:prstGeom>
          <a:gradFill rotWithShape="0">
            <a:gsLst>
              <a:gs pos="0">
                <a:srgbClr val="8488C4"/>
              </a:gs>
              <a:gs pos="53000">
                <a:srgbClr val="D4DEFF"/>
              </a:gs>
              <a:gs pos="83000">
                <a:srgbClr val="D4DEFF"/>
              </a:gs>
              <a:gs pos="100000">
                <a:srgbClr val="96AB94"/>
              </a:gs>
            </a:gsLst>
            <a:lin ang="5400000" scaled="1"/>
          </a:gradFill>
          <a:ln w="12700">
            <a:solidFill>
              <a:schemeClr val="tx1"/>
            </a:solidFill>
            <a:miter lim="800000"/>
            <a:headEnd/>
            <a:tailEnd/>
          </a:ln>
        </p:spPr>
        <p:txBody>
          <a:bodyPr wrap="none" anchor="ctr"/>
          <a:lstStyle/>
          <a:p>
            <a:pPr algn="ctr"/>
            <a:r>
              <a:rPr lang="en-US" sz="2400" b="0">
                <a:latin typeface="Alois" charset="0"/>
                <a:cs typeface="Arial" pitchFamily="34" charset="0"/>
              </a:rPr>
              <a:t>Non</a:t>
            </a:r>
          </a:p>
        </p:txBody>
      </p:sp>
      <p:sp>
        <p:nvSpPr>
          <p:cNvPr id="455712" name="Rectangle 32"/>
          <p:cNvSpPr>
            <a:spLocks noChangeArrowheads="1"/>
          </p:cNvSpPr>
          <p:nvPr/>
        </p:nvSpPr>
        <p:spPr bwMode="auto">
          <a:xfrm>
            <a:off x="0" y="2286000"/>
            <a:ext cx="5105400" cy="749300"/>
          </a:xfrm>
          <a:prstGeom prst="rect">
            <a:avLst/>
          </a:prstGeom>
          <a:noFill/>
          <a:ln w="9525">
            <a:noFill/>
            <a:miter lim="800000"/>
            <a:headEnd/>
            <a:tailEnd/>
          </a:ln>
          <a:effectLst/>
        </p:spPr>
        <p:txBody>
          <a:bodyPr lIns="92075" tIns="46038" rIns="92075" bIns="46038">
            <a:spAutoFit/>
          </a:bodyPr>
          <a:lstStyle/>
          <a:p>
            <a:pPr algn="ctr">
              <a:lnSpc>
                <a:spcPct val="80000"/>
              </a:lnSpc>
              <a:defRPr/>
            </a:pPr>
            <a:r>
              <a:rPr lang="en-US" sz="5400">
                <a:solidFill>
                  <a:srgbClr val="FF0000"/>
                </a:solidFill>
                <a:effectLst>
                  <a:outerShdw blurRad="38100" dist="38100" dir="2700000" algn="tl">
                    <a:srgbClr val="000000"/>
                  </a:outerShdw>
                </a:effectLst>
              </a:rPr>
              <a:t>SCREENING</a:t>
            </a:r>
          </a:p>
        </p:txBody>
      </p:sp>
      <p:sp>
        <p:nvSpPr>
          <p:cNvPr id="16395" name="Rectangle 33"/>
          <p:cNvSpPr>
            <a:spLocks noChangeArrowheads="1"/>
          </p:cNvSpPr>
          <p:nvPr/>
        </p:nvSpPr>
        <p:spPr bwMode="auto">
          <a:xfrm>
            <a:off x="457200" y="5105400"/>
            <a:ext cx="1981200" cy="549275"/>
          </a:xfrm>
          <a:prstGeom prst="rect">
            <a:avLst/>
          </a:prstGeom>
          <a:noFill/>
          <a:ln w="9525">
            <a:noFill/>
            <a:miter lim="800000"/>
            <a:headEnd/>
            <a:tailEnd/>
          </a:ln>
        </p:spPr>
        <p:txBody>
          <a:bodyPr lIns="92075" tIns="46038" rIns="92075" bIns="46038">
            <a:spAutoFit/>
          </a:bodyPr>
          <a:lstStyle/>
          <a:p>
            <a:pPr algn="ctr"/>
            <a:r>
              <a:rPr lang="en-US" sz="1000"/>
              <a:t>Internal</a:t>
            </a:r>
          </a:p>
          <a:p>
            <a:pPr algn="ctr"/>
            <a:r>
              <a:rPr lang="en-US" sz="1000"/>
              <a:t>Agencies/Bureaus</a:t>
            </a:r>
          </a:p>
          <a:p>
            <a:pPr algn="ctr"/>
            <a:r>
              <a:rPr lang="en-US" sz="1000"/>
              <a:t>Of your Department</a:t>
            </a:r>
          </a:p>
        </p:txBody>
      </p:sp>
      <p:sp>
        <p:nvSpPr>
          <p:cNvPr id="16396" name="Rectangle 34"/>
          <p:cNvSpPr>
            <a:spLocks noChangeArrowheads="1"/>
          </p:cNvSpPr>
          <p:nvPr/>
        </p:nvSpPr>
        <p:spPr bwMode="auto">
          <a:xfrm>
            <a:off x="2438400" y="5105400"/>
            <a:ext cx="2093913" cy="701675"/>
          </a:xfrm>
          <a:prstGeom prst="rect">
            <a:avLst/>
          </a:prstGeom>
          <a:noFill/>
          <a:ln w="9525">
            <a:noFill/>
            <a:miter lim="800000"/>
            <a:headEnd/>
            <a:tailEnd/>
          </a:ln>
        </p:spPr>
        <p:txBody>
          <a:bodyPr lIns="92075" tIns="46038" rIns="92075" bIns="46038">
            <a:spAutoFit/>
          </a:bodyPr>
          <a:lstStyle/>
          <a:p>
            <a:pPr algn="ctr"/>
            <a:r>
              <a:rPr lang="en-US" sz="1000"/>
              <a:t>Federal Agencies</a:t>
            </a:r>
          </a:p>
          <a:p>
            <a:pPr algn="ctr"/>
            <a:r>
              <a:rPr lang="en-US" sz="1000">
                <a:cs typeface="Times New Roman" pitchFamily="18" charset="0"/>
              </a:rPr>
              <a:t>Cost Reimbursable Contractors</a:t>
            </a:r>
            <a:r>
              <a:rPr lang="en-US" sz="1000"/>
              <a:t> </a:t>
            </a:r>
          </a:p>
          <a:p>
            <a:pPr algn="ctr"/>
            <a:r>
              <a:rPr lang="en-US" sz="1000">
                <a:cs typeface="Times New Roman" pitchFamily="18" charset="0"/>
              </a:rPr>
              <a:t>Grantees</a:t>
            </a:r>
          </a:p>
          <a:p>
            <a:pPr algn="ctr"/>
            <a:endParaRPr lang="en-US" sz="1000"/>
          </a:p>
        </p:txBody>
      </p:sp>
      <p:sp>
        <p:nvSpPr>
          <p:cNvPr id="16397" name="Rectangle 35"/>
          <p:cNvSpPr>
            <a:spLocks noChangeArrowheads="1"/>
          </p:cNvSpPr>
          <p:nvPr/>
        </p:nvSpPr>
        <p:spPr bwMode="auto">
          <a:xfrm>
            <a:off x="2362200" y="5607050"/>
            <a:ext cx="2286000" cy="1403350"/>
          </a:xfrm>
          <a:prstGeom prst="rect">
            <a:avLst/>
          </a:prstGeom>
          <a:noFill/>
          <a:ln w="9525">
            <a:noFill/>
            <a:miter lim="800000"/>
            <a:headEnd/>
            <a:tailEnd/>
          </a:ln>
        </p:spPr>
        <p:txBody>
          <a:bodyPr lIns="92075" tIns="46038" rIns="92075" bIns="46038">
            <a:spAutoFit/>
          </a:bodyPr>
          <a:lstStyle/>
          <a:p>
            <a:pPr algn="ctr"/>
            <a:r>
              <a:rPr lang="en-US" sz="1000"/>
              <a:t>Public Airports</a:t>
            </a:r>
          </a:p>
          <a:p>
            <a:pPr algn="ctr"/>
            <a:r>
              <a:rPr lang="en-US" sz="1000"/>
              <a:t>State Agencies for Surplus Property</a:t>
            </a:r>
          </a:p>
          <a:p>
            <a:pPr algn="ctr"/>
            <a:r>
              <a:rPr lang="en-US" sz="1000">
                <a:cs typeface="Times New Roman" pitchFamily="18" charset="0"/>
              </a:rPr>
              <a:t>Nonprofit Educational &amp; Public Health Activities </a:t>
            </a:r>
          </a:p>
          <a:p>
            <a:pPr algn="ctr"/>
            <a:r>
              <a:rPr lang="en-US" sz="1000">
                <a:cs typeface="Times New Roman" pitchFamily="18" charset="0"/>
              </a:rPr>
              <a:t>Service Educational Activities</a:t>
            </a:r>
          </a:p>
          <a:p>
            <a:pPr algn="ctr"/>
            <a:endParaRPr lang="en-US" sz="1000"/>
          </a:p>
          <a:p>
            <a:pPr algn="ctr"/>
            <a:endParaRPr lang="en-US" sz="1600"/>
          </a:p>
        </p:txBody>
      </p:sp>
      <p:sp>
        <p:nvSpPr>
          <p:cNvPr id="16398" name="Rectangle 36"/>
          <p:cNvSpPr>
            <a:spLocks noChangeArrowheads="1"/>
          </p:cNvSpPr>
          <p:nvPr/>
        </p:nvSpPr>
        <p:spPr bwMode="auto">
          <a:xfrm>
            <a:off x="533400" y="3962400"/>
            <a:ext cx="8001000" cy="1092200"/>
          </a:xfrm>
          <a:prstGeom prst="rect">
            <a:avLst/>
          </a:prstGeom>
          <a:gradFill rotWithShape="0">
            <a:gsLst>
              <a:gs pos="0">
                <a:srgbClr val="96AB94"/>
              </a:gs>
              <a:gs pos="17000">
                <a:srgbClr val="D4DEFF"/>
              </a:gs>
              <a:gs pos="47000">
                <a:srgbClr val="D4DEFF"/>
              </a:gs>
              <a:gs pos="100000">
                <a:srgbClr val="8488C4"/>
              </a:gs>
            </a:gsLst>
            <a:lin ang="5400000" scaled="1"/>
          </a:gradFill>
          <a:ln w="50800">
            <a:solidFill>
              <a:schemeClr val="bg1"/>
            </a:solidFill>
            <a:miter lim="800000"/>
            <a:headEnd/>
            <a:tailEnd/>
          </a:ln>
        </p:spPr>
        <p:txBody>
          <a:bodyPr wrap="none" anchor="ctr"/>
          <a:lstStyle/>
          <a:p>
            <a:endParaRPr lang="en-US"/>
          </a:p>
        </p:txBody>
      </p:sp>
      <p:sp>
        <p:nvSpPr>
          <p:cNvPr id="16399" name="Rectangle 37"/>
          <p:cNvSpPr>
            <a:spLocks noChangeArrowheads="1"/>
          </p:cNvSpPr>
          <p:nvPr/>
        </p:nvSpPr>
        <p:spPr bwMode="auto">
          <a:xfrm>
            <a:off x="711200" y="4191000"/>
            <a:ext cx="1543050" cy="641350"/>
          </a:xfrm>
          <a:prstGeom prst="rect">
            <a:avLst/>
          </a:prstGeom>
          <a:noFill/>
          <a:ln w="9525">
            <a:noFill/>
            <a:miter lim="800000"/>
            <a:headEnd/>
            <a:tailEnd/>
          </a:ln>
        </p:spPr>
        <p:txBody>
          <a:bodyPr wrap="none" lIns="92075" tIns="46038" rIns="92075" bIns="46038">
            <a:spAutoFit/>
          </a:bodyPr>
          <a:lstStyle/>
          <a:p>
            <a:pPr algn="ctr"/>
            <a:r>
              <a:rPr lang="en-US"/>
              <a:t>AGENCY</a:t>
            </a:r>
          </a:p>
          <a:p>
            <a:pPr algn="ctr"/>
            <a:r>
              <a:rPr lang="en-US"/>
              <a:t>SCREENING</a:t>
            </a:r>
          </a:p>
        </p:txBody>
      </p:sp>
      <p:sp>
        <p:nvSpPr>
          <p:cNvPr id="16400" name="Rectangle 38"/>
          <p:cNvSpPr>
            <a:spLocks noChangeArrowheads="1"/>
          </p:cNvSpPr>
          <p:nvPr/>
        </p:nvSpPr>
        <p:spPr bwMode="auto">
          <a:xfrm>
            <a:off x="2133600" y="3962400"/>
            <a:ext cx="2667000" cy="1082675"/>
          </a:xfrm>
          <a:prstGeom prst="rect">
            <a:avLst/>
          </a:prstGeom>
          <a:noFill/>
          <a:ln w="9525">
            <a:noFill/>
            <a:miter lim="800000"/>
            <a:headEnd/>
            <a:tailEnd/>
          </a:ln>
        </p:spPr>
        <p:txBody>
          <a:bodyPr lIns="92075" tIns="46038" rIns="92075" bIns="46038">
            <a:spAutoFit/>
          </a:bodyPr>
          <a:lstStyle/>
          <a:p>
            <a:pPr algn="ctr">
              <a:lnSpc>
                <a:spcPct val="90000"/>
              </a:lnSpc>
            </a:pPr>
            <a:r>
              <a:rPr lang="en-US"/>
              <a:t>SCREENING</a:t>
            </a:r>
          </a:p>
          <a:p>
            <a:pPr algn="ctr">
              <a:lnSpc>
                <a:spcPct val="90000"/>
              </a:lnSpc>
            </a:pPr>
            <a:r>
              <a:rPr lang="en-US"/>
              <a:t>And</a:t>
            </a:r>
          </a:p>
          <a:p>
            <a:pPr algn="ctr">
              <a:lnSpc>
                <a:spcPct val="90000"/>
              </a:lnSpc>
            </a:pPr>
            <a:r>
              <a:rPr lang="en-US"/>
              <a:t>FEDERAL TRANSFER</a:t>
            </a:r>
          </a:p>
          <a:p>
            <a:pPr algn="ctr">
              <a:lnSpc>
                <a:spcPct val="90000"/>
              </a:lnSpc>
            </a:pPr>
            <a:r>
              <a:rPr lang="en-US"/>
              <a:t>21 DAYS</a:t>
            </a:r>
          </a:p>
        </p:txBody>
      </p:sp>
      <p:sp>
        <p:nvSpPr>
          <p:cNvPr id="16401" name="Rectangle 39"/>
          <p:cNvSpPr>
            <a:spLocks noChangeArrowheads="1"/>
          </p:cNvSpPr>
          <p:nvPr/>
        </p:nvSpPr>
        <p:spPr bwMode="auto">
          <a:xfrm>
            <a:off x="4724400" y="4038600"/>
            <a:ext cx="1809750" cy="835025"/>
          </a:xfrm>
          <a:prstGeom prst="rect">
            <a:avLst/>
          </a:prstGeom>
          <a:noFill/>
          <a:ln w="9525">
            <a:noFill/>
            <a:miter lim="800000"/>
            <a:headEnd/>
            <a:tailEnd/>
          </a:ln>
        </p:spPr>
        <p:txBody>
          <a:bodyPr wrap="none" lIns="92075" tIns="46038" rIns="92075" bIns="46038">
            <a:spAutoFit/>
          </a:bodyPr>
          <a:lstStyle/>
          <a:p>
            <a:pPr algn="ctr">
              <a:lnSpc>
                <a:spcPct val="90000"/>
              </a:lnSpc>
            </a:pPr>
            <a:r>
              <a:rPr lang="en-US"/>
              <a:t>DONATION</a:t>
            </a:r>
          </a:p>
          <a:p>
            <a:pPr algn="ctr">
              <a:lnSpc>
                <a:spcPct val="90000"/>
              </a:lnSpc>
            </a:pPr>
            <a:r>
              <a:rPr lang="en-US"/>
              <a:t>NOTIFICATION</a:t>
            </a:r>
          </a:p>
          <a:p>
            <a:pPr algn="ctr">
              <a:lnSpc>
                <a:spcPct val="90000"/>
              </a:lnSpc>
            </a:pPr>
            <a:r>
              <a:rPr lang="en-US"/>
              <a:t>5 DAYS</a:t>
            </a:r>
          </a:p>
        </p:txBody>
      </p:sp>
      <p:sp>
        <p:nvSpPr>
          <p:cNvPr id="16402" name="Line 40"/>
          <p:cNvSpPr>
            <a:spLocks noChangeShapeType="1"/>
          </p:cNvSpPr>
          <p:nvPr/>
        </p:nvSpPr>
        <p:spPr bwMode="auto">
          <a:xfrm>
            <a:off x="2209800" y="4038600"/>
            <a:ext cx="0" cy="984250"/>
          </a:xfrm>
          <a:prstGeom prst="line">
            <a:avLst/>
          </a:prstGeom>
          <a:noFill/>
          <a:ln w="50800">
            <a:solidFill>
              <a:schemeClr val="tx1"/>
            </a:solidFill>
            <a:round/>
            <a:headEnd type="none" w="sm" len="sm"/>
            <a:tailEnd type="none" w="sm" len="sm"/>
          </a:ln>
        </p:spPr>
        <p:txBody>
          <a:bodyPr wrap="none" anchor="ctr"/>
          <a:lstStyle/>
          <a:p>
            <a:endParaRPr lang="en-US"/>
          </a:p>
        </p:txBody>
      </p:sp>
      <p:sp>
        <p:nvSpPr>
          <p:cNvPr id="16403" name="Line 41"/>
          <p:cNvSpPr>
            <a:spLocks noChangeShapeType="1"/>
          </p:cNvSpPr>
          <p:nvPr/>
        </p:nvSpPr>
        <p:spPr bwMode="auto">
          <a:xfrm>
            <a:off x="6477000" y="4038600"/>
            <a:ext cx="0" cy="984250"/>
          </a:xfrm>
          <a:prstGeom prst="line">
            <a:avLst/>
          </a:prstGeom>
          <a:noFill/>
          <a:ln w="50800">
            <a:solidFill>
              <a:schemeClr val="tx1"/>
            </a:solidFill>
            <a:round/>
            <a:headEnd type="none" w="sm" len="sm"/>
            <a:tailEnd type="none" w="sm" len="sm"/>
          </a:ln>
        </p:spPr>
        <p:txBody>
          <a:bodyPr wrap="none" anchor="ctr"/>
          <a:lstStyle/>
          <a:p>
            <a:endParaRPr lang="en-US"/>
          </a:p>
        </p:txBody>
      </p:sp>
      <p:sp>
        <p:nvSpPr>
          <p:cNvPr id="16404" name="Rectangle 42"/>
          <p:cNvSpPr>
            <a:spLocks noChangeArrowheads="1"/>
          </p:cNvSpPr>
          <p:nvPr/>
        </p:nvSpPr>
        <p:spPr bwMode="auto">
          <a:xfrm>
            <a:off x="6553200" y="4114800"/>
            <a:ext cx="1905000" cy="311150"/>
          </a:xfrm>
          <a:prstGeom prst="rect">
            <a:avLst/>
          </a:prstGeom>
          <a:noFill/>
          <a:ln w="9525">
            <a:noFill/>
            <a:miter lim="800000"/>
            <a:headEnd/>
            <a:tailEnd/>
          </a:ln>
        </p:spPr>
        <p:txBody>
          <a:bodyPr lIns="92075" tIns="46038" rIns="92075" bIns="46038">
            <a:spAutoFit/>
          </a:bodyPr>
          <a:lstStyle/>
          <a:p>
            <a:pPr algn="ctr">
              <a:lnSpc>
                <a:spcPct val="80000"/>
              </a:lnSpc>
            </a:pPr>
            <a:r>
              <a:rPr lang="en-US"/>
              <a:t>SALES</a:t>
            </a:r>
          </a:p>
        </p:txBody>
      </p:sp>
      <p:sp>
        <p:nvSpPr>
          <p:cNvPr id="16405" name="Line 43"/>
          <p:cNvSpPr>
            <a:spLocks noChangeShapeType="1"/>
          </p:cNvSpPr>
          <p:nvPr/>
        </p:nvSpPr>
        <p:spPr bwMode="auto">
          <a:xfrm>
            <a:off x="4724400" y="4038600"/>
            <a:ext cx="0" cy="984250"/>
          </a:xfrm>
          <a:prstGeom prst="line">
            <a:avLst/>
          </a:prstGeom>
          <a:noFill/>
          <a:ln w="50800">
            <a:solidFill>
              <a:schemeClr val="tx1"/>
            </a:solidFill>
            <a:round/>
            <a:headEnd type="none" w="sm" len="sm"/>
            <a:tailEnd type="none" w="sm" len="sm"/>
          </a:ln>
        </p:spPr>
        <p:txBody>
          <a:bodyPr wrap="none" anchor="ctr"/>
          <a:lstStyle/>
          <a:p>
            <a:endParaRPr lang="en-US"/>
          </a:p>
        </p:txBody>
      </p:sp>
      <p:sp>
        <p:nvSpPr>
          <p:cNvPr id="16406" name="WordArt 44"/>
          <p:cNvSpPr>
            <a:spLocks noChangeArrowheads="1" noChangeShapeType="1" noTextEdit="1"/>
          </p:cNvSpPr>
          <p:nvPr/>
        </p:nvSpPr>
        <p:spPr bwMode="auto">
          <a:xfrm>
            <a:off x="76200" y="3048000"/>
            <a:ext cx="2133600" cy="685800"/>
          </a:xfrm>
          <a:prstGeom prst="rect">
            <a:avLst/>
          </a:prstGeom>
        </p:spPr>
        <p:txBody>
          <a:bodyPr wrap="none" fromWordArt="1">
            <a:prstTxWarp prst="textFadeUp">
              <a:avLst>
                <a:gd name="adj" fmla="val 9991"/>
              </a:avLst>
            </a:prstTxWarp>
          </a:bodyPr>
          <a:lstStyle/>
          <a:p>
            <a:pPr algn="ctr"/>
            <a:r>
              <a:rPr lang="en-US" sz="5400" kern="10">
                <a:ln w="12700">
                  <a:solidFill>
                    <a:srgbClr val="B2B2B2"/>
                  </a:solidFill>
                  <a:round/>
                  <a:headEnd/>
                  <a:tailEnd/>
                </a:ln>
                <a:gradFill rotWithShape="1">
                  <a:gsLst>
                    <a:gs pos="0">
                      <a:schemeClr val="accent2"/>
                    </a:gs>
                    <a:gs pos="100000">
                      <a:srgbClr val="18185E"/>
                    </a:gs>
                  </a:gsLst>
                  <a:lin ang="5400000" scaled="1"/>
                </a:gradFill>
                <a:effectLst>
                  <a:outerShdw dist="35921" dir="2700000" sy="50000" rotWithShape="0">
                    <a:srgbClr val="875B0D"/>
                  </a:outerShdw>
                </a:effectLst>
                <a:latin typeface="Arial Black"/>
              </a:rPr>
              <a:t>AAMS</a:t>
            </a:r>
          </a:p>
        </p:txBody>
      </p:sp>
      <p:sp>
        <p:nvSpPr>
          <p:cNvPr id="16407" name="Line 45"/>
          <p:cNvSpPr>
            <a:spLocks noChangeShapeType="1"/>
          </p:cNvSpPr>
          <p:nvPr/>
        </p:nvSpPr>
        <p:spPr bwMode="auto">
          <a:xfrm rot="16200000" flipV="1">
            <a:off x="7162800" y="3810000"/>
            <a:ext cx="0" cy="1371600"/>
          </a:xfrm>
          <a:prstGeom prst="line">
            <a:avLst/>
          </a:prstGeom>
          <a:noFill/>
          <a:ln w="50800">
            <a:solidFill>
              <a:schemeClr val="tx1"/>
            </a:solidFill>
            <a:round/>
            <a:headEnd type="none" w="sm" len="sm"/>
            <a:tailEnd type="none" w="sm" len="sm"/>
          </a:ln>
        </p:spPr>
        <p:txBody>
          <a:bodyPr wrap="none" anchor="ctr"/>
          <a:lstStyle/>
          <a:p>
            <a:endParaRPr lang="en-US"/>
          </a:p>
        </p:txBody>
      </p:sp>
      <p:sp>
        <p:nvSpPr>
          <p:cNvPr id="16408" name="Line 46"/>
          <p:cNvSpPr>
            <a:spLocks noChangeShapeType="1"/>
          </p:cNvSpPr>
          <p:nvPr/>
        </p:nvSpPr>
        <p:spPr bwMode="auto">
          <a:xfrm>
            <a:off x="7848600" y="4495800"/>
            <a:ext cx="0" cy="533400"/>
          </a:xfrm>
          <a:prstGeom prst="line">
            <a:avLst/>
          </a:prstGeom>
          <a:noFill/>
          <a:ln w="50800">
            <a:solidFill>
              <a:schemeClr val="tx1"/>
            </a:solidFill>
            <a:round/>
            <a:headEnd type="none" w="sm" len="sm"/>
            <a:tailEnd type="none" w="sm" len="sm"/>
          </a:ln>
        </p:spPr>
        <p:txBody>
          <a:bodyPr wrap="none" anchor="ctr"/>
          <a:lstStyle/>
          <a:p>
            <a:endParaRPr lang="en-US"/>
          </a:p>
        </p:txBody>
      </p:sp>
      <p:sp>
        <p:nvSpPr>
          <p:cNvPr id="16409" name="Text Box 47"/>
          <p:cNvSpPr txBox="1">
            <a:spLocks noChangeArrowheads="1"/>
          </p:cNvSpPr>
          <p:nvPr/>
        </p:nvSpPr>
        <p:spPr bwMode="auto">
          <a:xfrm>
            <a:off x="6477000" y="4495800"/>
            <a:ext cx="1403350" cy="587375"/>
          </a:xfrm>
          <a:prstGeom prst="rect">
            <a:avLst/>
          </a:prstGeom>
          <a:noFill/>
          <a:ln w="9525">
            <a:noFill/>
            <a:miter lim="800000"/>
            <a:headEnd/>
            <a:tailEnd/>
          </a:ln>
        </p:spPr>
        <p:txBody>
          <a:bodyPr wrap="none">
            <a:spAutoFit/>
          </a:bodyPr>
          <a:lstStyle/>
          <a:p>
            <a:pPr>
              <a:lnSpc>
                <a:spcPct val="90000"/>
              </a:lnSpc>
            </a:pPr>
            <a:r>
              <a:rPr lang="en-US"/>
              <a:t>DONATION</a:t>
            </a:r>
          </a:p>
          <a:p>
            <a:pPr>
              <a:lnSpc>
                <a:spcPct val="90000"/>
              </a:lnSpc>
            </a:pPr>
            <a:r>
              <a:rPr lang="en-US"/>
              <a:t>REMOVAL</a:t>
            </a:r>
          </a:p>
        </p:txBody>
      </p:sp>
      <p:pic>
        <p:nvPicPr>
          <p:cNvPr id="455728" name="Picture 48" descr="GSAXcess® Logo"/>
          <p:cNvPicPr>
            <a:picLocks noGrp="1" noChangeAspect="1" noChangeArrowheads="1"/>
          </p:cNvPicPr>
          <p:nvPr>
            <p:ph sz="quarter" idx="3"/>
          </p:nvPr>
        </p:nvPicPr>
        <p:blipFill>
          <a:blip r:embed="rId4" cstate="print"/>
          <a:srcRect/>
          <a:stretch>
            <a:fillRect/>
          </a:stretch>
        </p:blipFill>
        <p:spPr>
          <a:xfrm>
            <a:off x="2360613" y="3144838"/>
            <a:ext cx="3275012" cy="560387"/>
          </a:xfrm>
          <a:effectLst>
            <a:outerShdw dist="107763" dir="18900000" algn="ctr" rotWithShape="0">
              <a:srgbClr val="808080">
                <a:alpha val="50000"/>
              </a:srgbClr>
            </a:outerShdw>
          </a:effectLst>
        </p:spPr>
      </p:pic>
      <p:pic>
        <p:nvPicPr>
          <p:cNvPr id="455729" name="Picture 49" descr="GSA Auctions, General Services Administration, Government Site for Auctions">
            <a:hlinkClick r:id="" action="ppaction://noaction"/>
          </p:cNvPr>
          <p:cNvPicPr>
            <a:picLocks noGrp="1" noChangeAspect="1" noChangeArrowheads="1"/>
          </p:cNvPicPr>
          <p:nvPr>
            <p:ph sz="quarter" idx="2"/>
          </p:nvPr>
        </p:nvPicPr>
        <p:blipFill>
          <a:blip r:embed="rId5" cstate="print"/>
          <a:srcRect/>
          <a:stretch>
            <a:fillRect/>
          </a:stretch>
        </p:blipFill>
        <p:spPr>
          <a:xfrm>
            <a:off x="5635625" y="3184525"/>
            <a:ext cx="2589213" cy="585788"/>
          </a:xfrm>
          <a:effectLst>
            <a:outerShdw dist="107763" dir="18900000" algn="ctr" rotWithShape="0">
              <a:srgbClr val="808080">
                <a:alpha val="50000"/>
              </a:srgbClr>
            </a:outerShdw>
          </a:effectLst>
        </p:spPr>
      </p:pic>
    </p:spTree>
  </p:cSld>
  <p:clrMapOvr>
    <a:masterClrMapping/>
  </p:clrMapOvr>
  <p:transition>
    <p:pull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69225" cy="549275"/>
          </a:xfrm>
        </p:spPr>
        <p:txBody>
          <a:bodyPr>
            <a:normAutofit fontScale="90000"/>
          </a:bodyPr>
          <a:lstStyle/>
          <a:p>
            <a:r>
              <a:rPr lang="en-US" dirty="0" smtClean="0"/>
              <a:t>MANUAL SF-120- Report of Excess</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quarter" idx="2"/>
          </p:nvPr>
        </p:nvSpPr>
        <p:spPr/>
        <p:txBody>
          <a:bodyPr/>
          <a:lstStyle/>
          <a:p>
            <a:endParaRPr lang="en-US"/>
          </a:p>
        </p:txBody>
      </p:sp>
      <p:sp>
        <p:nvSpPr>
          <p:cNvPr id="5" name="Content Placeholder 4"/>
          <p:cNvSpPr>
            <a:spLocks noGrp="1"/>
          </p:cNvSpPr>
          <p:nvPr>
            <p:ph sz="quarter" idx="3"/>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9144000"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6472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0" y="152400"/>
            <a:ext cx="4114801" cy="549275"/>
          </a:xfrm>
        </p:spPr>
        <p:txBody>
          <a:bodyPr>
            <a:normAutofit fontScale="90000"/>
          </a:bodyPr>
          <a:lstStyle/>
          <a:p>
            <a:r>
              <a:rPr lang="en-US" dirty="0" smtClean="0"/>
              <a:t>Manual SF-122</a:t>
            </a:r>
            <a:endParaRPr lang="en-US" dirty="0"/>
          </a:p>
        </p:txBody>
      </p:sp>
      <p:sp>
        <p:nvSpPr>
          <p:cNvPr id="3" name="Content Placeholder 2"/>
          <p:cNvSpPr>
            <a:spLocks noGrp="1"/>
          </p:cNvSpPr>
          <p:nvPr>
            <p:ph sz="half" idx="1"/>
          </p:nvPr>
        </p:nvSpPr>
        <p:spPr>
          <a:xfrm>
            <a:off x="5105400" y="762000"/>
            <a:ext cx="3808412" cy="5410200"/>
          </a:xfrm>
        </p:spPr>
        <p:txBody>
          <a:bodyPr>
            <a:normAutofit fontScale="32500" lnSpcReduction="20000"/>
          </a:bodyPr>
          <a:lstStyle/>
          <a:p>
            <a:pPr>
              <a:buNone/>
            </a:pPr>
            <a:r>
              <a:rPr lang="en-US" sz="3400" b="1" dirty="0" smtClean="0"/>
              <a:t>SKIP 1</a:t>
            </a:r>
          </a:p>
          <a:p>
            <a:pPr>
              <a:buNone/>
            </a:pPr>
            <a:r>
              <a:rPr lang="en-US" sz="3400" dirty="0" smtClean="0"/>
              <a:t/>
            </a:r>
            <a:br>
              <a:rPr lang="en-US" sz="3400" dirty="0" smtClean="0"/>
            </a:br>
            <a:endParaRPr lang="en-US" sz="3400" dirty="0" smtClean="0"/>
          </a:p>
          <a:p>
            <a:pPr>
              <a:buNone/>
            </a:pPr>
            <a:r>
              <a:rPr lang="en-US" sz="3400" b="1" dirty="0" smtClean="0"/>
              <a:t>SECTION 3</a:t>
            </a:r>
          </a:p>
          <a:p>
            <a:pPr>
              <a:buNone/>
            </a:pPr>
            <a:r>
              <a:rPr lang="en-US" sz="3400" dirty="0" smtClean="0"/>
              <a:t>GSA FAS 9QSCC </a:t>
            </a:r>
          </a:p>
          <a:p>
            <a:pPr>
              <a:buNone/>
            </a:pPr>
            <a:r>
              <a:rPr lang="en-US" sz="3400" dirty="0" smtClean="0"/>
              <a:t>50 UNITED NATIONS PLAZA</a:t>
            </a:r>
          </a:p>
          <a:p>
            <a:pPr>
              <a:buNone/>
            </a:pPr>
            <a:r>
              <a:rPr lang="en-US" sz="3400" dirty="0" smtClean="0"/>
              <a:t>SAN FRANCISCO, CA 94102-4912 </a:t>
            </a:r>
          </a:p>
          <a:p>
            <a:pPr>
              <a:buNone/>
            </a:pPr>
            <a:r>
              <a:rPr lang="en-US" sz="3400" dirty="0" smtClean="0"/>
              <a:t/>
            </a:r>
            <a:br>
              <a:rPr lang="en-US" sz="3400" dirty="0" smtClean="0"/>
            </a:br>
            <a:endParaRPr lang="en-US" sz="3400" dirty="0" smtClean="0"/>
          </a:p>
          <a:p>
            <a:pPr>
              <a:buNone/>
            </a:pPr>
            <a:r>
              <a:rPr lang="en-US" sz="3400" dirty="0" smtClean="0"/>
              <a:t/>
            </a:r>
            <a:br>
              <a:rPr lang="en-US" sz="3400" dirty="0" smtClean="0"/>
            </a:br>
            <a:endParaRPr lang="en-US" sz="3400" dirty="0" smtClean="0"/>
          </a:p>
          <a:p>
            <a:pPr>
              <a:buNone/>
            </a:pPr>
            <a:r>
              <a:rPr lang="en-US" sz="3400" b="1" dirty="0" smtClean="0"/>
              <a:t>SECTION 4, 5, 6, 7 </a:t>
            </a:r>
          </a:p>
          <a:p>
            <a:pPr>
              <a:buNone/>
            </a:pPr>
            <a:r>
              <a:rPr lang="en-US" sz="3400" dirty="0" smtClean="0"/>
              <a:t>AGENCY NAME</a:t>
            </a:r>
          </a:p>
          <a:p>
            <a:pPr>
              <a:buNone/>
            </a:pPr>
            <a:r>
              <a:rPr lang="en-US" sz="3400" dirty="0" smtClean="0"/>
              <a:t>ADDRESS</a:t>
            </a:r>
          </a:p>
          <a:p>
            <a:pPr>
              <a:buNone/>
            </a:pPr>
            <a:r>
              <a:rPr lang="en-US" sz="3400" dirty="0" smtClean="0"/>
              <a:t>POINT OF CONTACT NAME </a:t>
            </a:r>
          </a:p>
          <a:p>
            <a:pPr>
              <a:buNone/>
            </a:pPr>
            <a:r>
              <a:rPr lang="en-US" sz="3400" dirty="0" smtClean="0"/>
              <a:t>PHONE NUMBER</a:t>
            </a:r>
          </a:p>
          <a:p>
            <a:pPr>
              <a:buNone/>
            </a:pPr>
            <a:r>
              <a:rPr lang="en-US" sz="3400" dirty="0" smtClean="0"/>
              <a:t>FAX NUMBER</a:t>
            </a:r>
          </a:p>
          <a:p>
            <a:pPr>
              <a:buNone/>
            </a:pPr>
            <a:r>
              <a:rPr lang="en-US" sz="3400" dirty="0" smtClean="0"/>
              <a:t>ACTIVITY ADDRESS CODE</a:t>
            </a:r>
          </a:p>
          <a:p>
            <a:pPr>
              <a:buNone/>
            </a:pPr>
            <a:r>
              <a:rPr lang="en-US" sz="3400" dirty="0" smtClean="0"/>
              <a:t>*The activity address code is a distinct six-position alphanumeric code assigned to identify specific units, activities, or organizations that have the authority to requisition and receive excess or surplus property. </a:t>
            </a:r>
          </a:p>
          <a:p>
            <a:pPr>
              <a:buNone/>
            </a:pPr>
            <a:r>
              <a:rPr lang="en-US" sz="3400" dirty="0" smtClean="0"/>
              <a:t/>
            </a:r>
            <a:br>
              <a:rPr lang="en-US" sz="3400" dirty="0" smtClean="0"/>
            </a:br>
            <a:endParaRPr lang="en-US" sz="3400" dirty="0" smtClean="0"/>
          </a:p>
          <a:p>
            <a:pPr>
              <a:buNone/>
            </a:pPr>
            <a:r>
              <a:rPr lang="en-US" sz="3400" b="1" dirty="0" smtClean="0"/>
              <a:t>SECTION 9 </a:t>
            </a:r>
          </a:p>
          <a:p>
            <a:pPr>
              <a:buNone/>
            </a:pPr>
            <a:r>
              <a:rPr lang="en-US" sz="3400" dirty="0" smtClean="0"/>
              <a:t>Will be signed the property manager of the receiving agency</a:t>
            </a:r>
          </a:p>
          <a:p>
            <a:pPr>
              <a:buNone/>
            </a:pPr>
            <a:r>
              <a:rPr lang="en-US" sz="3400" dirty="0" smtClean="0"/>
              <a:t/>
            </a:r>
            <a:br>
              <a:rPr lang="en-US" sz="3400" dirty="0" smtClean="0"/>
            </a:br>
            <a:endParaRPr lang="en-US" sz="3400" dirty="0" smtClean="0"/>
          </a:p>
          <a:p>
            <a:pPr>
              <a:buNone/>
            </a:pPr>
            <a:r>
              <a:rPr lang="en-US" sz="3400" b="1" dirty="0" smtClean="0"/>
              <a:t>SKIP 10, 11, 12</a:t>
            </a:r>
          </a:p>
          <a:p>
            <a:pPr>
              <a:buNone/>
            </a:pPr>
            <a:r>
              <a:rPr lang="en-US" sz="3400" dirty="0" smtClean="0"/>
              <a:t/>
            </a:r>
            <a:br>
              <a:rPr lang="en-US" sz="3400" dirty="0" smtClean="0"/>
            </a:br>
            <a:endParaRPr lang="en-US" sz="3400" dirty="0" smtClean="0"/>
          </a:p>
          <a:p>
            <a:pPr>
              <a:buNone/>
            </a:pPr>
            <a:r>
              <a:rPr lang="en-US" sz="3400" b="1" dirty="0" smtClean="0"/>
              <a:t>SECTION 13</a:t>
            </a:r>
          </a:p>
          <a:p>
            <a:pPr>
              <a:buNone/>
            </a:pPr>
            <a:r>
              <a:rPr lang="en-US" sz="3400" dirty="0" smtClean="0"/>
              <a:t>Fill-in Description, Unit, Quantity and Original Acquisition Cost.</a:t>
            </a:r>
          </a:p>
          <a:p>
            <a:endParaRPr lang="en-US" dirty="0"/>
          </a:p>
        </p:txBody>
      </p:sp>
      <p:pic>
        <p:nvPicPr>
          <p:cNvPr id="6" name="Content Placeholder 5" descr="sf122.png"/>
          <p:cNvPicPr>
            <a:picLocks noGrp="1" noChangeAspect="1"/>
          </p:cNvPicPr>
          <p:nvPr>
            <p:ph sz="quarter" idx="2"/>
          </p:nvPr>
        </p:nvPicPr>
        <p:blipFill>
          <a:blip r:embed="rId2" cstate="print"/>
          <a:stretch>
            <a:fillRect/>
          </a:stretch>
        </p:blipFill>
        <p:spPr>
          <a:xfrm>
            <a:off x="0" y="0"/>
            <a:ext cx="5105400" cy="685800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152400"/>
            <a:ext cx="4495800" cy="6324600"/>
          </a:xfrm>
        </p:spPr>
        <p:txBody>
          <a:bodyPr>
            <a:normAutofit fontScale="40000" lnSpcReduction="20000"/>
          </a:bodyPr>
          <a:lstStyle/>
          <a:p>
            <a:pPr>
              <a:buNone/>
            </a:pPr>
            <a:r>
              <a:rPr lang="en-US" sz="3400" b="1" dirty="0" err="1" smtClean="0"/>
              <a:t>GSAXcess</a:t>
            </a:r>
            <a:r>
              <a:rPr lang="en-US" sz="3400" b="1" dirty="0" smtClean="0"/>
              <a:t> Item Control Numbers: </a:t>
            </a:r>
            <a:br>
              <a:rPr lang="en-US" sz="3400" b="1" dirty="0" smtClean="0"/>
            </a:br>
            <a:r>
              <a:rPr lang="en-US" sz="3400" b="1" dirty="0" smtClean="0"/>
              <a:t/>
            </a:r>
            <a:br>
              <a:rPr lang="en-US" sz="3400" b="1" dirty="0" smtClean="0"/>
            </a:br>
            <a:endParaRPr lang="en-US" sz="3400" b="1" dirty="0" smtClean="0"/>
          </a:p>
          <a:p>
            <a:pPr>
              <a:buNone/>
            </a:pPr>
            <a:r>
              <a:rPr lang="en-US" sz="3400" b="1" dirty="0" smtClean="0"/>
              <a:t>Agency Information</a:t>
            </a:r>
          </a:p>
          <a:p>
            <a:pPr>
              <a:buNone/>
            </a:pPr>
            <a:r>
              <a:rPr lang="en-US" sz="3400" b="1" dirty="0" smtClean="0"/>
              <a:t>Activity </a:t>
            </a:r>
            <a:r>
              <a:rPr lang="en-US" sz="3400" b="1" dirty="0" err="1" smtClean="0"/>
              <a:t>Addres</a:t>
            </a:r>
            <a:r>
              <a:rPr lang="en-US" sz="3400" b="1" dirty="0" smtClean="0"/>
              <a:t> Code/ DODAAC:</a:t>
            </a:r>
          </a:p>
          <a:p>
            <a:pPr>
              <a:buNone/>
            </a:pPr>
            <a:r>
              <a:rPr lang="en-US" sz="3400" b="1" dirty="0" smtClean="0"/>
              <a:t>Agency Name:</a:t>
            </a:r>
          </a:p>
          <a:p>
            <a:pPr>
              <a:buNone/>
            </a:pPr>
            <a:r>
              <a:rPr lang="en-US" sz="3400" b="1" dirty="0" smtClean="0"/>
              <a:t>Address:</a:t>
            </a:r>
          </a:p>
          <a:p>
            <a:pPr>
              <a:buNone/>
            </a:pPr>
            <a:r>
              <a:rPr lang="en-US" sz="3400" b="1" dirty="0" smtClean="0"/>
              <a:t>City:</a:t>
            </a:r>
          </a:p>
          <a:p>
            <a:pPr>
              <a:buNone/>
            </a:pPr>
            <a:r>
              <a:rPr lang="en-US" sz="3400" b="1" dirty="0" smtClean="0"/>
              <a:t>State: </a:t>
            </a:r>
          </a:p>
          <a:p>
            <a:pPr>
              <a:buNone/>
            </a:pPr>
            <a:r>
              <a:rPr lang="en-US" sz="3400" b="1" dirty="0" smtClean="0"/>
              <a:t>Zip:</a:t>
            </a:r>
          </a:p>
          <a:p>
            <a:pPr>
              <a:buNone/>
            </a:pPr>
            <a:r>
              <a:rPr lang="en-US" sz="3400" b="1" dirty="0" smtClean="0"/>
              <a:t/>
            </a:r>
            <a:br>
              <a:rPr lang="en-US" sz="3400" b="1" dirty="0" smtClean="0"/>
            </a:br>
            <a:endParaRPr lang="en-US" sz="3400" b="1" dirty="0" smtClean="0"/>
          </a:p>
          <a:p>
            <a:pPr>
              <a:buNone/>
            </a:pPr>
            <a:r>
              <a:rPr lang="en-US" sz="3400" b="1" dirty="0" smtClean="0"/>
              <a:t>Screener's Name</a:t>
            </a:r>
          </a:p>
          <a:p>
            <a:pPr>
              <a:buNone/>
            </a:pPr>
            <a:r>
              <a:rPr lang="en-US" sz="3400" b="1" dirty="0" smtClean="0"/>
              <a:t>First Name:</a:t>
            </a:r>
          </a:p>
          <a:p>
            <a:pPr>
              <a:buNone/>
            </a:pPr>
            <a:r>
              <a:rPr lang="en-US" sz="3400" b="1" dirty="0" smtClean="0"/>
              <a:t>Middle Initial:</a:t>
            </a:r>
          </a:p>
          <a:p>
            <a:pPr>
              <a:buNone/>
            </a:pPr>
            <a:r>
              <a:rPr lang="en-US" sz="3400" b="1" dirty="0" smtClean="0"/>
              <a:t>Last Name:</a:t>
            </a:r>
          </a:p>
          <a:p>
            <a:pPr>
              <a:buNone/>
            </a:pPr>
            <a:r>
              <a:rPr lang="en-US" sz="3400" b="1" dirty="0" smtClean="0"/>
              <a:t>Email:</a:t>
            </a:r>
          </a:p>
          <a:p>
            <a:pPr>
              <a:buNone/>
            </a:pPr>
            <a:r>
              <a:rPr lang="en-US" sz="3400" b="1" dirty="0" smtClean="0"/>
              <a:t>Phone:</a:t>
            </a:r>
          </a:p>
          <a:p>
            <a:pPr>
              <a:buNone/>
            </a:pPr>
            <a:r>
              <a:rPr lang="en-US" sz="3400" b="1" dirty="0" smtClean="0"/>
              <a:t>Fax:</a:t>
            </a:r>
          </a:p>
          <a:p>
            <a:pPr>
              <a:buNone/>
            </a:pPr>
            <a:r>
              <a:rPr lang="en-US" sz="3400" b="1" dirty="0" smtClean="0"/>
              <a:t/>
            </a:r>
            <a:br>
              <a:rPr lang="en-US" sz="3400" b="1" dirty="0" smtClean="0"/>
            </a:br>
            <a:endParaRPr lang="en-US" sz="3400" b="1" dirty="0" smtClean="0"/>
          </a:p>
          <a:p>
            <a:pPr>
              <a:buNone/>
            </a:pPr>
            <a:r>
              <a:rPr lang="en-US" sz="3400" b="1" dirty="0" smtClean="0"/>
              <a:t>Approving Official's Contact</a:t>
            </a:r>
          </a:p>
          <a:p>
            <a:pPr>
              <a:buNone/>
            </a:pPr>
            <a:r>
              <a:rPr lang="en-US" sz="3400" b="1" dirty="0" smtClean="0"/>
              <a:t>First Name:</a:t>
            </a:r>
          </a:p>
          <a:p>
            <a:pPr>
              <a:buNone/>
            </a:pPr>
            <a:r>
              <a:rPr lang="en-US" sz="3400" b="1" dirty="0" smtClean="0"/>
              <a:t>Middle Initial:</a:t>
            </a:r>
          </a:p>
          <a:p>
            <a:pPr>
              <a:buNone/>
            </a:pPr>
            <a:r>
              <a:rPr lang="en-US" sz="3400" b="1" dirty="0" smtClean="0"/>
              <a:t>Last Name:</a:t>
            </a:r>
          </a:p>
          <a:p>
            <a:pPr>
              <a:buNone/>
            </a:pPr>
            <a:r>
              <a:rPr lang="en-US" sz="3400" b="1" dirty="0" smtClean="0"/>
              <a:t>Email:</a:t>
            </a:r>
          </a:p>
          <a:p>
            <a:pPr>
              <a:buNone/>
            </a:pPr>
            <a:r>
              <a:rPr lang="en-US" sz="3400" b="1" dirty="0" smtClean="0"/>
              <a:t>Phone:</a:t>
            </a:r>
          </a:p>
          <a:p>
            <a:pPr>
              <a:buNone/>
            </a:pPr>
            <a:r>
              <a:rPr lang="en-US" sz="3400" b="1" dirty="0" smtClean="0"/>
              <a:t>Fax:</a:t>
            </a:r>
          </a:p>
          <a:p>
            <a:endParaRPr lang="en-US" dirty="0"/>
          </a:p>
        </p:txBody>
      </p:sp>
      <p:pic>
        <p:nvPicPr>
          <p:cNvPr id="8" name="Content Placeholder 7" descr="electronic sf122.png"/>
          <p:cNvPicPr>
            <a:picLocks noGrp="1" noChangeAspect="1"/>
          </p:cNvPicPr>
          <p:nvPr>
            <p:ph sz="half" idx="2"/>
          </p:nvPr>
        </p:nvPicPr>
        <p:blipFill>
          <a:blip r:embed="rId2" cstate="print"/>
          <a:stretch>
            <a:fillRect/>
          </a:stretch>
        </p:blipFill>
        <p:spPr>
          <a:xfrm>
            <a:off x="3124200" y="228600"/>
            <a:ext cx="5791199" cy="66294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F120CFL.bmp"/>
          <p:cNvPicPr>
            <a:picLocks noChangeAspect="1"/>
          </p:cNvPicPr>
          <p:nvPr/>
        </p:nvPicPr>
        <p:blipFill>
          <a:blip r:embed="rId2" cstate="print"/>
          <a:stretch>
            <a:fillRect/>
          </a:stretch>
        </p:blipFill>
        <p:spPr>
          <a:xfrm>
            <a:off x="685800" y="304800"/>
            <a:ext cx="7816221" cy="5791200"/>
          </a:xfrm>
          <a:prstGeom prst="rect">
            <a:avLst/>
          </a:prstGeom>
        </p:spPr>
      </p:pic>
    </p:spTree>
    <p:extLst>
      <p:ext uri="{BB962C8B-B14F-4D97-AF65-F5344CB8AC3E}">
        <p14:creationId xmlns:p14="http://schemas.microsoft.com/office/powerpoint/2010/main" val="20714959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5" descr="cfl 122 sample"/>
          <p:cNvPicPr>
            <a:picLocks noGrp="1" noChangeAspect="1" noChangeArrowheads="1"/>
          </p:cNvPicPr>
          <p:nvPr>
            <p:ph/>
          </p:nvPr>
        </p:nvPicPr>
        <p:blipFill>
          <a:blip r:embed="rId2" cstate="print"/>
          <a:srcRect/>
          <a:stretch>
            <a:fillRect/>
          </a:stretch>
        </p:blipFill>
        <p:spPr>
          <a:xfrm>
            <a:off x="1960418" y="581025"/>
            <a:ext cx="5181600" cy="6276975"/>
          </a:xfrm>
        </p:spPr>
      </p:pic>
      <p:sp>
        <p:nvSpPr>
          <p:cNvPr id="89094" name="Rectangle 6"/>
          <p:cNvSpPr>
            <a:spLocks noChangeArrowheads="1"/>
          </p:cNvSpPr>
          <p:nvPr/>
        </p:nvSpPr>
        <p:spPr bwMode="auto">
          <a:xfrm>
            <a:off x="-20782" y="0"/>
            <a:ext cx="9144000" cy="581025"/>
          </a:xfrm>
          <a:prstGeom prst="rect">
            <a:avLst/>
          </a:prstGeom>
          <a:solidFill>
            <a:srgbClr val="C0C0C0"/>
          </a:solidFill>
          <a:ln w="9525">
            <a:noFill/>
            <a:miter lim="800000"/>
            <a:headEnd/>
            <a:tailEnd/>
          </a:ln>
        </p:spPr>
        <p:txBody>
          <a:bodyPr>
            <a:spAutoFit/>
          </a:bodyPr>
          <a:lstStyle/>
          <a:p>
            <a:pPr eaLnBrk="0" hangingPunct="0">
              <a:defRPr/>
            </a:pPr>
            <a:r>
              <a:rPr lang="en-US" sz="1600" b="1" dirty="0">
                <a:solidFill>
                  <a:srgbClr val="000000"/>
                </a:solidFill>
                <a:ea typeface="Times New Roman" pitchFamily="18" charset="0"/>
                <a:cs typeface="Arial" charset="0"/>
              </a:rPr>
              <a:t>Download form through www.GSAxcess.gov click on </a:t>
            </a:r>
            <a:r>
              <a:rPr lang="en-US" sz="1600" b="1" dirty="0">
                <a:solidFill>
                  <a:srgbClr val="0000FF"/>
                </a:solidFill>
                <a:effectLst>
                  <a:outerShdw blurRad="38100" dist="38100" dir="2700000" algn="tl">
                    <a:srgbClr val="000000"/>
                  </a:outerShdw>
                </a:effectLst>
                <a:ea typeface="Times New Roman" pitchFamily="18" charset="0"/>
                <a:cs typeface="Arial" charset="0"/>
              </a:rPr>
              <a:t>Program Links</a:t>
            </a:r>
            <a:r>
              <a:rPr lang="en-US" sz="1600" b="1" dirty="0">
                <a:solidFill>
                  <a:srgbClr val="000000"/>
                </a:solidFill>
                <a:ea typeface="Times New Roman" pitchFamily="18" charset="0"/>
                <a:cs typeface="Arial" charset="0"/>
              </a:rPr>
              <a:t> and select </a:t>
            </a:r>
            <a:r>
              <a:rPr lang="en-US" sz="1600" b="1" u="sng" dirty="0">
                <a:solidFill>
                  <a:srgbClr val="0000FF"/>
                </a:solidFill>
                <a:ea typeface="Times New Roman" pitchFamily="18" charset="0"/>
                <a:cs typeface="Arial" charset="0"/>
              </a:rPr>
              <a:t/>
            </a:r>
            <a:br>
              <a:rPr lang="en-US" sz="1600" b="1" u="sng" dirty="0">
                <a:solidFill>
                  <a:srgbClr val="0000FF"/>
                </a:solidFill>
                <a:ea typeface="Times New Roman" pitchFamily="18" charset="0"/>
                <a:cs typeface="Arial" charset="0"/>
              </a:rPr>
            </a:br>
            <a:r>
              <a:rPr lang="en-US" sz="1600" b="1" u="sng" dirty="0">
                <a:solidFill>
                  <a:srgbClr val="0000FF"/>
                </a:solidFill>
                <a:ea typeface="Times New Roman" pitchFamily="18" charset="0"/>
                <a:cs typeface="Arial" charset="0"/>
              </a:rPr>
              <a:t>Standard Form 122, Transfer Order – Excess Personal Property</a:t>
            </a:r>
          </a:p>
        </p:txBody>
      </p:sp>
    </p:spTree>
    <p:extLst>
      <p:ext uri="{BB962C8B-B14F-4D97-AF65-F5344CB8AC3E}">
        <p14:creationId xmlns:p14="http://schemas.microsoft.com/office/powerpoint/2010/main" val="14350014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127" y="-152400"/>
            <a:ext cx="8229600" cy="1143000"/>
          </a:xfrm>
        </p:spPr>
        <p:txBody>
          <a:bodyPr/>
          <a:lstStyle/>
          <a:p>
            <a:r>
              <a:rPr lang="en-US" dirty="0" smtClean="0"/>
              <a:t>Electronic SF-123</a:t>
            </a:r>
            <a:endParaRPr lang="en-US" dirty="0"/>
          </a:p>
        </p:txBody>
      </p:sp>
      <p:sp>
        <p:nvSpPr>
          <p:cNvPr id="3" name="Content Placeholder 2"/>
          <p:cNvSpPr>
            <a:spLocks noGrp="1"/>
          </p:cNvSpPr>
          <p:nvPr>
            <p:ph idx="1"/>
          </p:nvPr>
        </p:nvSpPr>
        <p:spPr/>
        <p:txBody>
          <a:bodyPr/>
          <a:lstStyle/>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9144000" cy="662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77438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9296400"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831273" y="304800"/>
            <a:ext cx="7481455" cy="707886"/>
          </a:xfrm>
          <a:prstGeom prst="rect">
            <a:avLst/>
          </a:prstGeom>
          <a:noFill/>
        </p:spPr>
        <p:txBody>
          <a:bodyPr wrap="square" rtlCol="0">
            <a:spAutoFit/>
          </a:bodyPr>
          <a:lstStyle/>
          <a:p>
            <a:r>
              <a:rPr lang="en-US" sz="4000" dirty="0" smtClean="0"/>
              <a:t>Manual SF-123 for Direct Transfers</a:t>
            </a:r>
            <a:endParaRPr lang="en-US" sz="4000" dirty="0"/>
          </a:p>
        </p:txBody>
      </p:sp>
    </p:spTree>
    <p:extLst>
      <p:ext uri="{BB962C8B-B14F-4D97-AF65-F5344CB8AC3E}">
        <p14:creationId xmlns:p14="http://schemas.microsoft.com/office/powerpoint/2010/main" val="131769109"/>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81</TotalTime>
  <Words>311</Words>
  <Application>Microsoft Office PowerPoint</Application>
  <PresentationFormat>On-screen Show (4:3)</PresentationFormat>
  <Paragraphs>115</Paragraphs>
  <Slides>13</Slides>
  <Notes>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Blank</vt:lpstr>
      <vt:lpstr>PowerPoint Presentation</vt:lpstr>
      <vt:lpstr> FEDERAL DISPOSAL PROCESS</vt:lpstr>
      <vt:lpstr>MANUAL SF-120- Report of Excess</vt:lpstr>
      <vt:lpstr>Manual SF-122</vt:lpstr>
      <vt:lpstr>PowerPoint Presentation</vt:lpstr>
      <vt:lpstr>PowerPoint Presentation</vt:lpstr>
      <vt:lpstr>PowerPoint Presentation</vt:lpstr>
      <vt:lpstr>Electronic SF-123</vt:lpstr>
      <vt:lpstr>PowerPoint Presentation</vt:lpstr>
      <vt:lpstr>PowerPoint Presentation</vt:lpstr>
      <vt:lpstr>PowerPoint Presentation</vt:lpstr>
      <vt:lpstr>PowerPoint Presentation</vt:lpstr>
      <vt:lpstr>GSA FORMS </vt:lpstr>
    </vt:vector>
  </TitlesOfParts>
  <Company>GSA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 DISPOSAL PROCESS</dc:title>
  <dc:creator>SharonRGorospe</dc:creator>
  <cp:lastModifiedBy>BillieJHayes</cp:lastModifiedBy>
  <cp:revision>10</cp:revision>
  <dcterms:created xsi:type="dcterms:W3CDTF">2014-01-14T22:07:27Z</dcterms:created>
  <dcterms:modified xsi:type="dcterms:W3CDTF">2015-05-21T21:07:12Z</dcterms:modified>
</cp:coreProperties>
</file>