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0" r:id="rId1"/>
  </p:sldMasterIdLst>
  <p:notesMasterIdLst>
    <p:notesMasterId r:id="rId10"/>
  </p:notesMasterIdLst>
  <p:handoutMasterIdLst>
    <p:handoutMasterId r:id="rId11"/>
  </p:handoutMasterIdLst>
  <p:sldIdLst>
    <p:sldId id="256" r:id="rId2"/>
    <p:sldId id="263" r:id="rId3"/>
    <p:sldId id="259" r:id="rId4"/>
    <p:sldId id="261" r:id="rId5"/>
    <p:sldId id="262" r:id="rId6"/>
    <p:sldId id="265" r:id="rId7"/>
    <p:sldId id="264" r:id="rId8"/>
    <p:sldId id="266" r:id="rId9"/>
  </p:sldIdLst>
  <p:sldSz cx="9144000" cy="6858000" type="screen4x3"/>
  <p:notesSz cx="7035800" cy="93345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5F93D3"/>
    <a:srgbClr val="4283BE"/>
    <a:srgbClr val="336699"/>
    <a:srgbClr val="FFCC00"/>
    <a:srgbClr val="013C88"/>
    <a:srgbClr val="003399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1" autoAdjust="0"/>
    <p:restoredTop sz="86415" autoAdjust="0"/>
  </p:normalViewPr>
  <p:slideViewPr>
    <p:cSldViewPr>
      <p:cViewPr>
        <p:scale>
          <a:sx n="58" d="100"/>
          <a:sy n="58" d="100"/>
        </p:scale>
        <p:origin x="-1022" y="-34"/>
      </p:cViewPr>
      <p:guideLst>
        <p:guide orient="horz" pos="1092"/>
        <p:guide pos="516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1794" y="-78"/>
      </p:cViewPr>
      <p:guideLst>
        <p:guide orient="horz" pos="2940"/>
        <p:guide pos="221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87" tIns="46693" rIns="93387" bIns="46693" numCol="1" anchor="t" anchorCtr="0" compatLnSpc="1">
            <a:prstTxWarp prst="textNoShape">
              <a:avLst/>
            </a:prstTxWarp>
          </a:bodyPr>
          <a:lstStyle>
            <a:lvl1pPr defTabSz="933450">
              <a:defRPr sz="12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6213" y="0"/>
            <a:ext cx="3049587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87" tIns="46693" rIns="93387" bIns="46693" numCol="1" anchor="t" anchorCtr="0" compatLnSpc="1">
            <a:prstTxWarp prst="textNoShape">
              <a:avLst/>
            </a:prstTxWarp>
          </a:bodyPr>
          <a:lstStyle>
            <a:lvl1pPr algn="r" defTabSz="933450">
              <a:defRPr sz="12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78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67775"/>
            <a:ext cx="304958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87" tIns="46693" rIns="93387" bIns="46693" numCol="1" anchor="b" anchorCtr="0" compatLnSpc="1">
            <a:prstTxWarp prst="textNoShape">
              <a:avLst/>
            </a:prstTxWarp>
          </a:bodyPr>
          <a:lstStyle>
            <a:lvl1pPr defTabSz="933450">
              <a:defRPr sz="12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78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6213" y="8867775"/>
            <a:ext cx="3049587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87" tIns="46693" rIns="93387" bIns="46693" numCol="1" anchor="b" anchorCtr="0" compatLnSpc="1">
            <a:prstTxWarp prst="textNoShape">
              <a:avLst/>
            </a:prstTxWarp>
          </a:bodyPr>
          <a:lstStyle>
            <a:lvl1pPr algn="r" defTabSz="933450">
              <a:defRPr sz="1200">
                <a:latin typeface="Times New Roman" pitchFamily="18" charset="0"/>
              </a:defRPr>
            </a:lvl1pPr>
          </a:lstStyle>
          <a:p>
            <a:fld id="{75380004-3411-4FA8-9C9F-E0D706A087F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7973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87" tIns="46693" rIns="93387" bIns="46693" numCol="1" anchor="t" anchorCtr="0" compatLnSpc="1">
            <a:prstTxWarp prst="textNoShape">
              <a:avLst/>
            </a:prstTxWarp>
          </a:bodyPr>
          <a:lstStyle>
            <a:lvl1pPr defTabSz="933450">
              <a:defRPr sz="1200">
                <a:latin typeface="Times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86213" y="0"/>
            <a:ext cx="3049587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87" tIns="46693" rIns="93387" bIns="46693" numCol="1" anchor="t" anchorCtr="0" compatLnSpc="1">
            <a:prstTxWarp prst="textNoShape">
              <a:avLst/>
            </a:prstTxWarp>
          </a:bodyPr>
          <a:lstStyle>
            <a:lvl1pPr algn="r" defTabSz="933450">
              <a:defRPr sz="1200">
                <a:latin typeface="Times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700088"/>
            <a:ext cx="4667250" cy="35004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8213" y="4433888"/>
            <a:ext cx="5159375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87" tIns="46693" rIns="93387" bIns="4669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67775"/>
            <a:ext cx="304958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87" tIns="46693" rIns="93387" bIns="46693" numCol="1" anchor="b" anchorCtr="0" compatLnSpc="1">
            <a:prstTxWarp prst="textNoShape">
              <a:avLst/>
            </a:prstTxWarp>
          </a:bodyPr>
          <a:lstStyle>
            <a:lvl1pPr defTabSz="933450">
              <a:defRPr sz="1200">
                <a:latin typeface="Times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86213" y="8867775"/>
            <a:ext cx="3049587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87" tIns="46693" rIns="93387" bIns="46693" numCol="1" anchor="b" anchorCtr="0" compatLnSpc="1">
            <a:prstTxWarp prst="textNoShape">
              <a:avLst/>
            </a:prstTxWarp>
          </a:bodyPr>
          <a:lstStyle>
            <a:lvl1pPr algn="r" defTabSz="933450">
              <a:defRPr sz="1200">
                <a:latin typeface="Times" pitchFamily="18" charset="0"/>
              </a:defRPr>
            </a:lvl1pPr>
          </a:lstStyle>
          <a:p>
            <a:fld id="{BA0E1374-4574-4D8A-8584-918267CBCC12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5407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D16DE6-4F8B-4F03-8CBF-53D34814EF9F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964" name="Picture 68" descr="Flag_more_blue"/>
          <p:cNvPicPr>
            <a:picLocks noChangeAspect="1" noChangeArrowheads="1"/>
          </p:cNvPicPr>
          <p:nvPr userDrawn="1"/>
        </p:nvPicPr>
        <p:blipFill>
          <a:blip r:embed="rId2" cstate="print"/>
          <a:srcRect r="15492"/>
          <a:stretch>
            <a:fillRect/>
          </a:stretch>
        </p:blipFill>
        <p:spPr bwMode="auto">
          <a:xfrm>
            <a:off x="0" y="2722563"/>
            <a:ext cx="9144000" cy="4135437"/>
          </a:xfrm>
          <a:prstGeom prst="rect">
            <a:avLst/>
          </a:prstGeom>
          <a:noFill/>
        </p:spPr>
      </p:pic>
      <p:sp>
        <p:nvSpPr>
          <p:cNvPr id="208949" name="Rectangle 53"/>
          <p:cNvSpPr>
            <a:spLocks noChangeArrowheads="1"/>
          </p:cNvSpPr>
          <p:nvPr userDrawn="1"/>
        </p:nvSpPr>
        <p:spPr bwMode="auto">
          <a:xfrm>
            <a:off x="0" y="2514600"/>
            <a:ext cx="9144000" cy="420688"/>
          </a:xfrm>
          <a:prstGeom prst="rect">
            <a:avLst/>
          </a:prstGeom>
          <a:solidFill>
            <a:srgbClr val="013C88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08948" name="Rectangle 52"/>
          <p:cNvSpPr>
            <a:spLocks noChangeArrowheads="1"/>
          </p:cNvSpPr>
          <p:nvPr userDrawn="1"/>
        </p:nvSpPr>
        <p:spPr bwMode="auto">
          <a:xfrm>
            <a:off x="0" y="1708150"/>
            <a:ext cx="9144000" cy="850900"/>
          </a:xfrm>
          <a:prstGeom prst="rect">
            <a:avLst/>
          </a:prstGeom>
          <a:solidFill>
            <a:srgbClr val="A5002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404813"/>
            <a:endParaRPr lang="en-US" sz="3600" dirty="0">
              <a:solidFill>
                <a:schemeClr val="bg1"/>
              </a:solidFill>
              <a:ea typeface="ヒラギノ角ゴ Pro W3" pitchFamily="1" charset="-128"/>
            </a:endParaRPr>
          </a:p>
        </p:txBody>
      </p:sp>
      <p:pic>
        <p:nvPicPr>
          <p:cNvPr id="208950" name="Picture 54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5613" y="455613"/>
            <a:ext cx="850900" cy="854075"/>
          </a:xfrm>
          <a:prstGeom prst="rect">
            <a:avLst/>
          </a:prstGeom>
          <a:noFill/>
        </p:spPr>
      </p:pic>
      <p:sp>
        <p:nvSpPr>
          <p:cNvPr id="208951" name="Text Box 55"/>
          <p:cNvSpPr txBox="1">
            <a:spLocks noChangeArrowheads="1"/>
          </p:cNvSpPr>
          <p:nvPr userDrawn="1"/>
        </p:nvSpPr>
        <p:spPr bwMode="auto">
          <a:xfrm>
            <a:off x="4114800" y="1066800"/>
            <a:ext cx="444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rIns="0"/>
          <a:lstStyle/>
          <a:p>
            <a:pPr algn="r"/>
            <a:r>
              <a:rPr lang="en-US" sz="1400" b="1" dirty="0">
                <a:solidFill>
                  <a:srgbClr val="4C4C4C"/>
                </a:solidFill>
                <a:ea typeface="ヒラギノ角ゴ Pro W3" pitchFamily="1" charset="-128"/>
              </a:rPr>
              <a:t>U.S. General Services Administration</a:t>
            </a:r>
            <a:endParaRPr lang="en-US" dirty="0">
              <a:latin typeface="Franklin Gothic Medium" pitchFamily="34" charset="0"/>
              <a:ea typeface="ヒラギノ角ゴ Pro W3" pitchFamily="1" charset="-128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EB8C612-4645-469C-BF2D-23E7C3B8913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84913" y="1479550"/>
            <a:ext cx="1941512" cy="3962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1479550"/>
            <a:ext cx="5676900" cy="3962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2979764-BF6D-4EE4-8BDF-61F0C5A1F0C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4021492-D8A9-4CEE-A327-F99EC7B60D36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FB4FF86-13BF-4BB8-9742-B75BB5E30722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2393950"/>
            <a:ext cx="3808412" cy="304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6425" y="2393950"/>
            <a:ext cx="3808413" cy="304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B4AABE7-0016-4AD7-9A67-CFD93CD4545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58477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4040188" cy="838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743200"/>
            <a:ext cx="4040188" cy="33829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828800"/>
            <a:ext cx="4041775" cy="838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743200"/>
            <a:ext cx="4041775" cy="33829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AA23EBD-47E0-4EC6-B53A-6C5818EAA66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6A62689-93E6-4FE8-94FB-CAA0ACCC457C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0E081B9-605B-40F4-857E-1A70FD84AE01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3008313" cy="70788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19200"/>
            <a:ext cx="5111750" cy="49069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57400"/>
            <a:ext cx="3008313" cy="40687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5C7918B-C8A9-483C-B1E7-02B17D9882DD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219200"/>
            <a:ext cx="5486400" cy="350837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2A055DB-1A29-4C40-8277-756BD261646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85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2393950"/>
            <a:ext cx="776922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7884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479550"/>
            <a:ext cx="77692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7918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013C88"/>
                </a:solidFill>
                <a:ea typeface="ヒラギノ角ゴ Pro W3" pitchFamily="1" charset="-128"/>
              </a:defRPr>
            </a:lvl1pPr>
          </a:lstStyle>
          <a:p>
            <a:fld id="{F7BAECE9-551C-4657-A7D6-DF034FF3AEC8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207920" name="Rectangle 48"/>
          <p:cNvSpPr>
            <a:spLocks noChangeArrowheads="1"/>
          </p:cNvSpPr>
          <p:nvPr userDrawn="1"/>
        </p:nvSpPr>
        <p:spPr bwMode="auto">
          <a:xfrm>
            <a:off x="0" y="685800"/>
            <a:ext cx="9144000" cy="420688"/>
          </a:xfrm>
          <a:prstGeom prst="rect">
            <a:avLst/>
          </a:prstGeom>
          <a:solidFill>
            <a:srgbClr val="A5002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7663"/>
            <a:endParaRPr lang="en-US" sz="2000" dirty="0">
              <a:latin typeface="Franklin Gothic Medium" pitchFamily="34" charset="0"/>
              <a:ea typeface="ヒラギノ角ゴ Pro W3" pitchFamily="1" charset="-128"/>
            </a:endParaRPr>
          </a:p>
        </p:txBody>
      </p:sp>
      <p:pic>
        <p:nvPicPr>
          <p:cNvPr id="207927" name="Picture 55" descr="1239"/>
          <p:cNvPicPr>
            <a:picLocks noChangeAspect="1" noChangeArrowheads="1"/>
          </p:cNvPicPr>
          <p:nvPr userDrawn="1"/>
        </p:nvPicPr>
        <p:blipFill>
          <a:blip r:embed="rId13" cstate="print"/>
          <a:srcRect t="43367"/>
          <a:stretch>
            <a:fillRect/>
          </a:stretch>
        </p:blipFill>
        <p:spPr bwMode="auto">
          <a:xfrm>
            <a:off x="0" y="0"/>
            <a:ext cx="9144000" cy="70485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13C8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13C8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13C8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13C8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13C88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13C88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13C88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13C88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13C8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Wingdings" pitchFamily="2" charset="2"/>
        <a:buChar char="Ø"/>
        <a:defRPr sz="2400">
          <a:solidFill>
            <a:srgbClr val="013C88"/>
          </a:solidFill>
          <a:latin typeface="+mn-lt"/>
          <a:ea typeface="+mn-ea"/>
          <a:cs typeface="+mn-cs"/>
        </a:defRPr>
      </a:lvl1pPr>
      <a:lvl2pPr marL="742950" indent="-220663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Wingdings" pitchFamily="2" charset="2"/>
        <a:buChar char=""/>
        <a:defRPr sz="2400">
          <a:solidFill>
            <a:srgbClr val="013C88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Arial" charset="0"/>
        <a:buChar char="–"/>
        <a:defRPr sz="2400">
          <a:solidFill>
            <a:srgbClr val="013C88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Wingdings" pitchFamily="2" charset="2"/>
        <a:buChar char="§"/>
        <a:defRPr sz="2400">
          <a:solidFill>
            <a:srgbClr val="013C88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Wingdings" pitchFamily="2" charset="2"/>
        <a:buChar char="ú"/>
        <a:defRPr sz="2400">
          <a:solidFill>
            <a:srgbClr val="013C88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Wingdings" pitchFamily="2" charset="2"/>
        <a:buChar char="ú"/>
        <a:defRPr sz="2400">
          <a:solidFill>
            <a:srgbClr val="013C88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Wingdings" pitchFamily="2" charset="2"/>
        <a:buChar char="ú"/>
        <a:defRPr sz="2400">
          <a:solidFill>
            <a:srgbClr val="013C88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Wingdings" pitchFamily="2" charset="2"/>
        <a:buChar char="ú"/>
        <a:defRPr sz="2400">
          <a:solidFill>
            <a:srgbClr val="013C88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Wingdings" pitchFamily="2" charset="2"/>
        <a:buChar char="ú"/>
        <a:defRPr sz="2400">
          <a:solidFill>
            <a:srgbClr val="013C88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7" name="Rectangle 25"/>
          <p:cNvSpPr>
            <a:spLocks noChangeArrowheads="1"/>
          </p:cNvSpPr>
          <p:nvPr/>
        </p:nvSpPr>
        <p:spPr bwMode="auto">
          <a:xfrm>
            <a:off x="457200" y="4038600"/>
            <a:ext cx="782796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lIns="0" tIns="0" rIns="0" bIns="0"/>
          <a:lstStyle/>
          <a:p>
            <a:pPr>
              <a:spcBef>
                <a:spcPct val="150000"/>
              </a:spcBef>
            </a:pP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Maria Lopez (IL, WI and Richmond, KY)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Area Property Officer</a:t>
            </a:r>
            <a:b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GSA, FAS, PPM</a:t>
            </a:r>
            <a:b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(312) 886-8994</a:t>
            </a:r>
            <a:b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Email: maria.lopez@gsa.gov</a:t>
            </a:r>
            <a:endParaRPr lang="en-US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 idx="4294967295"/>
          </p:nvPr>
        </p:nvSpPr>
        <p:spPr>
          <a:xfrm>
            <a:off x="533400" y="2971800"/>
            <a:ext cx="8077200" cy="615553"/>
          </a:xfr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lIns="0" tIns="0" rIns="0" bIns="0"/>
          <a:lstStyle/>
          <a:p>
            <a:pPr algn="ctr">
              <a:spcBef>
                <a:spcPct val="150000"/>
              </a:spcBef>
            </a:pPr>
            <a:r>
              <a:rPr lang="en-US" sz="4000" kern="1200" dirty="0" smtClean="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Acquiring Excess Personal Property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95400"/>
            <a:ext cx="7769225" cy="584775"/>
          </a:xfrm>
        </p:spPr>
        <p:txBody>
          <a:bodyPr/>
          <a:lstStyle/>
          <a:p>
            <a:pPr algn="ctr"/>
            <a:r>
              <a:rPr lang="en-US" dirty="0" smtClean="0">
                <a:latin typeface="+mn-lt"/>
                <a:cs typeface="Arial" pitchFamily="34" charset="0"/>
              </a:rPr>
              <a:t>Acquiring Excess Personal Property</a:t>
            </a:r>
          </a:p>
        </p:txBody>
      </p:sp>
      <p:sp>
        <p:nvSpPr>
          <p:cNvPr id="244739" name="Rectangle 3"/>
          <p:cNvSpPr>
            <a:spLocks noGrp="1" noChangeArrowheads="1"/>
          </p:cNvSpPr>
          <p:nvPr>
            <p:ph idx="1"/>
          </p:nvPr>
        </p:nvSpPr>
        <p:spPr>
          <a:xfrm>
            <a:off x="304801" y="2209800"/>
            <a:ext cx="8610600" cy="446405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cs typeface="Arial" pitchFamily="34" charset="0"/>
              </a:rPr>
              <a:t>Who Can Acquire Excess Personal Property? </a:t>
            </a:r>
          </a:p>
          <a:p>
            <a:pPr>
              <a:buNone/>
            </a:pPr>
            <a:endParaRPr lang="en-US" dirty="0" smtClean="0">
              <a:cs typeface="Arial" pitchFamily="34" charset="0"/>
            </a:endParaRPr>
          </a:p>
          <a:p>
            <a:r>
              <a:rPr lang="en-US" dirty="0" smtClean="0">
                <a:cs typeface="Arial" pitchFamily="34" charset="0"/>
              </a:rPr>
              <a:t>Federal agencies;</a:t>
            </a:r>
          </a:p>
          <a:p>
            <a:r>
              <a:rPr lang="en-US" dirty="0" smtClean="0">
                <a:cs typeface="Arial" pitchFamily="34" charset="0"/>
              </a:rPr>
              <a:t>The Senate;</a:t>
            </a:r>
          </a:p>
          <a:p>
            <a:r>
              <a:rPr lang="en-US" dirty="0" smtClean="0">
                <a:cs typeface="Arial" pitchFamily="34" charset="0"/>
              </a:rPr>
              <a:t>The House of Representatives;</a:t>
            </a:r>
          </a:p>
          <a:p>
            <a:r>
              <a:rPr lang="en-US" dirty="0" smtClean="0">
                <a:cs typeface="Arial" pitchFamily="34" charset="0"/>
              </a:rPr>
              <a:t>The Architect of the Capitol and any activities under his direction;</a:t>
            </a:r>
          </a:p>
          <a:p>
            <a:r>
              <a:rPr lang="en-US" dirty="0" smtClean="0">
                <a:cs typeface="Arial" pitchFamily="34" charset="0"/>
              </a:rPr>
              <a:t>The DC Government and Mixed ownership government corporations.</a:t>
            </a:r>
          </a:p>
          <a:p>
            <a:endParaRPr lang="en-US" dirty="0" smtClean="0">
              <a:cs typeface="Arial" pitchFamily="34" charset="0"/>
            </a:endParaRPr>
          </a:p>
          <a:p>
            <a:pPr>
              <a:buNone/>
            </a:pPr>
            <a:r>
              <a:rPr lang="en-US" dirty="0" smtClean="0">
                <a:cs typeface="Arial" pitchFamily="34" charset="0"/>
              </a:rPr>
              <a:t>FMR: 102-36.60 through .75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F90FD-17AD-4078-A249-3BDB29A0676D}" type="slidenum">
              <a:rPr lang="en-US">
                <a:latin typeface="Times New Roman" pitchFamily="18" charset="0"/>
                <a:cs typeface="Times New Roman" pitchFamily="18" charset="0"/>
              </a:rPr>
              <a:pPr/>
              <a:t>2</a:t>
            </a:fld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447800"/>
            <a:ext cx="8686800" cy="1077218"/>
          </a:xfrm>
          <a:noFill/>
        </p:spPr>
        <p:txBody>
          <a:bodyPr/>
          <a:lstStyle/>
          <a:p>
            <a:pPr algn="ctr"/>
            <a:r>
              <a:rPr lang="en-US" dirty="0" smtClean="0">
                <a:cs typeface="Arial" pitchFamily="34" charset="0"/>
              </a:rPr>
              <a:t>Why must we use excess personal property </a:t>
            </a:r>
            <a:br>
              <a:rPr lang="en-US" dirty="0" smtClean="0">
                <a:cs typeface="Arial" pitchFamily="34" charset="0"/>
              </a:rPr>
            </a:br>
            <a:r>
              <a:rPr lang="en-US" dirty="0" smtClean="0">
                <a:cs typeface="Arial" pitchFamily="34" charset="0"/>
              </a:rPr>
              <a:t>instead of buying new property?</a:t>
            </a:r>
            <a:endParaRPr lang="en-US" dirty="0">
              <a:cs typeface="Times New Roman" pitchFamily="18" charset="0"/>
            </a:endParaRPr>
          </a:p>
        </p:txBody>
      </p:sp>
      <p:sp>
        <p:nvSpPr>
          <p:cNvPr id="206851" name="Rectangle 3"/>
          <p:cNvSpPr>
            <a:spLocks noGrp="1" noChangeArrowheads="1"/>
          </p:cNvSpPr>
          <p:nvPr>
            <p:ph idx="1"/>
          </p:nvPr>
        </p:nvSpPr>
        <p:spPr>
          <a:xfrm>
            <a:off x="455613" y="3168650"/>
            <a:ext cx="7924800" cy="3460750"/>
          </a:xfrm>
          <a:noFill/>
        </p:spPr>
        <p:txBody>
          <a:bodyPr/>
          <a:lstStyle/>
          <a:p>
            <a:r>
              <a:rPr lang="en-US" sz="2800" dirty="0" smtClean="0">
                <a:cs typeface="Arial" pitchFamily="34" charset="0"/>
              </a:rPr>
              <a:t>It maximizes the return on Government dollars spent and minimizes expenditures for new procurement.</a:t>
            </a:r>
          </a:p>
          <a:p>
            <a:endParaRPr lang="en-US" sz="2800" dirty="0" smtClean="0">
              <a:cs typeface="Arial" pitchFamily="34" charset="0"/>
            </a:endParaRPr>
          </a:p>
          <a:p>
            <a:endParaRPr lang="en-US" sz="2800" dirty="0" smtClean="0">
              <a:cs typeface="Arial" pitchFamily="34" charset="0"/>
            </a:endParaRPr>
          </a:p>
          <a:p>
            <a:endParaRPr lang="en-US" sz="2800" dirty="0" smtClean="0">
              <a:cs typeface="Arial" pitchFamily="34" charset="0"/>
            </a:endParaRPr>
          </a:p>
          <a:p>
            <a:pPr>
              <a:buNone/>
            </a:pPr>
            <a:r>
              <a:rPr lang="en-US" dirty="0" smtClean="0">
                <a:cs typeface="Arial" pitchFamily="34" charset="0"/>
              </a:rPr>
              <a:t>FMR 102-36.65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203B13-2DDA-4F10-81A4-812D135B769C}" type="slidenum">
              <a:rPr lang="en-US">
                <a:latin typeface="Times New Roman" pitchFamily="18" charset="0"/>
                <a:cs typeface="Times New Roman" pitchFamily="18" charset="0"/>
              </a:rPr>
              <a:pPr/>
              <a:t>3</a:t>
            </a:fld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3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1230660"/>
            <a:ext cx="7769225" cy="1077218"/>
          </a:xfrm>
          <a:noFill/>
          <a:ln/>
        </p:spPr>
        <p:txBody>
          <a:bodyPr anchor="ctr"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What must we consider when acquiring excess personal property?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7094" name="Rectangle 6"/>
          <p:cNvSpPr>
            <a:spLocks noGrp="1" noChangeArrowheads="1"/>
          </p:cNvSpPr>
          <p:nvPr>
            <p:ph idx="1"/>
          </p:nvPr>
        </p:nvSpPr>
        <p:spPr>
          <a:xfrm>
            <a:off x="455613" y="2741878"/>
            <a:ext cx="7772400" cy="2973122"/>
          </a:xfrm>
          <a:noFill/>
          <a:ln/>
        </p:spPr>
        <p:txBody>
          <a:bodyPr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There must be an authorized requirement.</a:t>
            </a: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cost of the property does not exceed the cost of purchasing and maintaining new materials.</a:t>
            </a: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You must not acquire excess personal property with intent to sell or trade for other assets.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AE48C3-E563-42ED-BCD0-3448C773CA3A}" type="slidenum">
              <a:rPr lang="en-US">
                <a:latin typeface="Times New Roman" pitchFamily="18" charset="0"/>
                <a:cs typeface="Times New Roman" pitchFamily="18" charset="0"/>
              </a:rPr>
              <a:pPr/>
              <a:t>4</a:t>
            </a:fld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295400"/>
            <a:ext cx="8686800" cy="156966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When property is disposed of by another agency under the exchange/sale authority, how much do we pay?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3715" name="Rectangle 3"/>
          <p:cNvSpPr>
            <a:spLocks noGrp="1" noChangeArrowheads="1"/>
          </p:cNvSpPr>
          <p:nvPr>
            <p:ph idx="1"/>
          </p:nvPr>
        </p:nvSpPr>
        <p:spPr>
          <a:xfrm>
            <a:off x="455613" y="3657600"/>
            <a:ext cx="7769225" cy="1295400"/>
          </a:xfrm>
        </p:spPr>
        <p:txBody>
          <a:bodyPr/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amount of reimbursement is normally the fair market value.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969740-6BF4-4B13-BB6D-1F4EEF45CBE6}" type="slidenum">
              <a:rPr lang="en-US">
                <a:latin typeface="Times New Roman" pitchFamily="18" charset="0"/>
                <a:cs typeface="Times New Roman" pitchFamily="18" charset="0"/>
              </a:rPr>
              <a:pPr/>
              <a:t>5</a:t>
            </a:fld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How to Acquire Excess Personal Property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Using GSAXcess;</a:t>
            </a:r>
          </a:p>
          <a:p>
            <a:r>
              <a:rPr lang="en-US" sz="2800" dirty="0" smtClean="0"/>
              <a:t>Submit a “Want List” in GSAXcess;</a:t>
            </a:r>
          </a:p>
          <a:p>
            <a:r>
              <a:rPr lang="en-US" sz="2800" dirty="0" smtClean="0"/>
              <a:t>Conduct on-site screening at various federal facilities;</a:t>
            </a:r>
          </a:p>
          <a:p>
            <a:r>
              <a:rPr lang="en-US" sz="2800" dirty="0" smtClean="0"/>
              <a:t>Contact GSA Area Property Officer;</a:t>
            </a:r>
          </a:p>
          <a:p>
            <a:r>
              <a:rPr lang="en-US" sz="2800" dirty="0" smtClean="0"/>
              <a:t>Direct Transfer.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021492-D8A9-4CEE-A327-F99EC7B60D36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Requesting Agency’s Responsibilities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2546350"/>
            <a:ext cx="7769225" cy="2330450"/>
          </a:xfrm>
        </p:spPr>
        <p:txBody>
          <a:bodyPr/>
          <a:lstStyle/>
          <a:p>
            <a:r>
              <a:rPr lang="en-US" sz="2800" dirty="0" smtClean="0"/>
              <a:t>The requesting agency is responsible for shipping and transportation costs.</a:t>
            </a:r>
          </a:p>
          <a:p>
            <a:endParaRPr lang="en-US" sz="2800" dirty="0" smtClean="0"/>
          </a:p>
          <a:p>
            <a:r>
              <a:rPr lang="en-US" sz="2800" dirty="0" smtClean="0"/>
              <a:t>Arranging the pickup by the 15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day the transfer document is approved.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021492-D8A9-4CEE-A327-F99EC7B60D36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021492-D8A9-4CEE-A327-F99EC7B60D36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" y="3276600"/>
            <a:ext cx="7769225" cy="579438"/>
          </a:xfrm>
        </p:spPr>
        <p:txBody>
          <a:bodyPr/>
          <a:lstStyle/>
          <a:p>
            <a:r>
              <a:rPr lang="en-US" sz="3200" b="1" dirty="0" smtClean="0"/>
              <a:t>Log onto GSAXcess.gov for demonstration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SA Powerpoint template">
  <a:themeElements>
    <a:clrScheme name="GSA Powerpoint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imes New Roma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SA Powerpoint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A Powerpoint 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A Powerpoint 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A Powerpoint 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A Powerpoint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A Powerpoint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A Powerpoint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2965</TotalTime>
  <Words>244</Words>
  <Application>Microsoft Office PowerPoint</Application>
  <PresentationFormat>On-screen Show (4:3)</PresentationFormat>
  <Paragraphs>45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GSA Powerpoint template</vt:lpstr>
      <vt:lpstr>Acquiring Excess Personal Property</vt:lpstr>
      <vt:lpstr>Acquiring Excess Personal Property</vt:lpstr>
      <vt:lpstr>Why must we use excess personal property  instead of buying new property?</vt:lpstr>
      <vt:lpstr>What must we consider when acquiring excess personal property?</vt:lpstr>
      <vt:lpstr>When property is disposed of by another agency under the exchange/sale authority, how much do we pay?</vt:lpstr>
      <vt:lpstr>How to Acquire Excess Personal Property</vt:lpstr>
      <vt:lpstr>Requesting Agency’s Responsibilities</vt:lpstr>
      <vt:lpstr>Log onto GSAXcess.gov for demonstration</vt:lpstr>
    </vt:vector>
  </TitlesOfParts>
  <Company>GSA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Andy Black</dc:creator>
  <cp:lastModifiedBy>SanjayGodbole</cp:lastModifiedBy>
  <cp:revision>153</cp:revision>
  <cp:lastPrinted>2000-10-09T13:28:30Z</cp:lastPrinted>
  <dcterms:created xsi:type="dcterms:W3CDTF">2000-04-20T12:10:32Z</dcterms:created>
  <dcterms:modified xsi:type="dcterms:W3CDTF">2018-03-28T17:09:00Z</dcterms:modified>
</cp:coreProperties>
</file>