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88"/>
    <a:srgbClr val="FFFFFF"/>
    <a:srgbClr val="5F93D3"/>
    <a:srgbClr val="4283BE"/>
    <a:srgbClr val="336699"/>
    <a:srgbClr val="FFCC00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68" autoAdjust="0"/>
  </p:normalViewPr>
  <p:slideViewPr>
    <p:cSldViewPr>
      <p:cViewPr>
        <p:scale>
          <a:sx n="63" d="100"/>
          <a:sy n="63" d="100"/>
        </p:scale>
        <p:origin x="-1176" y="-24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57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defTabSz="92981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823" y="0"/>
            <a:ext cx="303857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algn="r" defTabSz="92981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857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b" anchorCtr="0" compatLnSpc="1">
            <a:prstTxWarp prst="textNoShape">
              <a:avLst/>
            </a:prstTxWarp>
          </a:bodyPr>
          <a:lstStyle>
            <a:lvl1pPr defTabSz="92981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823" y="8831580"/>
            <a:ext cx="303857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b" anchorCtr="0" compatLnSpc="1">
            <a:prstTxWarp prst="textNoShape">
              <a:avLst/>
            </a:prstTxWarp>
          </a:bodyPr>
          <a:lstStyle>
            <a:lvl1pPr algn="r" defTabSz="92981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8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57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defTabSz="92981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823" y="0"/>
            <a:ext cx="303857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algn="r" defTabSz="92981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26" y="4415791"/>
            <a:ext cx="5140749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857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b" anchorCtr="0" compatLnSpc="1">
            <a:prstTxWarp prst="textNoShape">
              <a:avLst/>
            </a:prstTxWarp>
          </a:bodyPr>
          <a:lstStyle>
            <a:lvl1pPr defTabSz="92981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823" y="8831580"/>
            <a:ext cx="303857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b" anchorCtr="0" compatLnSpc="1">
            <a:prstTxWarp prst="textNoShape">
              <a:avLst/>
            </a:prstTxWarp>
          </a:bodyPr>
          <a:lstStyle>
            <a:lvl1pPr algn="r" defTabSz="92981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0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conditions for using exchange/sale continued.</a:t>
            </a:r>
          </a:p>
          <a:p>
            <a:r>
              <a:rPr lang="en-US" smtClean="0">
                <a:latin typeface="Times" charset="0"/>
              </a:rPr>
              <a:t>Examples of conditions for using exchange/sale</a:t>
            </a:r>
          </a:p>
          <a:p>
            <a:endParaRPr lang="en-US" smtClean="0">
              <a:latin typeface="Times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0AF13-634D-44A6-8B7F-A407C1C5A5FC}" type="slidenum">
              <a:rPr lang="en-US" smtClean="0">
                <a:latin typeface="Times" charset="0"/>
              </a:rPr>
              <a:pPr/>
              <a:t>10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Conditions for using Exchange/Sale continued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15A0F-CAAA-4063-AB2B-4B72BAC9C77F}" type="slidenum">
              <a:rPr lang="en-US" smtClean="0">
                <a:latin typeface="Times" charset="0"/>
              </a:rPr>
              <a:pPr/>
              <a:t>11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Conditions for using Exchange/Sale continued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FBD75-539E-4186-9463-76D5DBB27650}" type="slidenum">
              <a:rPr lang="en-US" smtClean="0">
                <a:latin typeface="Times" charset="0"/>
              </a:rPr>
              <a:pPr/>
              <a:t>12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Tells when the proceeds from exchange/sale can be used.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48E-6892-47FA-AF00-D2C221B4C12F}" type="slidenum">
              <a:rPr lang="en-US" smtClean="0">
                <a:latin typeface="Times" charset="0"/>
              </a:rPr>
              <a:pPr/>
              <a:t>13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Any questions on the exchange/sale authority?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463F7-840F-4B52-B69D-8133B11533A9}" type="slidenum">
              <a:rPr lang="en-US" smtClean="0">
                <a:latin typeface="Times" charset="0"/>
              </a:rPr>
              <a:pPr/>
              <a:t>14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Definition of exchange sale.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7BF30-570A-4505-BDBA-DF74005055B6}" type="slidenum">
              <a:rPr lang="en-US" smtClean="0">
                <a:latin typeface="Times" charset="0"/>
              </a:rPr>
              <a:pPr/>
              <a:t>2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These are the two methods of exchange sale used.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5518C-CEA7-44E7-AF27-018C00372060}" type="slidenum">
              <a:rPr lang="en-US" smtClean="0">
                <a:latin typeface="Times" charset="0"/>
              </a:rPr>
              <a:pPr/>
              <a:t>3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Here are two primary definitions of when to use exchange sale.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3933B-7422-461E-8153-BC47240DB490}" type="slidenum">
              <a:rPr lang="en-US" smtClean="0">
                <a:latin typeface="Times" charset="0"/>
              </a:rPr>
              <a:pPr/>
              <a:t>4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another reason to use exchange sale.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9DFC7-9F13-4427-913D-26553C99352F}" type="slidenum">
              <a:rPr lang="en-US" smtClean="0">
                <a:latin typeface="Times" charset="0"/>
              </a:rPr>
              <a:pPr/>
              <a:t>5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Reason why to use exchange sale.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D723C-2B5E-4C5C-AB53-92F7C7A5AB65}" type="slidenum">
              <a:rPr lang="en-US" smtClean="0">
                <a:latin typeface="Times" charset="0"/>
              </a:rPr>
              <a:pPr/>
              <a:t>6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Instances when you should not use exchange sale.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41582-B8E5-4609-BCA5-39BB475C7E4B}" type="slidenum">
              <a:rPr lang="en-US" smtClean="0">
                <a:latin typeface="Times" charset="0"/>
              </a:rPr>
              <a:pPr/>
              <a:t>7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property that the exchange/sale authority can not be used.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5520F-0BA7-4165-AC3C-1242159E544B}" type="slidenum">
              <a:rPr lang="en-US" smtClean="0">
                <a:latin typeface="Times" charset="0"/>
              </a:rPr>
              <a:pPr/>
              <a:t>8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conditions for using exchange/sale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3ED79-2A67-424F-A27A-C9F35F903264}" type="slidenum">
              <a:rPr lang="en-US" smtClean="0">
                <a:latin typeface="Times" charset="0"/>
              </a:rPr>
              <a:pPr/>
              <a:t>9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57200" y="4343400"/>
            <a:ext cx="7827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Maria Lopez</a:t>
            </a:r>
            <a:b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Area Property Officer</a:t>
            </a:r>
            <a:b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Federal Acquisition Service</a:t>
            </a:r>
            <a:endParaRPr lang="en-US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85800" y="3124200"/>
            <a:ext cx="7772400" cy="49244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>
              <a:spcBef>
                <a:spcPct val="150000"/>
              </a:spcBef>
            </a:pPr>
            <a:r>
              <a:rPr lang="en-US" kern="1200" dirty="0" smtClean="0">
                <a:solidFill>
                  <a:schemeClr val="bg1"/>
                </a:solidFill>
                <a:ea typeface="+mn-ea"/>
                <a:cs typeface="+mn-cs"/>
              </a:rPr>
              <a:t>EXCHANGE/SALE		FMR 102-39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cont….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3429000"/>
          </a:xfrm>
        </p:spPr>
        <p:txBody>
          <a:bodyPr/>
          <a:lstStyle/>
          <a:p>
            <a:r>
              <a:rPr lang="en-US" sz="2800" dirty="0" smtClean="0"/>
              <a:t>(c) The property exchanged or sold was not acquired for the principal purpose of exchange or sale; 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r>
              <a:rPr lang="en-US" sz="2800" dirty="0" smtClean="0"/>
              <a:t>(d) When replacing personal property, the exchange allowance or sales proceeds from the disposition of that property may only be used to offset the cost of the replacement property, not services; and 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AE479F-A8AA-4F1D-9AD9-D1E5006ECEE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(e) Except for transactions involving books and periodicals in your libraries, you document the basic facts associated with each exchange/sale transaction.  At a minimum, the documentation must include: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355600" indent="0">
              <a:lnSpc>
                <a:spcPct val="90000"/>
              </a:lnSpc>
              <a:defRPr/>
            </a:pPr>
            <a:r>
              <a:rPr lang="en-US" sz="2800" dirty="0" smtClean="0"/>
              <a:t> (1)  FSC Group of items exchanged or sold, and 	         	    </a:t>
            </a:r>
            <a:r>
              <a:rPr lang="en-US" sz="2800" baseline="0" dirty="0" smtClean="0"/>
              <a:t> </a:t>
            </a:r>
            <a:r>
              <a:rPr lang="en-US" sz="2800" dirty="0" smtClean="0"/>
              <a:t>items acquired;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indent="-63500">
              <a:lnSpc>
                <a:spcPct val="90000"/>
              </a:lnSpc>
              <a:defRPr/>
            </a:pPr>
            <a:r>
              <a:rPr lang="en-US" sz="2800" dirty="0" smtClean="0"/>
              <a:t> (2)  Number of items exchanged or sold, and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number of items acquired; 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C8A6F9-2739-4370-8E8E-C82AD8AD6AE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052638"/>
            <a:ext cx="8839200" cy="435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defTabSz="15494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(3)  Acquisition cost , exchange allowance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or net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sales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	proceeds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of items exchanged or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sold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, acquisition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	cost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of the items acquired;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</a:t>
            </a: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(4) The date of the transaction(s); </a:t>
            </a:r>
          </a:p>
          <a:p>
            <a:pPr marL="457200"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(5) The parties involved; and </a:t>
            </a:r>
          </a:p>
          <a:p>
            <a:pPr marL="457200"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(6)  A statement that the transactions comply with   	      the requirements of this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part 102-39.</a:t>
            </a: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F32EE-2648-4050-AC3B-9CB3ED8A4FD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292424"/>
            <a:ext cx="9144000" cy="615553"/>
          </a:xfrm>
          <a:noFill/>
        </p:spPr>
        <p:txBody>
          <a:bodyPr anchor="ctr"/>
          <a:lstStyle/>
          <a:p>
            <a:r>
              <a:rPr lang="en-US" sz="3400" dirty="0" smtClean="0">
                <a:solidFill>
                  <a:srgbClr val="FF0000"/>
                </a:solidFill>
              </a:rPr>
              <a:t>How Long do You have to Obligate the Money?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200" y="2209800"/>
            <a:ext cx="8154987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13C88"/>
                </a:solidFill>
                <a:latin typeface="+mj-lt"/>
              </a:rPr>
              <a:t>The money from Exchange/Sale is available to the Agency during the Fiscal Year the item was sold; and for one Fiscal year thereafter.</a:t>
            </a:r>
          </a:p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endParaRPr lang="en-US" sz="3200" dirty="0">
              <a:solidFill>
                <a:srgbClr val="013C88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13C88"/>
                </a:solidFill>
                <a:latin typeface="+mj-lt"/>
              </a:rPr>
              <a:t>After this time period, the money goes back to the General Fund of the U.S. Treasury.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D03544-9577-4EDD-A9EE-E4142275E8D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69225" cy="2400657"/>
          </a:xfrm>
        </p:spPr>
        <p:txBody>
          <a:bodyPr/>
          <a:lstStyle/>
          <a:p>
            <a:pPr algn="ctr" rtl="0" eaLnBrk="0" fontAlgn="base" hangingPunct="0"/>
            <a:r>
              <a:rPr lang="en-US" sz="5000" kern="12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sz="5000" kern="12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en-US" sz="5000" kern="120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sz="5000" kern="120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en-US" sz="5000" kern="12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Questions?</a:t>
            </a:r>
            <a:endParaRPr lang="en-US" dirty="0"/>
          </a:p>
        </p:txBody>
      </p:sp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CEA739-2F4E-4A23-BC5E-3DE296F48C16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584775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Exchange/Sale?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924800" cy="1905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	To exchange or sell non-excess, non-surplus personal property and apply the exchange allowance or proceeds of sale in whole or in part payment for the acquisition of similar property. </a:t>
            </a:r>
          </a:p>
        </p:txBody>
      </p:sp>
      <p:pic>
        <p:nvPicPr>
          <p:cNvPr id="4101" name="Picture 4" descr="picture of tr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7544"/>
            <a:ext cx="4495800" cy="30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picture of forkli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19423"/>
            <a:ext cx="4495800" cy="31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3058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Exchange/Sale can be done two ways…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362200"/>
            <a:ext cx="7769225" cy="4006850"/>
          </a:xfrm>
        </p:spPr>
        <p:txBody>
          <a:bodyPr/>
          <a:lstStyle/>
          <a:p>
            <a:r>
              <a:rPr lang="en-US" sz="3200" dirty="0" smtClean="0"/>
              <a:t>Agency can trade in the property for a credit towards the replacement property;</a:t>
            </a:r>
          </a:p>
          <a:p>
            <a:pPr>
              <a:buFont typeface="Wingdings" pitchFamily="2" charset="2"/>
              <a:buNone/>
            </a:pPr>
            <a:r>
              <a:rPr lang="en-US" sz="3200" dirty="0" smtClean="0"/>
              <a:t>Or</a:t>
            </a:r>
          </a:p>
          <a:p>
            <a:r>
              <a:rPr lang="en-US" sz="3200" dirty="0" smtClean="0"/>
              <a:t>Agency can sell the replacement property and apply the money to the purchase of the new property.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DEB369-DF87-42D7-A1E5-48F921E241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Important Definitions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dirty="0" smtClean="0"/>
              <a:t>“Acquire” </a:t>
            </a:r>
            <a:r>
              <a:rPr lang="en-US" sz="2800" dirty="0" smtClean="0"/>
              <a:t>means to procure or otherwise obtain personal property, including by lease.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i="1" dirty="0" smtClean="0"/>
              <a:t>“Replacement” </a:t>
            </a:r>
            <a:r>
              <a:rPr lang="en-US" sz="2800" dirty="0" smtClean="0"/>
              <a:t>means the process of acquiring property to be used in place of property that is still needed but: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	(1)  No longer adequately performs the tasks 	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for which it is used; or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	(2)  Does not meet the agency’s need as 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well as the property to be acquired.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F4FC29-E827-4F7B-8AA8-64BC57D6B91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Important Definitions continued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839200" cy="4953000"/>
          </a:xfrm>
        </p:spPr>
        <p:txBody>
          <a:bodyPr/>
          <a:lstStyle/>
          <a:p>
            <a:r>
              <a:rPr lang="en-US" sz="2600" b="1" i="1" dirty="0" smtClean="0"/>
              <a:t>“Similar” </a:t>
            </a:r>
            <a:r>
              <a:rPr lang="en-US" sz="2600" dirty="0" smtClean="0"/>
              <a:t>means where the acquired item and the replaced item: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(1) Are identical;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(2) Are designed and constructed for the same  purpose;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(3) Constitute parts or containers for identical or  	    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     similar end items; or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(4) Fall within a single Federal Supply 		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    Classification (FSC) group of property that is eligible 	    for handling under the exchange/sale authority. 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82DF5B-891D-4750-B10F-1325B443986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769225" cy="64135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Why use Exchange/Sale?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93950"/>
            <a:ext cx="8839200" cy="3321050"/>
          </a:xfrm>
        </p:spPr>
        <p:txBody>
          <a:bodyPr/>
          <a:lstStyle/>
          <a:p>
            <a:r>
              <a:rPr lang="en-US" sz="3200" dirty="0" smtClean="0"/>
              <a:t>Exchange/Sale is used to reduce your Agency’s cost of replacing personal property.</a:t>
            </a:r>
          </a:p>
          <a:p>
            <a:endParaRPr lang="en-US" sz="3200" dirty="0" smtClean="0"/>
          </a:p>
          <a:p>
            <a:r>
              <a:rPr lang="en-US" sz="3200" dirty="0" smtClean="0"/>
              <a:t>But remember, you MUST use the money from Exchange/Sale to buy a “similar” item to the item exchanged or sold.</a:t>
            </a: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B3B5E3-A37B-4152-B5E5-8FC289AF1B3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When NOT to use Exchange/Sale…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393950"/>
            <a:ext cx="7769225" cy="3473450"/>
          </a:xfrm>
        </p:spPr>
        <p:txBody>
          <a:bodyPr/>
          <a:lstStyle/>
          <a:p>
            <a:r>
              <a:rPr lang="en-US" sz="3200" dirty="0" smtClean="0"/>
              <a:t>Do NOT use Exchange/Sale if the estimated sales proceeds will be unreasonably low.</a:t>
            </a:r>
          </a:p>
          <a:p>
            <a:endParaRPr lang="en-US" sz="3200" dirty="0" smtClean="0"/>
          </a:p>
          <a:p>
            <a:r>
              <a:rPr lang="en-US" sz="3200" dirty="0" smtClean="0"/>
              <a:t>Can NOT use Exchange/Sale for certain groups of property.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3011DD-E901-46B5-9440-E6DD9763F0A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1"/>
            <a:ext cx="8763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Property that Can NOT be Exchange/Sale: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9375" y="2133600"/>
            <a:ext cx="4264025" cy="4419600"/>
          </a:xfrm>
        </p:spPr>
        <p:txBody>
          <a:bodyPr/>
          <a:lstStyle/>
          <a:p>
            <a:r>
              <a:rPr lang="en-US" sz="2400" dirty="0" smtClean="0"/>
              <a:t>10 Weapons</a:t>
            </a:r>
          </a:p>
          <a:p>
            <a:r>
              <a:rPr lang="en-US" sz="2400" dirty="0" smtClean="0"/>
              <a:t>11 Nuclear ordnance</a:t>
            </a:r>
          </a:p>
          <a:p>
            <a:r>
              <a:rPr lang="en-US" sz="2400" dirty="0" smtClean="0"/>
              <a:t>12 Fire control equipment</a:t>
            </a:r>
          </a:p>
          <a:p>
            <a:r>
              <a:rPr lang="en-US" sz="2400" dirty="0" smtClean="0"/>
              <a:t>14 Guided missiles</a:t>
            </a:r>
          </a:p>
          <a:p>
            <a:r>
              <a:rPr lang="en-US" sz="2400" dirty="0" smtClean="0"/>
              <a:t>15 Aircraft and airframe structural components (except </a:t>
            </a:r>
            <a:r>
              <a:rPr lang="en-US" sz="2400" dirty="0" err="1" smtClean="0"/>
              <a:t>FSC</a:t>
            </a:r>
            <a:r>
              <a:rPr lang="en-US" sz="2400" dirty="0" smtClean="0"/>
              <a:t> Class 1560 Airframe Structural Components)</a:t>
            </a:r>
          </a:p>
          <a:p>
            <a:r>
              <a:rPr lang="en-US" sz="2400" dirty="0" smtClean="0"/>
              <a:t>42 Firefighting, rescue, and safety equipment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6425" y="2133600"/>
            <a:ext cx="4727575" cy="4343400"/>
          </a:xfrm>
        </p:spPr>
        <p:txBody>
          <a:bodyPr/>
          <a:lstStyle/>
          <a:p>
            <a:r>
              <a:rPr lang="en-US" sz="2400" dirty="0" smtClean="0"/>
              <a:t>44 Nuclear reactors (</a:t>
            </a:r>
            <a:r>
              <a:rPr lang="en-US" sz="2400" dirty="0" err="1" smtClean="0"/>
              <a:t>FSC</a:t>
            </a:r>
            <a:r>
              <a:rPr lang="en-US" sz="2400" dirty="0" smtClean="0"/>
              <a:t> Class 4472 only)</a:t>
            </a:r>
          </a:p>
          <a:p>
            <a:r>
              <a:rPr lang="en-US" sz="2400" dirty="0" smtClean="0"/>
              <a:t>51 Hand tools </a:t>
            </a:r>
          </a:p>
          <a:p>
            <a:r>
              <a:rPr lang="en-US" sz="2400" dirty="0" smtClean="0"/>
              <a:t>54 Prefabricated structure and scaffolding.</a:t>
            </a:r>
          </a:p>
          <a:p>
            <a:r>
              <a:rPr lang="en-US" sz="2400" dirty="0" smtClean="0"/>
              <a:t>68 Chemicals and chemical products, except medicinal chemicals</a:t>
            </a:r>
          </a:p>
          <a:p>
            <a:r>
              <a:rPr lang="en-US" sz="2400" dirty="0" smtClean="0"/>
              <a:t>84 Clothing, individual equipment, and insignia</a:t>
            </a: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9BA644-F3DA-49C8-BFE0-C43AFFAA62A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6106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839200" cy="3733800"/>
          </a:xfrm>
        </p:spPr>
        <p:txBody>
          <a:bodyPr/>
          <a:lstStyle/>
          <a:p>
            <a:r>
              <a:rPr lang="en-US" sz="3200" dirty="0" smtClean="0"/>
              <a:t>(a) The property exchanged or sold is similar   </a:t>
            </a:r>
          </a:p>
          <a:p>
            <a:pPr>
              <a:buFont typeface="Wingdings" pitchFamily="2" charset="2"/>
              <a:buNone/>
            </a:pPr>
            <a:r>
              <a:rPr lang="en-US" sz="3200" dirty="0" smtClean="0"/>
              <a:t>		to the property acquired; </a:t>
            </a:r>
          </a:p>
          <a:p>
            <a:pPr>
              <a:buFont typeface="Wingdings" pitchFamily="2" charset="2"/>
              <a:buNone/>
            </a:pPr>
            <a:endParaRPr lang="en-US" sz="3200" dirty="0" smtClean="0"/>
          </a:p>
          <a:p>
            <a:r>
              <a:rPr lang="en-US" sz="3200" dirty="0" smtClean="0"/>
              <a:t>(b) The property exchanged or sold is not excess 	or surplus, and you have a continuing need for 	that type of property; 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3CC4CF-68E1-418D-ABDE-68207571F1C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3171</TotalTime>
  <Words>406</Words>
  <Application>Microsoft Office PowerPoint</Application>
  <PresentationFormat>On-screen Show (4:3)</PresentationFormat>
  <Paragraphs>113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GSA Powerpoint template</vt:lpstr>
      <vt:lpstr>EXCHANGE/SALE  FMR 102-39</vt:lpstr>
      <vt:lpstr>What is Exchange/Sale?</vt:lpstr>
      <vt:lpstr>Exchange/Sale can be done two ways…</vt:lpstr>
      <vt:lpstr>Important Definitions</vt:lpstr>
      <vt:lpstr>Important Definitions continued</vt:lpstr>
      <vt:lpstr>Why use Exchange/Sale?</vt:lpstr>
      <vt:lpstr>When NOT to use Exchange/Sale…</vt:lpstr>
      <vt:lpstr>Property that Can NOT be Exchange/Sale:</vt:lpstr>
      <vt:lpstr>Conditions for using Exchange/Sale</vt:lpstr>
      <vt:lpstr>Conditions for using Exchange/Sale cont….</vt:lpstr>
      <vt:lpstr>Conditions for using Exchange/Sale cont…</vt:lpstr>
      <vt:lpstr>Conditions for using Exchange/Sale cont…</vt:lpstr>
      <vt:lpstr>How Long do You have to Obligate the Money?</vt:lpstr>
      <vt:lpstr>  Questions?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SanjayGodbole</cp:lastModifiedBy>
  <cp:revision>162</cp:revision>
  <cp:lastPrinted>2000-10-09T13:28:30Z</cp:lastPrinted>
  <dcterms:created xsi:type="dcterms:W3CDTF">2000-04-20T12:10:32Z</dcterms:created>
  <dcterms:modified xsi:type="dcterms:W3CDTF">2018-03-28T17:10:05Z</dcterms:modified>
</cp:coreProperties>
</file>