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34"/>
  </p:notesMasterIdLst>
  <p:handoutMasterIdLst>
    <p:handoutMasterId r:id="rId35"/>
  </p:handoutMasterIdLst>
  <p:sldIdLst>
    <p:sldId id="256" r:id="rId2"/>
    <p:sldId id="289" r:id="rId3"/>
    <p:sldId id="290" r:id="rId4"/>
    <p:sldId id="263" r:id="rId5"/>
    <p:sldId id="291" r:id="rId6"/>
    <p:sldId id="259" r:id="rId7"/>
    <p:sldId id="260" r:id="rId8"/>
    <p:sldId id="261" r:id="rId9"/>
    <p:sldId id="262" r:id="rId10"/>
    <p:sldId id="264" r:id="rId11"/>
    <p:sldId id="267" r:id="rId12"/>
    <p:sldId id="266" r:id="rId13"/>
    <p:sldId id="265" r:id="rId14"/>
    <p:sldId id="268" r:id="rId15"/>
    <p:sldId id="273" r:id="rId16"/>
    <p:sldId id="272" r:id="rId17"/>
    <p:sldId id="271" r:id="rId18"/>
    <p:sldId id="275" r:id="rId19"/>
    <p:sldId id="274" r:id="rId20"/>
    <p:sldId id="269" r:id="rId21"/>
    <p:sldId id="278" r:id="rId22"/>
    <p:sldId id="277" r:id="rId23"/>
    <p:sldId id="276" r:id="rId24"/>
    <p:sldId id="281" r:id="rId25"/>
    <p:sldId id="280" r:id="rId26"/>
    <p:sldId id="283" r:id="rId27"/>
    <p:sldId id="282" r:id="rId28"/>
    <p:sldId id="284" r:id="rId29"/>
    <p:sldId id="286" r:id="rId30"/>
    <p:sldId id="292" r:id="rId31"/>
    <p:sldId id="293" r:id="rId32"/>
    <p:sldId id="287" r:id="rId33"/>
  </p:sldIdLst>
  <p:sldSz cx="9144000" cy="6858000" type="screen4x3"/>
  <p:notesSz cx="7035800" cy="93345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C88"/>
    <a:srgbClr val="4283BE"/>
    <a:srgbClr val="336699"/>
    <a:srgbClr val="003399"/>
    <a:srgbClr val="FFFFFF"/>
    <a:srgbClr val="5F93D3"/>
    <a:srgbClr val="FFCC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5" autoAdjust="0"/>
    <p:restoredTop sz="85167" autoAdjust="0"/>
  </p:normalViewPr>
  <p:slideViewPr>
    <p:cSldViewPr>
      <p:cViewPr varScale="1">
        <p:scale>
          <a:sx n="58" d="100"/>
          <a:sy n="58" d="100"/>
        </p:scale>
        <p:origin x="-1488" y="-78"/>
      </p:cViewPr>
      <p:guideLst>
        <p:guide orient="horz" pos="1092"/>
        <p:guide pos="51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94" y="-78"/>
      </p:cViewPr>
      <p:guideLst>
        <p:guide orient="horz" pos="2940"/>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78851" name="Rectangle 3"/>
          <p:cNvSpPr>
            <a:spLocks noGrp="1" noChangeArrowheads="1"/>
          </p:cNvSpPr>
          <p:nvPr>
            <p:ph type="dt" sz="quarter"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78852" name="Rectangle 4"/>
          <p:cNvSpPr>
            <a:spLocks noGrp="1" noChangeArrowheads="1"/>
          </p:cNvSpPr>
          <p:nvPr>
            <p:ph type="ftr" sz="quarter" idx="2"/>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78853" name="Rectangle 5"/>
          <p:cNvSpPr>
            <a:spLocks noGrp="1" noChangeArrowheads="1"/>
          </p:cNvSpPr>
          <p:nvPr>
            <p:ph type="sldNum" sz="quarter" idx="3"/>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New Roman" pitchFamily="18" charset="0"/>
              </a:defRPr>
            </a:lvl1pPr>
          </a:lstStyle>
          <a:p>
            <a:fld id="{75380004-3411-4FA8-9C9F-E0D706A087F1}" type="slidenum">
              <a:rPr lang="en-US"/>
              <a:pPr/>
              <a:t>‹#›</a:t>
            </a:fld>
            <a:endParaRPr lang="en-US"/>
          </a:p>
        </p:txBody>
      </p:sp>
    </p:spTree>
    <p:extLst>
      <p:ext uri="{BB962C8B-B14F-4D97-AF65-F5344CB8AC3E}">
        <p14:creationId xmlns:p14="http://schemas.microsoft.com/office/powerpoint/2010/main" val="3914836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pitchFamily="18" charset="0"/>
              </a:defRPr>
            </a:lvl1pPr>
          </a:lstStyle>
          <a:p>
            <a:endParaRPr lang="en-US"/>
          </a:p>
        </p:txBody>
      </p:sp>
      <p:sp>
        <p:nvSpPr>
          <p:cNvPr id="6147" name="Rectangle 3"/>
          <p:cNvSpPr>
            <a:spLocks noGrp="1" noChangeArrowheads="1"/>
          </p:cNvSpPr>
          <p:nvPr>
            <p:ph type="dt"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pitchFamily="18" charset="0"/>
              </a:defRPr>
            </a:lvl1pPr>
          </a:lstStyle>
          <a:p>
            <a:endParaRPr lang="en-US"/>
          </a:p>
        </p:txBody>
      </p:sp>
      <p:sp>
        <p:nvSpPr>
          <p:cNvPr id="6148" name="Rectangle 4"/>
          <p:cNvSpPr>
            <a:spLocks noGrp="1" noRot="1" noChangeAspect="1" noChangeArrowheads="1" noTextEdit="1"/>
          </p:cNvSpPr>
          <p:nvPr>
            <p:ph type="sldImg" idx="2"/>
          </p:nvPr>
        </p:nvSpPr>
        <p:spPr bwMode="auto">
          <a:xfrm>
            <a:off x="1184275" y="700088"/>
            <a:ext cx="4667250" cy="350043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8213" y="4433888"/>
            <a:ext cx="5159375" cy="42005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pitchFamily="18" charset="0"/>
              </a:defRPr>
            </a:lvl1pPr>
          </a:lstStyle>
          <a:p>
            <a:endParaRPr lang="en-US"/>
          </a:p>
        </p:txBody>
      </p:sp>
      <p:sp>
        <p:nvSpPr>
          <p:cNvPr id="6151" name="Rectangle 7"/>
          <p:cNvSpPr>
            <a:spLocks noGrp="1" noChangeArrowheads="1"/>
          </p:cNvSpPr>
          <p:nvPr>
            <p:ph type="sldNum" sz="quarter" idx="5"/>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pitchFamily="18" charset="0"/>
              </a:defRPr>
            </a:lvl1pPr>
          </a:lstStyle>
          <a:p>
            <a:fld id="{BA0E1374-4574-4D8A-8584-918267CBCC12}" type="slidenum">
              <a:rPr lang="en-US"/>
              <a:pPr/>
              <a:t>‹#›</a:t>
            </a:fld>
            <a:endParaRPr lang="en-US"/>
          </a:p>
        </p:txBody>
      </p:sp>
    </p:spTree>
    <p:extLst>
      <p:ext uri="{BB962C8B-B14F-4D97-AF65-F5344CB8AC3E}">
        <p14:creationId xmlns:p14="http://schemas.microsoft.com/office/powerpoint/2010/main" val="31022913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On page 13 of the Personal Property Disposal Guide.  GSA has developed standard templates for a number of commodities including vehicles, miscellaneous property, generators, heavy equipment, boats and boat motors, and trailers.</a:t>
            </a:r>
          </a:p>
        </p:txBody>
      </p:sp>
      <p:sp>
        <p:nvSpPr>
          <p:cNvPr id="4" name="Slide Number Placeholder 3"/>
          <p:cNvSpPr>
            <a:spLocks noGrp="1"/>
          </p:cNvSpPr>
          <p:nvPr>
            <p:ph type="sldNum" sz="quarter" idx="10"/>
          </p:nvPr>
        </p:nvSpPr>
        <p:spPr/>
        <p:txBody>
          <a:bodyPr/>
          <a:lstStyle/>
          <a:p>
            <a:fld id="{BA0E1374-4574-4D8A-8584-918267CBCC1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 complete vehicle description includes the year, make, model, and the body style.</a:t>
            </a:r>
          </a:p>
        </p:txBody>
      </p:sp>
      <p:sp>
        <p:nvSpPr>
          <p:cNvPr id="4" name="Slide Number Placeholder 3"/>
          <p:cNvSpPr>
            <a:spLocks noGrp="1"/>
          </p:cNvSpPr>
          <p:nvPr>
            <p:ph type="sldNum" sz="quarter" idx="10"/>
          </p:nvPr>
        </p:nvSpPr>
        <p:spPr/>
        <p:txBody>
          <a:bodyPr/>
          <a:lstStyle/>
          <a:p>
            <a:fld id="{BA0E1374-4574-4D8A-8584-918267CBCC1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You property report should also include the </a:t>
            </a:r>
            <a:r>
              <a:rPr lang="en-US" dirty="0" err="1" smtClean="0"/>
              <a:t>vin</a:t>
            </a:r>
            <a:r>
              <a:rPr lang="en-US" dirty="0" smtClean="0"/>
              <a:t>, mileage, number of cylinders, fuel type, and the color of the vehicle.</a:t>
            </a:r>
          </a:p>
        </p:txBody>
      </p:sp>
      <p:sp>
        <p:nvSpPr>
          <p:cNvPr id="4" name="Slide Number Placeholder 3"/>
          <p:cNvSpPr>
            <a:spLocks noGrp="1"/>
          </p:cNvSpPr>
          <p:nvPr>
            <p:ph type="sldNum" sz="quarter" idx="10"/>
          </p:nvPr>
        </p:nvSpPr>
        <p:spPr/>
        <p:txBody>
          <a:bodyPr/>
          <a:lstStyle/>
          <a:p>
            <a:fld id="{BA0E1374-4574-4D8A-8584-918267CBCC1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very important to provide as much information as possible when describing the condition and repairs associated with a vehicle. Your report should indicate if the vehicle is operable or inoperable.  You should also list any known mechanical, electrical and cosmetic problems. If the vehicle has been involved in an accident it may require a salvage title depending on the extent of the damage.  All flood damage must be disclosed and noted to the certificate to obtain title.</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If you are reporting your vehicle directly into </a:t>
            </a:r>
            <a:r>
              <a:rPr lang="en-US" dirty="0" err="1" smtClean="0"/>
              <a:t>GSAXcess</a:t>
            </a:r>
            <a:r>
              <a:rPr lang="en-US" dirty="0" smtClean="0"/>
              <a:t>® you will see this pop up box when you enter an FSC of 2310 or 2320. All of the fields are mandatory except color gradient. Fields that are not specified should be included in the property description block.   If your system or form does not include a field mentioned you can incorporate the information in your item description.</a:t>
            </a:r>
          </a:p>
        </p:txBody>
      </p:sp>
      <p:sp>
        <p:nvSpPr>
          <p:cNvPr id="4" name="Slide Number Placeholder 3"/>
          <p:cNvSpPr>
            <a:spLocks noGrp="1"/>
          </p:cNvSpPr>
          <p:nvPr>
            <p:ph type="sldNum" sz="quarter" idx="10"/>
          </p:nvPr>
        </p:nvSpPr>
        <p:spPr/>
        <p:txBody>
          <a:bodyPr/>
          <a:lstStyle/>
          <a:p>
            <a:fld id="{BA0E1374-4574-4D8A-8584-918267CBCC12}"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of Government vehicle for auction.</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When you are reporting a lot of miscellaneous property you need to provide the manufactures name, model, serial or part number, the quantity, and any other details that may be available.</a:t>
            </a:r>
          </a:p>
        </p:txBody>
      </p:sp>
      <p:sp>
        <p:nvSpPr>
          <p:cNvPr id="4" name="Slide Number Placeholder 3"/>
          <p:cNvSpPr>
            <a:spLocks noGrp="1"/>
          </p:cNvSpPr>
          <p:nvPr>
            <p:ph type="sldNum" sz="quarter" idx="10"/>
          </p:nvPr>
        </p:nvSpPr>
        <p:spPr/>
        <p:txBody>
          <a:bodyPr/>
          <a:lstStyle/>
          <a:p>
            <a:fld id="{BA0E1374-4574-4D8A-8584-918267CBCC12}"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On page 16 through 19 of the Personal Property Disposal Guide.  If you are reporting your ADP equipment directly to </a:t>
            </a:r>
            <a:r>
              <a:rPr lang="en-US" sz="1200" dirty="0" err="1" smtClean="0"/>
              <a:t>GSAXcess</a:t>
            </a:r>
            <a:r>
              <a:rPr lang="en-US" sz="1200" dirty="0" smtClean="0"/>
              <a:t>® you will be prompted to provide additional information including hardware type, equipment type and processor.  Each field provides a list or drop down for your selection.  To complete your description the system provides several other options.  All ADP equipment will be offered for Computers for Learning unless you select “No” in this field.</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Picture</a:t>
            </a:r>
            <a:r>
              <a:rPr lang="en-US" baseline="0" dirty="0" smtClean="0"/>
              <a:t> of Generators. </a:t>
            </a:r>
            <a:r>
              <a:rPr lang="en-US" dirty="0" smtClean="0"/>
              <a:t>Generators will have the same basic information that all property reports require, the manufactures name, model and serial or part number and the quantity.  In addition you will include the fuel type, kilowatts, and hours.  As with all property reports the condition and any known repairs or deficiencies.</a:t>
            </a:r>
          </a:p>
        </p:txBody>
      </p:sp>
      <p:sp>
        <p:nvSpPr>
          <p:cNvPr id="4" name="Slide Number Placeholder 3"/>
          <p:cNvSpPr>
            <a:spLocks noGrp="1"/>
          </p:cNvSpPr>
          <p:nvPr>
            <p:ph type="sldNum" sz="quarter" idx="10"/>
          </p:nvPr>
        </p:nvSpPr>
        <p:spPr/>
        <p:txBody>
          <a:bodyPr/>
          <a:lstStyle/>
          <a:p>
            <a:fld id="{BA0E1374-4574-4D8A-8584-918267CBCC12}"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Picture of Backhoe</a:t>
            </a:r>
            <a:r>
              <a:rPr lang="en-US" baseline="0" dirty="0" smtClean="0"/>
              <a:t> Loader. </a:t>
            </a:r>
            <a:r>
              <a:rPr lang="en-US" dirty="0" smtClean="0"/>
              <a:t>Heavy equipment reports also have some additional requirements such as the engine type and size, the hours, the fuel type and tonnage. Again you will end all descriptions with a complete condition report.</a:t>
            </a:r>
          </a:p>
        </p:txBody>
      </p:sp>
      <p:sp>
        <p:nvSpPr>
          <p:cNvPr id="4" name="Slide Number Placeholder 3"/>
          <p:cNvSpPr>
            <a:spLocks noGrp="1"/>
          </p:cNvSpPr>
          <p:nvPr>
            <p:ph type="sldNum" sz="quarter" idx="10"/>
          </p:nvPr>
        </p:nvSpPr>
        <p:spPr/>
        <p:txBody>
          <a:bodyPr/>
          <a:lstStyle/>
          <a:p>
            <a:fld id="{BA0E1374-4574-4D8A-8584-918267CBCC12}"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E025E98-F6F1-4B84-8D40-3F6EA1D1C596}" type="slidenum">
              <a:rPr lang="en-US" smtClean="0">
                <a:latin typeface="Arial" charset="0"/>
              </a:rPr>
              <a:pPr/>
              <a:t>2</a:t>
            </a:fld>
            <a:endParaRPr lang="en-US" smtClean="0">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cs typeface="Arial" charset="0"/>
              </a:rPr>
              <a:t>Agencies may direct</a:t>
            </a:r>
            <a:r>
              <a:rPr lang="en-US" baseline="0" dirty="0" smtClean="0">
                <a:latin typeface="Arial" charset="0"/>
                <a:cs typeface="Arial" charset="0"/>
              </a:rPr>
              <a:t> transfer excess property on a SF122 without prior approval by GSA provided the transfer is less than $10,000 and the agency provides a copy of the transfer to GSA within 10 days.</a:t>
            </a:r>
            <a:endParaRPr lang="en-US" dirty="0" smtClean="0">
              <a:latin typeface="Arial" charset="0"/>
              <a:cs typeface="Arial" charset="0"/>
            </a:endParaRPr>
          </a:p>
          <a:p>
            <a:pPr eaLnBrk="1" hangingPunct="1"/>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Picture of Backhoe</a:t>
            </a:r>
            <a:r>
              <a:rPr lang="en-US" baseline="0" dirty="0" smtClean="0"/>
              <a:t> Loader</a:t>
            </a:r>
            <a:endParaRPr lang="en-US" dirty="0" smtClean="0"/>
          </a:p>
        </p:txBody>
      </p:sp>
      <p:sp>
        <p:nvSpPr>
          <p:cNvPr id="4" name="Slide Number Placeholder 3"/>
          <p:cNvSpPr>
            <a:spLocks noGrp="1"/>
          </p:cNvSpPr>
          <p:nvPr>
            <p:ph type="sldNum" sz="quarter" idx="10"/>
          </p:nvPr>
        </p:nvSpPr>
        <p:spPr/>
        <p:txBody>
          <a:bodyPr/>
          <a:lstStyle/>
          <a:p>
            <a:fld id="{BA0E1374-4574-4D8A-8584-918267CBCC12}"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Picture of 24’ Lobster Ellis. When you report a boat for disposal you are required to provide the hull ID number, year, manufacture, model, body style, fuel type and the number of cylinders.  This information is required for the Certificate to Obtain Title (SF97) when the property is sold.</a:t>
            </a:r>
          </a:p>
        </p:txBody>
      </p:sp>
      <p:sp>
        <p:nvSpPr>
          <p:cNvPr id="4" name="Slide Number Placeholder 3"/>
          <p:cNvSpPr>
            <a:spLocks noGrp="1"/>
          </p:cNvSpPr>
          <p:nvPr>
            <p:ph type="sldNum" sz="quarter" idx="10"/>
          </p:nvPr>
        </p:nvSpPr>
        <p:spPr/>
        <p:txBody>
          <a:bodyPr/>
          <a:lstStyle/>
          <a:p>
            <a:fld id="{BA0E1374-4574-4D8A-8584-918267CBCC12}"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(Outside and inside) of a 1979 </a:t>
            </a:r>
            <a:r>
              <a:rPr lang="en-US" dirty="0" err="1" smtClean="0"/>
              <a:t>Monark</a:t>
            </a:r>
            <a:r>
              <a:rPr lang="en-US" baseline="0" dirty="0" smtClean="0"/>
              <a:t> Sport-Boat.</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is a significant part of the reporting process.</a:t>
            </a:r>
          </a:p>
        </p:txBody>
      </p:sp>
      <p:sp>
        <p:nvSpPr>
          <p:cNvPr id="4" name="Slide Number Placeholder 3"/>
          <p:cNvSpPr>
            <a:spLocks noGrp="1"/>
          </p:cNvSpPr>
          <p:nvPr>
            <p:ph type="sldNum" sz="quarter" idx="10"/>
          </p:nvPr>
        </p:nvSpPr>
        <p:spPr/>
        <p:txBody>
          <a:bodyPr/>
          <a:lstStyle/>
          <a:p>
            <a:fld id="{BA0E1374-4574-4D8A-8584-918267CBCC12}"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A0E1374-4574-4D8A-8584-918267CBCC12}"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On page 13 of the Personal Property Disposal Guide.</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75D910B-C9A7-4DB3-B7A8-6738F4E91DDB}" type="slidenum">
              <a:rPr lang="en-US" smtClean="0">
                <a:latin typeface="Arial" charset="0"/>
              </a:rPr>
              <a:pPr/>
              <a:t>5</a:t>
            </a:fld>
            <a:endParaRPr lang="en-US" dirty="0" smtClean="0">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dirty="0" smtClean="0">
                <a:latin typeface="Arial" charset="0"/>
              </a:rPr>
              <a:t>GSA assists with the disposal process, however, we do not usually take physical custody of excess property.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On page 13 of the Personal Property Disposal Guide.</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Terminology – Acquisition Cost on page 6 of the Personal Property Disposal Guide.</a:t>
            </a:r>
          </a:p>
        </p:txBody>
      </p:sp>
      <p:sp>
        <p:nvSpPr>
          <p:cNvPr id="4" name="Slide Number Placeholder 3"/>
          <p:cNvSpPr>
            <a:spLocks noGrp="1"/>
          </p:cNvSpPr>
          <p:nvPr>
            <p:ph type="sldNum" sz="quarter" idx="10"/>
          </p:nvPr>
        </p:nvSpPr>
        <p:spPr/>
        <p:txBody>
          <a:bodyPr/>
          <a:lstStyle/>
          <a:p>
            <a:fld id="{BA0E1374-4574-4D8A-8584-918267CBCC1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On page 14 of the Personal Property Disposal Guide.</a:t>
            </a:r>
          </a:p>
        </p:txBody>
      </p:sp>
      <p:sp>
        <p:nvSpPr>
          <p:cNvPr id="4" name="Slide Number Placeholder 3"/>
          <p:cNvSpPr>
            <a:spLocks noGrp="1"/>
          </p:cNvSpPr>
          <p:nvPr>
            <p:ph type="sldNum" sz="quarter" idx="10"/>
          </p:nvPr>
        </p:nvSpPr>
        <p:spPr/>
        <p:txBody>
          <a:bodyPr/>
          <a:lstStyle/>
          <a:p>
            <a:fld id="{BA0E1374-4574-4D8A-8584-918267CBCC1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On page 14 of the Personal Property Disposal Guide.</a:t>
            </a:r>
          </a:p>
        </p:txBody>
      </p:sp>
      <p:sp>
        <p:nvSpPr>
          <p:cNvPr id="4" name="Slide Number Placeholder 3"/>
          <p:cNvSpPr>
            <a:spLocks noGrp="1"/>
          </p:cNvSpPr>
          <p:nvPr>
            <p:ph type="sldNum" sz="quarter" idx="10"/>
          </p:nvPr>
        </p:nvSpPr>
        <p:spPr/>
        <p:txBody>
          <a:bodyPr/>
          <a:lstStyle/>
          <a:p>
            <a:fld id="{BA0E1374-4574-4D8A-8584-918267CBCC1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On page 39 of the Personal Property Disposal Guide.  The federal supply class determines what category your property will be associated with during the U&amp;D screening and sale at GSAAuctions®.  The 1</a:t>
            </a:r>
            <a:r>
              <a:rPr lang="en-US" baseline="30000" dirty="0" smtClean="0"/>
              <a:t>st</a:t>
            </a:r>
            <a:r>
              <a:rPr lang="en-US" dirty="0" smtClean="0"/>
              <a:t> two digits of the FSC indicate the group or major category, for example all items that fall in the category of computer would begin with 70.  The last two digits of the FSC indicate the class within that group for example the FCS for computer (or ADP) software is 7030, 70 is the group and 30 the class.</a:t>
            </a:r>
          </a:p>
        </p:txBody>
      </p:sp>
      <p:sp>
        <p:nvSpPr>
          <p:cNvPr id="4" name="Slide Number Placeholder 3"/>
          <p:cNvSpPr>
            <a:spLocks noGrp="1"/>
          </p:cNvSpPr>
          <p:nvPr>
            <p:ph type="sldNum" sz="quarter" idx="10"/>
          </p:nvPr>
        </p:nvSpPr>
        <p:spPr/>
        <p:txBody>
          <a:bodyPr/>
          <a:lstStyle/>
          <a:p>
            <a:fld id="{BA0E1374-4574-4D8A-8584-918267CBCC1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a:solidFill>
                  <a:srgbClr val="4C4C4C"/>
                </a:solidFill>
                <a:ea typeface="ヒラギノ角ゴ Pro W3" pitchFamily="1" charset="-128"/>
              </a:rPr>
              <a:t>U.S. General Services Administration</a:t>
            </a:r>
            <a:endParaRPr lang="en-US">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2393950"/>
            <a:ext cx="3808412"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6"/>
          <p:cNvSpPr>
            <a:spLocks noGrp="1" noChangeArrowheads="1"/>
          </p:cNvSpPr>
          <p:nvPr>
            <p:ph type="sldNum" sz="quarter" idx="10"/>
          </p:nvPr>
        </p:nvSpPr>
        <p:spPr>
          <a:ln/>
        </p:spPr>
        <p:txBody>
          <a:bodyPr/>
          <a:lstStyle>
            <a:lvl1pPr>
              <a:defRPr/>
            </a:lvl1pPr>
          </a:lstStyle>
          <a:p>
            <a:pPr>
              <a:defRPr/>
            </a:pPr>
            <a:fld id="{A60B2049-135F-4E9D-B356-6A3129A275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userDrawn="1"/>
        </p:nvPicPr>
        <p:blipFill>
          <a:blip r:embed="rId14"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l" rtl="0" eaLnBrk="0" fontAlgn="base" hangingPunct="0">
        <a:spcBef>
          <a:spcPct val="0"/>
        </a:spcBef>
        <a:spcAft>
          <a:spcPct val="0"/>
        </a:spcAft>
        <a:defRPr sz="3200" b="1">
          <a:solidFill>
            <a:srgbClr val="013C88"/>
          </a:solidFill>
          <a:latin typeface="+mj-lt"/>
          <a:ea typeface="+mj-ea"/>
          <a:cs typeface="+mj-cs"/>
        </a:defRPr>
      </a:lvl1pPr>
      <a:lvl2pPr algn="l" rtl="0" eaLnBrk="0" fontAlgn="base" hangingPunct="0">
        <a:spcBef>
          <a:spcPct val="0"/>
        </a:spcBef>
        <a:spcAft>
          <a:spcPct val="0"/>
        </a:spcAft>
        <a:defRPr sz="3200" b="1">
          <a:solidFill>
            <a:srgbClr val="013C88"/>
          </a:solidFill>
          <a:latin typeface="Arial" charset="0"/>
        </a:defRPr>
      </a:lvl2pPr>
      <a:lvl3pPr algn="l" rtl="0" eaLnBrk="0" fontAlgn="base" hangingPunct="0">
        <a:spcBef>
          <a:spcPct val="0"/>
        </a:spcBef>
        <a:spcAft>
          <a:spcPct val="0"/>
        </a:spcAft>
        <a:defRPr sz="3200" b="1">
          <a:solidFill>
            <a:srgbClr val="013C88"/>
          </a:solidFill>
          <a:latin typeface="Arial" charset="0"/>
        </a:defRPr>
      </a:lvl3pPr>
      <a:lvl4pPr algn="l" rtl="0" eaLnBrk="0" fontAlgn="base" hangingPunct="0">
        <a:spcBef>
          <a:spcPct val="0"/>
        </a:spcBef>
        <a:spcAft>
          <a:spcPct val="0"/>
        </a:spcAft>
        <a:defRPr sz="3200" b="1">
          <a:solidFill>
            <a:srgbClr val="013C88"/>
          </a:solidFill>
          <a:latin typeface="Arial" charset="0"/>
        </a:defRPr>
      </a:lvl4pPr>
      <a:lvl5pPr algn="l" rtl="0" eaLnBrk="0" fontAlgn="base" hangingPunct="0">
        <a:spcBef>
          <a:spcPct val="0"/>
        </a:spcBef>
        <a:spcAft>
          <a:spcPct val="0"/>
        </a:spcAft>
        <a:defRPr sz="3200" b="1">
          <a:solidFill>
            <a:srgbClr val="013C88"/>
          </a:solidFill>
          <a:latin typeface="Arial" charset="0"/>
        </a:defRPr>
      </a:lvl5pPr>
      <a:lvl6pPr marL="457200" algn="l" rtl="0" eaLnBrk="0" fontAlgn="base" hangingPunct="0">
        <a:spcBef>
          <a:spcPct val="0"/>
        </a:spcBef>
        <a:spcAft>
          <a:spcPct val="0"/>
        </a:spcAft>
        <a:defRPr sz="3200" b="1">
          <a:solidFill>
            <a:srgbClr val="013C88"/>
          </a:solidFill>
          <a:latin typeface="Arial" charset="0"/>
        </a:defRPr>
      </a:lvl6pPr>
      <a:lvl7pPr marL="914400" algn="l" rtl="0" eaLnBrk="0" fontAlgn="base" hangingPunct="0">
        <a:spcBef>
          <a:spcPct val="0"/>
        </a:spcBef>
        <a:spcAft>
          <a:spcPct val="0"/>
        </a:spcAft>
        <a:defRPr sz="3200" b="1">
          <a:solidFill>
            <a:srgbClr val="013C88"/>
          </a:solidFill>
          <a:latin typeface="Arial" charset="0"/>
        </a:defRPr>
      </a:lvl7pPr>
      <a:lvl8pPr marL="1371600" algn="l" rtl="0" eaLnBrk="0" fontAlgn="base" hangingPunct="0">
        <a:spcBef>
          <a:spcPct val="0"/>
        </a:spcBef>
        <a:spcAft>
          <a:spcPct val="0"/>
        </a:spcAft>
        <a:defRPr sz="3200" b="1">
          <a:solidFill>
            <a:srgbClr val="013C88"/>
          </a:solidFill>
          <a:latin typeface="Arial" charset="0"/>
        </a:defRPr>
      </a:lvl8pPr>
      <a:lvl9pPr marL="1828800" algn="l" rtl="0" eaLnBrk="0" fontAlgn="base" hangingPunct="0">
        <a:spcBef>
          <a:spcPct val="0"/>
        </a:spcBef>
        <a:spcAft>
          <a:spcPct val="0"/>
        </a:spcAft>
        <a:defRPr sz="3200" b="1">
          <a:solidFill>
            <a:srgbClr val="013C88"/>
          </a:solidFill>
          <a:latin typeface="Arial"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charset="0"/>
        <a:buChar char="–"/>
        <a:defRPr sz="24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ChangeArrowheads="1"/>
          </p:cNvSpPr>
          <p:nvPr/>
        </p:nvSpPr>
        <p:spPr bwMode="auto">
          <a:xfrm>
            <a:off x="457200" y="4572000"/>
            <a:ext cx="7827963" cy="1143000"/>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pPr>
              <a:spcBef>
                <a:spcPct val="150000"/>
              </a:spcBef>
            </a:pPr>
            <a:endParaRPr lang="en-US" b="1" dirty="0">
              <a:solidFill>
                <a:schemeClr val="bg1"/>
              </a:solidFill>
              <a:latin typeface="Times New Roman" pitchFamily="18" charset="0"/>
              <a:cs typeface="Times New Roman" pitchFamily="18" charset="0"/>
            </a:endParaRPr>
          </a:p>
        </p:txBody>
      </p:sp>
      <p:sp>
        <p:nvSpPr>
          <p:cNvPr id="3098" name="Rectangle 26"/>
          <p:cNvSpPr>
            <a:spLocks noChangeArrowheads="1"/>
          </p:cNvSpPr>
          <p:nvPr/>
        </p:nvSpPr>
        <p:spPr bwMode="auto">
          <a:xfrm>
            <a:off x="457200" y="5784850"/>
            <a:ext cx="7827963" cy="457200"/>
          </a:xfrm>
          <a:prstGeom prst="rect">
            <a:avLst/>
          </a:prstGeom>
          <a:noFill/>
          <a:ln w="9525">
            <a:noFill/>
            <a:miter lim="800000"/>
            <a:headEnd/>
            <a:tailEnd/>
          </a:ln>
          <a:effectLst>
            <a:outerShdw dist="35921" dir="2700000" algn="ctr" rotWithShape="0">
              <a:schemeClr val="tx2"/>
            </a:outerShdw>
          </a:effectLst>
        </p:spPr>
        <p:txBody>
          <a:bodyPr wrap="none" lIns="0" tIns="0" rIns="0" bIns="0" anchor="b"/>
          <a:lstStyle/>
          <a:p>
            <a:pPr>
              <a:spcBef>
                <a:spcPct val="150000"/>
              </a:spcBef>
            </a:pPr>
            <a:endParaRPr lang="en-US" b="1" dirty="0">
              <a:solidFill>
                <a:schemeClr val="bg1"/>
              </a:solidFill>
              <a:latin typeface="Times New Roman" pitchFamily="18" charset="0"/>
              <a:cs typeface="Times New Roman" pitchFamily="18" charset="0"/>
            </a:endParaRPr>
          </a:p>
        </p:txBody>
      </p:sp>
      <p:sp>
        <p:nvSpPr>
          <p:cNvPr id="5" name="Title 4"/>
          <p:cNvSpPr>
            <a:spLocks noGrp="1"/>
          </p:cNvSpPr>
          <p:nvPr>
            <p:ph type="ctrTitle" idx="4294967295"/>
          </p:nvPr>
        </p:nvSpPr>
        <p:spPr>
          <a:xfrm>
            <a:off x="685800" y="3276600"/>
            <a:ext cx="7772400" cy="492443"/>
          </a:xfrm>
          <a:noFill/>
          <a:ln w="9525">
            <a:noFill/>
            <a:miter lim="800000"/>
            <a:headEnd/>
            <a:tailEnd/>
          </a:ln>
          <a:effectLst>
            <a:outerShdw dist="35921" dir="2700000" algn="ctr" rotWithShape="0">
              <a:schemeClr val="tx2"/>
            </a:outerShdw>
          </a:effectLst>
        </p:spPr>
        <p:txBody>
          <a:bodyPr lIns="0" tIns="0" rIns="0" bIns="0"/>
          <a:lstStyle/>
          <a:p>
            <a:pPr algn="ctr">
              <a:spcBef>
                <a:spcPct val="150000"/>
              </a:spcBef>
            </a:pPr>
            <a:r>
              <a:rPr lang="en-US" kern="1200" dirty="0" smtClean="0">
                <a:solidFill>
                  <a:schemeClr val="bg1"/>
                </a:solidFill>
                <a:latin typeface="Times New Roman" pitchFamily="18" charset="0"/>
                <a:ea typeface="+mn-ea"/>
                <a:cs typeface="Times New Roman" pitchFamily="18" charset="0"/>
              </a:rPr>
              <a:t>Reporting Excess Personal Property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769225" cy="579438"/>
          </a:xfrm>
        </p:spPr>
        <p:txBody>
          <a:bodyPr/>
          <a:lstStyle/>
          <a:p>
            <a:pPr algn="ctr"/>
            <a:r>
              <a:rPr lang="en-US" dirty="0" smtClean="0"/>
              <a:t>Preparing to Report Property Continues…</a:t>
            </a:r>
            <a:endParaRPr lang="en-US" dirty="0"/>
          </a:p>
        </p:txBody>
      </p:sp>
      <p:sp>
        <p:nvSpPr>
          <p:cNvPr id="3" name="Content Placeholder 2"/>
          <p:cNvSpPr>
            <a:spLocks noGrp="1"/>
          </p:cNvSpPr>
          <p:nvPr>
            <p:ph idx="1"/>
          </p:nvPr>
        </p:nvSpPr>
        <p:spPr>
          <a:xfrm>
            <a:off x="455613" y="2057400"/>
            <a:ext cx="7769225" cy="3048000"/>
          </a:xfrm>
        </p:spPr>
        <p:txBody>
          <a:bodyPr/>
          <a:lstStyle/>
          <a:p>
            <a:pPr>
              <a:lnSpc>
                <a:spcPct val="90000"/>
              </a:lnSpc>
              <a:buClr>
                <a:srgbClr val="A50021"/>
              </a:buClr>
              <a:buNone/>
            </a:pPr>
            <a:r>
              <a:rPr lang="en-US" dirty="0" smtClean="0">
                <a:cs typeface="Arial" charset="0"/>
              </a:rPr>
              <a:t>Disposal Condition Codes:</a:t>
            </a:r>
          </a:p>
          <a:p>
            <a:pPr>
              <a:lnSpc>
                <a:spcPct val="90000"/>
              </a:lnSpc>
              <a:buClr>
                <a:srgbClr val="A50021"/>
              </a:buClr>
              <a:buNone/>
            </a:pPr>
            <a:endParaRPr lang="en-US" dirty="0" smtClean="0">
              <a:cs typeface="Arial" charset="0"/>
            </a:endParaRPr>
          </a:p>
          <a:p>
            <a:pPr>
              <a:lnSpc>
                <a:spcPct val="90000"/>
              </a:lnSpc>
              <a:buClr>
                <a:srgbClr val="013C88"/>
              </a:buClr>
            </a:pPr>
            <a:r>
              <a:rPr lang="en-US" dirty="0" smtClean="0">
                <a:cs typeface="Arial" charset="0"/>
              </a:rPr>
              <a:t>Salvage (X) - Property with value in excess of its basic material content, but repair or rehabilitation is impractical and/or uneconomical. </a:t>
            </a:r>
          </a:p>
          <a:p>
            <a:pPr>
              <a:lnSpc>
                <a:spcPct val="90000"/>
              </a:lnSpc>
              <a:buClr>
                <a:srgbClr val="013C88"/>
              </a:buClr>
            </a:pPr>
            <a:endParaRPr lang="en-US" dirty="0" smtClean="0">
              <a:cs typeface="Arial" charset="0"/>
            </a:endParaRPr>
          </a:p>
          <a:p>
            <a:pPr>
              <a:lnSpc>
                <a:spcPct val="90000"/>
              </a:lnSpc>
              <a:buClr>
                <a:srgbClr val="013C88"/>
              </a:buClr>
            </a:pPr>
            <a:r>
              <a:rPr lang="en-US" dirty="0" smtClean="0">
                <a:cs typeface="Arial" charset="0"/>
              </a:rPr>
              <a:t>Scrap (S) - Property that has no value except its basic material content.</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769225" cy="990600"/>
          </a:xfrm>
        </p:spPr>
        <p:txBody>
          <a:bodyPr/>
          <a:lstStyle/>
          <a:p>
            <a:pPr algn="ctr"/>
            <a:r>
              <a:rPr lang="en-US" dirty="0" smtClean="0"/>
              <a:t>Preparing to Report Property Continues…</a:t>
            </a:r>
            <a:br>
              <a:rPr lang="en-US" dirty="0" smtClean="0"/>
            </a:br>
            <a:r>
              <a:rPr lang="en-US" dirty="0" smtClean="0"/>
              <a:t>Federal Supply Class (FSC):</a:t>
            </a:r>
            <a:endParaRPr lang="en-US" dirty="0"/>
          </a:p>
        </p:txBody>
      </p:sp>
      <p:sp>
        <p:nvSpPr>
          <p:cNvPr id="3" name="Content Placeholder 2"/>
          <p:cNvSpPr>
            <a:spLocks noGrp="1"/>
          </p:cNvSpPr>
          <p:nvPr>
            <p:ph idx="1"/>
          </p:nvPr>
        </p:nvSpPr>
        <p:spPr>
          <a:xfrm>
            <a:off x="228601" y="2362200"/>
            <a:ext cx="8458200" cy="4419600"/>
          </a:xfrm>
        </p:spPr>
        <p:txBody>
          <a:bodyPr/>
          <a:lstStyle/>
          <a:p>
            <a:pPr>
              <a:lnSpc>
                <a:spcPct val="80000"/>
              </a:lnSpc>
              <a:buNone/>
            </a:pPr>
            <a:r>
              <a:rPr lang="en-US" dirty="0" smtClean="0">
                <a:cs typeface="Arial" charset="0"/>
              </a:rPr>
              <a:t>The Federal Supply Classification System permits the</a:t>
            </a:r>
            <a:br>
              <a:rPr lang="en-US" dirty="0" smtClean="0">
                <a:cs typeface="Arial" charset="0"/>
              </a:rPr>
            </a:br>
            <a:r>
              <a:rPr lang="en-US" dirty="0" smtClean="0">
                <a:cs typeface="Arial" charset="0"/>
              </a:rPr>
              <a:t>classification of all items used by the Federal Government. </a:t>
            </a:r>
          </a:p>
          <a:p>
            <a:pPr>
              <a:lnSpc>
                <a:spcPct val="80000"/>
              </a:lnSpc>
              <a:buNone/>
            </a:pPr>
            <a:endParaRPr lang="en-US" dirty="0" smtClean="0">
              <a:cs typeface="Arial" charset="0"/>
            </a:endParaRPr>
          </a:p>
          <a:p>
            <a:pPr lvl="1">
              <a:lnSpc>
                <a:spcPct val="80000"/>
              </a:lnSpc>
              <a:buClr>
                <a:srgbClr val="013C88"/>
              </a:buClr>
              <a:buFont typeface="Wingdings" pitchFamily="2" charset="2"/>
              <a:buChar char="Ø"/>
            </a:pPr>
            <a:r>
              <a:rPr lang="en-US" dirty="0" smtClean="0">
                <a:cs typeface="Arial" charset="0"/>
              </a:rPr>
              <a:t> Items are classified in a four-digit class.</a:t>
            </a:r>
          </a:p>
          <a:p>
            <a:pPr lvl="1">
              <a:lnSpc>
                <a:spcPct val="80000"/>
              </a:lnSpc>
              <a:buClr>
                <a:srgbClr val="013C88"/>
              </a:buClr>
              <a:buNone/>
            </a:pPr>
            <a:endParaRPr lang="en-US" dirty="0" smtClean="0">
              <a:cs typeface="Arial" charset="0"/>
            </a:endParaRPr>
          </a:p>
          <a:p>
            <a:pPr lvl="2">
              <a:lnSpc>
                <a:spcPct val="80000"/>
              </a:lnSpc>
              <a:buClr>
                <a:srgbClr val="013C88"/>
              </a:buClr>
              <a:buFont typeface="Wingdings" pitchFamily="2" charset="2"/>
              <a:buChar char="§"/>
            </a:pPr>
            <a:r>
              <a:rPr lang="en-US" dirty="0" smtClean="0">
                <a:cs typeface="Arial" charset="0"/>
              </a:rPr>
              <a:t>First two digits: group or major category of commodities.</a:t>
            </a:r>
          </a:p>
          <a:p>
            <a:pPr lvl="2">
              <a:lnSpc>
                <a:spcPct val="80000"/>
              </a:lnSpc>
              <a:buClr>
                <a:srgbClr val="013C88"/>
              </a:buClr>
              <a:buNone/>
            </a:pPr>
            <a:r>
              <a:rPr lang="en-US" dirty="0" smtClean="0">
                <a:cs typeface="Arial" charset="0"/>
              </a:rPr>
              <a:t> </a:t>
            </a:r>
          </a:p>
          <a:p>
            <a:pPr lvl="2">
              <a:lnSpc>
                <a:spcPct val="80000"/>
              </a:lnSpc>
              <a:buClr>
                <a:srgbClr val="013C88"/>
              </a:buClr>
              <a:buFont typeface="Wingdings" pitchFamily="2" charset="2"/>
              <a:buChar char="§"/>
            </a:pPr>
            <a:r>
              <a:rPr lang="en-US" dirty="0" smtClean="0">
                <a:cs typeface="Arial" charset="0"/>
              </a:rPr>
              <a:t>Last two digits: the class or the subdivision within a group.</a:t>
            </a:r>
          </a:p>
          <a:p>
            <a:pPr lvl="2">
              <a:lnSpc>
                <a:spcPct val="80000"/>
              </a:lnSpc>
              <a:buClr>
                <a:srgbClr val="013C88"/>
              </a:buClr>
              <a:buFont typeface="Wingdings" pitchFamily="2" charset="2"/>
              <a:buNone/>
            </a:pPr>
            <a:endParaRPr lang="en-US" dirty="0" smtClean="0">
              <a:cs typeface="Arial" charset="0"/>
            </a:endParaRPr>
          </a:p>
          <a:p>
            <a:pPr lvl="1">
              <a:lnSpc>
                <a:spcPct val="80000"/>
              </a:lnSpc>
              <a:buClr>
                <a:srgbClr val="013C88"/>
              </a:buClr>
              <a:buFont typeface="Wingdings" pitchFamily="2" charset="2"/>
              <a:buChar char="Ø"/>
            </a:pPr>
            <a:r>
              <a:rPr lang="en-US" dirty="0" smtClean="0">
                <a:cs typeface="Arial" charset="0"/>
              </a:rPr>
              <a:t> Groups cover a broad range of categories and are further broken down by classes.</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769225" cy="584775"/>
          </a:xfrm>
        </p:spPr>
        <p:txBody>
          <a:bodyPr/>
          <a:lstStyle/>
          <a:p>
            <a:pPr algn="ctr"/>
            <a:r>
              <a:rPr lang="en-US" dirty="0" smtClean="0"/>
              <a:t>Describing Property </a:t>
            </a:r>
            <a:endParaRPr lang="en-US" dirty="0"/>
          </a:p>
        </p:txBody>
      </p:sp>
      <p:sp>
        <p:nvSpPr>
          <p:cNvPr id="3" name="Content Placeholder 2"/>
          <p:cNvSpPr>
            <a:spLocks noGrp="1"/>
          </p:cNvSpPr>
          <p:nvPr>
            <p:ph idx="1"/>
          </p:nvPr>
        </p:nvSpPr>
        <p:spPr>
          <a:xfrm>
            <a:off x="455613" y="2133600"/>
            <a:ext cx="8459787" cy="4267200"/>
          </a:xfrm>
        </p:spPr>
        <p:txBody>
          <a:bodyPr/>
          <a:lstStyle/>
          <a:p>
            <a:pPr>
              <a:buClr>
                <a:srgbClr val="A50021"/>
              </a:buClr>
              <a:buNone/>
            </a:pPr>
            <a:r>
              <a:rPr lang="en-US" b="1" dirty="0" smtClean="0">
                <a:cs typeface="Arial" charset="0"/>
              </a:rPr>
              <a:t>Property Descriptions are Significant</a:t>
            </a:r>
            <a:r>
              <a:rPr lang="en-US" dirty="0" smtClean="0">
                <a:cs typeface="Arial" charset="0"/>
              </a:rPr>
              <a:t>…</a:t>
            </a:r>
          </a:p>
          <a:p>
            <a:pPr>
              <a:buClr>
                <a:srgbClr val="A50021"/>
              </a:buClr>
              <a:buNone/>
            </a:pPr>
            <a:endParaRPr lang="en-US" dirty="0" smtClean="0">
              <a:cs typeface="Arial" charset="0"/>
            </a:endParaRPr>
          </a:p>
          <a:p>
            <a:pPr lvl="2">
              <a:buClr>
                <a:srgbClr val="013C88"/>
              </a:buClr>
              <a:buFont typeface="Wingdings" pitchFamily="2" charset="2"/>
              <a:buChar char="§"/>
            </a:pPr>
            <a:r>
              <a:rPr lang="en-US" dirty="0" smtClean="0">
                <a:cs typeface="Arial" charset="0"/>
              </a:rPr>
              <a:t>Vehicles</a:t>
            </a:r>
          </a:p>
          <a:p>
            <a:pPr lvl="2">
              <a:buClr>
                <a:srgbClr val="013C88"/>
              </a:buClr>
              <a:buFont typeface="Wingdings" pitchFamily="2" charset="2"/>
              <a:buChar char="§"/>
            </a:pPr>
            <a:r>
              <a:rPr lang="en-US" dirty="0" smtClean="0">
                <a:cs typeface="Arial" charset="0"/>
              </a:rPr>
              <a:t>Miscellaneous Property</a:t>
            </a:r>
          </a:p>
          <a:p>
            <a:pPr lvl="2">
              <a:buClr>
                <a:srgbClr val="013C88"/>
              </a:buClr>
              <a:buFont typeface="Wingdings" pitchFamily="2" charset="2"/>
              <a:buChar char="§"/>
            </a:pPr>
            <a:r>
              <a:rPr lang="en-US" dirty="0" smtClean="0">
                <a:cs typeface="Arial" charset="0"/>
              </a:rPr>
              <a:t>Generators</a:t>
            </a:r>
          </a:p>
          <a:p>
            <a:pPr lvl="2">
              <a:buClr>
                <a:srgbClr val="013C88"/>
              </a:buClr>
              <a:buFont typeface="Wingdings" pitchFamily="2" charset="2"/>
              <a:buChar char="§"/>
            </a:pPr>
            <a:r>
              <a:rPr lang="en-US" dirty="0" smtClean="0">
                <a:cs typeface="Arial" charset="0"/>
              </a:rPr>
              <a:t>Heavy Equipment</a:t>
            </a:r>
          </a:p>
          <a:p>
            <a:pPr lvl="2">
              <a:buClr>
                <a:srgbClr val="013C88"/>
              </a:buClr>
              <a:buFont typeface="Wingdings" pitchFamily="2" charset="2"/>
              <a:buChar char="§"/>
            </a:pPr>
            <a:r>
              <a:rPr lang="en-US" dirty="0" smtClean="0">
                <a:cs typeface="Arial" charset="0"/>
              </a:rPr>
              <a:t>Boats &amp; Boat Motors</a:t>
            </a:r>
          </a:p>
          <a:p>
            <a:endParaRPr lang="en-US" dirty="0"/>
          </a:p>
        </p:txBody>
      </p:sp>
      <p:pic>
        <p:nvPicPr>
          <p:cNvPr id="5" name="Picture 10" descr="truck">
            <a:hlinkClick r:id="" action="ppaction://noaction"/>
          </p:cNvPr>
          <p:cNvPicPr>
            <a:picLocks noChangeAspect="1" noChangeArrowheads="1"/>
          </p:cNvPicPr>
          <p:nvPr/>
        </p:nvPicPr>
        <p:blipFill>
          <a:blip r:embed="rId3" cstate="print"/>
          <a:srcRect/>
          <a:stretch>
            <a:fillRect/>
          </a:stretch>
        </p:blipFill>
        <p:spPr bwMode="auto">
          <a:xfrm>
            <a:off x="6858000" y="2362200"/>
            <a:ext cx="1981200" cy="1485900"/>
          </a:xfrm>
          <a:prstGeom prst="rect">
            <a:avLst/>
          </a:prstGeom>
          <a:noFill/>
          <a:ln w="9525">
            <a:noFill/>
            <a:miter lim="800000"/>
            <a:headEnd/>
            <a:tailEnd/>
          </a:ln>
        </p:spPr>
      </p:pic>
      <p:pic>
        <p:nvPicPr>
          <p:cNvPr id="6" name="Picture 7" descr="boat">
            <a:hlinkClick r:id=""/>
          </p:cNvPr>
          <p:cNvPicPr>
            <a:picLocks noChangeAspect="1" noChangeArrowheads="1"/>
          </p:cNvPicPr>
          <p:nvPr/>
        </p:nvPicPr>
        <p:blipFill>
          <a:blip r:embed="rId4" cstate="print"/>
          <a:srcRect/>
          <a:stretch>
            <a:fillRect/>
          </a:stretch>
        </p:blipFill>
        <p:spPr bwMode="auto">
          <a:xfrm>
            <a:off x="7010400" y="4114800"/>
            <a:ext cx="1752600" cy="1430338"/>
          </a:xfrm>
          <a:prstGeom prst="rect">
            <a:avLst/>
          </a:prstGeom>
          <a:noFill/>
          <a:ln w="9525">
            <a:noFill/>
            <a:miter lim="800000"/>
            <a:headEnd/>
            <a:tailEnd/>
          </a:ln>
        </p:spPr>
      </p:pic>
      <p:pic>
        <p:nvPicPr>
          <p:cNvPr id="7" name="Picture 9" descr="Old TVs and electronics"/>
          <p:cNvPicPr>
            <a:picLocks noChangeAspect="1" noChangeArrowheads="1"/>
          </p:cNvPicPr>
          <p:nvPr/>
        </p:nvPicPr>
        <p:blipFill>
          <a:blip r:embed="rId5" cstate="print"/>
          <a:srcRect/>
          <a:stretch>
            <a:fillRect/>
          </a:stretch>
        </p:blipFill>
        <p:spPr bwMode="auto">
          <a:xfrm>
            <a:off x="4800600" y="2971800"/>
            <a:ext cx="1905000" cy="1428750"/>
          </a:xfrm>
          <a:prstGeom prst="rect">
            <a:avLst/>
          </a:prstGeom>
          <a:noFill/>
          <a:ln w="9525">
            <a:noFill/>
            <a:miter lim="800000"/>
            <a:headEnd/>
            <a:tailEnd/>
          </a:ln>
        </p:spPr>
      </p:pic>
      <p:pic>
        <p:nvPicPr>
          <p:cNvPr id="8" name="Picture 5" descr="Construction equipment&#10;">
            <a:hlinkClick r:id=""/>
          </p:cNvPr>
          <p:cNvPicPr>
            <a:picLocks noChangeAspect="1" noChangeArrowheads="1"/>
          </p:cNvPicPr>
          <p:nvPr/>
        </p:nvPicPr>
        <p:blipFill>
          <a:blip r:embed="rId6" cstate="print"/>
          <a:srcRect/>
          <a:stretch>
            <a:fillRect/>
          </a:stretch>
        </p:blipFill>
        <p:spPr bwMode="auto">
          <a:xfrm>
            <a:off x="4800600" y="4667250"/>
            <a:ext cx="1905000" cy="142875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34021492-D8A9-4CEE-A327-F99EC7B60D3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769225" cy="579438"/>
          </a:xfrm>
        </p:spPr>
        <p:txBody>
          <a:bodyPr/>
          <a:lstStyle/>
          <a:p>
            <a:pPr algn="ctr"/>
            <a:r>
              <a:rPr lang="en-US" dirty="0" smtClean="0"/>
              <a:t>Describing Vehicles</a:t>
            </a:r>
            <a:endParaRPr lang="en-US" dirty="0"/>
          </a:p>
        </p:txBody>
      </p:sp>
      <p:sp>
        <p:nvSpPr>
          <p:cNvPr id="3" name="Content Placeholder 2"/>
          <p:cNvSpPr>
            <a:spLocks noGrp="1"/>
          </p:cNvSpPr>
          <p:nvPr>
            <p:ph idx="1"/>
          </p:nvPr>
        </p:nvSpPr>
        <p:spPr>
          <a:xfrm>
            <a:off x="838200" y="2133600"/>
            <a:ext cx="7769225" cy="4191000"/>
          </a:xfrm>
        </p:spPr>
        <p:txBody>
          <a:bodyPr/>
          <a:lstStyle/>
          <a:p>
            <a:pPr>
              <a:lnSpc>
                <a:spcPct val="80000"/>
              </a:lnSpc>
              <a:buClr>
                <a:srgbClr val="A50021"/>
              </a:buClr>
              <a:buNone/>
            </a:pPr>
            <a:r>
              <a:rPr lang="en-US" dirty="0" smtClean="0">
                <a:cs typeface="Arial" charset="0"/>
              </a:rPr>
              <a:t>When reporting vehicles for disposal you must provide the:</a:t>
            </a:r>
          </a:p>
          <a:p>
            <a:pPr lvl="1">
              <a:buClr>
                <a:srgbClr val="013C88"/>
              </a:buClr>
              <a:buFont typeface="Wingdings" pitchFamily="2" charset="2"/>
              <a:buChar char="§"/>
            </a:pPr>
            <a:r>
              <a:rPr lang="en-US" dirty="0" smtClean="0">
                <a:cs typeface="Arial" charset="0"/>
              </a:rPr>
              <a:t>Year of manufacture	</a:t>
            </a:r>
          </a:p>
          <a:p>
            <a:pPr lvl="1">
              <a:buClr>
                <a:srgbClr val="013C88"/>
              </a:buClr>
              <a:buFont typeface="Wingdings" pitchFamily="2" charset="2"/>
              <a:buChar char="§"/>
            </a:pPr>
            <a:r>
              <a:rPr lang="en-US" dirty="0" smtClean="0">
                <a:cs typeface="Arial" charset="0"/>
              </a:rPr>
              <a:t>Make – Name of manufacture</a:t>
            </a:r>
          </a:p>
          <a:p>
            <a:pPr lvl="1">
              <a:buClr>
                <a:srgbClr val="013C88"/>
              </a:buClr>
              <a:buFont typeface="Wingdings" pitchFamily="2" charset="2"/>
              <a:buChar char="§"/>
            </a:pPr>
            <a:r>
              <a:rPr lang="en-US" dirty="0" smtClean="0">
                <a:cs typeface="Arial" charset="0"/>
              </a:rPr>
              <a:t>Model – Name of vehicle </a:t>
            </a:r>
          </a:p>
          <a:p>
            <a:pPr lvl="1">
              <a:buClr>
                <a:srgbClr val="013C88"/>
              </a:buClr>
              <a:buFont typeface="Wingdings" pitchFamily="2" charset="2"/>
              <a:buChar char="§"/>
            </a:pPr>
            <a:r>
              <a:rPr lang="en-US" dirty="0" smtClean="0">
                <a:cs typeface="Arial" charset="0"/>
              </a:rPr>
              <a:t>Body Style - Sedan (4 door), Coupe (2 door), Pickup, Truck, Cab/Chassis</a:t>
            </a:r>
          </a:p>
          <a:p>
            <a:pPr lvl="1">
              <a:buClr>
                <a:srgbClr val="013C88"/>
              </a:buClr>
              <a:buFont typeface="Wingdings" pitchFamily="2" charset="2"/>
              <a:buChar char="§"/>
            </a:pPr>
            <a:r>
              <a:rPr lang="en-US" dirty="0" smtClean="0">
                <a:cs typeface="Arial" charset="0"/>
              </a:rPr>
              <a:t>Vehicle Identification Number (VIN)</a:t>
            </a:r>
          </a:p>
          <a:p>
            <a:pPr lvl="1">
              <a:buClr>
                <a:srgbClr val="013C88"/>
              </a:buClr>
              <a:buFont typeface="Wingdings" pitchFamily="2" charset="2"/>
              <a:buChar char="§"/>
            </a:pPr>
            <a:r>
              <a:rPr lang="en-US" dirty="0" smtClean="0">
                <a:cs typeface="Arial" charset="0"/>
              </a:rPr>
              <a:t>Mileage (can be estimated)</a:t>
            </a:r>
          </a:p>
          <a:p>
            <a:pPr lvl="1">
              <a:buClr>
                <a:srgbClr val="013C88"/>
              </a:buClr>
              <a:buFont typeface="Wingdings" pitchFamily="2" charset="2"/>
              <a:buChar char="§"/>
            </a:pPr>
            <a:r>
              <a:rPr lang="en-US" dirty="0" smtClean="0">
                <a:cs typeface="Arial" charset="0"/>
              </a:rPr>
              <a:t>Number of Cylinders</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75" y="1219200"/>
            <a:ext cx="7769225" cy="579438"/>
          </a:xfrm>
        </p:spPr>
        <p:txBody>
          <a:bodyPr/>
          <a:lstStyle/>
          <a:p>
            <a:pPr algn="ctr"/>
            <a:r>
              <a:rPr lang="en-US" dirty="0" smtClean="0"/>
              <a:t>Describing Vehicles Continues…</a:t>
            </a:r>
            <a:endParaRPr lang="en-US" dirty="0"/>
          </a:p>
        </p:txBody>
      </p:sp>
      <p:sp>
        <p:nvSpPr>
          <p:cNvPr id="3" name="Content Placeholder 2"/>
          <p:cNvSpPr>
            <a:spLocks noGrp="1"/>
          </p:cNvSpPr>
          <p:nvPr>
            <p:ph idx="1"/>
          </p:nvPr>
        </p:nvSpPr>
        <p:spPr>
          <a:xfrm>
            <a:off x="152400" y="1905000"/>
            <a:ext cx="8534400" cy="4953000"/>
          </a:xfrm>
        </p:spPr>
        <p:txBody>
          <a:bodyPr/>
          <a:lstStyle/>
          <a:p>
            <a:pPr lvl="1">
              <a:buClr>
                <a:srgbClr val="013C88"/>
              </a:buClr>
              <a:buFont typeface="Wingdings" pitchFamily="2" charset="2"/>
              <a:buChar char="§"/>
            </a:pPr>
            <a:r>
              <a:rPr lang="en-US" dirty="0" smtClean="0">
                <a:cs typeface="Arial" charset="0"/>
              </a:rPr>
              <a:t>Fuel Type – Gasoline or Diesel</a:t>
            </a:r>
          </a:p>
          <a:p>
            <a:pPr lvl="1">
              <a:buClr>
                <a:srgbClr val="013C88"/>
              </a:buClr>
              <a:buFont typeface="Wingdings" pitchFamily="2" charset="2"/>
              <a:buChar char="§"/>
            </a:pPr>
            <a:r>
              <a:rPr lang="en-US" dirty="0" smtClean="0">
                <a:cs typeface="Arial" charset="0"/>
              </a:rPr>
              <a:t> Color</a:t>
            </a:r>
          </a:p>
          <a:p>
            <a:pPr lvl="1">
              <a:buClr>
                <a:srgbClr val="013C88"/>
              </a:buClr>
              <a:buFont typeface="Wingdings" pitchFamily="2" charset="2"/>
              <a:buChar char="§"/>
            </a:pPr>
            <a:r>
              <a:rPr lang="en-US" dirty="0" smtClean="0">
                <a:cs typeface="Arial" charset="0"/>
              </a:rPr>
              <a:t> Number of Doors</a:t>
            </a:r>
          </a:p>
          <a:p>
            <a:pPr lvl="1">
              <a:buClr>
                <a:srgbClr val="013C88"/>
              </a:buClr>
              <a:buFont typeface="Wingdings" pitchFamily="2" charset="2"/>
              <a:buChar char="§"/>
            </a:pPr>
            <a:r>
              <a:rPr lang="en-US" dirty="0" smtClean="0">
                <a:cs typeface="Arial" charset="0"/>
              </a:rPr>
              <a:t> Transmission Type – Automatic (AT), Standard (ST) (can include 4 or 5 speed)</a:t>
            </a:r>
          </a:p>
          <a:p>
            <a:pPr lvl="1">
              <a:buClr>
                <a:srgbClr val="013C88"/>
              </a:buClr>
              <a:buFont typeface="Wingdings" pitchFamily="2" charset="2"/>
              <a:buChar char="§"/>
            </a:pPr>
            <a:r>
              <a:rPr lang="en-US" dirty="0" smtClean="0">
                <a:cs typeface="Arial" charset="0"/>
              </a:rPr>
              <a:t> Options List - Air Conditioning (AC), Power Steering (PS), Power Brakes (PB), Etc.</a:t>
            </a:r>
          </a:p>
          <a:p>
            <a:pPr lvl="1">
              <a:buClr>
                <a:srgbClr val="013C88"/>
              </a:buClr>
              <a:buFont typeface="Wingdings" pitchFamily="2" charset="2"/>
              <a:buChar char="§"/>
            </a:pPr>
            <a:r>
              <a:rPr lang="en-US" dirty="0" smtClean="0">
                <a:cs typeface="Arial" charset="0"/>
              </a:rPr>
              <a:t> Driveline – 4X2, 4X4, 6X6 </a:t>
            </a:r>
          </a:p>
          <a:p>
            <a:pPr lvl="1">
              <a:buClr>
                <a:srgbClr val="013C88"/>
              </a:buClr>
              <a:buFont typeface="Wingdings" pitchFamily="2" charset="2"/>
              <a:buChar char="§"/>
            </a:pPr>
            <a:r>
              <a:rPr lang="en-US" dirty="0" smtClean="0">
                <a:cs typeface="Arial" charset="0"/>
              </a:rPr>
              <a:t> Tonnage – ¾ Ton, 2 Ton, 5 Ton</a:t>
            </a:r>
          </a:p>
          <a:p>
            <a:pPr lvl="1">
              <a:buClr>
                <a:srgbClr val="013C88"/>
              </a:buClr>
              <a:buFont typeface="Wingdings" pitchFamily="2" charset="2"/>
              <a:buChar char="§"/>
            </a:pPr>
            <a:r>
              <a:rPr lang="en-US" dirty="0" smtClean="0">
                <a:cs typeface="Arial" charset="0"/>
              </a:rPr>
              <a:t> ID Number</a:t>
            </a:r>
          </a:p>
          <a:p>
            <a:endParaRPr lang="en-US" dirty="0"/>
          </a:p>
        </p:txBody>
      </p:sp>
      <p:pic>
        <p:nvPicPr>
          <p:cNvPr id="5" name="Picture 4" descr="car"/>
          <p:cNvPicPr>
            <a:picLocks noChangeAspect="1" noChangeArrowheads="1"/>
          </p:cNvPicPr>
          <p:nvPr/>
        </p:nvPicPr>
        <p:blipFill>
          <a:blip r:embed="rId3" cstate="print"/>
          <a:srcRect/>
          <a:stretch>
            <a:fillRect/>
          </a:stretch>
        </p:blipFill>
        <p:spPr bwMode="auto">
          <a:xfrm>
            <a:off x="5257800" y="4572000"/>
            <a:ext cx="2667000" cy="175260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34021492-D8A9-4CEE-A327-F99EC7B60D36}"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769225" cy="579438"/>
          </a:xfrm>
        </p:spPr>
        <p:txBody>
          <a:bodyPr/>
          <a:lstStyle/>
          <a:p>
            <a:r>
              <a:rPr lang="en-US" dirty="0" smtClean="0"/>
              <a:t>Describing Vehicles Continues…</a:t>
            </a:r>
            <a:endParaRPr lang="en-US" dirty="0"/>
          </a:p>
        </p:txBody>
      </p:sp>
      <p:sp>
        <p:nvSpPr>
          <p:cNvPr id="3" name="Content Placeholder 2"/>
          <p:cNvSpPr>
            <a:spLocks noGrp="1"/>
          </p:cNvSpPr>
          <p:nvPr>
            <p:ph idx="1"/>
          </p:nvPr>
        </p:nvSpPr>
        <p:spPr>
          <a:xfrm>
            <a:off x="455613" y="1828800"/>
            <a:ext cx="8078787" cy="4800600"/>
          </a:xfrm>
        </p:spPr>
        <p:txBody>
          <a:bodyPr/>
          <a:lstStyle/>
          <a:p>
            <a:pPr>
              <a:buNone/>
            </a:pPr>
            <a:r>
              <a:rPr lang="en-US" dirty="0" smtClean="0">
                <a:cs typeface="Arial" charset="0"/>
              </a:rPr>
              <a:t>Condition codes repairable (7), S or X should include as much information as possible including all repairs and deficiencies.</a:t>
            </a:r>
          </a:p>
          <a:p>
            <a:pPr>
              <a:buNone/>
            </a:pPr>
            <a:endParaRPr lang="en-US" dirty="0" smtClean="0">
              <a:cs typeface="Arial" charset="0"/>
            </a:endParaRPr>
          </a:p>
          <a:p>
            <a:pPr lvl="1">
              <a:buClr>
                <a:srgbClr val="013C88"/>
              </a:buClr>
              <a:buFont typeface="Wingdings" pitchFamily="2" charset="2"/>
              <a:buChar char="Ø"/>
            </a:pPr>
            <a:r>
              <a:rPr lang="en-US" dirty="0" smtClean="0">
                <a:cs typeface="Arial" charset="0"/>
              </a:rPr>
              <a:t> Is the vehicle operable or inoperable. </a:t>
            </a:r>
          </a:p>
          <a:p>
            <a:pPr lvl="1">
              <a:buClr>
                <a:srgbClr val="013C88"/>
              </a:buClr>
              <a:buNone/>
            </a:pPr>
            <a:endParaRPr lang="en-US" dirty="0" smtClean="0">
              <a:cs typeface="Arial" charset="0"/>
            </a:endParaRPr>
          </a:p>
          <a:p>
            <a:pPr lvl="1">
              <a:buClr>
                <a:srgbClr val="013C88"/>
              </a:buClr>
              <a:buFont typeface="Wingdings" pitchFamily="2" charset="2"/>
              <a:buChar char="Ø"/>
            </a:pPr>
            <a:r>
              <a:rPr lang="en-US" dirty="0" smtClean="0">
                <a:cs typeface="Arial" charset="0"/>
              </a:rPr>
              <a:t> Repairs list should include problems with:</a:t>
            </a:r>
          </a:p>
          <a:p>
            <a:pPr lvl="2">
              <a:buClr>
                <a:srgbClr val="013C88"/>
              </a:buClr>
              <a:buFont typeface="Wingdings" pitchFamily="2" charset="2"/>
              <a:buChar char="§"/>
            </a:pPr>
            <a:r>
              <a:rPr lang="en-US" dirty="0" smtClean="0">
                <a:cs typeface="Arial" charset="0"/>
              </a:rPr>
              <a:t>Mechanical – Engine, Transmission, Drive Train</a:t>
            </a:r>
          </a:p>
          <a:p>
            <a:pPr lvl="2">
              <a:buClr>
                <a:srgbClr val="013C88"/>
              </a:buClr>
              <a:buFont typeface="Wingdings" pitchFamily="2" charset="2"/>
              <a:buChar char="§"/>
            </a:pPr>
            <a:r>
              <a:rPr lang="en-US" dirty="0" smtClean="0">
                <a:cs typeface="Arial" charset="0"/>
              </a:rPr>
              <a:t>Electrical - Heat and Air, Power Options  </a:t>
            </a:r>
          </a:p>
          <a:p>
            <a:pPr lvl="2">
              <a:buClr>
                <a:srgbClr val="013C88"/>
              </a:buClr>
              <a:buFont typeface="Wingdings" pitchFamily="2" charset="2"/>
              <a:buChar char="§"/>
            </a:pPr>
            <a:r>
              <a:rPr lang="en-US" dirty="0" smtClean="0">
                <a:cs typeface="Arial" charset="0"/>
              </a:rPr>
              <a:t>Cosmetic - Cracked Windshield, Paint, Interior</a:t>
            </a:r>
          </a:p>
          <a:p>
            <a:pPr lvl="2">
              <a:buClr>
                <a:srgbClr val="013C88"/>
              </a:buClr>
              <a:buFont typeface="Wingdings" pitchFamily="2" charset="2"/>
              <a:buChar char="§"/>
            </a:pPr>
            <a:r>
              <a:rPr lang="en-US" dirty="0" smtClean="0">
                <a:cs typeface="Arial" charset="0"/>
              </a:rPr>
              <a:t>Accident/Frame Damage (may require salvage title)</a:t>
            </a:r>
          </a:p>
          <a:p>
            <a:pPr lvl="2">
              <a:buClr>
                <a:srgbClr val="013C88"/>
              </a:buClr>
              <a:buFont typeface="Wingdings" pitchFamily="2" charset="2"/>
              <a:buChar char="§"/>
            </a:pPr>
            <a:r>
              <a:rPr lang="en-US" dirty="0" smtClean="0">
                <a:cs typeface="Arial" charset="0"/>
              </a:rPr>
              <a:t>Flood Damage (must be disclosed on title)</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769225" cy="533400"/>
          </a:xfrm>
        </p:spPr>
        <p:txBody>
          <a:bodyPr/>
          <a:lstStyle/>
          <a:p>
            <a:pPr algn="ctr"/>
            <a:r>
              <a:rPr lang="en-US" dirty="0" smtClean="0"/>
              <a:t>Describing Vehicles Continues…</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16</a:t>
            </a:fld>
            <a:endParaRPr lang="en-US"/>
          </a:p>
        </p:txBody>
      </p:sp>
      <p:pic>
        <p:nvPicPr>
          <p:cNvPr id="5" name="Content Placeholder 4" descr="If you are reporting your vehicle directly into GSAXcess® you will see this pop up box when you enter an FSC of 2310 or 2320. All of the fields are mandatory except color gradient. Fields that are not specified should be included in the property description block.   If your system or form does not include a field mentioned you can incorporate the information in your item description."/>
          <p:cNvPicPr>
            <a:picLocks noGrp="1" noChangeAspect="1" noChangeArrowheads="1"/>
          </p:cNvPicPr>
          <p:nvPr>
            <p:ph idx="1"/>
          </p:nvPr>
        </p:nvPicPr>
        <p:blipFill>
          <a:blip r:embed="rId3" cstate="print"/>
          <a:srcRect l="937" t="36255" r="1875" b="5626"/>
          <a:stretch>
            <a:fillRect/>
          </a:stretch>
        </p:blipFill>
        <p:spPr>
          <a:xfrm>
            <a:off x="92439" y="1676400"/>
            <a:ext cx="9051561" cy="5105400"/>
          </a:xfrm>
          <a:noFill/>
        </p:spPr>
      </p:pic>
      <p:sp>
        <p:nvSpPr>
          <p:cNvPr id="6" name="Text Box 5"/>
          <p:cNvSpPr txBox="1">
            <a:spLocks noChangeArrowheads="1"/>
          </p:cNvSpPr>
          <p:nvPr/>
        </p:nvSpPr>
        <p:spPr bwMode="auto">
          <a:xfrm>
            <a:off x="152400" y="3054351"/>
            <a:ext cx="4267200" cy="1200329"/>
          </a:xfrm>
          <a:prstGeom prst="rect">
            <a:avLst/>
          </a:prstGeom>
          <a:solidFill>
            <a:schemeClr val="bg1"/>
          </a:solidFill>
          <a:ln w="9525" algn="ctr">
            <a:solidFill>
              <a:srgbClr val="A50021"/>
            </a:solidFill>
            <a:miter lim="800000"/>
            <a:headEnd/>
            <a:tailEnd/>
          </a:ln>
        </p:spPr>
        <p:txBody>
          <a:bodyPr wrap="square">
            <a:spAutoFit/>
          </a:bodyPr>
          <a:lstStyle/>
          <a:p>
            <a:pPr algn="ctr" eaLnBrk="1" hangingPunct="1">
              <a:spcBef>
                <a:spcPct val="50000"/>
              </a:spcBef>
            </a:pPr>
            <a:r>
              <a:rPr lang="en-US" b="1" dirty="0">
                <a:solidFill>
                  <a:srgbClr val="013C88"/>
                </a:solidFill>
                <a:cs typeface="Arial" charset="0"/>
              </a:rPr>
              <a:t>FSC’s 2310 and 2320 – all fields </a:t>
            </a:r>
            <a:r>
              <a:rPr lang="en-US" b="1" dirty="0" smtClean="0">
                <a:solidFill>
                  <a:srgbClr val="013C88"/>
                </a:solidFill>
                <a:cs typeface="Arial" charset="0"/>
              </a:rPr>
              <a:t>are mandatory </a:t>
            </a:r>
            <a:r>
              <a:rPr lang="en-US" b="1" dirty="0">
                <a:solidFill>
                  <a:srgbClr val="013C88"/>
                </a:solidFill>
                <a:cs typeface="Arial" charset="0"/>
              </a:rPr>
              <a:t>except Color Gradient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769225" cy="579438"/>
          </a:xfrm>
        </p:spPr>
        <p:txBody>
          <a:bodyPr/>
          <a:lstStyle/>
          <a:p>
            <a:pPr algn="ctr"/>
            <a:r>
              <a:rPr lang="en-US" dirty="0" smtClean="0"/>
              <a:t>Description of a Vehicle</a:t>
            </a:r>
            <a:endParaRPr lang="en-US" dirty="0"/>
          </a:p>
        </p:txBody>
      </p:sp>
      <p:sp>
        <p:nvSpPr>
          <p:cNvPr id="3" name="Content Placeholder 2"/>
          <p:cNvSpPr>
            <a:spLocks noGrp="1"/>
          </p:cNvSpPr>
          <p:nvPr>
            <p:ph idx="1"/>
          </p:nvPr>
        </p:nvSpPr>
        <p:spPr>
          <a:xfrm>
            <a:off x="304801" y="1905000"/>
            <a:ext cx="8610600" cy="4648200"/>
          </a:xfrm>
        </p:spPr>
        <p:txBody>
          <a:bodyPr/>
          <a:lstStyle/>
          <a:p>
            <a:pPr>
              <a:buNone/>
            </a:pPr>
            <a:r>
              <a:rPr lang="en-US" dirty="0" smtClean="0">
                <a:cs typeface="Arial" charset="0"/>
              </a:rPr>
              <a:t>Example: </a:t>
            </a:r>
          </a:p>
          <a:p>
            <a:pPr>
              <a:buNone/>
            </a:pPr>
            <a:r>
              <a:rPr lang="en-US" dirty="0" smtClean="0">
                <a:cs typeface="Arial" charset="0"/>
              </a:rPr>
              <a:t>	2000 Ford F150 Regular Cab Pickup, VIN: 1F456123H12345687, Mi: 87,000, V8, Gasoline, Dark Blue, 2-DR, AT/AC/PS/PB/PDL/PW/CC. Repairs required but not limited to oil leak, air conditioner, flat tire, vehicle is in operable</a:t>
            </a:r>
          </a:p>
          <a:p>
            <a:pPr>
              <a:buNone/>
            </a:pPr>
            <a:r>
              <a:rPr lang="en-US" dirty="0" smtClean="0">
                <a:cs typeface="Arial" charset="0"/>
              </a:rPr>
              <a:t>	condition.</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17</a:t>
            </a:fld>
            <a:endParaRPr lang="en-US"/>
          </a:p>
        </p:txBody>
      </p:sp>
      <p:pic>
        <p:nvPicPr>
          <p:cNvPr id="5" name="Picture 5" descr="truck">
            <a:hlinkClick r:id=""/>
          </p:cNvPr>
          <p:cNvPicPr>
            <a:picLocks noChangeAspect="1" noChangeArrowheads="1"/>
          </p:cNvPicPr>
          <p:nvPr/>
        </p:nvPicPr>
        <p:blipFill>
          <a:blip r:embed="rId3" cstate="print"/>
          <a:srcRect/>
          <a:stretch>
            <a:fillRect/>
          </a:stretch>
        </p:blipFill>
        <p:spPr bwMode="auto">
          <a:xfrm>
            <a:off x="5029200" y="4114800"/>
            <a:ext cx="3657600" cy="2362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769225" cy="579438"/>
          </a:xfrm>
        </p:spPr>
        <p:txBody>
          <a:bodyPr/>
          <a:lstStyle/>
          <a:p>
            <a:pPr algn="ctr"/>
            <a:r>
              <a:rPr lang="en-US" dirty="0" smtClean="0"/>
              <a:t>Describing Miscellaneous Property</a:t>
            </a:r>
            <a:endParaRPr lang="en-US" dirty="0"/>
          </a:p>
        </p:txBody>
      </p:sp>
      <p:sp>
        <p:nvSpPr>
          <p:cNvPr id="3" name="Content Placeholder 2"/>
          <p:cNvSpPr>
            <a:spLocks noGrp="1"/>
          </p:cNvSpPr>
          <p:nvPr>
            <p:ph idx="1"/>
          </p:nvPr>
        </p:nvSpPr>
        <p:spPr>
          <a:xfrm>
            <a:off x="455613" y="2133600"/>
            <a:ext cx="8383587" cy="4159250"/>
          </a:xfrm>
        </p:spPr>
        <p:txBody>
          <a:bodyPr/>
          <a:lstStyle/>
          <a:p>
            <a:pPr>
              <a:lnSpc>
                <a:spcPct val="90000"/>
              </a:lnSpc>
              <a:buNone/>
            </a:pPr>
            <a:r>
              <a:rPr lang="en-US" dirty="0" smtClean="0">
                <a:cs typeface="Arial" charset="0"/>
              </a:rPr>
              <a:t>Descriptions for miscellaneous property should include: </a:t>
            </a:r>
          </a:p>
          <a:p>
            <a:pPr>
              <a:lnSpc>
                <a:spcPct val="90000"/>
              </a:lnSpc>
              <a:buNone/>
            </a:pPr>
            <a:endParaRPr lang="en-US" dirty="0" smtClean="0">
              <a:cs typeface="Arial" charset="0"/>
            </a:endParaRPr>
          </a:p>
          <a:p>
            <a:pPr lvl="1">
              <a:lnSpc>
                <a:spcPct val="90000"/>
              </a:lnSpc>
              <a:buClr>
                <a:srgbClr val="013C88"/>
              </a:buClr>
              <a:buFont typeface="Wingdings" pitchFamily="2" charset="2"/>
              <a:buChar char="Ø"/>
            </a:pPr>
            <a:r>
              <a:rPr lang="en-US" dirty="0" smtClean="0">
                <a:cs typeface="Arial" charset="0"/>
              </a:rPr>
              <a:t>Manufactures name</a:t>
            </a:r>
          </a:p>
          <a:p>
            <a:pPr lvl="1">
              <a:lnSpc>
                <a:spcPct val="90000"/>
              </a:lnSpc>
              <a:buClr>
                <a:srgbClr val="013C88"/>
              </a:buClr>
              <a:buFont typeface="Wingdings" pitchFamily="2" charset="2"/>
              <a:buChar char="Ø"/>
            </a:pPr>
            <a:r>
              <a:rPr lang="en-US" dirty="0" smtClean="0">
                <a:cs typeface="Arial" charset="0"/>
              </a:rPr>
              <a:t>Model number</a:t>
            </a:r>
          </a:p>
          <a:p>
            <a:pPr lvl="1">
              <a:lnSpc>
                <a:spcPct val="90000"/>
              </a:lnSpc>
              <a:buClr>
                <a:srgbClr val="013C88"/>
              </a:buClr>
              <a:buFont typeface="Wingdings" pitchFamily="2" charset="2"/>
              <a:buChar char="Ø"/>
            </a:pPr>
            <a:r>
              <a:rPr lang="en-US" dirty="0" smtClean="0">
                <a:cs typeface="Arial" charset="0"/>
              </a:rPr>
              <a:t>Serial Number/Part Number</a:t>
            </a:r>
          </a:p>
          <a:p>
            <a:pPr lvl="1">
              <a:lnSpc>
                <a:spcPct val="90000"/>
              </a:lnSpc>
              <a:buClr>
                <a:srgbClr val="013C88"/>
              </a:buClr>
              <a:buFont typeface="Wingdings" pitchFamily="2" charset="2"/>
              <a:buChar char="Ø"/>
            </a:pPr>
            <a:r>
              <a:rPr lang="en-US" dirty="0" smtClean="0">
                <a:cs typeface="Arial" charset="0"/>
              </a:rPr>
              <a:t>Quantity</a:t>
            </a:r>
          </a:p>
          <a:p>
            <a:pPr lvl="1">
              <a:lnSpc>
                <a:spcPct val="90000"/>
              </a:lnSpc>
              <a:buClr>
                <a:srgbClr val="013C88"/>
              </a:buClr>
              <a:buFont typeface="Wingdings" pitchFamily="2" charset="2"/>
              <a:buChar char="Ø"/>
            </a:pPr>
            <a:r>
              <a:rPr lang="en-US" dirty="0" smtClean="0">
                <a:cs typeface="Arial" charset="0"/>
              </a:rPr>
              <a:t>Other details such as color and size </a:t>
            </a:r>
          </a:p>
          <a:p>
            <a:pPr lvl="1">
              <a:lnSpc>
                <a:spcPct val="90000"/>
              </a:lnSpc>
              <a:buClr>
                <a:srgbClr val="013C88"/>
              </a:buClr>
              <a:buFont typeface="Wingdings" pitchFamily="2" charset="2"/>
              <a:buChar char="Ø"/>
            </a:pPr>
            <a:r>
              <a:rPr lang="en-US" dirty="0" smtClean="0">
                <a:cs typeface="Arial" charset="0"/>
              </a:rPr>
              <a:t>Condition of property should indicate any known repairs or deficiencies such as parts that are missing or broken</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69225" cy="609600"/>
          </a:xfrm>
        </p:spPr>
        <p:txBody>
          <a:bodyPr/>
          <a:lstStyle/>
          <a:p>
            <a:pPr algn="ctr"/>
            <a:r>
              <a:rPr lang="en-US" dirty="0" err="1" smtClean="0"/>
              <a:t>GSAXcess</a:t>
            </a:r>
            <a:r>
              <a:rPr lang="en-US" dirty="0" smtClean="0">
                <a:cs typeface="Arial" charset="0"/>
              </a:rPr>
              <a:t>® required fields for ADP are:</a:t>
            </a:r>
            <a:br>
              <a:rPr lang="en-US" dirty="0" smtClean="0">
                <a:cs typeface="Arial" charset="0"/>
              </a:rPr>
            </a:br>
            <a:endParaRPr lang="en-US" dirty="0"/>
          </a:p>
        </p:txBody>
      </p:sp>
      <p:sp>
        <p:nvSpPr>
          <p:cNvPr id="3" name="Content Placeholder 2"/>
          <p:cNvSpPr>
            <a:spLocks noGrp="1"/>
          </p:cNvSpPr>
          <p:nvPr>
            <p:ph idx="1"/>
          </p:nvPr>
        </p:nvSpPr>
        <p:spPr>
          <a:xfrm>
            <a:off x="304800" y="1981200"/>
            <a:ext cx="8531225" cy="4648200"/>
          </a:xfrm>
        </p:spPr>
        <p:txBody>
          <a:bodyPr/>
          <a:lstStyle/>
          <a:p>
            <a:pPr>
              <a:lnSpc>
                <a:spcPct val="80000"/>
              </a:lnSpc>
              <a:buClr>
                <a:srgbClr val="013C88"/>
              </a:buClr>
              <a:buFont typeface="Wingdings" pitchFamily="2" charset="2"/>
              <a:buChar char="§"/>
            </a:pPr>
            <a:r>
              <a:rPr lang="en-US" dirty="0" smtClean="0">
                <a:cs typeface="Arial" charset="0"/>
              </a:rPr>
              <a:t>Hardware Type </a:t>
            </a:r>
          </a:p>
          <a:p>
            <a:pPr>
              <a:lnSpc>
                <a:spcPct val="80000"/>
              </a:lnSpc>
              <a:buClr>
                <a:srgbClr val="013C88"/>
              </a:buClr>
              <a:buFont typeface="Wingdings" pitchFamily="2" charset="2"/>
              <a:buChar char="§"/>
            </a:pPr>
            <a:r>
              <a:rPr lang="en-US" dirty="0" smtClean="0">
                <a:cs typeface="Arial" charset="0"/>
              </a:rPr>
              <a:t>Equipment Type </a:t>
            </a:r>
          </a:p>
          <a:p>
            <a:pPr>
              <a:lnSpc>
                <a:spcPct val="80000"/>
              </a:lnSpc>
              <a:buClr>
                <a:srgbClr val="013C88"/>
              </a:buClr>
              <a:buFont typeface="Wingdings" pitchFamily="2" charset="2"/>
              <a:buChar char="§"/>
            </a:pPr>
            <a:r>
              <a:rPr lang="en-US" dirty="0" smtClean="0">
                <a:cs typeface="Arial" charset="0"/>
              </a:rPr>
              <a:t>Processor</a:t>
            </a:r>
          </a:p>
          <a:p>
            <a:pPr>
              <a:lnSpc>
                <a:spcPct val="80000"/>
              </a:lnSpc>
              <a:buClr>
                <a:srgbClr val="013C88"/>
              </a:buClr>
              <a:buNone/>
            </a:pPr>
            <a:endParaRPr lang="en-US" dirty="0" smtClean="0">
              <a:cs typeface="Arial" charset="0"/>
            </a:endParaRPr>
          </a:p>
          <a:p>
            <a:pPr>
              <a:lnSpc>
                <a:spcPct val="80000"/>
              </a:lnSpc>
              <a:buClr>
                <a:srgbClr val="013C88"/>
              </a:buClr>
              <a:buNone/>
            </a:pPr>
            <a:r>
              <a:rPr lang="en-US" dirty="0" smtClean="0">
                <a:cs typeface="Arial" charset="0"/>
              </a:rPr>
              <a:t>You can also include:</a:t>
            </a:r>
          </a:p>
          <a:p>
            <a:pPr>
              <a:lnSpc>
                <a:spcPct val="80000"/>
              </a:lnSpc>
              <a:buClr>
                <a:srgbClr val="013C88"/>
              </a:buClr>
              <a:buFont typeface="Wingdings" pitchFamily="2" charset="2"/>
              <a:buChar char="§"/>
            </a:pPr>
            <a:r>
              <a:rPr lang="en-US" dirty="0" smtClean="0">
                <a:cs typeface="Arial" charset="0"/>
              </a:rPr>
              <a:t>Processor Speed</a:t>
            </a:r>
          </a:p>
          <a:p>
            <a:pPr>
              <a:lnSpc>
                <a:spcPct val="80000"/>
              </a:lnSpc>
              <a:buClr>
                <a:srgbClr val="013C88"/>
              </a:buClr>
              <a:buFont typeface="Wingdings" pitchFamily="2" charset="2"/>
              <a:buChar char="§"/>
            </a:pPr>
            <a:r>
              <a:rPr lang="en-US" dirty="0" smtClean="0">
                <a:cs typeface="Arial" charset="0"/>
              </a:rPr>
              <a:t>Ram</a:t>
            </a:r>
          </a:p>
          <a:p>
            <a:pPr>
              <a:lnSpc>
                <a:spcPct val="80000"/>
              </a:lnSpc>
              <a:buClr>
                <a:srgbClr val="013C88"/>
              </a:buClr>
              <a:buFont typeface="Wingdings" pitchFamily="2" charset="2"/>
              <a:buChar char="§"/>
            </a:pPr>
            <a:r>
              <a:rPr lang="en-US" dirty="0" smtClean="0">
                <a:cs typeface="Arial" charset="0"/>
              </a:rPr>
              <a:t>Hard Disk Size  </a:t>
            </a:r>
          </a:p>
          <a:p>
            <a:pPr>
              <a:lnSpc>
                <a:spcPct val="80000"/>
              </a:lnSpc>
              <a:buClr>
                <a:srgbClr val="013C88"/>
              </a:buClr>
              <a:buFont typeface="Wingdings" pitchFamily="2" charset="2"/>
              <a:buChar char="§"/>
            </a:pPr>
            <a:r>
              <a:rPr lang="en-US" dirty="0" smtClean="0">
                <a:cs typeface="Arial" charset="0"/>
              </a:rPr>
              <a:t>Hard Disk Status</a:t>
            </a:r>
          </a:p>
          <a:p>
            <a:endParaRPr lang="en-US" dirty="0"/>
          </a:p>
        </p:txBody>
      </p:sp>
      <p:pic>
        <p:nvPicPr>
          <p:cNvPr id="5" name="Picture 5" descr="On page 16 through 19 of the Personal Property Disposal Guide.  If you are reporting your ADP equipment directly to GSAXcess® you will be prompted to provide additional information including hardware type, equipment type and processor.  Each field provides a list or drop down for your selection.  To complete your description the system provides several other options.  All ADP equipment will be offered for Computers for Learning unless you select “No” in this field."/>
          <p:cNvPicPr>
            <a:picLocks noChangeAspect="1" noChangeArrowheads="1"/>
          </p:cNvPicPr>
          <p:nvPr/>
        </p:nvPicPr>
        <p:blipFill>
          <a:blip r:embed="rId3" cstate="print"/>
          <a:srcRect/>
          <a:stretch>
            <a:fillRect/>
          </a:stretch>
        </p:blipFill>
        <p:spPr bwMode="auto">
          <a:xfrm>
            <a:off x="3657600" y="2438400"/>
            <a:ext cx="4800600" cy="3379788"/>
          </a:xfrm>
          <a:prstGeom prst="rect">
            <a:avLst/>
          </a:prstGeom>
          <a:noFill/>
          <a:ln w="9525">
            <a:noFill/>
            <a:miter lim="800000"/>
            <a:headEnd/>
            <a:tailEnd/>
          </a:ln>
        </p:spPr>
      </p:pic>
      <p:sp>
        <p:nvSpPr>
          <p:cNvPr id="6" name="Text Box 6"/>
          <p:cNvSpPr txBox="1">
            <a:spLocks noChangeArrowheads="1"/>
          </p:cNvSpPr>
          <p:nvPr/>
        </p:nvSpPr>
        <p:spPr bwMode="auto">
          <a:xfrm>
            <a:off x="3657600" y="4419600"/>
            <a:ext cx="4724400" cy="831850"/>
          </a:xfrm>
          <a:prstGeom prst="rect">
            <a:avLst/>
          </a:prstGeom>
          <a:solidFill>
            <a:schemeClr val="bg1"/>
          </a:solidFill>
          <a:ln w="9525">
            <a:solidFill>
              <a:srgbClr val="A50021"/>
            </a:solidFill>
            <a:miter lim="800000"/>
            <a:headEnd/>
            <a:tailEnd/>
          </a:ln>
        </p:spPr>
        <p:txBody>
          <a:bodyPr>
            <a:spAutoFit/>
          </a:bodyPr>
          <a:lstStyle/>
          <a:p>
            <a:r>
              <a:rPr lang="en-US" dirty="0">
                <a:solidFill>
                  <a:srgbClr val="013C88"/>
                </a:solidFill>
              </a:rPr>
              <a:t>The system default is set to yes </a:t>
            </a:r>
          </a:p>
          <a:p>
            <a:r>
              <a:rPr lang="en-US" dirty="0">
                <a:solidFill>
                  <a:srgbClr val="013C88"/>
                </a:solidFill>
              </a:rPr>
              <a:t>for Computers for Learning</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304800" y="1371600"/>
            <a:ext cx="8305800" cy="492443"/>
          </a:xfrm>
          <a:prstGeom prst="rect">
            <a:avLst/>
          </a:prstGeom>
          <a:noFill/>
          <a:ln w="9525">
            <a:noFill/>
            <a:miter lim="800000"/>
            <a:headEnd/>
            <a:tailEnd/>
          </a:ln>
        </p:spPr>
        <p:txBody>
          <a:bodyPr lIns="0" tIns="0" rIns="0" bIns="0">
            <a:spAutoFit/>
          </a:bodyPr>
          <a:lstStyle/>
          <a:p>
            <a:r>
              <a:rPr lang="en-US" sz="3200" b="1" dirty="0">
                <a:solidFill>
                  <a:srgbClr val="013C88"/>
                </a:solidFill>
                <a:latin typeface="+mj-lt"/>
              </a:rPr>
              <a:t>Use of Special Authorities</a:t>
            </a:r>
            <a:endParaRPr lang="en-US" sz="3200" b="1" u="sng" dirty="0">
              <a:solidFill>
                <a:srgbClr val="013C88"/>
              </a:solidFill>
              <a:latin typeface="+mj-lt"/>
            </a:endParaRPr>
          </a:p>
        </p:txBody>
      </p:sp>
      <p:sp>
        <p:nvSpPr>
          <p:cNvPr id="54279" name="Rectangle 7"/>
          <p:cNvSpPr>
            <a:spLocks noChangeArrowheads="1"/>
          </p:cNvSpPr>
          <p:nvPr/>
        </p:nvSpPr>
        <p:spPr bwMode="auto">
          <a:xfrm>
            <a:off x="457200" y="2133600"/>
            <a:ext cx="8382000" cy="4185761"/>
          </a:xfrm>
          <a:prstGeom prst="rect">
            <a:avLst/>
          </a:prstGeom>
          <a:noFill/>
          <a:ln w="9525">
            <a:noFill/>
            <a:miter lim="800000"/>
            <a:headEnd/>
            <a:tailEnd/>
          </a:ln>
        </p:spPr>
        <p:txBody>
          <a:bodyPr wrap="square" lIns="0" tIns="0" rIns="0" bIns="0">
            <a:spAutoFit/>
          </a:bodyPr>
          <a:lstStyle/>
          <a:p>
            <a:pPr>
              <a:buFont typeface="Wingdings" pitchFamily="2" charset="2"/>
              <a:buChar char="Ø"/>
            </a:pPr>
            <a:r>
              <a:rPr lang="en-US" sz="2800" dirty="0">
                <a:solidFill>
                  <a:srgbClr val="013C88"/>
                </a:solidFill>
                <a:latin typeface="+mn-lt"/>
              </a:rPr>
              <a:t> </a:t>
            </a:r>
            <a:r>
              <a:rPr lang="en-US" sz="2800" dirty="0" smtClean="0">
                <a:solidFill>
                  <a:srgbClr val="013C88"/>
                </a:solidFill>
                <a:latin typeface="+mn-lt"/>
              </a:rPr>
              <a:t> Exchange/Sale </a:t>
            </a:r>
            <a:r>
              <a:rPr lang="en-US" sz="2800" dirty="0">
                <a:solidFill>
                  <a:srgbClr val="013C88"/>
                </a:solidFill>
                <a:latin typeface="+mn-lt"/>
              </a:rPr>
              <a:t>property (FMR </a:t>
            </a:r>
            <a:r>
              <a:rPr lang="en-US" sz="2800" dirty="0" smtClean="0">
                <a:solidFill>
                  <a:srgbClr val="013C88"/>
                </a:solidFill>
                <a:latin typeface="+mn-lt"/>
              </a:rPr>
              <a:t>102-39)</a:t>
            </a:r>
          </a:p>
          <a:p>
            <a:endParaRPr lang="en-US" sz="1200" dirty="0" smtClean="0">
              <a:solidFill>
                <a:srgbClr val="013C88"/>
              </a:solidFill>
              <a:latin typeface="+mn-lt"/>
            </a:endParaRPr>
          </a:p>
          <a:p>
            <a:pPr>
              <a:buFont typeface="Wingdings" pitchFamily="2" charset="2"/>
              <a:buChar char="Ø"/>
            </a:pPr>
            <a:r>
              <a:rPr lang="en-US" sz="2800" dirty="0" smtClean="0">
                <a:solidFill>
                  <a:srgbClr val="013C88"/>
                </a:solidFill>
                <a:latin typeface="+mn-lt"/>
              </a:rPr>
              <a:t>  Stevenson-</a:t>
            </a:r>
            <a:r>
              <a:rPr lang="en-US" sz="2800" dirty="0" err="1" smtClean="0">
                <a:solidFill>
                  <a:srgbClr val="013C88"/>
                </a:solidFill>
                <a:latin typeface="+mn-lt"/>
              </a:rPr>
              <a:t>Wydler</a:t>
            </a:r>
            <a:r>
              <a:rPr lang="en-US" sz="2800" dirty="0" smtClean="0">
                <a:solidFill>
                  <a:srgbClr val="013C88"/>
                </a:solidFill>
                <a:latin typeface="+mn-lt"/>
              </a:rPr>
              <a:t> </a:t>
            </a:r>
            <a:r>
              <a:rPr lang="en-US" sz="2800" dirty="0">
                <a:solidFill>
                  <a:srgbClr val="013C88"/>
                </a:solidFill>
                <a:latin typeface="+mn-lt"/>
              </a:rPr>
              <a:t>Act </a:t>
            </a:r>
            <a:endParaRPr lang="en-US" sz="2800" dirty="0" smtClean="0">
              <a:solidFill>
                <a:srgbClr val="013C88"/>
              </a:solidFill>
              <a:latin typeface="+mn-lt"/>
            </a:endParaRPr>
          </a:p>
          <a:p>
            <a:endParaRPr lang="en-US" sz="1200" dirty="0" smtClean="0">
              <a:solidFill>
                <a:srgbClr val="013C88"/>
              </a:solidFill>
              <a:latin typeface="+mn-lt"/>
            </a:endParaRPr>
          </a:p>
          <a:p>
            <a:pPr>
              <a:buFont typeface="Wingdings" pitchFamily="2" charset="2"/>
              <a:buChar char="Ø"/>
            </a:pPr>
            <a:r>
              <a:rPr lang="en-US" sz="2800" dirty="0" smtClean="0">
                <a:solidFill>
                  <a:srgbClr val="013C88"/>
                </a:solidFill>
                <a:latin typeface="+mn-lt"/>
              </a:rPr>
              <a:t>  Executive </a:t>
            </a:r>
            <a:r>
              <a:rPr lang="en-US" sz="2800" dirty="0">
                <a:solidFill>
                  <a:srgbClr val="013C88"/>
                </a:solidFill>
                <a:latin typeface="+mn-lt"/>
              </a:rPr>
              <a:t>Order 12999 - Computers for </a:t>
            </a:r>
            <a:r>
              <a:rPr lang="en-US" sz="2800" dirty="0" smtClean="0">
                <a:solidFill>
                  <a:srgbClr val="013C88"/>
                </a:solidFill>
                <a:latin typeface="+mn-lt"/>
              </a:rPr>
              <a:t>Learning</a:t>
            </a:r>
          </a:p>
          <a:p>
            <a:endParaRPr lang="en-US" sz="1200" dirty="0" smtClean="0">
              <a:solidFill>
                <a:srgbClr val="013C88"/>
              </a:solidFill>
              <a:latin typeface="+mn-lt"/>
            </a:endParaRPr>
          </a:p>
          <a:p>
            <a:pPr>
              <a:buFont typeface="Wingdings" pitchFamily="2" charset="2"/>
              <a:buChar char="Ø"/>
            </a:pPr>
            <a:r>
              <a:rPr lang="en-US" sz="2800" dirty="0" smtClean="0">
                <a:solidFill>
                  <a:srgbClr val="013C88"/>
                </a:solidFill>
                <a:latin typeface="+mn-lt"/>
              </a:rPr>
              <a:t>  Dept </a:t>
            </a:r>
            <a:r>
              <a:rPr lang="en-US" sz="2800" dirty="0">
                <a:solidFill>
                  <a:srgbClr val="013C88"/>
                </a:solidFill>
                <a:latin typeface="+mn-lt"/>
              </a:rPr>
              <a:t>of Defense – 13 special authorities under Defense </a:t>
            </a:r>
            <a:endParaRPr lang="en-US" sz="2800" dirty="0" smtClean="0">
              <a:solidFill>
                <a:srgbClr val="013C88"/>
              </a:solidFill>
              <a:latin typeface="+mn-lt"/>
            </a:endParaRPr>
          </a:p>
          <a:p>
            <a:r>
              <a:rPr lang="en-US" sz="2800" dirty="0" smtClean="0">
                <a:solidFill>
                  <a:srgbClr val="013C88"/>
                </a:solidFill>
                <a:latin typeface="+mn-lt"/>
              </a:rPr>
              <a:t>      Appropriations </a:t>
            </a:r>
            <a:r>
              <a:rPr lang="en-US" sz="2800" dirty="0">
                <a:solidFill>
                  <a:srgbClr val="013C88"/>
                </a:solidFill>
                <a:latin typeface="+mn-lt"/>
              </a:rPr>
              <a:t>Act - HAP / </a:t>
            </a:r>
            <a:r>
              <a:rPr lang="en-US" sz="2800" dirty="0" smtClean="0">
                <a:solidFill>
                  <a:srgbClr val="013C88"/>
                </a:solidFill>
                <a:latin typeface="+mn-lt"/>
              </a:rPr>
              <a:t>LESO</a:t>
            </a:r>
          </a:p>
          <a:p>
            <a:endParaRPr lang="en-US" sz="1200" dirty="0" smtClean="0">
              <a:solidFill>
                <a:srgbClr val="013C88"/>
              </a:solidFill>
              <a:latin typeface="+mn-lt"/>
            </a:endParaRPr>
          </a:p>
          <a:p>
            <a:pPr>
              <a:buFont typeface="Wingdings" pitchFamily="2" charset="2"/>
              <a:buChar char="Ø"/>
            </a:pPr>
            <a:r>
              <a:rPr lang="en-US" sz="2800" dirty="0" smtClean="0">
                <a:solidFill>
                  <a:srgbClr val="013C88"/>
                </a:solidFill>
                <a:latin typeface="+mn-lt"/>
              </a:rPr>
              <a:t>  Direct </a:t>
            </a:r>
            <a:r>
              <a:rPr lang="en-US" sz="2800" dirty="0">
                <a:solidFill>
                  <a:srgbClr val="013C88"/>
                </a:solidFill>
                <a:latin typeface="+mn-lt"/>
              </a:rPr>
              <a:t>Transfer to other Federal Agency if </a:t>
            </a:r>
            <a:r>
              <a:rPr lang="en-US" sz="2800" b="1" dirty="0">
                <a:solidFill>
                  <a:srgbClr val="013C88"/>
                </a:solidFill>
                <a:latin typeface="+mn-lt"/>
              </a:rPr>
              <a:t>under</a:t>
            </a:r>
            <a:r>
              <a:rPr lang="en-US" sz="2800" dirty="0">
                <a:solidFill>
                  <a:srgbClr val="013C88"/>
                </a:solidFill>
                <a:latin typeface="+mn-lt"/>
              </a:rPr>
              <a:t>  </a:t>
            </a:r>
            <a:endParaRPr lang="en-US" sz="2800" dirty="0" smtClean="0">
              <a:solidFill>
                <a:srgbClr val="013C88"/>
              </a:solidFill>
              <a:latin typeface="+mn-lt"/>
            </a:endParaRPr>
          </a:p>
          <a:p>
            <a:pPr marL="508000" indent="-508000"/>
            <a:r>
              <a:rPr lang="en-US" sz="2800" dirty="0" smtClean="0">
                <a:solidFill>
                  <a:srgbClr val="013C88"/>
                </a:solidFill>
                <a:latin typeface="+mn-lt"/>
              </a:rPr>
              <a:t>      </a:t>
            </a:r>
            <a:r>
              <a:rPr lang="en-US" sz="2800" b="1" dirty="0" smtClean="0">
                <a:solidFill>
                  <a:srgbClr val="013C88"/>
                </a:solidFill>
                <a:latin typeface="+mn-lt"/>
              </a:rPr>
              <a:t>$</a:t>
            </a:r>
            <a:r>
              <a:rPr lang="en-US" sz="2800" b="1" dirty="0">
                <a:solidFill>
                  <a:srgbClr val="013C88"/>
                </a:solidFill>
                <a:latin typeface="+mn-lt"/>
              </a:rPr>
              <a:t>10,000 </a:t>
            </a:r>
            <a:r>
              <a:rPr lang="en-US" sz="2800" b="1" dirty="0" smtClean="0">
                <a:solidFill>
                  <a:srgbClr val="013C88"/>
                </a:solidFill>
                <a:latin typeface="+mn-lt"/>
              </a:rPr>
              <a:t>per line item </a:t>
            </a:r>
            <a:r>
              <a:rPr lang="en-US" sz="2800" dirty="0" smtClean="0">
                <a:solidFill>
                  <a:srgbClr val="013C88"/>
                </a:solidFill>
                <a:latin typeface="+mn-lt"/>
              </a:rPr>
              <a:t>(</a:t>
            </a:r>
            <a:r>
              <a:rPr lang="en-US" sz="2800" dirty="0">
                <a:solidFill>
                  <a:srgbClr val="013C88"/>
                </a:solidFill>
                <a:latin typeface="+mn-lt"/>
              </a:rPr>
              <a:t>Mandatory copy provided to </a:t>
            </a:r>
            <a:r>
              <a:rPr lang="en-US" sz="2800" dirty="0" smtClean="0">
                <a:solidFill>
                  <a:srgbClr val="013C88"/>
                </a:solidFill>
                <a:latin typeface="+mn-lt"/>
              </a:rPr>
              <a:t>   GSA</a:t>
            </a:r>
            <a:r>
              <a:rPr lang="en-US" sz="2800" dirty="0">
                <a:solidFill>
                  <a:srgbClr val="013C88"/>
                </a:solidFill>
                <a:latin typeface="+mn-lt"/>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7997825" cy="579438"/>
          </a:xfrm>
        </p:spPr>
        <p:txBody>
          <a:bodyPr/>
          <a:lstStyle/>
          <a:p>
            <a:pPr algn="ctr"/>
            <a:r>
              <a:rPr lang="en-US" dirty="0" smtClean="0"/>
              <a:t>Describing Generators</a:t>
            </a:r>
            <a:endParaRPr lang="en-US" dirty="0"/>
          </a:p>
        </p:txBody>
      </p:sp>
      <p:sp>
        <p:nvSpPr>
          <p:cNvPr id="3" name="Content Placeholder 2"/>
          <p:cNvSpPr>
            <a:spLocks noGrp="1"/>
          </p:cNvSpPr>
          <p:nvPr>
            <p:ph idx="1"/>
          </p:nvPr>
        </p:nvSpPr>
        <p:spPr>
          <a:xfrm>
            <a:off x="228600" y="1905000"/>
            <a:ext cx="8688387" cy="4724400"/>
          </a:xfrm>
        </p:spPr>
        <p:txBody>
          <a:bodyPr/>
          <a:lstStyle/>
          <a:p>
            <a:pPr>
              <a:lnSpc>
                <a:spcPct val="80000"/>
              </a:lnSpc>
              <a:buNone/>
            </a:pPr>
            <a:r>
              <a:rPr lang="en-US" dirty="0" smtClean="0">
                <a:cs typeface="Arial" charset="0"/>
              </a:rPr>
              <a:t>Generator descriptions should include all the information required for miscellaneous property…</a:t>
            </a:r>
          </a:p>
          <a:p>
            <a:pPr>
              <a:lnSpc>
                <a:spcPct val="80000"/>
              </a:lnSpc>
              <a:buNone/>
            </a:pPr>
            <a:endParaRPr lang="en-US" dirty="0" smtClean="0">
              <a:cs typeface="Arial" charset="0"/>
            </a:endParaRPr>
          </a:p>
          <a:p>
            <a:pPr lvl="1">
              <a:lnSpc>
                <a:spcPct val="80000"/>
              </a:lnSpc>
              <a:buClr>
                <a:srgbClr val="013C88"/>
              </a:buClr>
              <a:buFont typeface="Wingdings" pitchFamily="2" charset="2"/>
              <a:buChar char="Ø"/>
            </a:pPr>
            <a:r>
              <a:rPr lang="en-US" dirty="0" smtClean="0">
                <a:cs typeface="Arial" charset="0"/>
              </a:rPr>
              <a:t>Manufacture Name</a:t>
            </a:r>
          </a:p>
          <a:p>
            <a:pPr lvl="1">
              <a:lnSpc>
                <a:spcPct val="80000"/>
              </a:lnSpc>
              <a:buClr>
                <a:srgbClr val="013C88"/>
              </a:buClr>
              <a:buFont typeface="Wingdings" pitchFamily="2" charset="2"/>
              <a:buChar char="Ø"/>
            </a:pPr>
            <a:r>
              <a:rPr lang="en-US" dirty="0" smtClean="0">
                <a:cs typeface="Arial" charset="0"/>
              </a:rPr>
              <a:t>Model Number</a:t>
            </a:r>
          </a:p>
          <a:p>
            <a:pPr lvl="1">
              <a:lnSpc>
                <a:spcPct val="80000"/>
              </a:lnSpc>
              <a:buClr>
                <a:srgbClr val="013C88"/>
              </a:buClr>
              <a:buFont typeface="Wingdings" pitchFamily="2" charset="2"/>
              <a:buChar char="Ø"/>
            </a:pPr>
            <a:r>
              <a:rPr lang="en-US" dirty="0" smtClean="0">
                <a:cs typeface="Arial" charset="0"/>
              </a:rPr>
              <a:t>Serial Number</a:t>
            </a:r>
          </a:p>
          <a:p>
            <a:pPr lvl="1">
              <a:lnSpc>
                <a:spcPct val="80000"/>
              </a:lnSpc>
              <a:buClr>
                <a:srgbClr val="013C88"/>
              </a:buClr>
              <a:buFont typeface="Wingdings" pitchFamily="2" charset="2"/>
              <a:buChar char="Ø"/>
            </a:pPr>
            <a:r>
              <a:rPr lang="en-US" dirty="0" smtClean="0">
                <a:cs typeface="Arial" charset="0"/>
              </a:rPr>
              <a:t>Quantity</a:t>
            </a:r>
          </a:p>
          <a:p>
            <a:pPr>
              <a:lnSpc>
                <a:spcPct val="80000"/>
              </a:lnSpc>
              <a:buClr>
                <a:srgbClr val="013C88"/>
              </a:buClr>
              <a:buNone/>
            </a:pPr>
            <a:endParaRPr lang="en-US" dirty="0" smtClean="0">
              <a:cs typeface="Arial" charset="0"/>
            </a:endParaRPr>
          </a:p>
          <a:p>
            <a:pPr>
              <a:lnSpc>
                <a:spcPct val="80000"/>
              </a:lnSpc>
              <a:buClr>
                <a:srgbClr val="013C88"/>
              </a:buClr>
              <a:buNone/>
            </a:pPr>
            <a:r>
              <a:rPr lang="en-US" dirty="0" smtClean="0">
                <a:cs typeface="Arial" charset="0"/>
              </a:rPr>
              <a:t> They will also include:</a:t>
            </a:r>
          </a:p>
          <a:p>
            <a:pPr lvl="1">
              <a:lnSpc>
                <a:spcPct val="80000"/>
              </a:lnSpc>
              <a:buClr>
                <a:srgbClr val="013C88"/>
              </a:buClr>
              <a:buFont typeface="Wingdings" pitchFamily="2" charset="2"/>
              <a:buChar char="Ø"/>
            </a:pPr>
            <a:r>
              <a:rPr lang="en-US" dirty="0" smtClean="0">
                <a:cs typeface="Arial" charset="0"/>
              </a:rPr>
              <a:t>Fuel Type – Gasoline, Diesel</a:t>
            </a:r>
          </a:p>
          <a:p>
            <a:pPr lvl="1">
              <a:lnSpc>
                <a:spcPct val="80000"/>
              </a:lnSpc>
              <a:buClr>
                <a:srgbClr val="013C88"/>
              </a:buClr>
              <a:buFont typeface="Wingdings" pitchFamily="2" charset="2"/>
              <a:buChar char="Ø"/>
            </a:pPr>
            <a:r>
              <a:rPr lang="en-US" dirty="0" smtClean="0">
                <a:cs typeface="Arial" charset="0"/>
              </a:rPr>
              <a:t>Kilowatts</a:t>
            </a:r>
          </a:p>
          <a:p>
            <a:pPr lvl="1">
              <a:lnSpc>
                <a:spcPct val="80000"/>
              </a:lnSpc>
              <a:buClr>
                <a:srgbClr val="013C88"/>
              </a:buClr>
              <a:buFont typeface="Wingdings" pitchFamily="2" charset="2"/>
              <a:buChar char="Ø"/>
            </a:pPr>
            <a:r>
              <a:rPr lang="en-US" dirty="0" smtClean="0">
                <a:cs typeface="Arial" charset="0"/>
              </a:rPr>
              <a:t>Hours</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20</a:t>
            </a:fld>
            <a:endParaRPr lang="en-US"/>
          </a:p>
        </p:txBody>
      </p:sp>
      <p:pic>
        <p:nvPicPr>
          <p:cNvPr id="5" name="Picture 5" descr="Generators">
            <a:hlinkClick r:id=""/>
          </p:cNvPr>
          <p:cNvPicPr>
            <a:picLocks noChangeAspect="1" noChangeArrowheads="1"/>
          </p:cNvPicPr>
          <p:nvPr/>
        </p:nvPicPr>
        <p:blipFill>
          <a:blip r:embed="rId3" cstate="print"/>
          <a:srcRect/>
          <a:stretch>
            <a:fillRect/>
          </a:stretch>
        </p:blipFill>
        <p:spPr bwMode="auto">
          <a:xfrm>
            <a:off x="4953000" y="3276600"/>
            <a:ext cx="3733800" cy="2743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769225" cy="646331"/>
          </a:xfrm>
        </p:spPr>
        <p:txBody>
          <a:bodyPr/>
          <a:lstStyle/>
          <a:p>
            <a:pPr algn="ctr"/>
            <a:r>
              <a:rPr lang="en-US" sz="3600" dirty="0" smtClean="0"/>
              <a:t>Example Description of Generators</a:t>
            </a:r>
            <a:endParaRPr lang="en-US" sz="3600" dirty="0"/>
          </a:p>
        </p:txBody>
      </p:sp>
      <p:sp>
        <p:nvSpPr>
          <p:cNvPr id="3" name="Content Placeholder 2"/>
          <p:cNvSpPr>
            <a:spLocks noGrp="1"/>
          </p:cNvSpPr>
          <p:nvPr>
            <p:ph idx="1"/>
          </p:nvPr>
        </p:nvSpPr>
        <p:spPr>
          <a:xfrm>
            <a:off x="455613" y="2482850"/>
            <a:ext cx="8002587" cy="1860550"/>
          </a:xfrm>
        </p:spPr>
        <p:txBody>
          <a:bodyPr/>
          <a:lstStyle/>
          <a:p>
            <a:pPr>
              <a:buNone/>
            </a:pPr>
            <a:r>
              <a:rPr lang="en-US" sz="2800" dirty="0" smtClean="0">
                <a:cs typeface="Arial" charset="0"/>
              </a:rPr>
              <a:t>	One lot consisting of: Two Generators, </a:t>
            </a:r>
            <a:r>
              <a:rPr lang="en-US" sz="2800" dirty="0" err="1" smtClean="0">
                <a:cs typeface="Arial" charset="0"/>
              </a:rPr>
              <a:t>Onan</a:t>
            </a:r>
            <a:r>
              <a:rPr lang="en-US" sz="2800" dirty="0" smtClean="0">
                <a:cs typeface="Arial" charset="0"/>
              </a:rPr>
              <a:t>, </a:t>
            </a:r>
            <a:r>
              <a:rPr lang="en-US" sz="2800" dirty="0" err="1" smtClean="0">
                <a:cs typeface="Arial" charset="0"/>
              </a:rPr>
              <a:t>mdl</a:t>
            </a:r>
            <a:r>
              <a:rPr lang="en-US" sz="2800" dirty="0" smtClean="0">
                <a:cs typeface="Arial" charset="0"/>
              </a:rPr>
              <a:t>: 45G628,45KW, 23 hrs, Gasoline. Repairs Required, parts missing, battery missing, weathered stored outdoors.</a:t>
            </a:r>
          </a:p>
          <a:p>
            <a:pPr>
              <a:buNone/>
            </a:pPr>
            <a:endParaRPr lang="en-US" sz="2800"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Describing Heavy Equipment</a:t>
            </a:r>
            <a:endParaRPr lang="en-US" dirty="0"/>
          </a:p>
        </p:txBody>
      </p:sp>
      <p:sp>
        <p:nvSpPr>
          <p:cNvPr id="3" name="Content Placeholder 2"/>
          <p:cNvSpPr>
            <a:spLocks noGrp="1"/>
          </p:cNvSpPr>
          <p:nvPr>
            <p:ph idx="1"/>
          </p:nvPr>
        </p:nvSpPr>
        <p:spPr>
          <a:xfrm>
            <a:off x="455613" y="2209800"/>
            <a:ext cx="8307387" cy="4343400"/>
          </a:xfrm>
        </p:spPr>
        <p:txBody>
          <a:bodyPr/>
          <a:lstStyle/>
          <a:p>
            <a:r>
              <a:rPr lang="en-US" dirty="0" smtClean="0">
                <a:cs typeface="Arial" charset="0"/>
              </a:rPr>
              <a:t>Descriptions include: </a:t>
            </a:r>
          </a:p>
          <a:p>
            <a:pPr lvl="1">
              <a:buClr>
                <a:srgbClr val="013C88"/>
              </a:buClr>
              <a:buFont typeface="Wingdings" pitchFamily="2" charset="2"/>
              <a:buChar char="§"/>
            </a:pPr>
            <a:r>
              <a:rPr lang="en-US" dirty="0" smtClean="0">
                <a:cs typeface="Arial" charset="0"/>
              </a:rPr>
              <a:t>Manufacture </a:t>
            </a:r>
          </a:p>
          <a:p>
            <a:pPr lvl="1">
              <a:buClr>
                <a:srgbClr val="013C88"/>
              </a:buClr>
              <a:buFont typeface="Wingdings" pitchFamily="2" charset="2"/>
              <a:buChar char="§"/>
            </a:pPr>
            <a:r>
              <a:rPr lang="en-US" dirty="0" smtClean="0">
                <a:cs typeface="Arial" charset="0"/>
              </a:rPr>
              <a:t>Model</a:t>
            </a:r>
          </a:p>
          <a:p>
            <a:pPr lvl="1">
              <a:buClr>
                <a:srgbClr val="013C88"/>
              </a:buClr>
              <a:buFont typeface="Wingdings" pitchFamily="2" charset="2"/>
              <a:buChar char="§"/>
            </a:pPr>
            <a:r>
              <a:rPr lang="en-US" dirty="0" smtClean="0">
                <a:cs typeface="Arial" charset="0"/>
              </a:rPr>
              <a:t>Engine Type and Size</a:t>
            </a:r>
          </a:p>
          <a:p>
            <a:pPr lvl="1">
              <a:buClr>
                <a:srgbClr val="013C88"/>
              </a:buClr>
              <a:buFont typeface="Wingdings" pitchFamily="2" charset="2"/>
              <a:buChar char="§"/>
            </a:pPr>
            <a:r>
              <a:rPr lang="en-US" dirty="0" smtClean="0">
                <a:cs typeface="Arial" charset="0"/>
              </a:rPr>
              <a:t>Serial Number</a:t>
            </a:r>
          </a:p>
          <a:p>
            <a:pPr lvl="1">
              <a:buClr>
                <a:srgbClr val="013C88"/>
              </a:buClr>
              <a:buFont typeface="Wingdings" pitchFamily="2" charset="2"/>
              <a:buChar char="§"/>
            </a:pPr>
            <a:r>
              <a:rPr lang="en-US" dirty="0" smtClean="0">
                <a:cs typeface="Arial" charset="0"/>
              </a:rPr>
              <a:t>Hours</a:t>
            </a:r>
          </a:p>
          <a:p>
            <a:pPr lvl="1">
              <a:buClr>
                <a:srgbClr val="013C88"/>
              </a:buClr>
              <a:buFont typeface="Wingdings" pitchFamily="2" charset="2"/>
              <a:buChar char="§"/>
            </a:pPr>
            <a:r>
              <a:rPr lang="en-US" dirty="0" smtClean="0">
                <a:cs typeface="Arial" charset="0"/>
              </a:rPr>
              <a:t>Fuel Type</a:t>
            </a:r>
          </a:p>
          <a:p>
            <a:pPr lvl="1">
              <a:buClr>
                <a:srgbClr val="013C88"/>
              </a:buClr>
              <a:buFont typeface="Wingdings" pitchFamily="2" charset="2"/>
              <a:buChar char="§"/>
            </a:pPr>
            <a:r>
              <a:rPr lang="en-US" dirty="0" smtClean="0">
                <a:cs typeface="Arial" charset="0"/>
              </a:rPr>
              <a:t>Tonnage </a:t>
            </a:r>
          </a:p>
          <a:p>
            <a:pPr lvl="1">
              <a:buClr>
                <a:srgbClr val="013C88"/>
              </a:buClr>
              <a:buNone/>
            </a:pPr>
            <a:endParaRPr lang="en-US" dirty="0" smtClean="0">
              <a:cs typeface="Arial" charset="0"/>
            </a:endParaRPr>
          </a:p>
          <a:p>
            <a:pPr lvl="1">
              <a:buClr>
                <a:srgbClr val="013C88"/>
              </a:buClr>
              <a:buNone/>
            </a:pPr>
            <a:r>
              <a:rPr lang="en-US" b="1" dirty="0" smtClean="0">
                <a:cs typeface="Arial" charset="0"/>
              </a:rPr>
              <a:t>Condition should indicate if the equipment is operational</a:t>
            </a:r>
            <a:r>
              <a:rPr lang="en-US" dirty="0" smtClean="0">
                <a:cs typeface="Arial" charset="0"/>
              </a:rPr>
              <a:t>. </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22</a:t>
            </a:fld>
            <a:endParaRPr lang="en-US"/>
          </a:p>
        </p:txBody>
      </p:sp>
      <p:pic>
        <p:nvPicPr>
          <p:cNvPr id="5" name="Picture 7" descr="Construction equipment - heavy equipment">
            <a:hlinkClick r:id=""/>
          </p:cNvPr>
          <p:cNvPicPr>
            <a:picLocks noChangeAspect="1" noChangeArrowheads="1"/>
          </p:cNvPicPr>
          <p:nvPr/>
        </p:nvPicPr>
        <p:blipFill>
          <a:blip r:embed="rId3" cstate="print"/>
          <a:srcRect/>
          <a:stretch>
            <a:fillRect/>
          </a:stretch>
        </p:blipFill>
        <p:spPr bwMode="auto">
          <a:xfrm>
            <a:off x="4724400" y="2667000"/>
            <a:ext cx="3429000" cy="2667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769225" cy="646331"/>
          </a:xfrm>
        </p:spPr>
        <p:txBody>
          <a:bodyPr/>
          <a:lstStyle/>
          <a:p>
            <a:pPr algn="ctr"/>
            <a:r>
              <a:rPr lang="en-US" sz="3600" dirty="0" smtClean="0"/>
              <a:t>Description of Heavy Equipment</a:t>
            </a:r>
            <a:endParaRPr lang="en-US" sz="3600" dirty="0"/>
          </a:p>
        </p:txBody>
      </p:sp>
      <p:sp>
        <p:nvSpPr>
          <p:cNvPr id="3" name="Content Placeholder 2"/>
          <p:cNvSpPr>
            <a:spLocks noGrp="1"/>
          </p:cNvSpPr>
          <p:nvPr>
            <p:ph idx="1"/>
          </p:nvPr>
        </p:nvSpPr>
        <p:spPr>
          <a:xfrm>
            <a:off x="455613" y="2133600"/>
            <a:ext cx="8231187" cy="4419600"/>
          </a:xfrm>
        </p:spPr>
        <p:txBody>
          <a:bodyPr/>
          <a:lstStyle/>
          <a:p>
            <a:pPr>
              <a:buNone/>
            </a:pPr>
            <a:r>
              <a:rPr lang="en-US" sz="2800" dirty="0" smtClean="0">
                <a:cs typeface="Arial" charset="0"/>
              </a:rPr>
              <a:t>Example:</a:t>
            </a:r>
          </a:p>
          <a:p>
            <a:pPr>
              <a:buNone/>
            </a:pPr>
            <a:r>
              <a:rPr lang="en-US" sz="2800" dirty="0" smtClean="0">
                <a:cs typeface="Arial" charset="0"/>
              </a:rPr>
              <a:t>	Backhoe Loader, 1989 Caterpillar, </a:t>
            </a:r>
            <a:r>
              <a:rPr lang="en-US" sz="2800" dirty="0" err="1" smtClean="0">
                <a:cs typeface="Arial" charset="0"/>
              </a:rPr>
              <a:t>mdl</a:t>
            </a:r>
            <a:r>
              <a:rPr lang="en-US" sz="2800" dirty="0" smtClean="0">
                <a:cs typeface="Arial" charset="0"/>
              </a:rPr>
              <a:t>: 426, Perkins diesel engine, shuttle shift w/ manual transmission, 4x4, 10,226 hrs., SN: 7BC04169; Used/Operable.</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23</a:t>
            </a:fld>
            <a:endParaRPr lang="en-US"/>
          </a:p>
        </p:txBody>
      </p:sp>
      <p:pic>
        <p:nvPicPr>
          <p:cNvPr id="5" name="Picture 6" descr="Heavy equipment"/>
          <p:cNvPicPr>
            <a:picLocks noChangeAspect="1" noChangeArrowheads="1"/>
          </p:cNvPicPr>
          <p:nvPr/>
        </p:nvPicPr>
        <p:blipFill>
          <a:blip r:embed="rId3" cstate="print"/>
          <a:srcRect/>
          <a:stretch>
            <a:fillRect/>
          </a:stretch>
        </p:blipFill>
        <p:spPr bwMode="auto">
          <a:xfrm>
            <a:off x="5181600" y="4191000"/>
            <a:ext cx="2895600" cy="2133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69225" cy="579438"/>
          </a:xfrm>
        </p:spPr>
        <p:txBody>
          <a:bodyPr/>
          <a:lstStyle/>
          <a:p>
            <a:pPr algn="ctr"/>
            <a:r>
              <a:rPr lang="en-US" dirty="0" smtClean="0"/>
              <a:t>Describing Boats and Boat Motors</a:t>
            </a:r>
            <a:endParaRPr lang="en-US" dirty="0"/>
          </a:p>
        </p:txBody>
      </p:sp>
      <p:sp>
        <p:nvSpPr>
          <p:cNvPr id="3" name="Content Placeholder 2"/>
          <p:cNvSpPr>
            <a:spLocks noGrp="1"/>
          </p:cNvSpPr>
          <p:nvPr>
            <p:ph idx="1"/>
          </p:nvPr>
        </p:nvSpPr>
        <p:spPr>
          <a:xfrm>
            <a:off x="455613" y="1905000"/>
            <a:ext cx="8231187" cy="4648200"/>
          </a:xfrm>
        </p:spPr>
        <p:txBody>
          <a:bodyPr/>
          <a:lstStyle/>
          <a:p>
            <a:pPr>
              <a:lnSpc>
                <a:spcPct val="80000"/>
              </a:lnSpc>
              <a:buNone/>
            </a:pPr>
            <a:r>
              <a:rPr lang="en-US" dirty="0" smtClean="0">
                <a:cs typeface="Arial" charset="0"/>
              </a:rPr>
              <a:t>When reporting boats for disposal you will be required to provide:   </a:t>
            </a:r>
          </a:p>
          <a:p>
            <a:pPr>
              <a:lnSpc>
                <a:spcPct val="80000"/>
              </a:lnSpc>
              <a:buClr>
                <a:srgbClr val="013C88"/>
              </a:buClr>
              <a:buNone/>
            </a:pPr>
            <a:endParaRPr lang="en-US" dirty="0" smtClean="0">
              <a:cs typeface="Arial" charset="0"/>
            </a:endParaRPr>
          </a:p>
          <a:p>
            <a:pPr>
              <a:lnSpc>
                <a:spcPct val="80000"/>
              </a:lnSpc>
              <a:buClr>
                <a:srgbClr val="013C88"/>
              </a:buClr>
              <a:buFont typeface="Wingdings" pitchFamily="2" charset="2"/>
              <a:buChar char="§"/>
            </a:pPr>
            <a:r>
              <a:rPr lang="en-US" dirty="0" smtClean="0">
                <a:cs typeface="Arial" charset="0"/>
              </a:rPr>
              <a:t>Hull ID Number	</a:t>
            </a:r>
          </a:p>
          <a:p>
            <a:pPr>
              <a:lnSpc>
                <a:spcPct val="80000"/>
              </a:lnSpc>
              <a:buClr>
                <a:srgbClr val="013C88"/>
              </a:buClr>
              <a:buFont typeface="Wingdings" pitchFamily="2" charset="2"/>
              <a:buChar char="§"/>
            </a:pPr>
            <a:r>
              <a:rPr lang="en-US" dirty="0" smtClean="0">
                <a:cs typeface="Arial" charset="0"/>
              </a:rPr>
              <a:t>Year</a:t>
            </a:r>
            <a:endParaRPr lang="en-US" b="1" dirty="0" smtClean="0">
              <a:cs typeface="Arial" charset="0"/>
            </a:endParaRPr>
          </a:p>
          <a:p>
            <a:pPr>
              <a:lnSpc>
                <a:spcPct val="80000"/>
              </a:lnSpc>
              <a:buClr>
                <a:srgbClr val="013C88"/>
              </a:buClr>
              <a:buFont typeface="Wingdings" pitchFamily="2" charset="2"/>
              <a:buChar char="§"/>
            </a:pPr>
            <a:r>
              <a:rPr lang="en-US" dirty="0" smtClean="0">
                <a:cs typeface="Arial" charset="0"/>
              </a:rPr>
              <a:t>Manufacture/Make</a:t>
            </a:r>
          </a:p>
          <a:p>
            <a:pPr>
              <a:lnSpc>
                <a:spcPct val="80000"/>
              </a:lnSpc>
              <a:buClr>
                <a:srgbClr val="013C88"/>
              </a:buClr>
              <a:buFont typeface="Wingdings" pitchFamily="2" charset="2"/>
              <a:buChar char="§"/>
            </a:pPr>
            <a:r>
              <a:rPr lang="en-US" dirty="0" smtClean="0">
                <a:cs typeface="Arial" charset="0"/>
              </a:rPr>
              <a:t>Model</a:t>
            </a:r>
          </a:p>
          <a:p>
            <a:pPr>
              <a:lnSpc>
                <a:spcPct val="80000"/>
              </a:lnSpc>
              <a:buClr>
                <a:srgbClr val="013C88"/>
              </a:buClr>
              <a:buFont typeface="Wingdings" pitchFamily="2" charset="2"/>
              <a:buChar char="§"/>
            </a:pPr>
            <a:r>
              <a:rPr lang="en-US" dirty="0" smtClean="0">
                <a:cs typeface="Arial" charset="0"/>
              </a:rPr>
              <a:t>Body Style (such as pontoon or runabout)</a:t>
            </a:r>
          </a:p>
          <a:p>
            <a:pPr>
              <a:lnSpc>
                <a:spcPct val="80000"/>
              </a:lnSpc>
              <a:buClr>
                <a:srgbClr val="013C88"/>
              </a:buClr>
              <a:buFont typeface="Wingdings" pitchFamily="2" charset="2"/>
              <a:buChar char="§"/>
            </a:pPr>
            <a:r>
              <a:rPr lang="en-US" dirty="0" smtClean="0">
                <a:cs typeface="Arial" charset="0"/>
              </a:rPr>
              <a:t>Fuel Type</a:t>
            </a:r>
          </a:p>
          <a:p>
            <a:pPr>
              <a:lnSpc>
                <a:spcPct val="80000"/>
              </a:lnSpc>
              <a:buClr>
                <a:srgbClr val="013C88"/>
              </a:buClr>
              <a:buFont typeface="Wingdings" pitchFamily="2" charset="2"/>
              <a:buChar char="§"/>
            </a:pPr>
            <a:r>
              <a:rPr lang="en-US" dirty="0" smtClean="0">
                <a:cs typeface="Arial" charset="0"/>
              </a:rPr>
              <a:t>Number of Cylinders</a:t>
            </a:r>
          </a:p>
          <a:p>
            <a:pPr>
              <a:lnSpc>
                <a:spcPct val="80000"/>
              </a:lnSpc>
              <a:buNone/>
            </a:pPr>
            <a:r>
              <a:rPr lang="en-US" dirty="0" smtClean="0">
                <a:cs typeface="Arial" charset="0"/>
              </a:rPr>
              <a:t>	</a:t>
            </a:r>
          </a:p>
          <a:p>
            <a:pPr>
              <a:lnSpc>
                <a:spcPct val="80000"/>
              </a:lnSpc>
              <a:buNone/>
            </a:pPr>
            <a:r>
              <a:rPr lang="en-US" dirty="0" smtClean="0">
                <a:cs typeface="Arial" charset="0"/>
              </a:rPr>
              <a:t>This information is necessary for the Certificate to Obtain Title (SF97).</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24</a:t>
            </a:fld>
            <a:endParaRPr lang="en-US"/>
          </a:p>
        </p:txBody>
      </p:sp>
      <p:pic>
        <p:nvPicPr>
          <p:cNvPr id="7" name="Picture 3" descr="Boat"/>
          <p:cNvPicPr>
            <a:picLocks noChangeAspect="1" noChangeArrowheads="1"/>
          </p:cNvPicPr>
          <p:nvPr/>
        </p:nvPicPr>
        <p:blipFill>
          <a:blip r:embed="rId3" cstate="print"/>
          <a:srcRect/>
          <a:stretch>
            <a:fillRect/>
          </a:stretch>
        </p:blipFill>
        <p:spPr bwMode="auto">
          <a:xfrm>
            <a:off x="4419600" y="2514600"/>
            <a:ext cx="3352800" cy="1676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458200" cy="584775"/>
          </a:xfrm>
        </p:spPr>
        <p:txBody>
          <a:bodyPr/>
          <a:lstStyle/>
          <a:p>
            <a:pPr algn="ctr"/>
            <a:r>
              <a:rPr lang="en-US" dirty="0" smtClean="0"/>
              <a:t>Describing Boats and Boat Motors Continues…</a:t>
            </a:r>
            <a:endParaRPr lang="en-US" dirty="0"/>
          </a:p>
        </p:txBody>
      </p:sp>
      <p:sp>
        <p:nvSpPr>
          <p:cNvPr id="3" name="Content Placeholder 2"/>
          <p:cNvSpPr>
            <a:spLocks noGrp="1"/>
          </p:cNvSpPr>
          <p:nvPr>
            <p:ph idx="1"/>
          </p:nvPr>
        </p:nvSpPr>
        <p:spPr>
          <a:xfrm>
            <a:off x="304800" y="2057400"/>
            <a:ext cx="8531225" cy="4572000"/>
          </a:xfrm>
        </p:spPr>
        <p:txBody>
          <a:bodyPr/>
          <a:lstStyle/>
          <a:p>
            <a:pPr>
              <a:lnSpc>
                <a:spcPct val="80000"/>
              </a:lnSpc>
              <a:buNone/>
            </a:pPr>
            <a:r>
              <a:rPr lang="en-US" dirty="0" smtClean="0">
                <a:cs typeface="Arial" charset="0"/>
              </a:rPr>
              <a:t>Your property description should also include the following information:</a:t>
            </a:r>
          </a:p>
          <a:p>
            <a:pPr>
              <a:lnSpc>
                <a:spcPct val="80000"/>
              </a:lnSpc>
              <a:buNone/>
            </a:pPr>
            <a:endParaRPr lang="en-US" dirty="0" smtClean="0">
              <a:cs typeface="Arial" charset="0"/>
            </a:endParaRPr>
          </a:p>
          <a:p>
            <a:pPr>
              <a:lnSpc>
                <a:spcPct val="80000"/>
              </a:lnSpc>
              <a:buClr>
                <a:srgbClr val="013C88"/>
              </a:buClr>
              <a:buFont typeface="Wingdings" pitchFamily="2" charset="2"/>
              <a:buChar char="§"/>
            </a:pPr>
            <a:r>
              <a:rPr lang="en-US" dirty="0" smtClean="0">
                <a:cs typeface="Arial" charset="0"/>
              </a:rPr>
              <a:t>Engine type (inboard or outboard) </a:t>
            </a:r>
          </a:p>
          <a:p>
            <a:pPr>
              <a:lnSpc>
                <a:spcPct val="80000"/>
              </a:lnSpc>
              <a:buClr>
                <a:srgbClr val="013C88"/>
              </a:buClr>
              <a:buFont typeface="Wingdings" pitchFamily="2" charset="2"/>
              <a:buChar char="§"/>
            </a:pPr>
            <a:r>
              <a:rPr lang="en-US" dirty="0" smtClean="0">
                <a:cs typeface="Arial" charset="0"/>
              </a:rPr>
              <a:t>Engine size  </a:t>
            </a:r>
          </a:p>
          <a:p>
            <a:pPr>
              <a:lnSpc>
                <a:spcPct val="80000"/>
              </a:lnSpc>
              <a:buClr>
                <a:srgbClr val="013C88"/>
              </a:buClr>
              <a:buFont typeface="Wingdings" pitchFamily="2" charset="2"/>
              <a:buChar char="§"/>
            </a:pPr>
            <a:r>
              <a:rPr lang="en-US" dirty="0" smtClean="0">
                <a:cs typeface="Arial" charset="0"/>
              </a:rPr>
              <a:t>Length</a:t>
            </a:r>
          </a:p>
          <a:p>
            <a:pPr>
              <a:lnSpc>
                <a:spcPct val="80000"/>
              </a:lnSpc>
              <a:buClr>
                <a:srgbClr val="013C88"/>
              </a:buClr>
              <a:buFont typeface="Wingdings" pitchFamily="2" charset="2"/>
              <a:buChar char="§"/>
            </a:pPr>
            <a:r>
              <a:rPr lang="en-US" dirty="0" smtClean="0">
                <a:cs typeface="Arial" charset="0"/>
              </a:rPr>
              <a:t>Horse power </a:t>
            </a:r>
          </a:p>
          <a:p>
            <a:pPr>
              <a:lnSpc>
                <a:spcPct val="80000"/>
              </a:lnSpc>
              <a:buClr>
                <a:srgbClr val="013C88"/>
              </a:buClr>
              <a:buFont typeface="Wingdings" pitchFamily="2" charset="2"/>
              <a:buChar char="§"/>
            </a:pPr>
            <a:r>
              <a:rPr lang="en-US" dirty="0" smtClean="0">
                <a:cs typeface="Arial" charset="0"/>
              </a:rPr>
              <a:t>Number of hours on the engine</a:t>
            </a:r>
          </a:p>
          <a:p>
            <a:pPr>
              <a:lnSpc>
                <a:spcPct val="80000"/>
              </a:lnSpc>
              <a:buClr>
                <a:srgbClr val="013C88"/>
              </a:buClr>
              <a:buFont typeface="Wingdings" pitchFamily="2" charset="2"/>
              <a:buChar char="§"/>
            </a:pPr>
            <a:r>
              <a:rPr lang="en-US" dirty="0" smtClean="0">
                <a:cs typeface="Arial" charset="0"/>
              </a:rPr>
              <a:t>And trailer information if necessary</a:t>
            </a:r>
          </a:p>
          <a:p>
            <a:pPr>
              <a:lnSpc>
                <a:spcPct val="80000"/>
              </a:lnSpc>
              <a:buNone/>
            </a:pPr>
            <a:endParaRPr lang="en-US" dirty="0" smtClean="0"/>
          </a:p>
          <a:p>
            <a:pPr>
              <a:lnSpc>
                <a:spcPct val="80000"/>
              </a:lnSpc>
              <a:buNone/>
            </a:pPr>
            <a:r>
              <a:rPr lang="en-US" b="1" dirty="0" smtClean="0"/>
              <a:t>Some states require outboard boat motors to be titled.</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769225" cy="579438"/>
          </a:xfrm>
        </p:spPr>
        <p:txBody>
          <a:bodyPr/>
          <a:lstStyle/>
          <a:p>
            <a:pPr algn="ctr"/>
            <a:r>
              <a:rPr lang="en-US" dirty="0" smtClean="0"/>
              <a:t>Description of Boat and Boat Motor</a:t>
            </a:r>
            <a:endParaRPr lang="en-US" dirty="0"/>
          </a:p>
        </p:txBody>
      </p:sp>
      <p:sp>
        <p:nvSpPr>
          <p:cNvPr id="3" name="Content Placeholder 2"/>
          <p:cNvSpPr>
            <a:spLocks noGrp="1"/>
          </p:cNvSpPr>
          <p:nvPr>
            <p:ph idx="1"/>
          </p:nvPr>
        </p:nvSpPr>
        <p:spPr>
          <a:xfrm>
            <a:off x="455613" y="2057400"/>
            <a:ext cx="8307387" cy="4006850"/>
          </a:xfrm>
        </p:spPr>
        <p:txBody>
          <a:bodyPr/>
          <a:lstStyle/>
          <a:p>
            <a:pPr>
              <a:buNone/>
            </a:pPr>
            <a:r>
              <a:rPr lang="en-US" dirty="0" smtClean="0">
                <a:cs typeface="Arial" charset="0"/>
              </a:rPr>
              <a:t>Example: </a:t>
            </a:r>
          </a:p>
          <a:p>
            <a:pPr>
              <a:buNone/>
            </a:pPr>
            <a:r>
              <a:rPr lang="en-US" dirty="0" smtClean="0">
                <a:cs typeface="Arial" charset="0"/>
              </a:rPr>
              <a:t>	1979, </a:t>
            </a:r>
            <a:r>
              <a:rPr lang="en-US" dirty="0" err="1" smtClean="0">
                <a:cs typeface="Arial" charset="0"/>
              </a:rPr>
              <a:t>Monark</a:t>
            </a:r>
            <a:r>
              <a:rPr lang="en-US" dirty="0" smtClean="0">
                <a:cs typeface="Arial" charset="0"/>
              </a:rPr>
              <a:t>, Seville, 26 ft Sport-Boat, SN: MAK353030379, Gasoline Stern drive. Repairs required but not limited to cracked hull, engine needs repairs.</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26</a:t>
            </a:fld>
            <a:endParaRPr lang="en-US"/>
          </a:p>
        </p:txBody>
      </p:sp>
      <p:pic>
        <p:nvPicPr>
          <p:cNvPr id="5" name="Picture 5" descr="Boat">
            <a:hlinkClick r:id=""/>
          </p:cNvPr>
          <p:cNvPicPr>
            <a:picLocks noChangeAspect="1" noChangeArrowheads="1"/>
          </p:cNvPicPr>
          <p:nvPr/>
        </p:nvPicPr>
        <p:blipFill>
          <a:blip r:embed="rId3" cstate="print"/>
          <a:srcRect/>
          <a:stretch>
            <a:fillRect/>
          </a:stretch>
        </p:blipFill>
        <p:spPr bwMode="auto">
          <a:xfrm>
            <a:off x="3581400" y="3886200"/>
            <a:ext cx="2514600" cy="2057400"/>
          </a:xfrm>
          <a:prstGeom prst="rect">
            <a:avLst/>
          </a:prstGeom>
          <a:noFill/>
          <a:ln w="9525">
            <a:noFill/>
            <a:miter lim="800000"/>
            <a:headEnd/>
            <a:tailEnd/>
          </a:ln>
        </p:spPr>
      </p:pic>
      <p:pic>
        <p:nvPicPr>
          <p:cNvPr id="6" name="Picture 7" descr="Inside the boat"/>
          <p:cNvPicPr>
            <a:picLocks noChangeAspect="1" noChangeArrowheads="1"/>
          </p:cNvPicPr>
          <p:nvPr/>
        </p:nvPicPr>
        <p:blipFill>
          <a:blip r:embed="rId4" cstate="print"/>
          <a:srcRect/>
          <a:stretch>
            <a:fillRect/>
          </a:stretch>
        </p:blipFill>
        <p:spPr bwMode="auto">
          <a:xfrm>
            <a:off x="6324600" y="4191000"/>
            <a:ext cx="2514600" cy="2057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Descriptions and Photos</a:t>
            </a:r>
            <a:endParaRPr lang="en-US" dirty="0"/>
          </a:p>
        </p:txBody>
      </p:sp>
      <p:sp>
        <p:nvSpPr>
          <p:cNvPr id="3" name="Content Placeholder 2"/>
          <p:cNvSpPr>
            <a:spLocks noGrp="1"/>
          </p:cNvSpPr>
          <p:nvPr>
            <p:ph idx="1"/>
          </p:nvPr>
        </p:nvSpPr>
        <p:spPr>
          <a:xfrm>
            <a:off x="455613" y="2393950"/>
            <a:ext cx="8154987" cy="4159250"/>
          </a:xfrm>
        </p:spPr>
        <p:txBody>
          <a:bodyPr/>
          <a:lstStyle/>
          <a:p>
            <a:pPr>
              <a:buNone/>
            </a:pPr>
            <a:r>
              <a:rPr lang="en-US" dirty="0" smtClean="0">
                <a:cs typeface="Arial" charset="0"/>
              </a:rPr>
              <a:t>Providing accurate and complete descriptions along</a:t>
            </a:r>
          </a:p>
          <a:p>
            <a:pPr>
              <a:buNone/>
            </a:pPr>
            <a:r>
              <a:rPr lang="en-US" dirty="0" smtClean="0">
                <a:cs typeface="Arial" charset="0"/>
              </a:rPr>
              <a:t>with clear detailed pictures of your excess and surplus </a:t>
            </a:r>
          </a:p>
          <a:p>
            <a:pPr>
              <a:buNone/>
            </a:pPr>
            <a:r>
              <a:rPr lang="en-US" dirty="0" smtClean="0">
                <a:cs typeface="Arial" charset="0"/>
              </a:rPr>
              <a:t>property will….</a:t>
            </a:r>
          </a:p>
          <a:p>
            <a:pPr>
              <a:buNone/>
            </a:pPr>
            <a:endParaRPr lang="en-US" dirty="0" smtClean="0">
              <a:cs typeface="Arial" charset="0"/>
            </a:endParaRPr>
          </a:p>
          <a:p>
            <a:pPr>
              <a:buClr>
                <a:srgbClr val="013C88"/>
              </a:buClr>
            </a:pPr>
            <a:r>
              <a:rPr lang="en-US" dirty="0" smtClean="0">
                <a:cs typeface="Arial" charset="0"/>
              </a:rPr>
              <a:t>Ensure Maximum Return on Investment</a:t>
            </a:r>
          </a:p>
          <a:p>
            <a:pPr>
              <a:buClr>
                <a:srgbClr val="013C88"/>
              </a:buClr>
            </a:pPr>
            <a:r>
              <a:rPr lang="en-US" dirty="0" smtClean="0">
                <a:cs typeface="Arial" charset="0"/>
              </a:rPr>
              <a:t>Save you time </a:t>
            </a:r>
          </a:p>
          <a:p>
            <a:pPr>
              <a:buClr>
                <a:srgbClr val="013C88"/>
              </a:buClr>
            </a:pPr>
            <a:r>
              <a:rPr lang="en-US" dirty="0" smtClean="0">
                <a:cs typeface="Arial" charset="0"/>
              </a:rPr>
              <a:t>Limits Rejection/Claims</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458200" cy="1077218"/>
          </a:xfrm>
        </p:spPr>
        <p:txBody>
          <a:bodyPr/>
          <a:lstStyle/>
          <a:p>
            <a:pPr algn="ctr"/>
            <a:r>
              <a:rPr lang="en-US" dirty="0" smtClean="0"/>
              <a:t>Must we report all excess personal property to GSA?  FMR 102-36.220</a:t>
            </a:r>
            <a:endParaRPr lang="en-US" dirty="0"/>
          </a:p>
        </p:txBody>
      </p:sp>
      <p:sp>
        <p:nvSpPr>
          <p:cNvPr id="3" name="Content Placeholder 2"/>
          <p:cNvSpPr>
            <a:spLocks noGrp="1"/>
          </p:cNvSpPr>
          <p:nvPr>
            <p:ph idx="1"/>
          </p:nvPr>
        </p:nvSpPr>
        <p:spPr>
          <a:xfrm>
            <a:off x="228601" y="2362200"/>
            <a:ext cx="8686800" cy="4191000"/>
          </a:xfrm>
        </p:spPr>
        <p:txBody>
          <a:bodyPr/>
          <a:lstStyle/>
          <a:p>
            <a:pPr>
              <a:buNone/>
            </a:pPr>
            <a:r>
              <a:rPr lang="en-US" dirty="0" smtClean="0">
                <a:cs typeface="Arial" charset="0"/>
              </a:rPr>
              <a:t>Generally yes, regardless of the condition codes, except as</a:t>
            </a:r>
          </a:p>
          <a:p>
            <a:pPr>
              <a:buNone/>
            </a:pPr>
            <a:r>
              <a:rPr lang="en-US" dirty="0" smtClean="0">
                <a:cs typeface="Arial" charset="0"/>
              </a:rPr>
              <a:t>authorized in section </a:t>
            </a:r>
            <a:r>
              <a:rPr lang="en-US" u="sng" dirty="0" smtClean="0">
                <a:cs typeface="Arial" charset="0"/>
              </a:rPr>
              <a:t>102-36.145</a:t>
            </a:r>
            <a:r>
              <a:rPr lang="en-US" dirty="0" smtClean="0">
                <a:cs typeface="Arial" charset="0"/>
              </a:rPr>
              <a:t> for direct transfers or as</a:t>
            </a:r>
          </a:p>
          <a:p>
            <a:pPr>
              <a:buNone/>
            </a:pPr>
            <a:r>
              <a:rPr lang="en-US" dirty="0" smtClean="0">
                <a:cs typeface="Arial" charset="0"/>
              </a:rPr>
              <a:t>exempted in paragraph (b).</a:t>
            </a:r>
          </a:p>
          <a:p>
            <a:pPr>
              <a:buNone/>
            </a:pPr>
            <a:endParaRPr lang="en-US"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915400" cy="579438"/>
          </a:xfrm>
        </p:spPr>
        <p:txBody>
          <a:bodyPr/>
          <a:lstStyle/>
          <a:p>
            <a:pPr algn="ctr"/>
            <a:r>
              <a:rPr lang="en-US" dirty="0" smtClean="0"/>
              <a:t>Not required to be reported to GSA:</a:t>
            </a:r>
            <a:endParaRPr lang="en-US" dirty="0"/>
          </a:p>
        </p:txBody>
      </p:sp>
      <p:sp>
        <p:nvSpPr>
          <p:cNvPr id="5" name="Content Placeholder 4"/>
          <p:cNvSpPr>
            <a:spLocks noGrp="1"/>
          </p:cNvSpPr>
          <p:nvPr>
            <p:ph sz="half" idx="1"/>
          </p:nvPr>
        </p:nvSpPr>
        <p:spPr>
          <a:xfrm>
            <a:off x="228600" y="1828800"/>
            <a:ext cx="4267200" cy="3048000"/>
          </a:xfrm>
        </p:spPr>
        <p:txBody>
          <a:bodyPr/>
          <a:lstStyle/>
          <a:p>
            <a:pPr marL="590550" indent="-590550">
              <a:buNone/>
            </a:pPr>
            <a:r>
              <a:rPr lang="en-US" dirty="0" smtClean="0"/>
              <a:t>Abandonment/Destruction    Property;</a:t>
            </a:r>
          </a:p>
          <a:p>
            <a:pPr marL="590550" indent="-590550">
              <a:buNone/>
            </a:pPr>
            <a:r>
              <a:rPr lang="en-US" dirty="0" smtClean="0"/>
              <a:t>Foreign Excess Property;</a:t>
            </a:r>
          </a:p>
          <a:p>
            <a:pPr marL="590550" indent="-590550">
              <a:buNone/>
            </a:pPr>
            <a:r>
              <a:rPr lang="en-US" dirty="0" err="1" smtClean="0"/>
              <a:t>Nonappropriated</a:t>
            </a:r>
            <a:r>
              <a:rPr lang="en-US" dirty="0" smtClean="0"/>
              <a:t> Fund Property;</a:t>
            </a:r>
          </a:p>
          <a:p>
            <a:pPr marL="590550" indent="-590550">
              <a:buNone/>
            </a:pPr>
            <a:r>
              <a:rPr lang="en-US" dirty="0" smtClean="0"/>
              <a:t>Scrap (except aircraft);</a:t>
            </a:r>
          </a:p>
          <a:p>
            <a:pPr marL="590550" indent="-590550">
              <a:buNone/>
            </a:pPr>
            <a:r>
              <a:rPr lang="en-US" dirty="0" smtClean="0"/>
              <a:t>Perishables;</a:t>
            </a:r>
          </a:p>
          <a:p>
            <a:pPr marL="590550" indent="-590550">
              <a:buNone/>
            </a:pPr>
            <a:r>
              <a:rPr lang="en-US" dirty="0" smtClean="0"/>
              <a:t>Trading Stamps and Bonus Goods;</a:t>
            </a:r>
          </a:p>
          <a:p>
            <a:pPr marL="590550" indent="-590550">
              <a:buNone/>
            </a:pPr>
            <a:r>
              <a:rPr lang="en-US" dirty="0" smtClean="0"/>
              <a:t>Hazardous Waste;</a:t>
            </a:r>
          </a:p>
          <a:p>
            <a:pPr marL="590550" indent="-590550"/>
            <a:endParaRPr lang="en-US" sz="2400" dirty="0"/>
          </a:p>
        </p:txBody>
      </p:sp>
      <p:sp>
        <p:nvSpPr>
          <p:cNvPr id="6" name="Content Placeholder 5"/>
          <p:cNvSpPr>
            <a:spLocks noGrp="1"/>
          </p:cNvSpPr>
          <p:nvPr>
            <p:ph sz="half" idx="2"/>
          </p:nvPr>
        </p:nvSpPr>
        <p:spPr>
          <a:xfrm>
            <a:off x="4572000" y="1905000"/>
            <a:ext cx="4572000" cy="3200400"/>
          </a:xfrm>
        </p:spPr>
        <p:txBody>
          <a:bodyPr/>
          <a:lstStyle/>
          <a:p>
            <a:pPr>
              <a:lnSpc>
                <a:spcPct val="90000"/>
              </a:lnSpc>
              <a:buNone/>
            </a:pPr>
            <a:r>
              <a:rPr lang="en-US" dirty="0" smtClean="0"/>
              <a:t>Controlled Substances;</a:t>
            </a:r>
          </a:p>
          <a:p>
            <a:pPr>
              <a:lnSpc>
                <a:spcPct val="90000"/>
              </a:lnSpc>
              <a:buNone/>
            </a:pPr>
            <a:r>
              <a:rPr lang="en-US" dirty="0" smtClean="0"/>
              <a:t>Nuclear Regulatory Commission – controlled material;</a:t>
            </a:r>
          </a:p>
          <a:p>
            <a:pPr>
              <a:lnSpc>
                <a:spcPct val="90000"/>
              </a:lnSpc>
              <a:buNone/>
            </a:pPr>
            <a:r>
              <a:rPr lang="en-US" dirty="0" smtClean="0"/>
              <a:t>Property Dangerous to Public Health and Safety; </a:t>
            </a:r>
          </a:p>
          <a:p>
            <a:pPr>
              <a:lnSpc>
                <a:spcPct val="90000"/>
              </a:lnSpc>
              <a:buNone/>
            </a:pPr>
            <a:r>
              <a:rPr lang="en-US" dirty="0" smtClean="0"/>
              <a:t>and</a:t>
            </a:r>
          </a:p>
          <a:p>
            <a:pPr>
              <a:lnSpc>
                <a:spcPct val="90000"/>
              </a:lnSpc>
              <a:buNone/>
            </a:pPr>
            <a:r>
              <a:rPr lang="en-US" dirty="0" smtClean="0"/>
              <a:t>Classified or Property Sensitive for Reasons of National Security</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34021492-D8A9-4CEE-A327-F99EC7B60D36}" type="slidenum">
              <a:rPr lang="en-US" smtClean="0"/>
              <a:pPr/>
              <a:t>3</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163247"/>
            <a:ext cx="9144000" cy="56101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0"/>
          </p:nvPr>
        </p:nvSpPr>
        <p:spPr>
          <a:noFill/>
        </p:spPr>
        <p:txBody>
          <a:bodyPr/>
          <a:lstStyle/>
          <a:p>
            <a:fld id="{A79112B5-3039-4709-9988-8AF7390FD525}" type="slidenum">
              <a:rPr lang="en-US" smtClean="0">
                <a:latin typeface="Arial" pitchFamily="34" charset="0"/>
                <a:ea typeface="ヒラギノ角ゴ Pro W3"/>
                <a:cs typeface="ヒラギノ角ゴ Pro W3"/>
              </a:rPr>
              <a:pPr/>
              <a:t>30</a:t>
            </a:fld>
            <a:endParaRPr lang="en-US" smtClean="0">
              <a:latin typeface="Arial" pitchFamily="34" charset="0"/>
              <a:ea typeface="ヒラギノ角ゴ Pro W3"/>
              <a:cs typeface="ヒラギノ角ゴ Pro W3"/>
            </a:endParaRPr>
          </a:p>
        </p:txBody>
      </p:sp>
      <p:sp>
        <p:nvSpPr>
          <p:cNvPr id="3076" name="Rectangle 2"/>
          <p:cNvSpPr>
            <a:spLocks noGrp="1" noChangeArrowheads="1"/>
          </p:cNvSpPr>
          <p:nvPr>
            <p:ph type="title"/>
          </p:nvPr>
        </p:nvSpPr>
        <p:spPr>
          <a:xfrm>
            <a:off x="457200" y="1295400"/>
            <a:ext cx="7769225" cy="533400"/>
          </a:xfrm>
        </p:spPr>
        <p:txBody>
          <a:bodyPr/>
          <a:lstStyle/>
          <a:p>
            <a:pPr algn="ctr"/>
            <a:r>
              <a:rPr lang="en-US" sz="2900" dirty="0" smtClean="0"/>
              <a:t>Shelf-Life Items</a:t>
            </a:r>
          </a:p>
        </p:txBody>
      </p:sp>
      <p:sp>
        <p:nvSpPr>
          <p:cNvPr id="3077" name="Rectangle 3"/>
          <p:cNvSpPr>
            <a:spLocks noGrp="1" noChangeArrowheads="1"/>
          </p:cNvSpPr>
          <p:nvPr>
            <p:ph type="body" sz="half" idx="1"/>
          </p:nvPr>
        </p:nvSpPr>
        <p:spPr>
          <a:xfrm>
            <a:off x="609600" y="2438400"/>
            <a:ext cx="4953000" cy="3048000"/>
          </a:xfrm>
        </p:spPr>
        <p:txBody>
          <a:bodyPr/>
          <a:lstStyle/>
          <a:p>
            <a:r>
              <a:rPr lang="en-US" sz="2000" dirty="0" smtClean="0"/>
              <a:t>Report to GSA prior to expiration date, if vendor credit can not be obtained.</a:t>
            </a:r>
          </a:p>
          <a:p>
            <a:pPr>
              <a:lnSpc>
                <a:spcPct val="80000"/>
              </a:lnSpc>
              <a:buFont typeface="Wingdings" pitchFamily="2" charset="2"/>
              <a:buNone/>
            </a:pPr>
            <a:r>
              <a:rPr lang="en-US" sz="1200" dirty="0" smtClean="0">
                <a:solidFill>
                  <a:srgbClr val="013C88"/>
                </a:solidFill>
              </a:rPr>
              <a:t>.</a:t>
            </a:r>
          </a:p>
          <a:p>
            <a:pPr>
              <a:lnSpc>
                <a:spcPct val="80000"/>
              </a:lnSpc>
            </a:pPr>
            <a:r>
              <a:rPr lang="en-US" sz="2000" dirty="0" smtClean="0"/>
              <a:t>If expired, abandonment/destruction.</a:t>
            </a:r>
          </a:p>
          <a:p>
            <a:pPr>
              <a:lnSpc>
                <a:spcPct val="80000"/>
              </a:lnSpc>
              <a:buFont typeface="Wingdings" pitchFamily="2" charset="2"/>
              <a:buNone/>
            </a:pPr>
            <a:r>
              <a:rPr lang="en-US" sz="1200" dirty="0" smtClean="0">
                <a:solidFill>
                  <a:srgbClr val="013C88"/>
                </a:solidFill>
              </a:rPr>
              <a:t>.</a:t>
            </a:r>
          </a:p>
          <a:p>
            <a:pPr>
              <a:lnSpc>
                <a:spcPct val="80000"/>
              </a:lnSpc>
            </a:pPr>
            <a:r>
              <a:rPr lang="en-US" sz="2000" dirty="0" smtClean="0"/>
              <a:t>When reporting to GSA, indicate the</a:t>
            </a:r>
          </a:p>
          <a:p>
            <a:pPr>
              <a:lnSpc>
                <a:spcPct val="80000"/>
              </a:lnSpc>
              <a:buFont typeface="Wingdings" pitchFamily="2" charset="2"/>
              <a:buNone/>
            </a:pPr>
            <a:r>
              <a:rPr lang="en-US" sz="2000" dirty="0" smtClean="0"/>
              <a:t>     expiration date and if it is the original date or an extension, and, if it can be further extended.</a:t>
            </a:r>
          </a:p>
          <a:p>
            <a:pPr lvl="1">
              <a:lnSpc>
                <a:spcPct val="80000"/>
              </a:lnSpc>
              <a:buFont typeface="Wingdings" pitchFamily="2" charset="2"/>
              <a:buNone/>
            </a:pPr>
            <a:endParaRPr lang="en-US" sz="2000" dirty="0" smtClean="0"/>
          </a:p>
          <a:p>
            <a:pPr lvl="1">
              <a:lnSpc>
                <a:spcPct val="80000"/>
              </a:lnSpc>
              <a:buFont typeface="Wingdings" pitchFamily="2" charset="2"/>
              <a:buNone/>
            </a:pPr>
            <a:endParaRPr lang="en-US" sz="2000" dirty="0" smtClean="0"/>
          </a:p>
        </p:txBody>
      </p:sp>
      <p:graphicFrame>
        <p:nvGraphicFramePr>
          <p:cNvPr id="3074" name="Object 4"/>
          <p:cNvGraphicFramePr>
            <a:graphicFrameLocks noGrp="1" noChangeAspect="1"/>
          </p:cNvGraphicFramePr>
          <p:nvPr>
            <p:ph sz="half" idx="2"/>
          </p:nvPr>
        </p:nvGraphicFramePr>
        <p:xfrm>
          <a:off x="5410200" y="2743200"/>
          <a:ext cx="2895600" cy="1885950"/>
        </p:xfrm>
        <a:graphic>
          <a:graphicData uri="http://schemas.openxmlformats.org/presentationml/2006/ole">
            <mc:AlternateContent xmlns:mc="http://schemas.openxmlformats.org/markup-compatibility/2006">
              <mc:Choice xmlns:v="urn:schemas-microsoft-com:vml" Requires="v">
                <p:oleObj spid="_x0000_s2052" name="Bitmap Image" r:id="rId3" imgW="1514686" imgH="971686" progId="PBrush">
                  <p:embed/>
                </p:oleObj>
              </mc:Choice>
              <mc:Fallback>
                <p:oleObj name="Bitmap Image" r:id="rId3" imgW="1514686" imgH="971686"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743200"/>
                        <a:ext cx="2895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Text Box 5"/>
          <p:cNvSpPr txBox="1">
            <a:spLocks noChangeArrowheads="1"/>
          </p:cNvSpPr>
          <p:nvPr/>
        </p:nvSpPr>
        <p:spPr bwMode="auto">
          <a:xfrm>
            <a:off x="1371600" y="5867400"/>
            <a:ext cx="3276600" cy="366713"/>
          </a:xfrm>
          <a:prstGeom prst="rect">
            <a:avLst/>
          </a:prstGeom>
          <a:noFill/>
          <a:ln w="9525">
            <a:noFill/>
            <a:miter lim="800000"/>
            <a:headEnd/>
            <a:tailEnd/>
          </a:ln>
        </p:spPr>
        <p:txBody>
          <a:bodyPr>
            <a:spAutoFit/>
          </a:bodyPr>
          <a:lstStyle/>
          <a:p>
            <a:pPr eaLnBrk="0" hangingPunct="0">
              <a:spcBef>
                <a:spcPct val="50000"/>
              </a:spcBef>
            </a:pPr>
            <a:r>
              <a:rPr lang="en-US">
                <a:solidFill>
                  <a:schemeClr val="bg1"/>
                </a:solidFill>
              </a:rPr>
              <a:t>FMR 102-36.450 thru 465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0"/>
          </p:nvPr>
        </p:nvSpPr>
        <p:spPr>
          <a:noFill/>
        </p:spPr>
        <p:txBody>
          <a:bodyPr/>
          <a:lstStyle/>
          <a:p>
            <a:fld id="{52157FFE-6E55-49B9-AD83-55A32C54F7F8}" type="slidenum">
              <a:rPr lang="en-US" smtClean="0">
                <a:latin typeface="Arial" pitchFamily="34" charset="0"/>
                <a:ea typeface="ヒラギノ角ゴ Pro W3"/>
                <a:cs typeface="ヒラギノ角ゴ Pro W3"/>
              </a:rPr>
              <a:pPr/>
              <a:t>31</a:t>
            </a:fld>
            <a:endParaRPr lang="en-US" smtClean="0">
              <a:latin typeface="Arial" pitchFamily="34" charset="0"/>
              <a:ea typeface="ヒラギノ角ゴ Pro W3"/>
              <a:cs typeface="ヒラギノ角ゴ Pro W3"/>
            </a:endParaRPr>
          </a:p>
        </p:txBody>
      </p:sp>
      <p:sp>
        <p:nvSpPr>
          <p:cNvPr id="2052" name="Rectangle 2"/>
          <p:cNvSpPr>
            <a:spLocks noGrp="1" noChangeArrowheads="1"/>
          </p:cNvSpPr>
          <p:nvPr>
            <p:ph type="title"/>
          </p:nvPr>
        </p:nvSpPr>
        <p:spPr>
          <a:xfrm>
            <a:off x="457200" y="1371600"/>
            <a:ext cx="7769225" cy="533400"/>
          </a:xfrm>
        </p:spPr>
        <p:txBody>
          <a:bodyPr/>
          <a:lstStyle/>
          <a:p>
            <a:pPr algn="ctr"/>
            <a:r>
              <a:rPr lang="en-US" sz="2900" dirty="0" smtClean="0">
                <a:solidFill>
                  <a:srgbClr val="336699"/>
                </a:solidFill>
              </a:rPr>
              <a:t>Canines, Law Enforcement</a:t>
            </a:r>
          </a:p>
        </p:txBody>
      </p:sp>
      <p:sp>
        <p:nvSpPr>
          <p:cNvPr id="2053" name="Text Box 3"/>
          <p:cNvSpPr txBox="1">
            <a:spLocks noChangeArrowheads="1"/>
          </p:cNvSpPr>
          <p:nvPr/>
        </p:nvSpPr>
        <p:spPr bwMode="auto">
          <a:xfrm>
            <a:off x="304800" y="2971800"/>
            <a:ext cx="5181600" cy="2123658"/>
          </a:xfrm>
          <a:prstGeom prst="rect">
            <a:avLst/>
          </a:prstGeom>
          <a:noFill/>
          <a:ln w="9525">
            <a:noFill/>
            <a:miter lim="800000"/>
            <a:headEnd/>
            <a:tailEnd/>
          </a:ln>
        </p:spPr>
        <p:txBody>
          <a:bodyPr>
            <a:spAutoFit/>
          </a:bodyPr>
          <a:lstStyle/>
          <a:p>
            <a:pPr algn="ctr" eaLnBrk="0" hangingPunct="0">
              <a:spcBef>
                <a:spcPct val="50000"/>
              </a:spcBef>
            </a:pPr>
            <a:r>
              <a:rPr lang="en-US" sz="2400" b="0" dirty="0">
                <a:solidFill>
                  <a:srgbClr val="013C88"/>
                </a:solidFill>
              </a:rPr>
              <a:t>Public Law 105-27 (111 Stat. 244):</a:t>
            </a:r>
          </a:p>
          <a:p>
            <a:pPr algn="ctr" eaLnBrk="0" hangingPunct="0">
              <a:spcBef>
                <a:spcPct val="50000"/>
              </a:spcBef>
            </a:pPr>
            <a:r>
              <a:rPr lang="en-US" sz="2400" b="0" dirty="0">
                <a:solidFill>
                  <a:srgbClr val="013C88"/>
                </a:solidFill>
              </a:rPr>
              <a:t>Canines no longer needed for law enforcement, can be donated to an individual experienced handling canines in official duties.</a:t>
            </a:r>
          </a:p>
        </p:txBody>
      </p:sp>
      <p:graphicFrame>
        <p:nvGraphicFramePr>
          <p:cNvPr id="2050" name="Object 4"/>
          <p:cNvGraphicFramePr>
            <a:graphicFrameLocks noGrp="1" noChangeAspect="1"/>
          </p:cNvGraphicFramePr>
          <p:nvPr>
            <p:ph idx="1"/>
          </p:nvPr>
        </p:nvGraphicFramePr>
        <p:xfrm>
          <a:off x="5486400" y="2181225"/>
          <a:ext cx="3429000" cy="2466975"/>
        </p:xfrm>
        <a:graphic>
          <a:graphicData uri="http://schemas.openxmlformats.org/presentationml/2006/ole">
            <mc:AlternateContent xmlns:mc="http://schemas.openxmlformats.org/markup-compatibility/2006">
              <mc:Choice xmlns:v="urn:schemas-microsoft-com:vml" Requires="v">
                <p:oleObj spid="_x0000_s3076" name="Bitmap Image" r:id="rId3" imgW="2895238" imgH="2238687" progId="PBrush">
                  <p:embed/>
                </p:oleObj>
              </mc:Choice>
              <mc:Fallback>
                <p:oleObj name="Bitmap Image" r:id="rId3" imgW="2895238" imgH="2238687"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181225"/>
                        <a:ext cx="34290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5"/>
          <p:cNvSpPr txBox="1">
            <a:spLocks noChangeArrowheads="1"/>
          </p:cNvSpPr>
          <p:nvPr/>
        </p:nvSpPr>
        <p:spPr bwMode="auto">
          <a:xfrm>
            <a:off x="2057400" y="5957888"/>
            <a:ext cx="2209800" cy="366712"/>
          </a:xfrm>
          <a:prstGeom prst="rect">
            <a:avLst/>
          </a:prstGeom>
          <a:noFill/>
          <a:ln w="9525">
            <a:noFill/>
            <a:miter lim="800000"/>
            <a:headEnd/>
            <a:tailEnd/>
          </a:ln>
        </p:spPr>
        <p:txBody>
          <a:bodyPr>
            <a:spAutoFit/>
          </a:bodyPr>
          <a:lstStyle/>
          <a:p>
            <a:pPr eaLnBrk="0" hangingPunct="0">
              <a:spcBef>
                <a:spcPct val="50000"/>
              </a:spcBef>
            </a:pPr>
            <a:r>
              <a:rPr lang="en-US">
                <a:solidFill>
                  <a:schemeClr val="bg1"/>
                </a:solidFill>
              </a:rPr>
              <a:t>FMR 102.36-365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4021492-D8A9-4CEE-A327-F99EC7B60D36}" type="slidenum">
              <a:rPr lang="en-US" smtClean="0"/>
              <a:pPr/>
              <a:t>32</a:t>
            </a:fld>
            <a:endParaRPr lang="en-US"/>
          </a:p>
        </p:txBody>
      </p:sp>
      <p:sp>
        <p:nvSpPr>
          <p:cNvPr id="5" name="Title 4"/>
          <p:cNvSpPr>
            <a:spLocks noGrp="1"/>
          </p:cNvSpPr>
          <p:nvPr>
            <p:ph type="title"/>
          </p:nvPr>
        </p:nvSpPr>
        <p:spPr>
          <a:xfrm>
            <a:off x="609600" y="3124200"/>
            <a:ext cx="7769225" cy="579438"/>
          </a:xfrm>
        </p:spPr>
        <p:txBody>
          <a:bodyPr/>
          <a:lstStyle/>
          <a:p>
            <a:pPr algn="ctr"/>
            <a:r>
              <a:rPr lang="en-US" sz="3200" b="1" dirty="0" smtClean="0"/>
              <a:t>Any Questions?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1479550"/>
            <a:ext cx="7769225" cy="584775"/>
          </a:xfrm>
        </p:spPr>
        <p:txBody>
          <a:bodyPr/>
          <a:lstStyle/>
          <a:p>
            <a:pPr algn="ctr"/>
            <a:r>
              <a:rPr lang="en-US" dirty="0" smtClean="0">
                <a:latin typeface="Times New Roman" pitchFamily="18" charset="0"/>
                <a:cs typeface="Times New Roman" pitchFamily="18" charset="0"/>
              </a:rPr>
              <a:t>Reporting Excess Personal Property</a:t>
            </a:r>
            <a:endParaRPr lang="en-US" dirty="0">
              <a:latin typeface="Times New Roman" pitchFamily="18" charset="0"/>
              <a:cs typeface="Times New Roman" pitchFamily="18" charset="0"/>
            </a:endParaRPr>
          </a:p>
        </p:txBody>
      </p:sp>
      <p:sp>
        <p:nvSpPr>
          <p:cNvPr id="244739" name="Rectangle 3"/>
          <p:cNvSpPr>
            <a:spLocks noGrp="1" noChangeArrowheads="1"/>
          </p:cNvSpPr>
          <p:nvPr>
            <p:ph idx="1"/>
          </p:nvPr>
        </p:nvSpPr>
        <p:spPr>
          <a:xfrm>
            <a:off x="455613" y="2393950"/>
            <a:ext cx="7769225" cy="3930650"/>
          </a:xfrm>
        </p:spPr>
        <p:txBody>
          <a:bodyPr/>
          <a:lstStyle/>
          <a:p>
            <a:pPr>
              <a:lnSpc>
                <a:spcPct val="90000"/>
              </a:lnSpc>
              <a:buNone/>
            </a:pPr>
            <a:r>
              <a:rPr lang="en-US" dirty="0" smtClean="0">
                <a:cs typeface="Arial" charset="0"/>
              </a:rPr>
              <a:t>Federal Management Regulation (FMR) 102-36.215</a:t>
            </a:r>
          </a:p>
          <a:p>
            <a:pPr>
              <a:lnSpc>
                <a:spcPct val="90000"/>
              </a:lnSpc>
              <a:buNone/>
            </a:pPr>
            <a:r>
              <a:rPr lang="en-US" dirty="0" smtClean="0">
                <a:cs typeface="Arial" charset="0"/>
              </a:rPr>
              <a:t>through 240.</a:t>
            </a:r>
          </a:p>
          <a:p>
            <a:pPr>
              <a:lnSpc>
                <a:spcPct val="90000"/>
              </a:lnSpc>
              <a:buNone/>
            </a:pPr>
            <a:endParaRPr lang="en-US" dirty="0" smtClean="0">
              <a:cs typeface="Arial" charset="0"/>
            </a:endParaRPr>
          </a:p>
          <a:p>
            <a:pPr lvl="1">
              <a:lnSpc>
                <a:spcPct val="90000"/>
              </a:lnSpc>
              <a:buFont typeface="Wingdings" pitchFamily="2" charset="2"/>
              <a:buChar char="§"/>
            </a:pPr>
            <a:r>
              <a:rPr lang="en-US" dirty="0" smtClean="0">
                <a:cs typeface="Arial" charset="0"/>
              </a:rPr>
              <a:t>All executive agencies are required to report their excess personal property to GSA.</a:t>
            </a:r>
          </a:p>
          <a:p>
            <a:pPr lvl="1">
              <a:lnSpc>
                <a:spcPct val="90000"/>
              </a:lnSpc>
              <a:buFont typeface="Wingdings" pitchFamily="2" charset="2"/>
              <a:buChar char="§"/>
            </a:pPr>
            <a:endParaRPr lang="en-US" dirty="0" smtClean="0">
              <a:cs typeface="Arial" charset="0"/>
            </a:endParaRPr>
          </a:p>
          <a:p>
            <a:pPr lvl="1">
              <a:lnSpc>
                <a:spcPct val="90000"/>
              </a:lnSpc>
              <a:buFont typeface="Wingdings" pitchFamily="2" charset="2"/>
              <a:buChar char="§"/>
            </a:pPr>
            <a:r>
              <a:rPr lang="en-US" dirty="0" smtClean="0">
                <a:cs typeface="Arial" charset="0"/>
              </a:rPr>
              <a:t>All excess personal property includes excess personal property to which the government holds title but is in the custody of federal agencies’ contractors, cooperatives, or project grantees.</a:t>
            </a:r>
          </a:p>
          <a:p>
            <a:pPr>
              <a:lnSpc>
                <a:spcPct val="90000"/>
              </a:lnSpc>
              <a:buFont typeface="Wingdings" pitchFamily="2" charset="2"/>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37F90FD-17AD-4078-A249-3BDB29A0676D}" type="slidenum">
              <a:rPr lang="en-US">
                <a:latin typeface="Times New Roman" pitchFamily="18" charset="0"/>
                <a:cs typeface="Times New Roman" pitchFamily="18" charset="0"/>
              </a:rPr>
              <a:pPr/>
              <a:t>4</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Stressed individual pulling out hair"/>
          <p:cNvPicPr>
            <a:picLocks noGrp="1" noChangeAspect="1" noChangeArrowheads="1"/>
          </p:cNvPicPr>
          <p:nvPr>
            <p:ph idx="4294967295"/>
          </p:nvPr>
        </p:nvPicPr>
        <p:blipFill>
          <a:blip r:embed="rId3" cstate="print"/>
          <a:srcRect/>
          <a:stretch>
            <a:fillRect/>
          </a:stretch>
        </p:blipFill>
        <p:spPr>
          <a:xfrm>
            <a:off x="6477000" y="2133600"/>
            <a:ext cx="2401888" cy="3657600"/>
          </a:xfrm>
          <a:noFill/>
        </p:spPr>
      </p:pic>
      <p:sp>
        <p:nvSpPr>
          <p:cNvPr id="61443" name="Text Box 3"/>
          <p:cNvSpPr txBox="1">
            <a:spLocks noChangeArrowheads="1"/>
          </p:cNvSpPr>
          <p:nvPr/>
        </p:nvSpPr>
        <p:spPr bwMode="auto">
          <a:xfrm>
            <a:off x="533400" y="2438400"/>
            <a:ext cx="5638800" cy="3939540"/>
          </a:xfrm>
          <a:prstGeom prst="rect">
            <a:avLst/>
          </a:prstGeom>
          <a:noFill/>
          <a:ln w="9525">
            <a:noFill/>
            <a:miter lim="800000"/>
            <a:headEnd/>
            <a:tailEnd/>
          </a:ln>
        </p:spPr>
        <p:txBody>
          <a:bodyPr>
            <a:spAutoFit/>
          </a:bodyPr>
          <a:lstStyle/>
          <a:p>
            <a:pPr>
              <a:spcBef>
                <a:spcPct val="50000"/>
              </a:spcBef>
            </a:pPr>
            <a:r>
              <a:rPr lang="en-US" sz="2800" b="1" i="1" dirty="0">
                <a:solidFill>
                  <a:srgbClr val="013C88"/>
                </a:solidFill>
              </a:rPr>
              <a:t>YOU</a:t>
            </a:r>
            <a:r>
              <a:rPr lang="en-US" sz="2800" b="1" dirty="0">
                <a:solidFill>
                  <a:srgbClr val="013C88"/>
                </a:solidFill>
              </a:rPr>
              <a:t>,  </a:t>
            </a:r>
          </a:p>
          <a:p>
            <a:pPr>
              <a:spcBef>
                <a:spcPct val="50000"/>
              </a:spcBef>
            </a:pPr>
            <a:r>
              <a:rPr lang="en-US" sz="2800" b="1" i="1" dirty="0">
                <a:solidFill>
                  <a:srgbClr val="013C88"/>
                </a:solidFill>
              </a:rPr>
              <a:t>THE OWNING AGENCY</a:t>
            </a:r>
            <a:r>
              <a:rPr lang="en-US" sz="2800" b="1" dirty="0">
                <a:solidFill>
                  <a:srgbClr val="013C88"/>
                </a:solidFill>
              </a:rPr>
              <a:t>, </a:t>
            </a:r>
          </a:p>
          <a:p>
            <a:pPr>
              <a:spcBef>
                <a:spcPct val="50000"/>
              </a:spcBef>
              <a:buFont typeface="Wingdings" pitchFamily="2" charset="2"/>
              <a:buChar char="Ø"/>
            </a:pPr>
            <a:r>
              <a:rPr lang="en-US" dirty="0">
                <a:solidFill>
                  <a:srgbClr val="013C88"/>
                </a:solidFill>
              </a:rPr>
              <a:t> </a:t>
            </a:r>
            <a:r>
              <a:rPr lang="en-US" dirty="0" smtClean="0">
                <a:solidFill>
                  <a:srgbClr val="013C88"/>
                </a:solidFill>
              </a:rPr>
              <a:t>Retain </a:t>
            </a:r>
            <a:r>
              <a:rPr lang="en-US" dirty="0">
                <a:solidFill>
                  <a:srgbClr val="013C88"/>
                </a:solidFill>
              </a:rPr>
              <a:t>possession</a:t>
            </a:r>
          </a:p>
          <a:p>
            <a:pPr>
              <a:spcBef>
                <a:spcPct val="50000"/>
              </a:spcBef>
              <a:buFont typeface="Wingdings" pitchFamily="2" charset="2"/>
              <a:buChar char="Ø"/>
            </a:pPr>
            <a:r>
              <a:rPr lang="en-US" b="1" dirty="0">
                <a:solidFill>
                  <a:srgbClr val="013C88"/>
                </a:solidFill>
              </a:rPr>
              <a:t> </a:t>
            </a:r>
            <a:r>
              <a:rPr lang="en-US" dirty="0" smtClean="0">
                <a:solidFill>
                  <a:srgbClr val="013C88"/>
                </a:solidFill>
              </a:rPr>
              <a:t>Remain </a:t>
            </a:r>
            <a:r>
              <a:rPr lang="en-US" dirty="0">
                <a:solidFill>
                  <a:srgbClr val="013C88"/>
                </a:solidFill>
              </a:rPr>
              <a:t>accountable and maintain stewardship over excess property reported to GSA pending disposal instructions </a:t>
            </a:r>
          </a:p>
          <a:p>
            <a:pPr>
              <a:spcBef>
                <a:spcPct val="50000"/>
              </a:spcBef>
            </a:pPr>
            <a:r>
              <a:rPr lang="en-US" b="1" dirty="0">
                <a:solidFill>
                  <a:srgbClr val="013C88"/>
                </a:solidFill>
              </a:rPr>
              <a:t>	        (FMR 102-36.245)</a:t>
            </a:r>
          </a:p>
        </p:txBody>
      </p:sp>
      <p:sp>
        <p:nvSpPr>
          <p:cNvPr id="61442" name="Rectangle 5"/>
          <p:cNvSpPr>
            <a:spLocks noGrp="1" noChangeArrowheads="1"/>
          </p:cNvSpPr>
          <p:nvPr>
            <p:ph type="title"/>
          </p:nvPr>
        </p:nvSpPr>
        <p:spPr>
          <a:xfrm>
            <a:off x="228600" y="1219200"/>
            <a:ext cx="8077200" cy="1077218"/>
          </a:xfrm>
        </p:spPr>
        <p:txBody>
          <a:bodyPr/>
          <a:lstStyle/>
          <a:p>
            <a:pPr eaLnBrk="1" hangingPunct="1"/>
            <a:r>
              <a:rPr lang="en-US" dirty="0" smtClean="0"/>
              <a:t>Who is accountable for excess property pending disposal?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5613" y="1219200"/>
            <a:ext cx="7924800" cy="579438"/>
          </a:xfrm>
          <a:noFill/>
        </p:spPr>
        <p:txBody>
          <a:bodyPr/>
          <a:lstStyle/>
          <a:p>
            <a:r>
              <a:rPr lang="en-US" dirty="0" smtClean="0"/>
              <a:t>Reporting Excess Continues…</a:t>
            </a:r>
            <a:endParaRPr lang="en-US" dirty="0">
              <a:latin typeface="Times New Roman" pitchFamily="18" charset="0"/>
              <a:cs typeface="Times New Roman" pitchFamily="18" charset="0"/>
            </a:endParaRPr>
          </a:p>
        </p:txBody>
      </p:sp>
      <p:sp>
        <p:nvSpPr>
          <p:cNvPr id="206851" name="Rectangle 3"/>
          <p:cNvSpPr>
            <a:spLocks noGrp="1" noChangeArrowheads="1"/>
          </p:cNvSpPr>
          <p:nvPr>
            <p:ph idx="1"/>
          </p:nvPr>
        </p:nvSpPr>
        <p:spPr>
          <a:xfrm>
            <a:off x="455613" y="1981200"/>
            <a:ext cx="7924800" cy="3733800"/>
          </a:xfrm>
          <a:noFill/>
        </p:spPr>
        <p:txBody>
          <a:bodyPr/>
          <a:lstStyle/>
          <a:p>
            <a:r>
              <a:rPr lang="en-US" dirty="0" smtClean="0">
                <a:latin typeface="Times New Roman" pitchFamily="18" charset="0"/>
                <a:cs typeface="Times New Roman" pitchFamily="18" charset="0"/>
              </a:rPr>
              <a:t>Three Methods:</a:t>
            </a:r>
          </a:p>
          <a:p>
            <a:pPr>
              <a:buNone/>
            </a:pPr>
            <a:endParaRPr lang="en-US" dirty="0">
              <a:latin typeface="Times New Roman" pitchFamily="18" charset="0"/>
              <a:cs typeface="Times New Roman" pitchFamily="18" charset="0"/>
            </a:endParaRPr>
          </a:p>
          <a:p>
            <a:pPr lvl="1">
              <a:buClr>
                <a:srgbClr val="003399"/>
              </a:buClr>
              <a:buFont typeface="Wingdings" pitchFamily="2" charset="2"/>
              <a:buChar char="§"/>
            </a:pPr>
            <a:r>
              <a:rPr lang="en-US" dirty="0" err="1" smtClean="0">
                <a:cs typeface="Arial" charset="0"/>
              </a:rPr>
              <a:t>GSAXcess</a:t>
            </a:r>
            <a:r>
              <a:rPr lang="en-US" dirty="0" smtClean="0">
                <a:cs typeface="Arial" charset="0"/>
              </a:rPr>
              <a:t> (Electronically) </a:t>
            </a:r>
          </a:p>
          <a:p>
            <a:pPr lvl="1">
              <a:buClr>
                <a:srgbClr val="003399"/>
              </a:buClr>
              <a:buFont typeface="Wingdings" pitchFamily="2" charset="2"/>
              <a:buChar char="§"/>
            </a:pPr>
            <a:r>
              <a:rPr lang="en-US" dirty="0" smtClean="0">
                <a:cs typeface="Arial" charset="0"/>
              </a:rPr>
              <a:t>Batch method </a:t>
            </a:r>
          </a:p>
          <a:p>
            <a:pPr lvl="1">
              <a:buClr>
                <a:srgbClr val="003399"/>
              </a:buClr>
              <a:buFont typeface="Wingdings" pitchFamily="2" charset="2"/>
              <a:buChar char="§"/>
            </a:pPr>
            <a:r>
              <a:rPr lang="en-US" dirty="0" smtClean="0">
                <a:cs typeface="Arial" charset="0"/>
              </a:rPr>
              <a:t>Report of Excess Personal Property (SF-120)</a:t>
            </a:r>
          </a:p>
          <a:p>
            <a:pPr>
              <a:buNone/>
            </a:pPr>
            <a:endParaRPr lang="en-US" dirty="0" smtClean="0">
              <a:cs typeface="Arial" charset="0"/>
            </a:endParaRPr>
          </a:p>
          <a:p>
            <a:r>
              <a:rPr lang="en-US" dirty="0" smtClean="0">
                <a:cs typeface="Arial" charset="0"/>
              </a:rPr>
              <a:t>Reference: 41 CFR 102-36.210 through 102-36.240</a:t>
            </a:r>
          </a:p>
        </p:txBody>
      </p:sp>
      <p:sp>
        <p:nvSpPr>
          <p:cNvPr id="4" name="Slide Number Placeholder 3"/>
          <p:cNvSpPr>
            <a:spLocks noGrp="1"/>
          </p:cNvSpPr>
          <p:nvPr>
            <p:ph type="sldNum" sz="quarter" idx="10"/>
          </p:nvPr>
        </p:nvSpPr>
        <p:spPr/>
        <p:txBody>
          <a:bodyPr/>
          <a:lstStyle/>
          <a:p>
            <a:fld id="{29203B13-2DDA-4F10-81A4-812D135B769C}" type="slidenum">
              <a:rPr lang="en-US">
                <a:latin typeface="Times New Roman" pitchFamily="18" charset="0"/>
                <a:cs typeface="Times New Roman" pitchFamily="18" charset="0"/>
              </a:rPr>
              <a:pPr/>
              <a:t>6</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5" name="Rectangle 5"/>
          <p:cNvSpPr>
            <a:spLocks noGrp="1" noChangeArrowheads="1"/>
          </p:cNvSpPr>
          <p:nvPr>
            <p:ph type="title"/>
          </p:nvPr>
        </p:nvSpPr>
        <p:spPr>
          <a:xfrm>
            <a:off x="458788" y="1295400"/>
            <a:ext cx="7772400" cy="579438"/>
          </a:xfrm>
          <a:noFill/>
          <a:ln/>
        </p:spPr>
        <p:txBody>
          <a:bodyPr anchor="ctr"/>
          <a:lstStyle/>
          <a:p>
            <a:pPr algn="ctr"/>
            <a:r>
              <a:rPr lang="en-US" dirty="0" smtClean="0"/>
              <a:t>Agency Internal Reporting Requirements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682B7AF-E047-4C9D-BA80-B15FF74B9D8C}" type="slidenum">
              <a:rPr lang="en-US">
                <a:latin typeface="Times New Roman" pitchFamily="18" charset="0"/>
                <a:cs typeface="Times New Roman" pitchFamily="18" charset="0"/>
              </a:rPr>
              <a:pPr/>
              <a:t>7</a:t>
            </a:fld>
            <a:endParaRPr lang="en-US">
              <a:latin typeface="Times New Roman" pitchFamily="18" charset="0"/>
              <a:cs typeface="Times New Roman" pitchFamily="18" charset="0"/>
            </a:endParaRPr>
          </a:p>
        </p:txBody>
      </p:sp>
      <p:sp>
        <p:nvSpPr>
          <p:cNvPr id="215044" name="Rectangle 4"/>
          <p:cNvSpPr>
            <a:spLocks noChangeArrowheads="1"/>
          </p:cNvSpPr>
          <p:nvPr/>
        </p:nvSpPr>
        <p:spPr bwMode="auto">
          <a:xfrm>
            <a:off x="455613" y="2133600"/>
            <a:ext cx="7772400" cy="2308324"/>
          </a:xfrm>
          <a:prstGeom prst="rect">
            <a:avLst/>
          </a:prstGeom>
          <a:noFill/>
          <a:ln w="9525">
            <a:noFill/>
            <a:miter lim="800000"/>
            <a:headEnd/>
            <a:tailEnd/>
          </a:ln>
          <a:effectLst/>
        </p:spPr>
        <p:txBody>
          <a:bodyPr>
            <a:spAutoFit/>
          </a:bodyPr>
          <a:lstStyle/>
          <a:p>
            <a:pPr lvl="1">
              <a:buClr>
                <a:srgbClr val="003399"/>
              </a:buClr>
              <a:buFont typeface="Wingdings" pitchFamily="2" charset="2"/>
              <a:buChar char="Ø"/>
            </a:pPr>
            <a:r>
              <a:rPr lang="en-US" dirty="0" smtClean="0">
                <a:solidFill>
                  <a:srgbClr val="013C88"/>
                </a:solidFill>
                <a:latin typeface="+mn-lt"/>
                <a:cs typeface="Arial" charset="0"/>
              </a:rPr>
              <a:t>Agency Asset Management System (AAMS)</a:t>
            </a:r>
          </a:p>
          <a:p>
            <a:pPr lvl="1">
              <a:buClr>
                <a:srgbClr val="003399"/>
              </a:buClr>
            </a:pPr>
            <a:endParaRPr lang="en-US" dirty="0" smtClean="0">
              <a:solidFill>
                <a:srgbClr val="013C88"/>
              </a:solidFill>
              <a:latin typeface="+mn-lt"/>
              <a:cs typeface="Arial" charset="0"/>
            </a:endParaRPr>
          </a:p>
          <a:p>
            <a:pPr lvl="1">
              <a:buClr>
                <a:srgbClr val="003399"/>
              </a:buClr>
              <a:buFont typeface="Wingdings" pitchFamily="2" charset="2"/>
              <a:buChar char="§"/>
            </a:pPr>
            <a:r>
              <a:rPr lang="en-US" dirty="0" smtClean="0">
                <a:solidFill>
                  <a:srgbClr val="013C88"/>
                </a:solidFill>
                <a:latin typeface="+mn-lt"/>
                <a:cs typeface="Arial" charset="0"/>
              </a:rPr>
              <a:t> General Services Administration (GSA)</a:t>
            </a:r>
          </a:p>
          <a:p>
            <a:pPr lvl="1">
              <a:buClr>
                <a:srgbClr val="003399"/>
              </a:buClr>
              <a:buFont typeface="Wingdings" pitchFamily="2" charset="2"/>
              <a:buChar char="§"/>
            </a:pPr>
            <a:r>
              <a:rPr lang="en-US" dirty="0" smtClean="0">
                <a:solidFill>
                  <a:srgbClr val="013C88"/>
                </a:solidFill>
                <a:latin typeface="+mn-lt"/>
                <a:cs typeface="Arial" charset="0"/>
              </a:rPr>
              <a:t> Veteran Affairs Medical Center (VAMC)</a:t>
            </a:r>
          </a:p>
          <a:p>
            <a:pPr lvl="1">
              <a:buClr>
                <a:srgbClr val="003399"/>
              </a:buClr>
              <a:buFont typeface="Wingdings" pitchFamily="2" charset="2"/>
              <a:buChar char="§"/>
            </a:pPr>
            <a:r>
              <a:rPr lang="en-US" dirty="0" smtClean="0">
                <a:solidFill>
                  <a:srgbClr val="013C88"/>
                </a:solidFill>
                <a:latin typeface="+mn-lt"/>
                <a:cs typeface="Arial" charset="0"/>
              </a:rPr>
              <a:t> Department of Energy (DOE)</a:t>
            </a:r>
          </a:p>
          <a:p>
            <a:pPr lvl="1">
              <a:buClr>
                <a:srgbClr val="003399"/>
              </a:buClr>
              <a:buFont typeface="Wingdings" pitchFamily="2" charset="2"/>
              <a:buChar char="§"/>
            </a:pPr>
            <a:r>
              <a:rPr lang="en-US" dirty="0" smtClean="0">
                <a:solidFill>
                  <a:srgbClr val="013C88"/>
                </a:solidFill>
                <a:latin typeface="+mn-lt"/>
                <a:cs typeface="Arial" charset="0"/>
              </a:rPr>
              <a:t> U.S. Department of Agricultural (USDA)</a:t>
            </a:r>
            <a:endParaRPr lang="en-US" dirty="0">
              <a:solidFill>
                <a:srgbClr val="013C88"/>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3" name="Rectangle 5"/>
          <p:cNvSpPr>
            <a:spLocks noGrp="1" noChangeArrowheads="1"/>
          </p:cNvSpPr>
          <p:nvPr>
            <p:ph type="title"/>
          </p:nvPr>
        </p:nvSpPr>
        <p:spPr>
          <a:noFill/>
          <a:ln/>
        </p:spPr>
        <p:txBody>
          <a:bodyPr anchor="ctr"/>
          <a:lstStyle/>
          <a:p>
            <a:pPr algn="ctr"/>
            <a:r>
              <a:rPr lang="en-US" dirty="0" smtClean="0"/>
              <a:t>Preparing to Report Property</a:t>
            </a:r>
            <a:endParaRPr lang="en-US" dirty="0">
              <a:latin typeface="Times New Roman" pitchFamily="18" charset="0"/>
              <a:cs typeface="Times New Roman" pitchFamily="18" charset="0"/>
            </a:endParaRPr>
          </a:p>
        </p:txBody>
      </p:sp>
      <p:sp>
        <p:nvSpPr>
          <p:cNvPr id="217094" name="Rectangle 6"/>
          <p:cNvSpPr>
            <a:spLocks noGrp="1" noChangeArrowheads="1"/>
          </p:cNvSpPr>
          <p:nvPr>
            <p:ph idx="1"/>
          </p:nvPr>
        </p:nvSpPr>
        <p:spPr>
          <a:xfrm>
            <a:off x="455613" y="2392363"/>
            <a:ext cx="7772400" cy="3933384"/>
          </a:xfrm>
          <a:noFill/>
          <a:ln/>
        </p:spPr>
        <p:txBody>
          <a:bodyPr>
            <a:spAutoFit/>
          </a:bodyPr>
          <a:lstStyle/>
          <a:p>
            <a:pPr>
              <a:buNone/>
            </a:pPr>
            <a:r>
              <a:rPr lang="en-US" b="1" dirty="0" smtClean="0">
                <a:cs typeface="Arial" charset="0"/>
              </a:rPr>
              <a:t>	</a:t>
            </a:r>
            <a:r>
              <a:rPr lang="en-US" dirty="0" smtClean="0">
                <a:cs typeface="Arial" charset="0"/>
              </a:rPr>
              <a:t>You must determine…</a:t>
            </a:r>
          </a:p>
          <a:p>
            <a:pPr lvl="1">
              <a:buClr>
                <a:srgbClr val="003399"/>
              </a:buClr>
              <a:buFont typeface="Wingdings" pitchFamily="2" charset="2"/>
              <a:buChar char="Ø"/>
            </a:pPr>
            <a:r>
              <a:rPr lang="en-US" dirty="0" smtClean="0">
                <a:cs typeface="Arial" charset="0"/>
              </a:rPr>
              <a:t>The Property Type:</a:t>
            </a:r>
          </a:p>
          <a:p>
            <a:pPr lvl="3">
              <a:buClr>
                <a:srgbClr val="003399"/>
              </a:buClr>
            </a:pPr>
            <a:r>
              <a:rPr lang="en-US" dirty="0" smtClean="0">
                <a:cs typeface="Arial" charset="0"/>
              </a:rPr>
              <a:t>Non-Reimbursable (Excess/Surplus)</a:t>
            </a:r>
          </a:p>
          <a:p>
            <a:pPr lvl="3">
              <a:buClr>
                <a:srgbClr val="003399"/>
              </a:buClr>
            </a:pPr>
            <a:r>
              <a:rPr lang="en-US" dirty="0" smtClean="0">
                <a:cs typeface="Arial" charset="0"/>
              </a:rPr>
              <a:t>Reimbursable (Exchange Sale)</a:t>
            </a:r>
          </a:p>
          <a:p>
            <a:pPr lvl="1">
              <a:buClr>
                <a:srgbClr val="003399"/>
              </a:buClr>
              <a:buFont typeface="Wingdings" pitchFamily="2" charset="2"/>
              <a:buChar char="Ø"/>
            </a:pPr>
            <a:r>
              <a:rPr lang="en-US" dirty="0" smtClean="0">
                <a:cs typeface="Arial" charset="0"/>
              </a:rPr>
              <a:t>Acquisition cost:</a:t>
            </a:r>
          </a:p>
          <a:p>
            <a:pPr lvl="3">
              <a:buClr>
                <a:srgbClr val="003399"/>
              </a:buClr>
            </a:pPr>
            <a:r>
              <a:rPr lang="en-US" dirty="0" smtClean="0">
                <a:cs typeface="Arial" charset="0"/>
              </a:rPr>
              <a:t>As it is recorded in the financial and accounting records of the holding agency. </a:t>
            </a:r>
          </a:p>
          <a:p>
            <a:pPr lvl="1">
              <a:buClr>
                <a:srgbClr val="003399"/>
              </a:buClr>
              <a:buFont typeface="Wingdings" pitchFamily="2" charset="2"/>
              <a:buChar char="Ø"/>
            </a:pPr>
            <a:r>
              <a:rPr lang="en-US" dirty="0" smtClean="0">
                <a:cs typeface="Arial" charset="0"/>
              </a:rPr>
              <a:t>The Federal Supply Class (FSC): Groups/Classes</a:t>
            </a:r>
          </a:p>
          <a:p>
            <a:pPr lvl="3">
              <a:buClr>
                <a:srgbClr val="003399"/>
              </a:buClr>
            </a:pPr>
            <a:r>
              <a:rPr lang="en-US" dirty="0" smtClean="0">
                <a:cs typeface="Arial" charset="0"/>
              </a:rPr>
              <a:t>Determine the correct FSC</a:t>
            </a:r>
          </a:p>
        </p:txBody>
      </p:sp>
      <p:sp>
        <p:nvSpPr>
          <p:cNvPr id="4" name="Slide Number Placeholder 3"/>
          <p:cNvSpPr>
            <a:spLocks noGrp="1"/>
          </p:cNvSpPr>
          <p:nvPr>
            <p:ph type="sldNum" sz="quarter" idx="10"/>
          </p:nvPr>
        </p:nvSpPr>
        <p:spPr/>
        <p:txBody>
          <a:bodyPr/>
          <a:lstStyle/>
          <a:p>
            <a:fld id="{84AE48C3-E563-42ED-BCD0-3448C773CA3A}" type="slidenum">
              <a:rPr lang="en-US">
                <a:latin typeface="Times New Roman" pitchFamily="18" charset="0"/>
                <a:cs typeface="Times New Roman" pitchFamily="18" charset="0"/>
              </a:rPr>
              <a:pPr/>
              <a:t>8</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1219200"/>
            <a:ext cx="7769225" cy="579438"/>
          </a:xfrm>
        </p:spPr>
        <p:txBody>
          <a:bodyPr/>
          <a:lstStyle/>
          <a:p>
            <a:pPr algn="ctr"/>
            <a:r>
              <a:rPr lang="en-US" dirty="0" smtClean="0"/>
              <a:t>Preparing to Report Property Continues…</a:t>
            </a:r>
            <a:endParaRPr lang="en-US" dirty="0">
              <a:latin typeface="Times New Roman" pitchFamily="18" charset="0"/>
              <a:cs typeface="Times New Roman" pitchFamily="18" charset="0"/>
            </a:endParaRPr>
          </a:p>
        </p:txBody>
      </p:sp>
      <p:sp>
        <p:nvSpPr>
          <p:cNvPr id="243715" name="Rectangle 3"/>
          <p:cNvSpPr>
            <a:spLocks noGrp="1" noChangeArrowheads="1"/>
          </p:cNvSpPr>
          <p:nvPr>
            <p:ph idx="1"/>
          </p:nvPr>
        </p:nvSpPr>
        <p:spPr>
          <a:xfrm>
            <a:off x="455613" y="1981200"/>
            <a:ext cx="7769225" cy="4038600"/>
          </a:xfrm>
        </p:spPr>
        <p:txBody>
          <a:bodyPr/>
          <a:lstStyle/>
          <a:p>
            <a:pPr>
              <a:lnSpc>
                <a:spcPct val="90000"/>
              </a:lnSpc>
              <a:buClr>
                <a:srgbClr val="A50021"/>
              </a:buClr>
              <a:buNone/>
            </a:pPr>
            <a:r>
              <a:rPr lang="en-US" dirty="0" smtClean="0">
                <a:cs typeface="Arial" charset="0"/>
              </a:rPr>
              <a:t>Disposal Condition Codes:</a:t>
            </a:r>
          </a:p>
          <a:p>
            <a:pPr>
              <a:lnSpc>
                <a:spcPct val="90000"/>
              </a:lnSpc>
              <a:buClr>
                <a:srgbClr val="A50021"/>
              </a:buClr>
              <a:buNone/>
            </a:pPr>
            <a:endParaRPr lang="en-US" dirty="0" smtClean="0">
              <a:cs typeface="Arial" charset="0"/>
            </a:endParaRPr>
          </a:p>
          <a:p>
            <a:pPr>
              <a:lnSpc>
                <a:spcPct val="90000"/>
              </a:lnSpc>
              <a:buClr>
                <a:srgbClr val="013C88"/>
              </a:buClr>
            </a:pPr>
            <a:r>
              <a:rPr lang="en-US" dirty="0" smtClean="0">
                <a:cs typeface="Arial" charset="0"/>
              </a:rPr>
              <a:t>New (1) – Property in new or unused condition that can be used immediately without modifications or repairs. </a:t>
            </a:r>
          </a:p>
          <a:p>
            <a:pPr lvl="1">
              <a:lnSpc>
                <a:spcPct val="90000"/>
              </a:lnSpc>
              <a:buClr>
                <a:srgbClr val="013C88"/>
              </a:buClr>
              <a:buNone/>
            </a:pPr>
            <a:endParaRPr lang="en-US" dirty="0" smtClean="0">
              <a:cs typeface="Arial" charset="0"/>
            </a:endParaRPr>
          </a:p>
          <a:p>
            <a:pPr>
              <a:lnSpc>
                <a:spcPct val="90000"/>
              </a:lnSpc>
              <a:buClr>
                <a:srgbClr val="013C88"/>
              </a:buClr>
            </a:pPr>
            <a:r>
              <a:rPr lang="en-US" dirty="0" smtClean="0">
                <a:cs typeface="Arial" charset="0"/>
              </a:rPr>
              <a:t>Usable (4) - Property that shows some wear, but can be used without significant repair. </a:t>
            </a:r>
            <a:br>
              <a:rPr lang="en-US" dirty="0" smtClean="0">
                <a:cs typeface="Arial" charset="0"/>
              </a:rPr>
            </a:br>
            <a:endParaRPr lang="en-US" dirty="0" smtClean="0">
              <a:cs typeface="Arial" charset="0"/>
            </a:endParaRPr>
          </a:p>
          <a:p>
            <a:pPr>
              <a:lnSpc>
                <a:spcPct val="90000"/>
              </a:lnSpc>
              <a:buClr>
                <a:srgbClr val="013C88"/>
              </a:buClr>
            </a:pPr>
            <a:r>
              <a:rPr lang="en-US" dirty="0" smtClean="0">
                <a:cs typeface="Arial" charset="0"/>
              </a:rPr>
              <a:t>Repairable (7) - Property that is unusable in its current condition but can be economically repaired. </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A969740-6BF4-4B13-BB6D-1F4EEF45CBE6}" type="slidenum">
              <a:rPr lang="en-US">
                <a:latin typeface="Times New Roman" pitchFamily="18" charset="0"/>
                <a:cs typeface="Times New Roman" pitchFamily="18" charset="0"/>
              </a:rPr>
              <a:pPr/>
              <a:t>9</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3422</TotalTime>
  <Words>1835</Words>
  <Application>Microsoft Office PowerPoint</Application>
  <PresentationFormat>On-screen Show (4:3)</PresentationFormat>
  <Paragraphs>304</Paragraphs>
  <Slides>32</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GSA Powerpoint template</vt:lpstr>
      <vt:lpstr>Bitmap Image</vt:lpstr>
      <vt:lpstr>Reporting Excess Personal Property</vt:lpstr>
      <vt:lpstr>PowerPoint Presentation</vt:lpstr>
      <vt:lpstr>PowerPoint Presentation</vt:lpstr>
      <vt:lpstr>Reporting Excess Personal Property</vt:lpstr>
      <vt:lpstr>Who is accountable for excess property pending disposal?</vt:lpstr>
      <vt:lpstr>Reporting Excess Continues…</vt:lpstr>
      <vt:lpstr>Agency Internal Reporting Requirements</vt:lpstr>
      <vt:lpstr>Preparing to Report Property</vt:lpstr>
      <vt:lpstr>Preparing to Report Property Continues…</vt:lpstr>
      <vt:lpstr>Preparing to Report Property Continues…</vt:lpstr>
      <vt:lpstr>Preparing to Report Property Continues… Federal Supply Class (FSC):</vt:lpstr>
      <vt:lpstr>Describing Property </vt:lpstr>
      <vt:lpstr>Describing Vehicles</vt:lpstr>
      <vt:lpstr>Describing Vehicles Continues…</vt:lpstr>
      <vt:lpstr>Describing Vehicles Continues…</vt:lpstr>
      <vt:lpstr>Describing Vehicles Continues…</vt:lpstr>
      <vt:lpstr>Description of a Vehicle</vt:lpstr>
      <vt:lpstr>Describing Miscellaneous Property</vt:lpstr>
      <vt:lpstr>GSAXcess® required fields for ADP are: </vt:lpstr>
      <vt:lpstr>Describing Generators</vt:lpstr>
      <vt:lpstr>Example Description of Generators</vt:lpstr>
      <vt:lpstr>Describing Heavy Equipment</vt:lpstr>
      <vt:lpstr>Description of Heavy Equipment</vt:lpstr>
      <vt:lpstr>Describing Boats and Boat Motors</vt:lpstr>
      <vt:lpstr>Describing Boats and Boat Motors Continues…</vt:lpstr>
      <vt:lpstr>Description of Boat and Boat Motor</vt:lpstr>
      <vt:lpstr>Descriptions and Photos</vt:lpstr>
      <vt:lpstr>Must we report all excess personal property to GSA?  FMR 102-36.220</vt:lpstr>
      <vt:lpstr>Not required to be reported to GSA:</vt:lpstr>
      <vt:lpstr>Shelf-Life Items</vt:lpstr>
      <vt:lpstr>Canines, Law Enforcement</vt:lpstr>
      <vt:lpstr>Any Questions?</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KenyaACrosson</cp:lastModifiedBy>
  <cp:revision>173</cp:revision>
  <cp:lastPrinted>2000-10-09T13:28:30Z</cp:lastPrinted>
  <dcterms:created xsi:type="dcterms:W3CDTF">2000-04-20T12:10:32Z</dcterms:created>
  <dcterms:modified xsi:type="dcterms:W3CDTF">2016-03-21T22:57:31Z</dcterms:modified>
</cp:coreProperties>
</file>