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76" r:id="rId2"/>
    <p:sldId id="257" r:id="rId3"/>
    <p:sldId id="266" r:id="rId4"/>
    <p:sldId id="281" r:id="rId5"/>
    <p:sldId id="304" r:id="rId6"/>
    <p:sldId id="335" r:id="rId7"/>
    <p:sldId id="328" r:id="rId8"/>
    <p:sldId id="339" r:id="rId9"/>
    <p:sldId id="337" r:id="rId10"/>
    <p:sldId id="346" r:id="rId11"/>
    <p:sldId id="329" r:id="rId12"/>
    <p:sldId id="330" r:id="rId13"/>
    <p:sldId id="331" r:id="rId14"/>
    <p:sldId id="268" r:id="rId15"/>
    <p:sldId id="288" r:id="rId16"/>
    <p:sldId id="333" r:id="rId17"/>
    <p:sldId id="341" r:id="rId18"/>
    <p:sldId id="332" r:id="rId19"/>
    <p:sldId id="348" r:id="rId20"/>
    <p:sldId id="298" r:id="rId21"/>
    <p:sldId id="344" r:id="rId22"/>
    <p:sldId id="351" r:id="rId23"/>
    <p:sldId id="303" r:id="rId24"/>
    <p:sldId id="326" r:id="rId25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>
        <p:scale>
          <a:sx n="66" d="100"/>
          <a:sy n="66" d="100"/>
        </p:scale>
        <p:origin x="-292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6" tIns="46653" rIns="93306" bIns="46653" numCol="1" anchor="t" anchorCtr="0" compatLnSpc="1">
            <a:prstTxWarp prst="textNoShape">
              <a:avLst/>
            </a:prstTxWarp>
          </a:bodyPr>
          <a:lstStyle>
            <a:lvl1pPr algn="l" defTabSz="93325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6" tIns="46653" rIns="93306" bIns="46653" numCol="1" anchor="t" anchorCtr="0" compatLnSpc="1">
            <a:prstTxWarp prst="textNoShape">
              <a:avLst/>
            </a:prstTxWarp>
          </a:bodyPr>
          <a:lstStyle>
            <a:lvl1pPr algn="r" defTabSz="93325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6" tIns="46653" rIns="93306" bIns="46653" numCol="1" anchor="b" anchorCtr="0" compatLnSpc="1">
            <a:prstTxWarp prst="textNoShape">
              <a:avLst/>
            </a:prstTxWarp>
          </a:bodyPr>
          <a:lstStyle>
            <a:lvl1pPr algn="l" defTabSz="93325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4555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6" tIns="46653" rIns="93306" bIns="46653" numCol="1" anchor="b" anchorCtr="0" compatLnSpc="1">
            <a:prstTxWarp prst="textNoShape">
              <a:avLst/>
            </a:prstTxWarp>
          </a:bodyPr>
          <a:lstStyle>
            <a:lvl1pPr algn="r" defTabSz="933257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82D260E-4627-4F29-98BC-14C0A95AE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BCAB127-9452-4D04-BA81-8A622D314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7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0629-DD90-4B43-9C43-E7C08551A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4090-723D-4028-B748-CEF320F46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5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0C8D-6A20-4943-B34F-50D9BB50C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85BB-A20D-44C4-8E3F-4E7E09D27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4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C964-D15B-4BF6-8772-08602597D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6E81-DD96-4029-9EB0-AC58585AE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807DE-D955-4407-B31D-25D2767D3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B150-73FB-49C0-A128-11E00AE53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5827-CAF4-4635-9CA6-C6A93D77D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E37D-9205-41F9-8750-29311794D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6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4E7-C3B9-4E0A-B57C-4423C89C8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40D4A23-8F41-439A-8CD4-421A1742D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erry.Sanchez2@usdoj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           </a:t>
            </a:r>
            <a:r>
              <a:rPr lang="en-US" altLang="en-US" sz="5400" b="1" smtClean="0"/>
              <a:t>UNICOR </a:t>
            </a:r>
            <a:br>
              <a:rPr lang="en-US" altLang="en-US" sz="5400" b="1" smtClean="0"/>
            </a:br>
            <a:r>
              <a:rPr lang="en-US" altLang="en-US" b="1" smtClean="0"/>
              <a:t>Federal Prison Industries, Inc.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" t="-2911" r="-2936" b="-2911"/>
          <a:stretch>
            <a:fillRect/>
          </a:stretch>
        </p:blipFill>
        <p:spPr>
          <a:xfrm>
            <a:off x="2667000" y="1793875"/>
            <a:ext cx="3810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14400" y="5410200"/>
            <a:ext cx="7315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/>
              <a:t>Electronics Recycling Overview</a:t>
            </a:r>
          </a:p>
          <a:p>
            <a:pPr algn="ctr" eaLnBrk="1" hangingPunct="1">
              <a:buFontTx/>
              <a:buNone/>
            </a:pPr>
            <a:r>
              <a:rPr lang="en-US" altLang="en-US" sz="2400" b="1"/>
              <a:t>June 7th, 2017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239000" y="179387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98513" y="2120900"/>
            <a:ext cx="8156575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Internal Revenue Service (IRS)</a:t>
            </a:r>
            <a:endParaRPr lang="en-US" altLang="en-US" sz="2400" b="1"/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400" b="1"/>
              <a:t>Official determination – </a:t>
            </a:r>
            <a:r>
              <a:rPr lang="en-US" altLang="en-US" sz="2400" b="1" i="1"/>
              <a:t>“Contributions to FPI are tax-deductible under section 170(c)(1) of the Internal Revenue Code, provided that the contributions are made for exclusively public purposes.”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Item donated to UNICOR for recycling = tax deduction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Internal Revenue Service (IRS)</a:t>
            </a:r>
            <a:br>
              <a:rPr lang="en-US" altLang="en-US" sz="3600" b="1" smtClean="0"/>
            </a:br>
            <a:r>
              <a:rPr lang="en-US" altLang="en-US" sz="3600" b="1" smtClean="0"/>
              <a:t>Donations to UNICOR	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754188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731838"/>
            <a:ext cx="1030287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31838"/>
            <a:ext cx="1030288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914400" y="1846263"/>
            <a:ext cx="79248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Interagency task force co-chaired by: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400" b="1"/>
              <a:t>White House Council on Environmental Quality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Environmental Protection Agency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General Services Administration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National Strategy</a:t>
            </a:r>
            <a:br>
              <a:rPr lang="en-US" altLang="en-US" sz="3600" b="1" smtClean="0"/>
            </a:br>
            <a:r>
              <a:rPr lang="en-US" altLang="en-US" sz="3600" b="1" smtClean="0"/>
              <a:t>for Electronic Stewardship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4838"/>
            <a:ext cx="16478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95788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95788"/>
            <a:ext cx="18510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81063" y="1752600"/>
            <a:ext cx="7924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Issued July, 2011 - four primary goals: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400" b="1"/>
              <a:t>Build incentives for design of greener electronics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</a:t>
            </a:r>
            <a:r>
              <a:rPr lang="en-US" altLang="en-US" sz="2400" b="1" u="sng">
                <a:solidFill>
                  <a:srgbClr val="00B050"/>
                </a:solidFill>
              </a:rPr>
              <a:t>Ensure Federal Government leads by example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Increase safe/effective management &amp; handling of used electronics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Reduce harm from U.S. exports of e-waste; improve safe handling of used electronics in developing countries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National Strategy</a:t>
            </a:r>
            <a:br>
              <a:rPr lang="en-US" altLang="en-US" sz="3600" b="1" smtClean="0"/>
            </a:br>
            <a:r>
              <a:rPr lang="en-US" altLang="en-US" sz="3600" b="1" smtClean="0"/>
              <a:t>for Electronic Stewardship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0688"/>
            <a:ext cx="7985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5637213"/>
            <a:ext cx="8699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14400" y="1846263"/>
            <a:ext cx="7924800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Ensure Federal Government leads by example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	</a:t>
            </a:r>
            <a:r>
              <a:rPr lang="en-US" altLang="en-US" sz="2400" b="1"/>
              <a:t>Establish policy on used Federal electronics to: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400" b="1"/>
              <a:t>Maximize re-use    (</a:t>
            </a:r>
            <a:r>
              <a:rPr lang="en-US" altLang="en-US" sz="2400" b="1">
                <a:solidFill>
                  <a:srgbClr val="00B050"/>
                </a:solidFill>
              </a:rPr>
              <a:t>UNICOR does!</a:t>
            </a:r>
            <a:r>
              <a:rPr lang="en-US" altLang="en-US" sz="2400" b="1"/>
              <a:t>)</a:t>
            </a:r>
            <a:endParaRPr lang="en-US" altLang="en-US" sz="2400" b="1">
              <a:solidFill>
                <a:srgbClr val="00B05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Clear data stored on used equip  (</a:t>
            </a:r>
            <a:r>
              <a:rPr lang="en-US" altLang="en-US" sz="2400" b="1">
                <a:solidFill>
                  <a:srgbClr val="00B050"/>
                </a:solidFill>
              </a:rPr>
              <a:t>UNICOR does!</a:t>
            </a:r>
            <a:r>
              <a:rPr lang="en-US" altLang="en-US" sz="2400" b="1"/>
              <a:t>)</a:t>
            </a:r>
            <a:endParaRPr lang="en-US" altLang="en-US" sz="2400" b="1">
              <a:solidFill>
                <a:srgbClr val="00B05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Ensure all Federal electronics processed by certified recyclers  (</a:t>
            </a:r>
            <a:r>
              <a:rPr lang="en-US" altLang="en-US" sz="2400" b="1">
                <a:solidFill>
                  <a:srgbClr val="00B050"/>
                </a:solidFill>
              </a:rPr>
              <a:t>UNICOR is R2 Certified!</a:t>
            </a:r>
            <a:r>
              <a:rPr lang="en-US" altLang="en-US" sz="2400" b="1"/>
              <a:t>)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Improve tracking used electronics throughout lifecycle – make data available  (</a:t>
            </a:r>
            <a:r>
              <a:rPr lang="en-US" altLang="en-US" sz="2400" b="1">
                <a:solidFill>
                  <a:srgbClr val="00B050"/>
                </a:solidFill>
              </a:rPr>
              <a:t>UNICOR does!</a:t>
            </a:r>
            <a:r>
              <a:rPr lang="en-US" altLang="en-US" sz="2400" b="1"/>
              <a:t>) </a:t>
            </a:r>
            <a:endParaRPr lang="en-US" altLang="en-US" sz="2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National Strategy</a:t>
            </a:r>
            <a:br>
              <a:rPr lang="en-US" altLang="en-US" sz="3600" b="1" smtClean="0"/>
            </a:br>
            <a:r>
              <a:rPr lang="en-US" altLang="en-US" sz="3600" b="1" smtClean="0"/>
              <a:t>for Electronic Stewardship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00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00050"/>
            <a:ext cx="79851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038850"/>
            <a:ext cx="8699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UNICOR’s  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30400"/>
            <a:ext cx="7916863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b="1" smtClean="0">
                <a:cs typeface="Times New Roman" pitchFamily="18" charset="0"/>
              </a:rPr>
              <a:t>Donation in lieu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cs typeface="Times New Roman" pitchFamily="18" charset="0"/>
              </a:rPr>
              <a:t>   abandonment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cs typeface="Times New Roman" pitchFamily="18" charset="0"/>
              </a:rPr>
              <a:t>   destruction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b="1" smtClean="0">
                <a:cs typeface="Times New Roman" pitchFamily="18" charset="0"/>
              </a:rPr>
              <a:t>Landfill - avoidance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cs typeface="Times New Roman" pitchFamily="18" charset="0"/>
              </a:rPr>
              <a:t>   40 million lbs of material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cs typeface="Times New Roman" pitchFamily="18" charset="0"/>
              </a:rPr>
              <a:t>   collected in FY 2013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b="1" smtClean="0">
                <a:cs typeface="Times New Roman" pitchFamily="18" charset="0"/>
              </a:rPr>
              <a:t>Benefits the donating agency, the environment, and public safety &amp; health</a:t>
            </a:r>
            <a:endParaRPr lang="en-US" altLang="en-US" sz="2800" b="1" smtClean="0"/>
          </a:p>
        </p:txBody>
      </p:sp>
      <p:pic>
        <p:nvPicPr>
          <p:cNvPr id="16388" name="Picture 9" descr="Photo of the Computer Junk Y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30400"/>
            <a:ext cx="36734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706438" y="2027238"/>
            <a:ext cx="5799137" cy="375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Shipping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Sorting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Testing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Reconditioning / Refurbishing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Component Recovery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Residual Material Recovery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867400" y="1981200"/>
          <a:ext cx="3124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5" imgW="5485714" imgH="6792273" progId="MSPhotoEd.3">
                  <p:embed/>
                </p:oleObj>
              </mc:Choice>
              <mc:Fallback>
                <p:oleObj name="Photo Editor Photo" r:id="rId5" imgW="5485714" imgH="679227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3124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UNICOR Recycling</a:t>
            </a:r>
            <a:br>
              <a:rPr lang="en-US" altLang="en-US" sz="3600" b="1" smtClean="0"/>
            </a:br>
            <a:r>
              <a:rPr lang="en-US" altLang="en-US" sz="3600" b="1" smtClean="0"/>
              <a:t>Process for Incoming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UNICOR - Data Security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69225" cy="4395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u="sng" smtClean="0">
                <a:solidFill>
                  <a:srgbClr val="FF0000"/>
                </a:solidFill>
              </a:rPr>
              <a:t>Emphasized in National Strategy!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u="sng" smtClean="0"/>
              <a:t>All</a:t>
            </a:r>
            <a:r>
              <a:rPr lang="en-US" altLang="en-US" b="1" smtClean="0"/>
              <a:t> hard drives &amp; media-storage devices from Federal Gov’t agencies destroyed.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b="1" smtClean="0"/>
              <a:t>(Non-Gov’t hard-drives &amp; media storage devices destroyed upon request)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/>
              <a:t>State-of-the-art equipment to </a:t>
            </a:r>
            <a:r>
              <a:rPr lang="en-US" altLang="en-US" b="1" u="sng" smtClean="0"/>
              <a:t>shred</a:t>
            </a:r>
            <a:r>
              <a:rPr lang="en-US" altLang="en-US" b="1" smtClean="0"/>
              <a:t> all hard drives &amp; other media to no more than ¾ of inch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854075" y="3394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UNICOR – Material Tracking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57413"/>
            <a:ext cx="7769225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u="sng" smtClean="0">
                <a:solidFill>
                  <a:srgbClr val="FF0000"/>
                </a:solidFill>
              </a:rPr>
              <a:t>Emphasized in National Strategy!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/>
              <a:t>Track FEA by agency &amp; location, item </a:t>
            </a:r>
            <a:r>
              <a:rPr lang="en-US" altLang="en-US" sz="2400" b="1" smtClean="0"/>
              <a:t>(computer, monitor, printer)</a:t>
            </a:r>
            <a:r>
              <a:rPr lang="en-US" altLang="en-US" b="1" smtClean="0"/>
              <a:t>, serial number, disposition </a:t>
            </a:r>
            <a:r>
              <a:rPr lang="en-US" altLang="en-US" sz="2400" b="1" smtClean="0"/>
              <a:t>(re-use or de-manufactured for scrap)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/>
              <a:t>Tracking data provided to Federal Agencies starting in 2014</a:t>
            </a:r>
            <a:endParaRPr lang="en-US" altLang="en-US" sz="3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-854075" y="3394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38200" y="1905000"/>
            <a:ext cx="7543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</a:t>
            </a:r>
            <a:r>
              <a:rPr lang="en-US" altLang="en-US" sz="2400" b="1" u="sng"/>
              <a:t>FREE</a:t>
            </a:r>
            <a:r>
              <a:rPr lang="en-US" altLang="en-US" sz="2400" b="1"/>
              <a:t> shipping (full trailer load)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</a:t>
            </a:r>
            <a:r>
              <a:rPr lang="en-US" altLang="en-US" sz="2400" b="1" u="sng"/>
              <a:t>FREE</a:t>
            </a:r>
            <a:r>
              <a:rPr lang="en-US" altLang="en-US" sz="2400" b="1"/>
              <a:t> refurbishment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</a:t>
            </a:r>
            <a:r>
              <a:rPr lang="en-US" altLang="en-US" sz="2400" b="1" u="sng"/>
              <a:t>FREE</a:t>
            </a:r>
            <a:r>
              <a:rPr lang="en-US" altLang="en-US" sz="2400" b="1"/>
              <a:t> recycling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</a:t>
            </a:r>
            <a:r>
              <a:rPr lang="en-US" altLang="en-US" sz="2400" b="1" u="sng"/>
              <a:t>FREE</a:t>
            </a:r>
            <a:r>
              <a:rPr lang="en-US" altLang="en-US" sz="2400" b="1"/>
              <a:t> data destruction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</a:t>
            </a:r>
            <a:r>
              <a:rPr lang="en-US" altLang="en-US" sz="2400" b="1" u="sng"/>
              <a:t>Costs avoided!!!</a:t>
            </a:r>
            <a:r>
              <a:rPr lang="en-US" altLang="en-US" sz="2400" b="1"/>
              <a:t>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Every pound of electronic material donated to UNICOR results in savings of $0.20 in Federal appropriations  otherwise required by Department of Justice for inmate program costs.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UNICOR - the </a:t>
            </a:r>
            <a:r>
              <a:rPr lang="en-US" altLang="en-US" sz="3600" b="1" u="sng" smtClean="0"/>
              <a:t>BEST</a:t>
            </a:r>
            <a:r>
              <a:rPr lang="en-US" altLang="en-US" sz="3600" b="1" smtClean="0"/>
              <a:t> Option</a:t>
            </a:r>
            <a:br>
              <a:rPr lang="en-US" altLang="en-US" sz="3600" b="1" smtClean="0"/>
            </a:br>
            <a:r>
              <a:rPr lang="en-US" altLang="en-US" sz="3600" b="1" smtClean="0"/>
              <a:t>for E-Waste Disposal</a:t>
            </a:r>
          </a:p>
        </p:txBody>
      </p:sp>
      <p:pic>
        <p:nvPicPr>
          <p:cNvPr id="20484" name="Picture 4" descr="j03168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38200" y="1905000"/>
            <a:ext cx="75438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</a:t>
            </a:r>
            <a:r>
              <a:rPr lang="en-US" altLang="en-US" sz="2400" b="1"/>
              <a:t>Department of Justice authority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Available to all donors (Federal &amp; non-Federal)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Dependent on value of the material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Volume  (the bigger the better!)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Location  (shipping costs $$$)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Equipment  (high-value items)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Memorandum of Agreement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All terms disclosed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Completely transparent</a:t>
            </a:r>
            <a:endParaRPr lang="en-US" altLang="en-US" sz="2400" b="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UNICOR – Revenue Sharing</a:t>
            </a:r>
            <a:br>
              <a:rPr lang="en-US" altLang="en-US" sz="3600" b="1" smtClean="0"/>
            </a:br>
            <a:r>
              <a:rPr lang="en-US" altLang="en-US" sz="3600" b="1" smtClean="0"/>
              <a:t>for E-Waste Donations</a:t>
            </a:r>
          </a:p>
        </p:txBody>
      </p:sp>
      <p:pic>
        <p:nvPicPr>
          <p:cNvPr id="21508" name="Picture 2" descr="H:\Recycling\Revenue Sha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971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5025" y="381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Federal Prison Industries, Inc.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219200"/>
            <a:ext cx="78486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endParaRPr lang="en-US" sz="2400" b="1" dirty="0" smtClean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400" b="1" dirty="0" smtClean="0"/>
              <a:t>Component of Federal Bureau of Prisons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400" b="1" dirty="0" smtClean="0"/>
              <a:t>Established in 1934 by statute &amp; Executive Order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400" b="1" dirty="0" smtClean="0"/>
              <a:t>Provides training &amp; work experience to Federal inmates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400" b="1" dirty="0" smtClean="0"/>
              <a:t>Receives </a:t>
            </a:r>
            <a:r>
              <a:rPr lang="en-US" sz="2400" b="1" u="sng" dirty="0" smtClean="0">
                <a:solidFill>
                  <a:srgbClr val="FF0000"/>
                </a:solidFill>
              </a:rPr>
              <a:t>NO</a:t>
            </a:r>
            <a:r>
              <a:rPr lang="en-US" sz="2400" b="1" dirty="0" smtClean="0"/>
              <a:t> appropriations – entirely self-sustaining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400" b="1" dirty="0" smtClean="0"/>
              <a:t>Trade name - UNICOR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buFontTx/>
              <a:buChar char="•"/>
              <a:defRPr/>
            </a:pPr>
            <a:endParaRPr lang="en-US" sz="3600" b="1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4171950" y="2630488"/>
            <a:ext cx="728663" cy="615950"/>
            <a:chOff x="0" y="460"/>
            <a:chExt cx="459" cy="460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0" y="460"/>
              <a:ext cx="4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400"/>
            </a:p>
          </p:txBody>
        </p:sp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0" y="460"/>
              <a:ext cx="45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" t="-2911" r="-2936" b="-2911"/>
          <a:stretch>
            <a:fillRect/>
          </a:stretch>
        </p:blipFill>
        <p:spPr bwMode="auto">
          <a:xfrm>
            <a:off x="5341938" y="4419600"/>
            <a:ext cx="24114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UNICOR -- Accepted Items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84225" y="1828800"/>
            <a:ext cx="8305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Computer equipment </a:t>
            </a:r>
            <a:r>
              <a:rPr lang="en-US" altLang="en-US" sz="2000" b="1"/>
              <a:t>(desktops,  laptops,  printers,  monitors, mainframes/servers,  modems,  CD-ROM drives,  plotters,  circuit boards, memory sticks/boards,  hard drives/floppy drives,  power supplies)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Office equipment </a:t>
            </a:r>
            <a:r>
              <a:rPr lang="en-US" altLang="en-US" sz="2000" b="1"/>
              <a:t>(copiers, fax machines, shredders, power strips)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Communication equipment </a:t>
            </a:r>
            <a:r>
              <a:rPr lang="en-US" altLang="en-US" sz="2000" b="1"/>
              <a:t>(phones, Blackberry's, PDAs 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A/V equipment </a:t>
            </a:r>
            <a:r>
              <a:rPr lang="en-US" altLang="en-US" sz="2000" b="1"/>
              <a:t>(TVs,  radios,  cable boxes, TiVo,  DVRs,  MP3s)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Games</a:t>
            </a:r>
            <a:r>
              <a:rPr lang="en-US" altLang="en-US" b="1"/>
              <a:t> </a:t>
            </a:r>
            <a:r>
              <a:rPr lang="en-US" altLang="en-US" sz="2000" b="1"/>
              <a:t>(X-box,  iPod,  Game Boy,  Play station,  Nintendo,  Wii)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Other devices w/ circuit boards</a:t>
            </a:r>
            <a:r>
              <a:rPr lang="en-US" altLang="en-US" sz="2800" b="1"/>
              <a:t> </a:t>
            </a:r>
            <a:r>
              <a:rPr lang="en-US" altLang="en-US" sz="2000" b="1"/>
              <a:t>(calculators,  cameras)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UNICOR -- Accepted Items </a:t>
            </a:r>
            <a:r>
              <a:rPr lang="en-US" altLang="en-US" sz="2800" b="1" smtClean="0"/>
              <a:t>(con’t)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84225" y="2209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Metal equipment </a:t>
            </a:r>
            <a:r>
              <a:rPr lang="en-US" altLang="en-US" sz="2000" b="1"/>
              <a:t>(metal file cabinets,  metal storage cabinets, metal lockers,  metal shelving,  metal folding chairs)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Batteries</a:t>
            </a:r>
            <a:r>
              <a:rPr lang="en-US" altLang="en-US" sz="2800" b="1"/>
              <a:t> </a:t>
            </a:r>
            <a:r>
              <a:rPr lang="en-US" altLang="en-US" sz="2000" b="1"/>
              <a:t>(all types of batteries </a:t>
            </a:r>
            <a:r>
              <a:rPr lang="en-US" altLang="en-US" sz="2000" b="1" u="sng">
                <a:solidFill>
                  <a:srgbClr val="FF0000"/>
                </a:solidFill>
              </a:rPr>
              <a:t>except for alkaline batteries</a:t>
            </a:r>
            <a:r>
              <a:rPr lang="en-US" altLang="en-US" sz="2000" b="1"/>
              <a:t>.  For example, UNICOR accepts lead acid batteries,  nickel-cadmium batteries, lithium batteries,  carbon-zinc batteries, etc.)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 u="sng"/>
              <a:t>Communication Wire </a:t>
            </a:r>
            <a:r>
              <a:rPr lang="en-US" altLang="en-US" sz="2000" b="1"/>
              <a:t>(copper wire,  phone wire,  coaxial cable, and computer wire are all accepted, </a:t>
            </a:r>
            <a:r>
              <a:rPr lang="en-US" altLang="en-US" sz="2000" b="1" u="sng">
                <a:solidFill>
                  <a:srgbClr val="FF0000"/>
                </a:solidFill>
              </a:rPr>
              <a:t>but no fiber optic cable</a:t>
            </a:r>
            <a:r>
              <a:rPr lang="en-US" altLang="en-US" sz="2000" b="1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685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UNICOR Recycling</a:t>
            </a:r>
            <a:br>
              <a:rPr lang="en-US" altLang="en-US" sz="4000" b="1" smtClean="0"/>
            </a:br>
            <a:r>
              <a:rPr lang="en-US" altLang="en-US" sz="4000" b="1" smtClean="0"/>
              <a:t>Items NOT Accepted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84225" y="1828800"/>
            <a:ext cx="83058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800" b="1"/>
              <a:t>No furniture with any wood or fabric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</a:t>
            </a:r>
            <a:r>
              <a:rPr lang="en-US" altLang="en-US" sz="2800" b="1"/>
              <a:t>No tapes of any kind – VCR tapes, backup tapes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</a:t>
            </a:r>
            <a:r>
              <a:rPr lang="en-US" altLang="en-US" sz="2800" b="1"/>
              <a:t>No Hazardous Equipment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1600" b="1"/>
              <a:t> </a:t>
            </a:r>
            <a:r>
              <a:rPr lang="en-US" altLang="en-US" b="1"/>
              <a:t>Oils / PCBs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/>
              <a:t> Acids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/>
              <a:t> Refrigerants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/>
              <a:t> Paints or liquids of any kind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/>
              <a:t> Radioactive material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UNICOR</a:t>
            </a:r>
            <a:br>
              <a:rPr lang="en-US" altLang="en-US" sz="4000" b="1" smtClean="0"/>
            </a:br>
            <a:r>
              <a:rPr lang="en-US" altLang="en-US" sz="4000" b="1" smtClean="0"/>
              <a:t>Environmental Stewardship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69225" cy="4800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b="1" u="sng" dirty="0" smtClean="0">
                <a:solidFill>
                  <a:srgbClr val="00B050"/>
                </a:solidFill>
              </a:rPr>
              <a:t>R2 Certified</a:t>
            </a:r>
            <a:r>
              <a:rPr lang="en-US" sz="28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(also ISO 9001, 14001 &amp; OHSAS 18001)</a:t>
            </a: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OSHA compliant</a:t>
            </a:r>
          </a:p>
          <a:p>
            <a:pPr eaLnBrk="1" hangingPunct="1">
              <a:buFontTx/>
              <a:buChar char="•"/>
              <a:defRPr/>
            </a:pPr>
            <a:endParaRPr lang="en-US" sz="28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Compliant with </a:t>
            </a:r>
            <a:r>
              <a:rPr lang="en-US" sz="2800" b="1" u="sng" dirty="0" smtClean="0"/>
              <a:t>all </a:t>
            </a:r>
            <a:r>
              <a:rPr lang="en-US" sz="2800" b="1" dirty="0" smtClean="0"/>
              <a:t>Federal, state and  local environmental regulations</a:t>
            </a:r>
          </a:p>
          <a:p>
            <a:pPr eaLnBrk="1" hangingPunct="1">
              <a:buFontTx/>
              <a:buChar char="•"/>
              <a:defRPr/>
            </a:pPr>
            <a:endParaRPr lang="en-US" sz="28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Full-time Safety Manager at each location</a:t>
            </a:r>
          </a:p>
          <a:p>
            <a:pPr eaLnBrk="1" hangingPunct="1">
              <a:buFontTx/>
              <a:buChar char="•"/>
              <a:defRPr/>
            </a:pPr>
            <a:endParaRPr lang="en-US" sz="28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party audits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2057400"/>
            <a:ext cx="6705600" cy="3584575"/>
          </a:xfrm>
        </p:spPr>
        <p:txBody>
          <a:bodyPr/>
          <a:lstStyle/>
          <a:p>
            <a:pPr algn="ctr" eaLnBrk="1" hangingPunct="1"/>
            <a:r>
              <a:rPr lang="en-US" altLang="en-US" sz="2800" smtClean="0"/>
              <a:t>Jerry L. Sanchez, Jr</a:t>
            </a:r>
            <a:br>
              <a:rPr lang="en-US" altLang="en-US" sz="2800" smtClean="0"/>
            </a:br>
            <a:r>
              <a:rPr lang="en-US" altLang="en-US" sz="2800" smtClean="0"/>
              <a:t>Industrial Specialist</a:t>
            </a:r>
            <a:br>
              <a:rPr lang="en-US" altLang="en-US" sz="2800" smtClean="0"/>
            </a:br>
            <a:r>
              <a:rPr lang="en-US" altLang="en-US" sz="2800" smtClean="0"/>
              <a:t>UNICOR Recycling Business Group</a:t>
            </a:r>
            <a:br>
              <a:rPr lang="en-US" altLang="en-US" sz="2800" smtClean="0"/>
            </a:br>
            <a:r>
              <a:rPr lang="en-US" altLang="en-US" sz="2800" smtClean="0"/>
              <a:t>(925) 833-7500  x476   office</a:t>
            </a:r>
            <a:br>
              <a:rPr lang="en-US" altLang="en-US" sz="2800" smtClean="0"/>
            </a:br>
            <a:r>
              <a:rPr lang="en-US" altLang="en-US" sz="2800" smtClean="0"/>
              <a:t>(202) 536-9186   cell</a:t>
            </a:r>
            <a:br>
              <a:rPr lang="en-US" altLang="en-US" sz="2800" smtClean="0"/>
            </a:br>
            <a:r>
              <a:rPr lang="en-US" altLang="en-US" sz="2800" smtClean="0">
                <a:hlinkClick r:id="rId2"/>
              </a:rPr>
              <a:t>Jerry.Sanchez2@usdoj.gov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www.unicor.gov/recycling/</a:t>
            </a: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3810000" y="5641975"/>
            <a:ext cx="1619250" cy="962025"/>
            <a:chOff x="1260" y="2585"/>
            <a:chExt cx="3780" cy="2095"/>
          </a:xfrm>
        </p:grpSpPr>
        <p:grpSp>
          <p:nvGrpSpPr>
            <p:cNvPr id="26629" name="Group 6"/>
            <p:cNvGrpSpPr>
              <a:grpSpLocks/>
            </p:cNvGrpSpPr>
            <p:nvPr/>
          </p:nvGrpSpPr>
          <p:grpSpPr bwMode="auto">
            <a:xfrm>
              <a:off x="1658" y="2585"/>
              <a:ext cx="2482" cy="1692"/>
              <a:chOff x="1620" y="900"/>
              <a:chExt cx="2490" cy="1769"/>
            </a:xfrm>
          </p:grpSpPr>
          <p:sp>
            <p:nvSpPr>
              <p:cNvPr id="26631" name="Freeform 7"/>
              <p:cNvSpPr>
                <a:spLocks/>
              </p:cNvSpPr>
              <p:nvPr/>
            </p:nvSpPr>
            <p:spPr bwMode="auto">
              <a:xfrm>
                <a:off x="2404" y="1100"/>
                <a:ext cx="1297" cy="1250"/>
              </a:xfrm>
              <a:custGeom>
                <a:avLst/>
                <a:gdLst>
                  <a:gd name="T0" fmla="*/ 1 w 2063"/>
                  <a:gd name="T1" fmla="*/ 1 h 2043"/>
                  <a:gd name="T2" fmla="*/ 1 w 2063"/>
                  <a:gd name="T3" fmla="*/ 1 h 2043"/>
                  <a:gd name="T4" fmla="*/ 1 w 2063"/>
                  <a:gd name="T5" fmla="*/ 1 h 2043"/>
                  <a:gd name="T6" fmla="*/ 1 w 2063"/>
                  <a:gd name="T7" fmla="*/ 1 h 2043"/>
                  <a:gd name="T8" fmla="*/ 1 w 2063"/>
                  <a:gd name="T9" fmla="*/ 1 h 2043"/>
                  <a:gd name="T10" fmla="*/ 1 w 2063"/>
                  <a:gd name="T11" fmla="*/ 1 h 2043"/>
                  <a:gd name="T12" fmla="*/ 1 w 2063"/>
                  <a:gd name="T13" fmla="*/ 1 h 2043"/>
                  <a:gd name="T14" fmla="*/ 1 w 2063"/>
                  <a:gd name="T15" fmla="*/ 1 h 2043"/>
                  <a:gd name="T16" fmla="*/ 1 w 2063"/>
                  <a:gd name="T17" fmla="*/ 1 h 2043"/>
                  <a:gd name="T18" fmla="*/ 1 w 2063"/>
                  <a:gd name="T19" fmla="*/ 1 h 2043"/>
                  <a:gd name="T20" fmla="*/ 1 w 2063"/>
                  <a:gd name="T21" fmla="*/ 1 h 2043"/>
                  <a:gd name="T22" fmla="*/ 1 w 2063"/>
                  <a:gd name="T23" fmla="*/ 1 h 2043"/>
                  <a:gd name="T24" fmla="*/ 1 w 2063"/>
                  <a:gd name="T25" fmla="*/ 1 h 2043"/>
                  <a:gd name="T26" fmla="*/ 1 w 2063"/>
                  <a:gd name="T27" fmla="*/ 1 h 2043"/>
                  <a:gd name="T28" fmla="*/ 1 w 2063"/>
                  <a:gd name="T29" fmla="*/ 1 h 2043"/>
                  <a:gd name="T30" fmla="*/ 1 w 2063"/>
                  <a:gd name="T31" fmla="*/ 1 h 2043"/>
                  <a:gd name="T32" fmla="*/ 1 w 2063"/>
                  <a:gd name="T33" fmla="*/ 1 h 2043"/>
                  <a:gd name="T34" fmla="*/ 1 w 2063"/>
                  <a:gd name="T35" fmla="*/ 1 h 2043"/>
                  <a:gd name="T36" fmla="*/ 1 w 2063"/>
                  <a:gd name="T37" fmla="*/ 1 h 2043"/>
                  <a:gd name="T38" fmla="*/ 1 w 2063"/>
                  <a:gd name="T39" fmla="*/ 1 h 2043"/>
                  <a:gd name="T40" fmla="*/ 1 w 2063"/>
                  <a:gd name="T41" fmla="*/ 1 h 2043"/>
                  <a:gd name="T42" fmla="*/ 1 w 2063"/>
                  <a:gd name="T43" fmla="*/ 1 h 2043"/>
                  <a:gd name="T44" fmla="*/ 1 w 2063"/>
                  <a:gd name="T45" fmla="*/ 1 h 2043"/>
                  <a:gd name="T46" fmla="*/ 1 w 2063"/>
                  <a:gd name="T47" fmla="*/ 1 h 2043"/>
                  <a:gd name="T48" fmla="*/ 1 w 2063"/>
                  <a:gd name="T49" fmla="*/ 1 h 2043"/>
                  <a:gd name="T50" fmla="*/ 1 w 2063"/>
                  <a:gd name="T51" fmla="*/ 1 h 2043"/>
                  <a:gd name="T52" fmla="*/ 1 w 2063"/>
                  <a:gd name="T53" fmla="*/ 1 h 2043"/>
                  <a:gd name="T54" fmla="*/ 1 w 2063"/>
                  <a:gd name="T55" fmla="*/ 1 h 2043"/>
                  <a:gd name="T56" fmla="*/ 1 w 2063"/>
                  <a:gd name="T57" fmla="*/ 1 h 2043"/>
                  <a:gd name="T58" fmla="*/ 1 w 2063"/>
                  <a:gd name="T59" fmla="*/ 1 h 2043"/>
                  <a:gd name="T60" fmla="*/ 1 w 2063"/>
                  <a:gd name="T61" fmla="*/ 1 h 2043"/>
                  <a:gd name="T62" fmla="*/ 1 w 2063"/>
                  <a:gd name="T63" fmla="*/ 0 h 2043"/>
                  <a:gd name="T64" fmla="*/ 1 w 2063"/>
                  <a:gd name="T65" fmla="*/ 1 h 2043"/>
                  <a:gd name="T66" fmla="*/ 1 w 2063"/>
                  <a:gd name="T67" fmla="*/ 1 h 2043"/>
                  <a:gd name="T68" fmla="*/ 1 w 2063"/>
                  <a:gd name="T69" fmla="*/ 1 h 2043"/>
                  <a:gd name="T70" fmla="*/ 1 w 2063"/>
                  <a:gd name="T71" fmla="*/ 1 h 2043"/>
                  <a:gd name="T72" fmla="*/ 1 w 2063"/>
                  <a:gd name="T73" fmla="*/ 1 h 2043"/>
                  <a:gd name="T74" fmla="*/ 1 w 2063"/>
                  <a:gd name="T75" fmla="*/ 1 h 2043"/>
                  <a:gd name="T76" fmla="*/ 1 w 2063"/>
                  <a:gd name="T77" fmla="*/ 1 h 2043"/>
                  <a:gd name="T78" fmla="*/ 1 w 2063"/>
                  <a:gd name="T79" fmla="*/ 1 h 2043"/>
                  <a:gd name="T80" fmla="*/ 1 w 2063"/>
                  <a:gd name="T81" fmla="*/ 1 h 2043"/>
                  <a:gd name="T82" fmla="*/ 1 w 2063"/>
                  <a:gd name="T83" fmla="*/ 1 h 2043"/>
                  <a:gd name="T84" fmla="*/ 1 w 2063"/>
                  <a:gd name="T85" fmla="*/ 1 h 2043"/>
                  <a:gd name="T86" fmla="*/ 1 w 2063"/>
                  <a:gd name="T87" fmla="*/ 1 h 2043"/>
                  <a:gd name="T88" fmla="*/ 1 w 2063"/>
                  <a:gd name="T89" fmla="*/ 1 h 2043"/>
                  <a:gd name="T90" fmla="*/ 1 w 2063"/>
                  <a:gd name="T91" fmla="*/ 1 h 2043"/>
                  <a:gd name="T92" fmla="*/ 1 w 2063"/>
                  <a:gd name="T93" fmla="*/ 1 h 2043"/>
                  <a:gd name="T94" fmla="*/ 1 w 2063"/>
                  <a:gd name="T95" fmla="*/ 1 h 2043"/>
                  <a:gd name="T96" fmla="*/ 1 w 2063"/>
                  <a:gd name="T97" fmla="*/ 1 h 2043"/>
                  <a:gd name="T98" fmla="*/ 1 w 2063"/>
                  <a:gd name="T99" fmla="*/ 1 h 2043"/>
                  <a:gd name="T100" fmla="*/ 1 w 2063"/>
                  <a:gd name="T101" fmla="*/ 1 h 2043"/>
                  <a:gd name="T102" fmla="*/ 1 w 2063"/>
                  <a:gd name="T103" fmla="*/ 1 h 2043"/>
                  <a:gd name="T104" fmla="*/ 1 w 2063"/>
                  <a:gd name="T105" fmla="*/ 1 h 2043"/>
                  <a:gd name="T106" fmla="*/ 1 w 2063"/>
                  <a:gd name="T107" fmla="*/ 1 h 2043"/>
                  <a:gd name="T108" fmla="*/ 1 w 2063"/>
                  <a:gd name="T109" fmla="*/ 1 h 2043"/>
                  <a:gd name="T110" fmla="*/ 1 w 2063"/>
                  <a:gd name="T111" fmla="*/ 1 h 2043"/>
                  <a:gd name="T112" fmla="*/ 1 w 2063"/>
                  <a:gd name="T113" fmla="*/ 1 h 2043"/>
                  <a:gd name="T114" fmla="*/ 1 w 2063"/>
                  <a:gd name="T115" fmla="*/ 1 h 2043"/>
                  <a:gd name="T116" fmla="*/ 1 w 2063"/>
                  <a:gd name="T117" fmla="*/ 1 h 2043"/>
                  <a:gd name="T118" fmla="*/ 1 w 2063"/>
                  <a:gd name="T119" fmla="*/ 1 h 2043"/>
                  <a:gd name="T120" fmla="*/ 1 w 2063"/>
                  <a:gd name="T121" fmla="*/ 1 h 2043"/>
                  <a:gd name="T122" fmla="*/ 1 w 2063"/>
                  <a:gd name="T123" fmla="*/ 1 h 20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63" h="2043">
                    <a:moveTo>
                      <a:pt x="1443" y="1156"/>
                    </a:moveTo>
                    <a:lnTo>
                      <a:pt x="1503" y="1250"/>
                    </a:lnTo>
                    <a:lnTo>
                      <a:pt x="1506" y="1252"/>
                    </a:lnTo>
                    <a:lnTo>
                      <a:pt x="1513" y="1255"/>
                    </a:lnTo>
                    <a:lnTo>
                      <a:pt x="1526" y="1257"/>
                    </a:lnTo>
                    <a:lnTo>
                      <a:pt x="1545" y="1257"/>
                    </a:lnTo>
                    <a:lnTo>
                      <a:pt x="1568" y="1255"/>
                    </a:lnTo>
                    <a:lnTo>
                      <a:pt x="1598" y="1248"/>
                    </a:lnTo>
                    <a:lnTo>
                      <a:pt x="1633" y="1234"/>
                    </a:lnTo>
                    <a:lnTo>
                      <a:pt x="1674" y="1214"/>
                    </a:lnTo>
                    <a:lnTo>
                      <a:pt x="1709" y="1191"/>
                    </a:lnTo>
                    <a:lnTo>
                      <a:pt x="1737" y="1168"/>
                    </a:lnTo>
                    <a:lnTo>
                      <a:pt x="1758" y="1143"/>
                    </a:lnTo>
                    <a:lnTo>
                      <a:pt x="1774" y="1117"/>
                    </a:lnTo>
                    <a:lnTo>
                      <a:pt x="1783" y="1090"/>
                    </a:lnTo>
                    <a:lnTo>
                      <a:pt x="1788" y="1062"/>
                    </a:lnTo>
                    <a:lnTo>
                      <a:pt x="1790" y="1037"/>
                    </a:lnTo>
                    <a:lnTo>
                      <a:pt x="1788" y="1010"/>
                    </a:lnTo>
                    <a:lnTo>
                      <a:pt x="1779" y="973"/>
                    </a:lnTo>
                    <a:lnTo>
                      <a:pt x="1760" y="936"/>
                    </a:lnTo>
                    <a:lnTo>
                      <a:pt x="1737" y="897"/>
                    </a:lnTo>
                    <a:lnTo>
                      <a:pt x="1709" y="863"/>
                    </a:lnTo>
                    <a:lnTo>
                      <a:pt x="1684" y="833"/>
                    </a:lnTo>
                    <a:lnTo>
                      <a:pt x="1661" y="808"/>
                    </a:lnTo>
                    <a:lnTo>
                      <a:pt x="1647" y="792"/>
                    </a:lnTo>
                    <a:lnTo>
                      <a:pt x="1640" y="788"/>
                    </a:lnTo>
                    <a:lnTo>
                      <a:pt x="1325" y="971"/>
                    </a:lnTo>
                    <a:lnTo>
                      <a:pt x="1443" y="1156"/>
                    </a:lnTo>
                    <a:lnTo>
                      <a:pt x="1274" y="1216"/>
                    </a:lnTo>
                    <a:lnTo>
                      <a:pt x="1274" y="1122"/>
                    </a:lnTo>
                    <a:lnTo>
                      <a:pt x="1031" y="1491"/>
                    </a:lnTo>
                    <a:lnTo>
                      <a:pt x="1098" y="1594"/>
                    </a:lnTo>
                    <a:lnTo>
                      <a:pt x="953" y="1594"/>
                    </a:lnTo>
                    <a:lnTo>
                      <a:pt x="953" y="1310"/>
                    </a:lnTo>
                    <a:lnTo>
                      <a:pt x="643" y="1310"/>
                    </a:lnTo>
                    <a:lnTo>
                      <a:pt x="638" y="1314"/>
                    </a:lnTo>
                    <a:lnTo>
                      <a:pt x="624" y="1330"/>
                    </a:lnTo>
                    <a:lnTo>
                      <a:pt x="606" y="1358"/>
                    </a:lnTo>
                    <a:lnTo>
                      <a:pt x="590" y="1397"/>
                    </a:lnTo>
                    <a:lnTo>
                      <a:pt x="516" y="1353"/>
                    </a:lnTo>
                    <a:lnTo>
                      <a:pt x="532" y="1317"/>
                    </a:lnTo>
                    <a:lnTo>
                      <a:pt x="553" y="1273"/>
                    </a:lnTo>
                    <a:lnTo>
                      <a:pt x="578" y="1230"/>
                    </a:lnTo>
                    <a:lnTo>
                      <a:pt x="601" y="1186"/>
                    </a:lnTo>
                    <a:lnTo>
                      <a:pt x="624" y="1147"/>
                    </a:lnTo>
                    <a:lnTo>
                      <a:pt x="643" y="1117"/>
                    </a:lnTo>
                    <a:lnTo>
                      <a:pt x="654" y="1094"/>
                    </a:lnTo>
                    <a:lnTo>
                      <a:pt x="659" y="1088"/>
                    </a:lnTo>
                    <a:lnTo>
                      <a:pt x="823" y="1184"/>
                    </a:lnTo>
                    <a:lnTo>
                      <a:pt x="643" y="801"/>
                    </a:lnTo>
                    <a:lnTo>
                      <a:pt x="523" y="808"/>
                    </a:lnTo>
                    <a:lnTo>
                      <a:pt x="599" y="664"/>
                    </a:lnTo>
                    <a:lnTo>
                      <a:pt x="821" y="810"/>
                    </a:lnTo>
                    <a:lnTo>
                      <a:pt x="1001" y="542"/>
                    </a:lnTo>
                    <a:lnTo>
                      <a:pt x="1001" y="540"/>
                    </a:lnTo>
                    <a:lnTo>
                      <a:pt x="999" y="531"/>
                    </a:lnTo>
                    <a:lnTo>
                      <a:pt x="994" y="517"/>
                    </a:lnTo>
                    <a:lnTo>
                      <a:pt x="987" y="499"/>
                    </a:lnTo>
                    <a:lnTo>
                      <a:pt x="978" y="478"/>
                    </a:lnTo>
                    <a:lnTo>
                      <a:pt x="964" y="455"/>
                    </a:lnTo>
                    <a:lnTo>
                      <a:pt x="943" y="432"/>
                    </a:lnTo>
                    <a:lnTo>
                      <a:pt x="918" y="407"/>
                    </a:lnTo>
                    <a:lnTo>
                      <a:pt x="987" y="355"/>
                    </a:lnTo>
                    <a:lnTo>
                      <a:pt x="999" y="366"/>
                    </a:lnTo>
                    <a:lnTo>
                      <a:pt x="1011" y="380"/>
                    </a:lnTo>
                    <a:lnTo>
                      <a:pt x="1020" y="394"/>
                    </a:lnTo>
                    <a:lnTo>
                      <a:pt x="1031" y="407"/>
                    </a:lnTo>
                    <a:lnTo>
                      <a:pt x="1052" y="442"/>
                    </a:lnTo>
                    <a:lnTo>
                      <a:pt x="1075" y="481"/>
                    </a:lnTo>
                    <a:lnTo>
                      <a:pt x="1098" y="526"/>
                    </a:lnTo>
                    <a:lnTo>
                      <a:pt x="1122" y="570"/>
                    </a:lnTo>
                    <a:lnTo>
                      <a:pt x="1142" y="609"/>
                    </a:lnTo>
                    <a:lnTo>
                      <a:pt x="1159" y="643"/>
                    </a:lnTo>
                    <a:lnTo>
                      <a:pt x="1170" y="664"/>
                    </a:lnTo>
                    <a:lnTo>
                      <a:pt x="1175" y="673"/>
                    </a:lnTo>
                    <a:lnTo>
                      <a:pt x="985" y="771"/>
                    </a:lnTo>
                    <a:lnTo>
                      <a:pt x="1425" y="820"/>
                    </a:lnTo>
                    <a:lnTo>
                      <a:pt x="1661" y="435"/>
                    </a:lnTo>
                    <a:lnTo>
                      <a:pt x="1499" y="515"/>
                    </a:lnTo>
                    <a:lnTo>
                      <a:pt x="1496" y="508"/>
                    </a:lnTo>
                    <a:lnTo>
                      <a:pt x="1487" y="485"/>
                    </a:lnTo>
                    <a:lnTo>
                      <a:pt x="1473" y="455"/>
                    </a:lnTo>
                    <a:lnTo>
                      <a:pt x="1452" y="419"/>
                    </a:lnTo>
                    <a:lnTo>
                      <a:pt x="1427" y="382"/>
                    </a:lnTo>
                    <a:lnTo>
                      <a:pt x="1397" y="343"/>
                    </a:lnTo>
                    <a:lnTo>
                      <a:pt x="1362" y="311"/>
                    </a:lnTo>
                    <a:lnTo>
                      <a:pt x="1321" y="288"/>
                    </a:lnTo>
                    <a:lnTo>
                      <a:pt x="1307" y="281"/>
                    </a:lnTo>
                    <a:lnTo>
                      <a:pt x="1290" y="277"/>
                    </a:lnTo>
                    <a:lnTo>
                      <a:pt x="1274" y="272"/>
                    </a:lnTo>
                    <a:lnTo>
                      <a:pt x="1258" y="265"/>
                    </a:lnTo>
                    <a:lnTo>
                      <a:pt x="1242" y="261"/>
                    </a:lnTo>
                    <a:lnTo>
                      <a:pt x="1223" y="256"/>
                    </a:lnTo>
                    <a:lnTo>
                      <a:pt x="1207" y="254"/>
                    </a:lnTo>
                    <a:lnTo>
                      <a:pt x="1189" y="249"/>
                    </a:lnTo>
                    <a:lnTo>
                      <a:pt x="1237" y="20"/>
                    </a:lnTo>
                    <a:lnTo>
                      <a:pt x="1325" y="41"/>
                    </a:lnTo>
                    <a:lnTo>
                      <a:pt x="1408" y="71"/>
                    </a:lnTo>
                    <a:lnTo>
                      <a:pt x="1489" y="107"/>
                    </a:lnTo>
                    <a:lnTo>
                      <a:pt x="1566" y="148"/>
                    </a:lnTo>
                    <a:lnTo>
                      <a:pt x="1637" y="197"/>
                    </a:lnTo>
                    <a:lnTo>
                      <a:pt x="1707" y="249"/>
                    </a:lnTo>
                    <a:lnTo>
                      <a:pt x="1769" y="309"/>
                    </a:lnTo>
                    <a:lnTo>
                      <a:pt x="1827" y="373"/>
                    </a:lnTo>
                    <a:lnTo>
                      <a:pt x="1880" y="442"/>
                    </a:lnTo>
                    <a:lnTo>
                      <a:pt x="1927" y="513"/>
                    </a:lnTo>
                    <a:lnTo>
                      <a:pt x="1966" y="591"/>
                    </a:lnTo>
                    <a:lnTo>
                      <a:pt x="2001" y="671"/>
                    </a:lnTo>
                    <a:lnTo>
                      <a:pt x="2028" y="753"/>
                    </a:lnTo>
                    <a:lnTo>
                      <a:pt x="2047" y="840"/>
                    </a:lnTo>
                    <a:lnTo>
                      <a:pt x="2058" y="930"/>
                    </a:lnTo>
                    <a:lnTo>
                      <a:pt x="2063" y="1021"/>
                    </a:lnTo>
                    <a:lnTo>
                      <a:pt x="2058" y="1127"/>
                    </a:lnTo>
                    <a:lnTo>
                      <a:pt x="2042" y="1227"/>
                    </a:lnTo>
                    <a:lnTo>
                      <a:pt x="2017" y="1326"/>
                    </a:lnTo>
                    <a:lnTo>
                      <a:pt x="1982" y="1417"/>
                    </a:lnTo>
                    <a:lnTo>
                      <a:pt x="1938" y="1507"/>
                    </a:lnTo>
                    <a:lnTo>
                      <a:pt x="1887" y="1592"/>
                    </a:lnTo>
                    <a:lnTo>
                      <a:pt x="1827" y="1672"/>
                    </a:lnTo>
                    <a:lnTo>
                      <a:pt x="1760" y="1743"/>
                    </a:lnTo>
                    <a:lnTo>
                      <a:pt x="1686" y="1809"/>
                    </a:lnTo>
                    <a:lnTo>
                      <a:pt x="1607" y="1869"/>
                    </a:lnTo>
                    <a:lnTo>
                      <a:pt x="1522" y="1919"/>
                    </a:lnTo>
                    <a:lnTo>
                      <a:pt x="1432" y="1963"/>
                    </a:lnTo>
                    <a:lnTo>
                      <a:pt x="1337" y="1997"/>
                    </a:lnTo>
                    <a:lnTo>
                      <a:pt x="1237" y="2022"/>
                    </a:lnTo>
                    <a:lnTo>
                      <a:pt x="1135" y="2038"/>
                    </a:lnTo>
                    <a:lnTo>
                      <a:pt x="1029" y="2043"/>
                    </a:lnTo>
                    <a:lnTo>
                      <a:pt x="925" y="2038"/>
                    </a:lnTo>
                    <a:lnTo>
                      <a:pt x="823" y="2022"/>
                    </a:lnTo>
                    <a:lnTo>
                      <a:pt x="724" y="1997"/>
                    </a:lnTo>
                    <a:lnTo>
                      <a:pt x="629" y="1963"/>
                    </a:lnTo>
                    <a:lnTo>
                      <a:pt x="539" y="1919"/>
                    </a:lnTo>
                    <a:lnTo>
                      <a:pt x="455" y="1869"/>
                    </a:lnTo>
                    <a:lnTo>
                      <a:pt x="374" y="1809"/>
                    </a:lnTo>
                    <a:lnTo>
                      <a:pt x="303" y="1743"/>
                    </a:lnTo>
                    <a:lnTo>
                      <a:pt x="236" y="1672"/>
                    </a:lnTo>
                    <a:lnTo>
                      <a:pt x="176" y="1592"/>
                    </a:lnTo>
                    <a:lnTo>
                      <a:pt x="125" y="1507"/>
                    </a:lnTo>
                    <a:lnTo>
                      <a:pt x="81" y="1417"/>
                    </a:lnTo>
                    <a:lnTo>
                      <a:pt x="46" y="1326"/>
                    </a:lnTo>
                    <a:lnTo>
                      <a:pt x="21" y="1227"/>
                    </a:lnTo>
                    <a:lnTo>
                      <a:pt x="4" y="1127"/>
                    </a:lnTo>
                    <a:lnTo>
                      <a:pt x="0" y="1021"/>
                    </a:lnTo>
                    <a:lnTo>
                      <a:pt x="4" y="916"/>
                    </a:lnTo>
                    <a:lnTo>
                      <a:pt x="21" y="815"/>
                    </a:lnTo>
                    <a:lnTo>
                      <a:pt x="46" y="717"/>
                    </a:lnTo>
                    <a:lnTo>
                      <a:pt x="81" y="625"/>
                    </a:lnTo>
                    <a:lnTo>
                      <a:pt x="125" y="536"/>
                    </a:lnTo>
                    <a:lnTo>
                      <a:pt x="176" y="451"/>
                    </a:lnTo>
                    <a:lnTo>
                      <a:pt x="236" y="371"/>
                    </a:lnTo>
                    <a:lnTo>
                      <a:pt x="303" y="300"/>
                    </a:lnTo>
                    <a:lnTo>
                      <a:pt x="374" y="233"/>
                    </a:lnTo>
                    <a:lnTo>
                      <a:pt x="455" y="174"/>
                    </a:lnTo>
                    <a:lnTo>
                      <a:pt x="539" y="123"/>
                    </a:lnTo>
                    <a:lnTo>
                      <a:pt x="629" y="80"/>
                    </a:lnTo>
                    <a:lnTo>
                      <a:pt x="724" y="45"/>
                    </a:lnTo>
                    <a:lnTo>
                      <a:pt x="823" y="20"/>
                    </a:lnTo>
                    <a:lnTo>
                      <a:pt x="925" y="4"/>
                    </a:lnTo>
                    <a:lnTo>
                      <a:pt x="1029" y="0"/>
                    </a:lnTo>
                    <a:lnTo>
                      <a:pt x="1057" y="0"/>
                    </a:lnTo>
                    <a:lnTo>
                      <a:pt x="1082" y="2"/>
                    </a:lnTo>
                    <a:lnTo>
                      <a:pt x="1108" y="2"/>
                    </a:lnTo>
                    <a:lnTo>
                      <a:pt x="1135" y="4"/>
                    </a:lnTo>
                    <a:lnTo>
                      <a:pt x="1161" y="9"/>
                    </a:lnTo>
                    <a:lnTo>
                      <a:pt x="1186" y="11"/>
                    </a:lnTo>
                    <a:lnTo>
                      <a:pt x="1212" y="16"/>
                    </a:lnTo>
                    <a:lnTo>
                      <a:pt x="1237" y="20"/>
                    </a:lnTo>
                    <a:lnTo>
                      <a:pt x="1189" y="249"/>
                    </a:lnTo>
                    <a:lnTo>
                      <a:pt x="1163" y="245"/>
                    </a:lnTo>
                    <a:lnTo>
                      <a:pt x="1135" y="240"/>
                    </a:lnTo>
                    <a:lnTo>
                      <a:pt x="1108" y="238"/>
                    </a:lnTo>
                    <a:lnTo>
                      <a:pt x="1080" y="233"/>
                    </a:lnTo>
                    <a:lnTo>
                      <a:pt x="1050" y="233"/>
                    </a:lnTo>
                    <a:lnTo>
                      <a:pt x="1022" y="231"/>
                    </a:lnTo>
                    <a:lnTo>
                      <a:pt x="992" y="231"/>
                    </a:lnTo>
                    <a:lnTo>
                      <a:pt x="964" y="231"/>
                    </a:lnTo>
                    <a:lnTo>
                      <a:pt x="920" y="233"/>
                    </a:lnTo>
                    <a:lnTo>
                      <a:pt x="879" y="235"/>
                    </a:lnTo>
                    <a:lnTo>
                      <a:pt x="844" y="242"/>
                    </a:lnTo>
                    <a:lnTo>
                      <a:pt x="814" y="249"/>
                    </a:lnTo>
                    <a:lnTo>
                      <a:pt x="789" y="256"/>
                    </a:lnTo>
                    <a:lnTo>
                      <a:pt x="770" y="261"/>
                    </a:lnTo>
                    <a:lnTo>
                      <a:pt x="758" y="265"/>
                    </a:lnTo>
                    <a:lnTo>
                      <a:pt x="754" y="268"/>
                    </a:lnTo>
                    <a:lnTo>
                      <a:pt x="761" y="268"/>
                    </a:lnTo>
                    <a:lnTo>
                      <a:pt x="777" y="268"/>
                    </a:lnTo>
                    <a:lnTo>
                      <a:pt x="800" y="268"/>
                    </a:lnTo>
                    <a:lnTo>
                      <a:pt x="832" y="272"/>
                    </a:lnTo>
                    <a:lnTo>
                      <a:pt x="869" y="284"/>
                    </a:lnTo>
                    <a:lnTo>
                      <a:pt x="909" y="297"/>
                    </a:lnTo>
                    <a:lnTo>
                      <a:pt x="948" y="323"/>
                    </a:lnTo>
                    <a:lnTo>
                      <a:pt x="987" y="355"/>
                    </a:lnTo>
                    <a:lnTo>
                      <a:pt x="918" y="407"/>
                    </a:lnTo>
                    <a:lnTo>
                      <a:pt x="909" y="398"/>
                    </a:lnTo>
                    <a:lnTo>
                      <a:pt x="900" y="391"/>
                    </a:lnTo>
                    <a:lnTo>
                      <a:pt x="890" y="384"/>
                    </a:lnTo>
                    <a:lnTo>
                      <a:pt x="881" y="377"/>
                    </a:lnTo>
                    <a:lnTo>
                      <a:pt x="844" y="357"/>
                    </a:lnTo>
                    <a:lnTo>
                      <a:pt x="812" y="345"/>
                    </a:lnTo>
                    <a:lnTo>
                      <a:pt x="782" y="343"/>
                    </a:lnTo>
                    <a:lnTo>
                      <a:pt x="754" y="345"/>
                    </a:lnTo>
                    <a:lnTo>
                      <a:pt x="728" y="355"/>
                    </a:lnTo>
                    <a:lnTo>
                      <a:pt x="703" y="366"/>
                    </a:lnTo>
                    <a:lnTo>
                      <a:pt x="680" y="380"/>
                    </a:lnTo>
                    <a:lnTo>
                      <a:pt x="657" y="394"/>
                    </a:lnTo>
                    <a:lnTo>
                      <a:pt x="629" y="419"/>
                    </a:lnTo>
                    <a:lnTo>
                      <a:pt x="601" y="451"/>
                    </a:lnTo>
                    <a:lnTo>
                      <a:pt x="578" y="485"/>
                    </a:lnTo>
                    <a:lnTo>
                      <a:pt x="557" y="522"/>
                    </a:lnTo>
                    <a:lnTo>
                      <a:pt x="541" y="556"/>
                    </a:lnTo>
                    <a:lnTo>
                      <a:pt x="529" y="584"/>
                    </a:lnTo>
                    <a:lnTo>
                      <a:pt x="520" y="604"/>
                    </a:lnTo>
                    <a:lnTo>
                      <a:pt x="518" y="611"/>
                    </a:lnTo>
                    <a:lnTo>
                      <a:pt x="599" y="664"/>
                    </a:lnTo>
                    <a:lnTo>
                      <a:pt x="523" y="808"/>
                    </a:lnTo>
                    <a:lnTo>
                      <a:pt x="199" y="826"/>
                    </a:lnTo>
                    <a:lnTo>
                      <a:pt x="349" y="907"/>
                    </a:lnTo>
                    <a:lnTo>
                      <a:pt x="344" y="913"/>
                    </a:lnTo>
                    <a:lnTo>
                      <a:pt x="331" y="932"/>
                    </a:lnTo>
                    <a:lnTo>
                      <a:pt x="314" y="962"/>
                    </a:lnTo>
                    <a:lnTo>
                      <a:pt x="294" y="996"/>
                    </a:lnTo>
                    <a:lnTo>
                      <a:pt x="275" y="1039"/>
                    </a:lnTo>
                    <a:lnTo>
                      <a:pt x="261" y="1085"/>
                    </a:lnTo>
                    <a:lnTo>
                      <a:pt x="254" y="1131"/>
                    </a:lnTo>
                    <a:lnTo>
                      <a:pt x="257" y="1177"/>
                    </a:lnTo>
                    <a:lnTo>
                      <a:pt x="266" y="1216"/>
                    </a:lnTo>
                    <a:lnTo>
                      <a:pt x="277" y="1257"/>
                    </a:lnTo>
                    <a:lnTo>
                      <a:pt x="291" y="1298"/>
                    </a:lnTo>
                    <a:lnTo>
                      <a:pt x="310" y="1340"/>
                    </a:lnTo>
                    <a:lnTo>
                      <a:pt x="331" y="1381"/>
                    </a:lnTo>
                    <a:lnTo>
                      <a:pt x="351" y="1424"/>
                    </a:lnTo>
                    <a:lnTo>
                      <a:pt x="377" y="1463"/>
                    </a:lnTo>
                    <a:lnTo>
                      <a:pt x="402" y="1504"/>
                    </a:lnTo>
                    <a:lnTo>
                      <a:pt x="428" y="1539"/>
                    </a:lnTo>
                    <a:lnTo>
                      <a:pt x="455" y="1571"/>
                    </a:lnTo>
                    <a:lnTo>
                      <a:pt x="479" y="1596"/>
                    </a:lnTo>
                    <a:lnTo>
                      <a:pt x="502" y="1619"/>
                    </a:lnTo>
                    <a:lnTo>
                      <a:pt x="523" y="1635"/>
                    </a:lnTo>
                    <a:lnTo>
                      <a:pt x="536" y="1649"/>
                    </a:lnTo>
                    <a:lnTo>
                      <a:pt x="546" y="1656"/>
                    </a:lnTo>
                    <a:lnTo>
                      <a:pt x="550" y="1658"/>
                    </a:lnTo>
                    <a:lnTo>
                      <a:pt x="546" y="1651"/>
                    </a:lnTo>
                    <a:lnTo>
                      <a:pt x="534" y="1635"/>
                    </a:lnTo>
                    <a:lnTo>
                      <a:pt x="520" y="1608"/>
                    </a:lnTo>
                    <a:lnTo>
                      <a:pt x="504" y="1571"/>
                    </a:lnTo>
                    <a:lnTo>
                      <a:pt x="492" y="1525"/>
                    </a:lnTo>
                    <a:lnTo>
                      <a:pt x="488" y="1472"/>
                    </a:lnTo>
                    <a:lnTo>
                      <a:pt x="495" y="1415"/>
                    </a:lnTo>
                    <a:lnTo>
                      <a:pt x="516" y="1353"/>
                    </a:lnTo>
                    <a:lnTo>
                      <a:pt x="590" y="1397"/>
                    </a:lnTo>
                    <a:lnTo>
                      <a:pt x="583" y="1420"/>
                    </a:lnTo>
                    <a:lnTo>
                      <a:pt x="576" y="1443"/>
                    </a:lnTo>
                    <a:lnTo>
                      <a:pt x="573" y="1470"/>
                    </a:lnTo>
                    <a:lnTo>
                      <a:pt x="571" y="1500"/>
                    </a:lnTo>
                    <a:lnTo>
                      <a:pt x="571" y="1541"/>
                    </a:lnTo>
                    <a:lnTo>
                      <a:pt x="578" y="1573"/>
                    </a:lnTo>
                    <a:lnTo>
                      <a:pt x="585" y="1598"/>
                    </a:lnTo>
                    <a:lnTo>
                      <a:pt x="599" y="1617"/>
                    </a:lnTo>
                    <a:lnTo>
                      <a:pt x="613" y="1633"/>
                    </a:lnTo>
                    <a:lnTo>
                      <a:pt x="631" y="1646"/>
                    </a:lnTo>
                    <a:lnTo>
                      <a:pt x="652" y="1658"/>
                    </a:lnTo>
                    <a:lnTo>
                      <a:pt x="675" y="1667"/>
                    </a:lnTo>
                    <a:lnTo>
                      <a:pt x="712" y="1679"/>
                    </a:lnTo>
                    <a:lnTo>
                      <a:pt x="756" y="1683"/>
                    </a:lnTo>
                    <a:lnTo>
                      <a:pt x="802" y="1685"/>
                    </a:lnTo>
                    <a:lnTo>
                      <a:pt x="846" y="1683"/>
                    </a:lnTo>
                    <a:lnTo>
                      <a:pt x="888" y="1681"/>
                    </a:lnTo>
                    <a:lnTo>
                      <a:pt x="923" y="1676"/>
                    </a:lnTo>
                    <a:lnTo>
                      <a:pt x="943" y="1674"/>
                    </a:lnTo>
                    <a:lnTo>
                      <a:pt x="953" y="1672"/>
                    </a:lnTo>
                    <a:lnTo>
                      <a:pt x="953" y="1594"/>
                    </a:lnTo>
                    <a:lnTo>
                      <a:pt x="1098" y="1594"/>
                    </a:lnTo>
                    <a:lnTo>
                      <a:pt x="1277" y="1871"/>
                    </a:lnTo>
                    <a:lnTo>
                      <a:pt x="1272" y="1692"/>
                    </a:lnTo>
                    <a:lnTo>
                      <a:pt x="1281" y="1692"/>
                    </a:lnTo>
                    <a:lnTo>
                      <a:pt x="1302" y="1695"/>
                    </a:lnTo>
                    <a:lnTo>
                      <a:pt x="1337" y="1695"/>
                    </a:lnTo>
                    <a:lnTo>
                      <a:pt x="1378" y="1695"/>
                    </a:lnTo>
                    <a:lnTo>
                      <a:pt x="1425" y="1688"/>
                    </a:lnTo>
                    <a:lnTo>
                      <a:pt x="1471" y="1679"/>
                    </a:lnTo>
                    <a:lnTo>
                      <a:pt x="1517" y="1660"/>
                    </a:lnTo>
                    <a:lnTo>
                      <a:pt x="1556" y="1635"/>
                    </a:lnTo>
                    <a:lnTo>
                      <a:pt x="1587" y="1608"/>
                    </a:lnTo>
                    <a:lnTo>
                      <a:pt x="1617" y="1578"/>
                    </a:lnTo>
                    <a:lnTo>
                      <a:pt x="1644" y="1543"/>
                    </a:lnTo>
                    <a:lnTo>
                      <a:pt x="1672" y="1507"/>
                    </a:lnTo>
                    <a:lnTo>
                      <a:pt x="1698" y="1468"/>
                    </a:lnTo>
                    <a:lnTo>
                      <a:pt x="1723" y="1429"/>
                    </a:lnTo>
                    <a:lnTo>
                      <a:pt x="1746" y="1388"/>
                    </a:lnTo>
                    <a:lnTo>
                      <a:pt x="1767" y="1344"/>
                    </a:lnTo>
                    <a:lnTo>
                      <a:pt x="1799" y="1266"/>
                    </a:lnTo>
                    <a:lnTo>
                      <a:pt x="1818" y="1202"/>
                    </a:lnTo>
                    <a:lnTo>
                      <a:pt x="1825" y="1159"/>
                    </a:lnTo>
                    <a:lnTo>
                      <a:pt x="1827" y="1143"/>
                    </a:lnTo>
                    <a:lnTo>
                      <a:pt x="1825" y="1149"/>
                    </a:lnTo>
                    <a:lnTo>
                      <a:pt x="1816" y="1168"/>
                    </a:lnTo>
                    <a:lnTo>
                      <a:pt x="1799" y="1195"/>
                    </a:lnTo>
                    <a:lnTo>
                      <a:pt x="1774" y="1225"/>
                    </a:lnTo>
                    <a:lnTo>
                      <a:pt x="1739" y="1257"/>
                    </a:lnTo>
                    <a:lnTo>
                      <a:pt x="1698" y="1287"/>
                    </a:lnTo>
                    <a:lnTo>
                      <a:pt x="1644" y="1310"/>
                    </a:lnTo>
                    <a:lnTo>
                      <a:pt x="1580" y="1324"/>
                    </a:lnTo>
                    <a:lnTo>
                      <a:pt x="1540" y="1328"/>
                    </a:lnTo>
                    <a:lnTo>
                      <a:pt x="1492" y="1330"/>
                    </a:lnTo>
                    <a:lnTo>
                      <a:pt x="1441" y="1330"/>
                    </a:lnTo>
                    <a:lnTo>
                      <a:pt x="1392" y="1333"/>
                    </a:lnTo>
                    <a:lnTo>
                      <a:pt x="1346" y="1333"/>
                    </a:lnTo>
                    <a:lnTo>
                      <a:pt x="1309" y="1333"/>
                    </a:lnTo>
                    <a:lnTo>
                      <a:pt x="1284" y="1333"/>
                    </a:lnTo>
                    <a:lnTo>
                      <a:pt x="1274" y="1333"/>
                    </a:lnTo>
                    <a:lnTo>
                      <a:pt x="1274" y="1216"/>
                    </a:lnTo>
                    <a:lnTo>
                      <a:pt x="1443" y="1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632" name="Group 8"/>
              <p:cNvGrpSpPr>
                <a:grpSpLocks/>
              </p:cNvGrpSpPr>
              <p:nvPr/>
            </p:nvGrpSpPr>
            <p:grpSpPr bwMode="auto">
              <a:xfrm>
                <a:off x="1620" y="900"/>
                <a:ext cx="2490" cy="1769"/>
                <a:chOff x="2173" y="1800"/>
                <a:chExt cx="3960" cy="2914"/>
              </a:xfrm>
            </p:grpSpPr>
            <p:sp>
              <p:nvSpPr>
                <p:cNvPr id="26633" name="Freeform 9"/>
                <p:cNvSpPr>
                  <a:spLocks/>
                </p:cNvSpPr>
                <p:nvPr/>
              </p:nvSpPr>
              <p:spPr bwMode="auto">
                <a:xfrm>
                  <a:off x="2173" y="1800"/>
                  <a:ext cx="3960" cy="2706"/>
                </a:xfrm>
                <a:custGeom>
                  <a:avLst/>
                  <a:gdLst>
                    <a:gd name="T0" fmla="*/ 3440 w 3960"/>
                    <a:gd name="T1" fmla="*/ 3207 h 2687"/>
                    <a:gd name="T2" fmla="*/ 3581 w 3960"/>
                    <a:gd name="T3" fmla="*/ 2693 h 2687"/>
                    <a:gd name="T4" fmla="*/ 3632 w 3960"/>
                    <a:gd name="T5" fmla="*/ 2130 h 2687"/>
                    <a:gd name="T6" fmla="*/ 3571 w 3960"/>
                    <a:gd name="T7" fmla="*/ 1494 h 2687"/>
                    <a:gd name="T8" fmla="*/ 3400 w 3960"/>
                    <a:gd name="T9" fmla="*/ 934 h 2687"/>
                    <a:gd name="T10" fmla="*/ 3137 w 3960"/>
                    <a:gd name="T11" fmla="*/ 478 h 2687"/>
                    <a:gd name="T12" fmla="*/ 2801 w 3960"/>
                    <a:gd name="T13" fmla="*/ 170 h 2687"/>
                    <a:gd name="T14" fmla="*/ 2413 w 3960"/>
                    <a:gd name="T15" fmla="*/ 7 h 2687"/>
                    <a:gd name="T16" fmla="*/ 2403 w 3960"/>
                    <a:gd name="T17" fmla="*/ 150 h 2687"/>
                    <a:gd name="T18" fmla="*/ 2771 w 3960"/>
                    <a:gd name="T19" fmla="*/ 275 h 2687"/>
                    <a:gd name="T20" fmla="*/ 3086 w 3960"/>
                    <a:gd name="T21" fmla="*/ 583 h 2687"/>
                    <a:gd name="T22" fmla="*/ 3333 w 3960"/>
                    <a:gd name="T23" fmla="*/ 1011 h 2687"/>
                    <a:gd name="T24" fmla="*/ 3493 w 3960"/>
                    <a:gd name="T25" fmla="*/ 1531 h 2687"/>
                    <a:gd name="T26" fmla="*/ 3551 w 3960"/>
                    <a:gd name="T27" fmla="*/ 2130 h 2687"/>
                    <a:gd name="T28" fmla="*/ 3497 w 3960"/>
                    <a:gd name="T29" fmla="*/ 2689 h 2687"/>
                    <a:gd name="T30" fmla="*/ 3352 w 3960"/>
                    <a:gd name="T31" fmla="*/ 3192 h 2687"/>
                    <a:gd name="T32" fmla="*/ 3125 w 3960"/>
                    <a:gd name="T33" fmla="*/ 3609 h 2687"/>
                    <a:gd name="T34" fmla="*/ 2834 w 3960"/>
                    <a:gd name="T35" fmla="*/ 3918 h 2687"/>
                    <a:gd name="T36" fmla="*/ 2494 w 3960"/>
                    <a:gd name="T37" fmla="*/ 4091 h 2687"/>
                    <a:gd name="T38" fmla="*/ 2204 w 3960"/>
                    <a:gd name="T39" fmla="*/ 4116 h 2687"/>
                    <a:gd name="T40" fmla="*/ 1938 w 3960"/>
                    <a:gd name="T41" fmla="*/ 4047 h 2687"/>
                    <a:gd name="T42" fmla="*/ 1693 w 3960"/>
                    <a:gd name="T43" fmla="*/ 3900 h 2687"/>
                    <a:gd name="T44" fmla="*/ 1471 w 3960"/>
                    <a:gd name="T45" fmla="*/ 3676 h 2687"/>
                    <a:gd name="T46" fmla="*/ 1284 w 3960"/>
                    <a:gd name="T47" fmla="*/ 3381 h 2687"/>
                    <a:gd name="T48" fmla="*/ 1138 w 3960"/>
                    <a:gd name="T49" fmla="*/ 3031 h 2687"/>
                    <a:gd name="T50" fmla="*/ 1048 w 3960"/>
                    <a:gd name="T51" fmla="*/ 3026 h 2687"/>
                    <a:gd name="T52" fmla="*/ 1124 w 3960"/>
                    <a:gd name="T53" fmla="*/ 3245 h 2687"/>
                    <a:gd name="T54" fmla="*/ 1214 w 3960"/>
                    <a:gd name="T55" fmla="*/ 3444 h 2687"/>
                    <a:gd name="T56" fmla="*/ 386 w 3960"/>
                    <a:gd name="T57" fmla="*/ 3630 h 2687"/>
                    <a:gd name="T58" fmla="*/ 1312 w 3960"/>
                    <a:gd name="T59" fmla="*/ 3650 h 2687"/>
                    <a:gd name="T60" fmla="*/ 1372 w 3960"/>
                    <a:gd name="T61" fmla="*/ 3716 h 2687"/>
                    <a:gd name="T62" fmla="*/ 1439 w 3960"/>
                    <a:gd name="T63" fmla="*/ 3795 h 2687"/>
                    <a:gd name="T64" fmla="*/ 1552 w 3960"/>
                    <a:gd name="T65" fmla="*/ 3918 h 2687"/>
                    <a:gd name="T66" fmla="*/ 1675 w 3960"/>
                    <a:gd name="T67" fmla="*/ 4026 h 2687"/>
                    <a:gd name="T68" fmla="*/ 1804 w 3960"/>
                    <a:gd name="T69" fmla="*/ 4113 h 2687"/>
                    <a:gd name="T70" fmla="*/ 1941 w 3960"/>
                    <a:gd name="T71" fmla="*/ 4184 h 2687"/>
                    <a:gd name="T72" fmla="*/ 2082 w 3960"/>
                    <a:gd name="T73" fmla="*/ 4226 h 2687"/>
                    <a:gd name="T74" fmla="*/ 2225 w 3960"/>
                    <a:gd name="T75" fmla="*/ 4248 h 2687"/>
                    <a:gd name="T76" fmla="*/ 2299 w 3960"/>
                    <a:gd name="T77" fmla="*/ 4248 h 2687"/>
                    <a:gd name="T78" fmla="*/ 2336 w 3960"/>
                    <a:gd name="T79" fmla="*/ 4245 h 2687"/>
                    <a:gd name="T80" fmla="*/ 2373 w 3960"/>
                    <a:gd name="T81" fmla="*/ 4240 h 2687"/>
                    <a:gd name="T82" fmla="*/ 2746 w 3960"/>
                    <a:gd name="T83" fmla="*/ 4113 h 2687"/>
                    <a:gd name="T84" fmla="*/ 2850 w 3960"/>
                    <a:gd name="T85" fmla="*/ 4044 h 2687"/>
                    <a:gd name="T86" fmla="*/ 2947 w 3960"/>
                    <a:gd name="T87" fmla="*/ 3966 h 2687"/>
                    <a:gd name="T88" fmla="*/ 3042 w 3960"/>
                    <a:gd name="T89" fmla="*/ 3874 h 2687"/>
                    <a:gd name="T90" fmla="*/ 3130 w 3960"/>
                    <a:gd name="T91" fmla="*/ 3768 h 2687"/>
                    <a:gd name="T92" fmla="*/ 3213 w 3960"/>
                    <a:gd name="T93" fmla="*/ 3653 h 2687"/>
                    <a:gd name="T94" fmla="*/ 3960 w 3960"/>
                    <a:gd name="T95" fmla="*/ 3630 h 26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960" h="2687">
                      <a:moveTo>
                        <a:pt x="3301" y="2220"/>
                      </a:moveTo>
                      <a:lnTo>
                        <a:pt x="3375" y="2128"/>
                      </a:lnTo>
                      <a:lnTo>
                        <a:pt x="3440" y="2029"/>
                      </a:lnTo>
                      <a:lnTo>
                        <a:pt x="3495" y="1926"/>
                      </a:lnTo>
                      <a:lnTo>
                        <a:pt x="3544" y="1819"/>
                      </a:lnTo>
                      <a:lnTo>
                        <a:pt x="3581" y="1704"/>
                      </a:lnTo>
                      <a:lnTo>
                        <a:pt x="3608" y="1587"/>
                      </a:lnTo>
                      <a:lnTo>
                        <a:pt x="3627" y="1468"/>
                      </a:lnTo>
                      <a:lnTo>
                        <a:pt x="3632" y="1345"/>
                      </a:lnTo>
                      <a:lnTo>
                        <a:pt x="3625" y="1207"/>
                      </a:lnTo>
                      <a:lnTo>
                        <a:pt x="3604" y="1074"/>
                      </a:lnTo>
                      <a:lnTo>
                        <a:pt x="3571" y="946"/>
                      </a:lnTo>
                      <a:lnTo>
                        <a:pt x="3525" y="822"/>
                      </a:lnTo>
                      <a:lnTo>
                        <a:pt x="3467" y="703"/>
                      </a:lnTo>
                      <a:lnTo>
                        <a:pt x="3400" y="593"/>
                      </a:lnTo>
                      <a:lnTo>
                        <a:pt x="3322" y="490"/>
                      </a:lnTo>
                      <a:lnTo>
                        <a:pt x="3234" y="394"/>
                      </a:lnTo>
                      <a:lnTo>
                        <a:pt x="3137" y="307"/>
                      </a:lnTo>
                      <a:lnTo>
                        <a:pt x="3032" y="229"/>
                      </a:lnTo>
                      <a:lnTo>
                        <a:pt x="2921" y="163"/>
                      </a:lnTo>
                      <a:lnTo>
                        <a:pt x="2801" y="105"/>
                      </a:lnTo>
                      <a:lnTo>
                        <a:pt x="2676" y="60"/>
                      </a:lnTo>
                      <a:lnTo>
                        <a:pt x="2547" y="27"/>
                      </a:lnTo>
                      <a:lnTo>
                        <a:pt x="2413" y="7"/>
                      </a:lnTo>
                      <a:lnTo>
                        <a:pt x="2274" y="0"/>
                      </a:lnTo>
                      <a:lnTo>
                        <a:pt x="2274" y="78"/>
                      </a:lnTo>
                      <a:lnTo>
                        <a:pt x="2403" y="85"/>
                      </a:lnTo>
                      <a:lnTo>
                        <a:pt x="2531" y="103"/>
                      </a:lnTo>
                      <a:lnTo>
                        <a:pt x="2653" y="135"/>
                      </a:lnTo>
                      <a:lnTo>
                        <a:pt x="2771" y="179"/>
                      </a:lnTo>
                      <a:lnTo>
                        <a:pt x="2882" y="231"/>
                      </a:lnTo>
                      <a:lnTo>
                        <a:pt x="2989" y="295"/>
                      </a:lnTo>
                      <a:lnTo>
                        <a:pt x="3086" y="366"/>
                      </a:lnTo>
                      <a:lnTo>
                        <a:pt x="3176" y="449"/>
                      </a:lnTo>
                      <a:lnTo>
                        <a:pt x="3259" y="538"/>
                      </a:lnTo>
                      <a:lnTo>
                        <a:pt x="3333" y="637"/>
                      </a:lnTo>
                      <a:lnTo>
                        <a:pt x="3396" y="742"/>
                      </a:lnTo>
                      <a:lnTo>
                        <a:pt x="3451" y="852"/>
                      </a:lnTo>
                      <a:lnTo>
                        <a:pt x="3493" y="969"/>
                      </a:lnTo>
                      <a:lnTo>
                        <a:pt x="3525" y="1090"/>
                      </a:lnTo>
                      <a:lnTo>
                        <a:pt x="3544" y="1216"/>
                      </a:lnTo>
                      <a:lnTo>
                        <a:pt x="3551" y="1345"/>
                      </a:lnTo>
                      <a:lnTo>
                        <a:pt x="3544" y="1468"/>
                      </a:lnTo>
                      <a:lnTo>
                        <a:pt x="3527" y="1587"/>
                      </a:lnTo>
                      <a:lnTo>
                        <a:pt x="3497" y="1702"/>
                      </a:lnTo>
                      <a:lnTo>
                        <a:pt x="3458" y="1814"/>
                      </a:lnTo>
                      <a:lnTo>
                        <a:pt x="3409" y="1920"/>
                      </a:lnTo>
                      <a:lnTo>
                        <a:pt x="3352" y="2020"/>
                      </a:lnTo>
                      <a:lnTo>
                        <a:pt x="3285" y="2116"/>
                      </a:lnTo>
                      <a:lnTo>
                        <a:pt x="3208" y="2204"/>
                      </a:lnTo>
                      <a:lnTo>
                        <a:pt x="3125" y="2284"/>
                      </a:lnTo>
                      <a:lnTo>
                        <a:pt x="3035" y="2357"/>
                      </a:lnTo>
                      <a:lnTo>
                        <a:pt x="2938" y="2423"/>
                      </a:lnTo>
                      <a:lnTo>
                        <a:pt x="2834" y="2478"/>
                      </a:lnTo>
                      <a:lnTo>
                        <a:pt x="2725" y="2524"/>
                      </a:lnTo>
                      <a:lnTo>
                        <a:pt x="2611" y="2561"/>
                      </a:lnTo>
                      <a:lnTo>
                        <a:pt x="2494" y="2588"/>
                      </a:lnTo>
                      <a:lnTo>
                        <a:pt x="2371" y="2602"/>
                      </a:lnTo>
                      <a:lnTo>
                        <a:pt x="2204" y="2602"/>
                      </a:lnTo>
                      <a:lnTo>
                        <a:pt x="2204" y="2604"/>
                      </a:lnTo>
                      <a:lnTo>
                        <a:pt x="2114" y="2595"/>
                      </a:lnTo>
                      <a:lnTo>
                        <a:pt x="2026" y="2581"/>
                      </a:lnTo>
                      <a:lnTo>
                        <a:pt x="1938" y="2561"/>
                      </a:lnTo>
                      <a:lnTo>
                        <a:pt x="1855" y="2536"/>
                      </a:lnTo>
                      <a:lnTo>
                        <a:pt x="1772" y="2504"/>
                      </a:lnTo>
                      <a:lnTo>
                        <a:pt x="1693" y="2467"/>
                      </a:lnTo>
                      <a:lnTo>
                        <a:pt x="1617" y="2423"/>
                      </a:lnTo>
                      <a:lnTo>
                        <a:pt x="1543" y="2378"/>
                      </a:lnTo>
                      <a:lnTo>
                        <a:pt x="1471" y="2325"/>
                      </a:lnTo>
                      <a:lnTo>
                        <a:pt x="1406" y="2268"/>
                      </a:lnTo>
                      <a:lnTo>
                        <a:pt x="1344" y="2206"/>
                      </a:lnTo>
                      <a:lnTo>
                        <a:pt x="1284" y="2139"/>
                      </a:lnTo>
                      <a:lnTo>
                        <a:pt x="1231" y="2068"/>
                      </a:lnTo>
                      <a:lnTo>
                        <a:pt x="1182" y="1995"/>
                      </a:lnTo>
                      <a:lnTo>
                        <a:pt x="1138" y="1917"/>
                      </a:lnTo>
                      <a:lnTo>
                        <a:pt x="1099" y="1835"/>
                      </a:lnTo>
                      <a:lnTo>
                        <a:pt x="1025" y="1865"/>
                      </a:lnTo>
                      <a:lnTo>
                        <a:pt x="1048" y="1913"/>
                      </a:lnTo>
                      <a:lnTo>
                        <a:pt x="1071" y="1961"/>
                      </a:lnTo>
                      <a:lnTo>
                        <a:pt x="1096" y="2007"/>
                      </a:lnTo>
                      <a:lnTo>
                        <a:pt x="1124" y="2052"/>
                      </a:lnTo>
                      <a:lnTo>
                        <a:pt x="1152" y="2096"/>
                      </a:lnTo>
                      <a:lnTo>
                        <a:pt x="1182" y="2137"/>
                      </a:lnTo>
                      <a:lnTo>
                        <a:pt x="1214" y="2178"/>
                      </a:lnTo>
                      <a:lnTo>
                        <a:pt x="1247" y="2220"/>
                      </a:lnTo>
                      <a:lnTo>
                        <a:pt x="386" y="2220"/>
                      </a:lnTo>
                      <a:lnTo>
                        <a:pt x="386" y="2297"/>
                      </a:lnTo>
                      <a:lnTo>
                        <a:pt x="1295" y="2297"/>
                      </a:lnTo>
                      <a:lnTo>
                        <a:pt x="1300" y="2300"/>
                      </a:lnTo>
                      <a:lnTo>
                        <a:pt x="1312" y="2309"/>
                      </a:lnTo>
                      <a:lnTo>
                        <a:pt x="1328" y="2320"/>
                      </a:lnTo>
                      <a:lnTo>
                        <a:pt x="1349" y="2334"/>
                      </a:lnTo>
                      <a:lnTo>
                        <a:pt x="1372" y="2350"/>
                      </a:lnTo>
                      <a:lnTo>
                        <a:pt x="1395" y="2368"/>
                      </a:lnTo>
                      <a:lnTo>
                        <a:pt x="1418" y="2384"/>
                      </a:lnTo>
                      <a:lnTo>
                        <a:pt x="1439" y="2401"/>
                      </a:lnTo>
                      <a:lnTo>
                        <a:pt x="0" y="2401"/>
                      </a:lnTo>
                      <a:lnTo>
                        <a:pt x="0" y="2478"/>
                      </a:lnTo>
                      <a:lnTo>
                        <a:pt x="1552" y="2478"/>
                      </a:lnTo>
                      <a:lnTo>
                        <a:pt x="1591" y="2504"/>
                      </a:lnTo>
                      <a:lnTo>
                        <a:pt x="1633" y="2527"/>
                      </a:lnTo>
                      <a:lnTo>
                        <a:pt x="1675" y="2547"/>
                      </a:lnTo>
                      <a:lnTo>
                        <a:pt x="1719" y="2568"/>
                      </a:lnTo>
                      <a:lnTo>
                        <a:pt x="1760" y="2586"/>
                      </a:lnTo>
                      <a:lnTo>
                        <a:pt x="1804" y="2602"/>
                      </a:lnTo>
                      <a:lnTo>
                        <a:pt x="1850" y="2618"/>
                      </a:lnTo>
                      <a:lnTo>
                        <a:pt x="1894" y="2632"/>
                      </a:lnTo>
                      <a:lnTo>
                        <a:pt x="1941" y="2646"/>
                      </a:lnTo>
                      <a:lnTo>
                        <a:pt x="1987" y="2655"/>
                      </a:lnTo>
                      <a:lnTo>
                        <a:pt x="2033" y="2666"/>
                      </a:lnTo>
                      <a:lnTo>
                        <a:pt x="2082" y="2673"/>
                      </a:lnTo>
                      <a:lnTo>
                        <a:pt x="2128" y="2680"/>
                      </a:lnTo>
                      <a:lnTo>
                        <a:pt x="2177" y="2682"/>
                      </a:lnTo>
                      <a:lnTo>
                        <a:pt x="2225" y="2687"/>
                      </a:lnTo>
                      <a:lnTo>
                        <a:pt x="2274" y="2687"/>
                      </a:lnTo>
                      <a:lnTo>
                        <a:pt x="2288" y="2687"/>
                      </a:lnTo>
                      <a:lnTo>
                        <a:pt x="2299" y="2687"/>
                      </a:lnTo>
                      <a:lnTo>
                        <a:pt x="2313" y="2687"/>
                      </a:lnTo>
                      <a:lnTo>
                        <a:pt x="2325" y="2685"/>
                      </a:lnTo>
                      <a:lnTo>
                        <a:pt x="2336" y="2685"/>
                      </a:lnTo>
                      <a:lnTo>
                        <a:pt x="2348" y="2685"/>
                      </a:lnTo>
                      <a:lnTo>
                        <a:pt x="2362" y="2682"/>
                      </a:lnTo>
                      <a:lnTo>
                        <a:pt x="2373" y="2682"/>
                      </a:lnTo>
                      <a:lnTo>
                        <a:pt x="3553" y="2682"/>
                      </a:lnTo>
                      <a:lnTo>
                        <a:pt x="3553" y="2602"/>
                      </a:lnTo>
                      <a:lnTo>
                        <a:pt x="2746" y="2602"/>
                      </a:lnTo>
                      <a:lnTo>
                        <a:pt x="2780" y="2588"/>
                      </a:lnTo>
                      <a:lnTo>
                        <a:pt x="2815" y="2575"/>
                      </a:lnTo>
                      <a:lnTo>
                        <a:pt x="2850" y="2559"/>
                      </a:lnTo>
                      <a:lnTo>
                        <a:pt x="2882" y="2543"/>
                      </a:lnTo>
                      <a:lnTo>
                        <a:pt x="2914" y="2527"/>
                      </a:lnTo>
                      <a:lnTo>
                        <a:pt x="2947" y="2508"/>
                      </a:lnTo>
                      <a:lnTo>
                        <a:pt x="2979" y="2490"/>
                      </a:lnTo>
                      <a:lnTo>
                        <a:pt x="3009" y="2472"/>
                      </a:lnTo>
                      <a:lnTo>
                        <a:pt x="3042" y="2451"/>
                      </a:lnTo>
                      <a:lnTo>
                        <a:pt x="3072" y="2430"/>
                      </a:lnTo>
                      <a:lnTo>
                        <a:pt x="3100" y="2407"/>
                      </a:lnTo>
                      <a:lnTo>
                        <a:pt x="3130" y="2384"/>
                      </a:lnTo>
                      <a:lnTo>
                        <a:pt x="3157" y="2362"/>
                      </a:lnTo>
                      <a:lnTo>
                        <a:pt x="3185" y="2336"/>
                      </a:lnTo>
                      <a:lnTo>
                        <a:pt x="3213" y="2311"/>
                      </a:lnTo>
                      <a:lnTo>
                        <a:pt x="3238" y="2286"/>
                      </a:lnTo>
                      <a:lnTo>
                        <a:pt x="3238" y="2297"/>
                      </a:lnTo>
                      <a:lnTo>
                        <a:pt x="3960" y="2297"/>
                      </a:lnTo>
                      <a:lnTo>
                        <a:pt x="3960" y="2220"/>
                      </a:lnTo>
                      <a:lnTo>
                        <a:pt x="3301" y="22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468" y="4635"/>
                  <a:ext cx="1573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 eaLnBrk="0" hangingPunct="0"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lr>
                      <a:schemeClr val="accent2"/>
                    </a:buClr>
                    <a:buFont typeface="Wingdings" pitchFamily="2" charset="2"/>
                    <a:buBlip>
                      <a:blip r:embed="rId4"/>
                    </a:buBlip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Wingdings" pitchFamily="2" charset="2"/>
                    <a:buChar char="s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2663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60" y="4455"/>
              <a:ext cx="3780" cy="2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200" kern="10">
                  <a:solidFill>
                    <a:srgbClr val="000000"/>
                  </a:solidFill>
                  <a:latin typeface="Arial Black"/>
                </a:rPr>
                <a:t>Recycling Business Group</a:t>
              </a:r>
            </a:p>
          </p:txBody>
        </p:sp>
      </p:grp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2819400" y="457200"/>
            <a:ext cx="3630613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     UNICOR’s Positive Impact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6553200" cy="4648200"/>
          </a:xfrm>
        </p:spPr>
        <p:txBody>
          <a:bodyPr/>
          <a:lstStyle/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r>
              <a:rPr lang="en-US" sz="2800" b="1" dirty="0" smtClean="0"/>
              <a:t>Inmates in UNICOR are 24% less likely to recidivate upon release</a:t>
            </a:r>
          </a:p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endParaRPr lang="en-US" sz="2800" b="1" dirty="0" smtClean="0"/>
          </a:p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r>
              <a:rPr lang="en-US" sz="2800" b="1" dirty="0" smtClean="0"/>
              <a:t>Supports small businesses (more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  <a:defRPr/>
            </a:pPr>
            <a:r>
              <a:rPr lang="en-US" sz="2800" b="1" dirty="0" smtClean="0"/>
              <a:t>       than 50% of UNICOR purchases)</a:t>
            </a:r>
          </a:p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endParaRPr lang="en-US" sz="2800" b="1" dirty="0" smtClean="0"/>
          </a:p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r>
              <a:rPr lang="en-US" sz="2800" b="1" dirty="0" smtClean="0"/>
              <a:t>Essential to maintaining safe and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  <a:defRPr/>
            </a:pPr>
            <a:r>
              <a:rPr lang="en-US" sz="2800" b="1" dirty="0" smtClean="0"/>
              <a:t>       secure correctional facilities</a:t>
            </a:r>
          </a:p>
          <a:p>
            <a:pPr marL="0" indent="0" eaLnBrk="1" hangingPunct="1">
              <a:lnSpc>
                <a:spcPct val="115000"/>
              </a:lnSpc>
              <a:buFontTx/>
              <a:buNone/>
              <a:defRPr/>
            </a:pPr>
            <a:endParaRPr lang="en-US" sz="2800" b="1" dirty="0" smtClean="0"/>
          </a:p>
          <a:p>
            <a:pPr marL="0" indent="0" eaLnBrk="1" hangingPunct="1">
              <a:lnSpc>
                <a:spcPct val="115000"/>
              </a:lnSpc>
              <a:buFontTx/>
              <a:buNone/>
              <a:defRPr/>
            </a:pPr>
            <a:endParaRPr lang="en-US" sz="2800" b="1" dirty="0" smtClean="0"/>
          </a:p>
          <a:p>
            <a:pPr marL="609600" indent="-609600" eaLnBrk="1" hangingPunct="1">
              <a:lnSpc>
                <a:spcPct val="115000"/>
              </a:lnSpc>
              <a:buFontTx/>
              <a:buChar char="•"/>
              <a:defRPr/>
            </a:pPr>
            <a:endParaRPr lang="en-US" b="1" dirty="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592888" y="3200400"/>
          <a:ext cx="255111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1371711" imgH="1967591" progId="WP9Doc">
                  <p:embed/>
                </p:oleObj>
              </mc:Choice>
              <mc:Fallback>
                <p:oleObj name="Document" r:id="rId3" imgW="1371711" imgH="1967591" progId="WP9Do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3200400"/>
                        <a:ext cx="2551112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85800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/>
            </a:r>
            <a:br>
              <a:rPr lang="en-US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/>
            </a:r>
            <a:br>
              <a:rPr lang="en-US" altLang="en-US" sz="3600" b="1" smtClean="0">
                <a:solidFill>
                  <a:schemeClr val="tx1"/>
                </a:solidFill>
              </a:rPr>
            </a:br>
            <a:r>
              <a:rPr lang="en-US" altLang="en-US" sz="4000" b="1" smtClean="0">
                <a:solidFill>
                  <a:schemeClr val="tx1"/>
                </a:solidFill>
              </a:rPr>
              <a:t>UNICOR – 5 Business Groups</a:t>
            </a:r>
            <a:endParaRPr lang="en-US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38200" y="1905000"/>
            <a:ext cx="42672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Clothing/Textiles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Electronics/Fleet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Office Furniture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B050"/>
                </a:solidFill>
              </a:rPr>
              <a:t>Recycling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Services</a:t>
            </a:r>
          </a:p>
        </p:txBody>
      </p:sp>
      <p:pic>
        <p:nvPicPr>
          <p:cNvPr id="6148" name="Picture 4" descr="Three workers in over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295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UNICOR Recycling Locations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b="1" dirty="0" smtClean="0"/>
              <a:t>2 processing factories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 Atwater, CA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 Schuylkill, PA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      </a:t>
            </a:r>
            <a:r>
              <a:rPr lang="en-US" sz="3600" b="1" dirty="0" smtClean="0"/>
              <a:t>11 collection centers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       Atlanta                   Denver		Marianna FL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       Miami		   New York               Landover MD/DC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       San Francisco        Sheridan, OR         Leavenworth KS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  Texarkana               New Jersey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881063" y="1905000"/>
            <a:ext cx="8110537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</a:t>
            </a:r>
            <a:r>
              <a:rPr lang="en-US" altLang="en-US" sz="2400" b="1"/>
              <a:t>Developed by multi-stakeholder group led by EPA in 2008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Goal - develop safe &amp; environmentally sound standards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Result – “</a:t>
            </a:r>
            <a:r>
              <a:rPr lang="en-US" altLang="en-US" sz="2400" b="1" i="1"/>
              <a:t>Responsible Recycling Practices for Electronics Recycler</a:t>
            </a:r>
            <a:r>
              <a:rPr lang="en-US" altLang="en-US" sz="2400" b="1"/>
              <a:t>s” a.k.a. “</a:t>
            </a:r>
            <a:r>
              <a:rPr lang="en-US" altLang="en-US" sz="2400" b="1">
                <a:solidFill>
                  <a:srgbClr val="00B050"/>
                </a:solidFill>
              </a:rPr>
              <a:t>R2</a:t>
            </a:r>
            <a:r>
              <a:rPr lang="en-US" altLang="en-US" sz="2400" b="1"/>
              <a:t>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Ensure best practices &amp; provide assurances to customers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/>
              <a:t>  An electronics recycler may only be certified as meeting the </a:t>
            </a:r>
            <a:r>
              <a:rPr lang="en-US" altLang="en-US" sz="2400" b="1">
                <a:solidFill>
                  <a:srgbClr val="00B050"/>
                </a:solidFill>
              </a:rPr>
              <a:t>R2 </a:t>
            </a:r>
            <a:r>
              <a:rPr lang="en-US" altLang="en-US" sz="2400" b="1"/>
              <a:t>standards by a 3</a:t>
            </a:r>
            <a:r>
              <a:rPr lang="en-US" altLang="en-US" sz="2400" b="1" baseline="30000"/>
              <a:t>rd</a:t>
            </a:r>
            <a:r>
              <a:rPr lang="en-US" altLang="en-US" sz="2400" b="1"/>
              <a:t> party auditor – </a:t>
            </a:r>
            <a:r>
              <a:rPr lang="en-US" altLang="en-US" sz="2400" b="1" u="sng"/>
              <a:t>very rigorous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Electronics Recycling</a:t>
            </a:r>
            <a:br>
              <a:rPr lang="en-US" altLang="en-US" sz="3600" b="1" smtClean="0"/>
            </a:br>
            <a:r>
              <a:rPr lang="en-US" altLang="en-US" sz="3600" b="1" smtClean="0"/>
              <a:t>Industry Standards – </a:t>
            </a:r>
            <a:r>
              <a:rPr lang="en-US" altLang="en-US" sz="3600" b="1" smtClean="0">
                <a:solidFill>
                  <a:srgbClr val="00B050"/>
                </a:solidFill>
              </a:rPr>
              <a:t>R2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UNICOR Recycling Factories</a:t>
            </a:r>
            <a:br>
              <a:rPr lang="en-US" altLang="en-US" sz="3600" b="1" smtClean="0"/>
            </a:br>
            <a:r>
              <a:rPr lang="en-US" altLang="en-US" sz="3600" b="1" smtClean="0">
                <a:solidFill>
                  <a:srgbClr val="00B050"/>
                </a:solidFill>
              </a:rPr>
              <a:t>R2 Certified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69225" cy="4113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Schuylkill, PA – </a:t>
            </a:r>
            <a:r>
              <a:rPr lang="en-US" altLang="en-US" b="1" baseline="30000" smtClean="0"/>
              <a:t> </a:t>
            </a:r>
            <a:r>
              <a:rPr lang="en-US" altLang="en-US" b="1" smtClean="0">
                <a:solidFill>
                  <a:srgbClr val="00B050"/>
                </a:solidFill>
              </a:rPr>
              <a:t>R2 Certified</a:t>
            </a:r>
            <a:endParaRPr lang="en-US" altLang="en-US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	Atwater, CA – </a:t>
            </a:r>
            <a:r>
              <a:rPr lang="en-US" altLang="en-US" b="1" smtClean="0">
                <a:solidFill>
                  <a:srgbClr val="00B050"/>
                </a:solidFill>
              </a:rPr>
              <a:t>R2 Certified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>UNICOR Recycling Factories</a:t>
            </a:r>
            <a:br>
              <a:rPr lang="en-US" sz="3600" b="1" dirty="0" smtClean="0"/>
            </a:br>
            <a:r>
              <a:rPr lang="en-US" sz="3600" b="1" u="sng" dirty="0" smtClean="0"/>
              <a:t>Additional</a:t>
            </a:r>
            <a:r>
              <a:rPr lang="en-US" sz="3600" b="1" dirty="0" smtClean="0"/>
              <a:t> Certifications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67000"/>
            <a:ext cx="7769225" cy="2971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0070C0"/>
                </a:solidFill>
              </a:rPr>
              <a:t>ISO 9001 – Quality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8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</a:rPr>
              <a:t>ISO 14001 – Environmental Management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8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7030A0"/>
                </a:solidFill>
              </a:rPr>
              <a:t>OHSAS 18001 – Occupational Health &amp; Safety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798513" y="2120900"/>
            <a:ext cx="79248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GSA Bulletin FMR B-34  </a:t>
            </a:r>
            <a:r>
              <a:rPr lang="en-US" altLang="en-US" sz="2400" b="1"/>
              <a:t>(issued Feb 29, 2012)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b="1"/>
              <a:t> </a:t>
            </a:r>
            <a:r>
              <a:rPr lang="en-US" altLang="en-US" sz="2400" b="1"/>
              <a:t>Cites Exec Order #13514 – </a:t>
            </a:r>
            <a:r>
              <a:rPr lang="en-US" altLang="en-US" sz="2400" b="1" i="1"/>
              <a:t>Federal Leadership in Environmental Performance </a:t>
            </a:r>
            <a:r>
              <a:rPr lang="en-US" altLang="en-US" sz="2400" b="1"/>
              <a:t>and</a:t>
            </a:r>
            <a:r>
              <a:rPr lang="en-US" altLang="en-US" sz="2400" b="1" i="1"/>
              <a:t> National Strategy for Electronic Stewardship</a:t>
            </a:r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Use </a:t>
            </a:r>
            <a:r>
              <a:rPr lang="en-US" altLang="en-US" sz="2400" b="1" u="sng">
                <a:solidFill>
                  <a:srgbClr val="00B050"/>
                </a:solidFill>
              </a:rPr>
              <a:t>certified recyclers</a:t>
            </a:r>
            <a:r>
              <a:rPr lang="en-US" altLang="en-US" sz="2400" b="1">
                <a:solidFill>
                  <a:srgbClr val="00B050"/>
                </a:solidFill>
              </a:rPr>
              <a:t> </a:t>
            </a:r>
            <a:r>
              <a:rPr lang="en-US" altLang="en-US" sz="2400" b="1"/>
              <a:t>when disposing of FEA</a:t>
            </a:r>
            <a:endParaRPr lang="en-US" altLang="en-US" sz="2400" b="1" i="1"/>
          </a:p>
          <a:p>
            <a:pPr lvl="1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/>
              <a:t>  www.gsa.gov/graphics/ogp/FMR_Bulletin_B-34.pdf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GSA Guidance on Disposal of   =</a:t>
            </a:r>
            <a:br>
              <a:rPr lang="en-US" altLang="en-US" sz="3600" b="1" smtClean="0"/>
            </a:br>
            <a:r>
              <a:rPr lang="en-US" altLang="en-US" sz="3600" b="1" smtClean="0"/>
              <a:t>Federal Electronic Assets	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038850"/>
            <a:ext cx="8699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6563"/>
            <a:ext cx="8699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0050"/>
            <a:ext cx="8699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Designs\Expedition.pot</Template>
  <TotalTime>3193</TotalTime>
  <Words>935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Expedition</vt:lpstr>
      <vt:lpstr>WordPerfect 9 Document</vt:lpstr>
      <vt:lpstr>Microsoft Photo Editor 3.0 Photo</vt:lpstr>
      <vt:lpstr>           UNICOR  Federal Prison Industries, Inc.</vt:lpstr>
      <vt:lpstr>Federal Prison Industries, Inc.</vt:lpstr>
      <vt:lpstr>      UNICOR’s Positive Impact</vt:lpstr>
      <vt:lpstr>  UNICOR – 5 Business Groups</vt:lpstr>
      <vt:lpstr>UNICOR Recycling Locations</vt:lpstr>
      <vt:lpstr>Electronics Recycling Industry Standards – R2</vt:lpstr>
      <vt:lpstr>UNICOR Recycling Factories R2 Certified</vt:lpstr>
      <vt:lpstr>UNICOR Recycling Factories Additional Certifications</vt:lpstr>
      <vt:lpstr>GSA Guidance on Disposal of   = Federal Electronic Assets </vt:lpstr>
      <vt:lpstr>Internal Revenue Service (IRS) Donations to UNICOR </vt:lpstr>
      <vt:lpstr>National Strategy for Electronic Stewardship</vt:lpstr>
      <vt:lpstr>National Strategy for Electronic Stewardship</vt:lpstr>
      <vt:lpstr>National Strategy for Electronic Stewardship</vt:lpstr>
      <vt:lpstr>UNICOR’s  Solution</vt:lpstr>
      <vt:lpstr>UNICOR Recycling Process for Incoming Material</vt:lpstr>
      <vt:lpstr>UNICOR - Data Security</vt:lpstr>
      <vt:lpstr>UNICOR – Material Tracking</vt:lpstr>
      <vt:lpstr>UNICOR - the BEST Option for E-Waste Disposal</vt:lpstr>
      <vt:lpstr>UNICOR – Revenue Sharing for E-Waste Donations</vt:lpstr>
      <vt:lpstr>UNICOR -- Accepted Items</vt:lpstr>
      <vt:lpstr>UNICOR -- Accepted Items (con’t)</vt:lpstr>
      <vt:lpstr>UNICOR Recycling Items NOT Accepted</vt:lpstr>
      <vt:lpstr>UNICOR Environmental Stewardship</vt:lpstr>
      <vt:lpstr>Jerry L. Sanchez, Jr Industrial Specialist UNICOR Recycling Business Group (925) 833-7500  x476   office (202) 536-9186   cell Jerry.Sanchez2@usdoj.gov  www.unicor.gov/recycling/</vt:lpstr>
    </vt:vector>
  </TitlesOfParts>
  <Company>FEDERAL BUREAU OF PRISONS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RECYCLING</dc:title>
  <dc:creator>CKEIDEL</dc:creator>
  <cp:lastModifiedBy>KrishnaQGoli</cp:lastModifiedBy>
  <cp:revision>256</cp:revision>
  <cp:lastPrinted>2011-08-23T18:09:55Z</cp:lastPrinted>
  <dcterms:created xsi:type="dcterms:W3CDTF">2003-03-31T18:03:39Z</dcterms:created>
  <dcterms:modified xsi:type="dcterms:W3CDTF">2017-06-30T13:51:53Z</dcterms:modified>
</cp:coreProperties>
</file>